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Lst>
  <p:sldSz cx="9601200" cy="12801600" type="A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7" d="100"/>
          <a:sy n="47" d="100"/>
        </p:scale>
        <p:origin x="485"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8" name="Textplatzhalter 7"/>
          <p:cNvSpPr>
            <a:spLocks noGrp="1"/>
          </p:cNvSpPr>
          <p:nvPr>
            <p:ph type="body" sz="quarter" idx="10" hasCustomPrompt="1"/>
          </p:nvPr>
        </p:nvSpPr>
        <p:spPr>
          <a:xfrm>
            <a:off x="514136" y="1852013"/>
            <a:ext cx="8499446" cy="719738"/>
          </a:xfrm>
        </p:spPr>
        <p:txBody>
          <a:bodyPr>
            <a:noAutofit/>
          </a:bodyPr>
          <a:lstStyle>
            <a:lvl1pPr marL="0" indent="0" algn="ctr">
              <a:buNone/>
              <a:defRPr sz="4400" baseline="0"/>
            </a:lvl1pPr>
          </a:lstStyle>
          <a:p>
            <a:pPr lvl="0"/>
            <a:r>
              <a:rPr lang="de-DE" dirty="0"/>
              <a:t>Überschrift: Titel der Arbeit</a:t>
            </a:r>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14322" y="228833"/>
            <a:ext cx="1699260" cy="1264158"/>
          </a:xfrm>
          <a:prstGeom prst="rect">
            <a:avLst/>
          </a:prstGeom>
        </p:spPr>
      </p:pic>
      <p:sp>
        <p:nvSpPr>
          <p:cNvPr id="10" name="Textfeld 9"/>
          <p:cNvSpPr txBox="1"/>
          <p:nvPr userDrawn="1"/>
        </p:nvSpPr>
        <p:spPr>
          <a:xfrm>
            <a:off x="514135" y="214581"/>
            <a:ext cx="6486740" cy="646331"/>
          </a:xfrm>
          <a:prstGeom prst="rect">
            <a:avLst/>
          </a:prstGeom>
          <a:noFill/>
        </p:spPr>
        <p:txBody>
          <a:bodyPr wrap="square" rtlCol="0">
            <a:spAutoFit/>
          </a:bodyPr>
          <a:lstStyle/>
          <a:p>
            <a:r>
              <a:rPr lang="de-DE" sz="3600" dirty="0"/>
              <a:t>Institut für Bauingenieurwesen</a:t>
            </a:r>
          </a:p>
        </p:txBody>
      </p:sp>
      <p:sp>
        <p:nvSpPr>
          <p:cNvPr id="11" name="Textfeld 10"/>
          <p:cNvSpPr txBox="1"/>
          <p:nvPr userDrawn="1"/>
        </p:nvSpPr>
        <p:spPr>
          <a:xfrm>
            <a:off x="514135" y="725288"/>
            <a:ext cx="3906582" cy="523220"/>
          </a:xfrm>
          <a:prstGeom prst="rect">
            <a:avLst/>
          </a:prstGeom>
          <a:noFill/>
        </p:spPr>
        <p:txBody>
          <a:bodyPr wrap="none" rtlCol="0">
            <a:spAutoFit/>
          </a:bodyPr>
          <a:lstStyle/>
          <a:p>
            <a:r>
              <a:rPr lang="de-DE" sz="2800" dirty="0"/>
              <a:t>Fachgebiet Bauinformatik</a:t>
            </a:r>
          </a:p>
        </p:txBody>
      </p:sp>
      <p:sp>
        <p:nvSpPr>
          <p:cNvPr id="12" name="Textplatzhalter 7"/>
          <p:cNvSpPr>
            <a:spLocks noGrp="1"/>
          </p:cNvSpPr>
          <p:nvPr>
            <p:ph type="body" sz="quarter" idx="11" hasCustomPrompt="1"/>
          </p:nvPr>
        </p:nvSpPr>
        <p:spPr>
          <a:xfrm>
            <a:off x="514135" y="2728313"/>
            <a:ext cx="8499447" cy="446943"/>
          </a:xfrm>
        </p:spPr>
        <p:txBody>
          <a:bodyPr>
            <a:noAutofit/>
          </a:bodyPr>
          <a:lstStyle>
            <a:lvl1pPr marL="0" indent="0" algn="ctr">
              <a:buNone/>
              <a:defRPr sz="2000" baseline="0"/>
            </a:lvl1pPr>
          </a:lstStyle>
          <a:p>
            <a:pPr lvl="0"/>
            <a:r>
              <a:rPr lang="de-DE" dirty="0"/>
              <a:t>Bachelorarbeit/Masterarbeit/Studienarbeit von Max Mustermann</a:t>
            </a:r>
          </a:p>
        </p:txBody>
      </p:sp>
      <p:sp>
        <p:nvSpPr>
          <p:cNvPr id="14" name="Textplatzhalter 13"/>
          <p:cNvSpPr>
            <a:spLocks noGrp="1" noChangeAspect="1"/>
          </p:cNvSpPr>
          <p:nvPr>
            <p:ph type="body" sz="quarter" idx="12" hasCustomPrompt="1"/>
          </p:nvPr>
        </p:nvSpPr>
        <p:spPr>
          <a:xfrm>
            <a:off x="514135" y="3562854"/>
            <a:ext cx="4103585" cy="2163032"/>
          </a:xfrm>
        </p:spPr>
        <p:txBody>
          <a:bodyPr>
            <a:noAutofit/>
          </a:bodyPr>
          <a:lstStyle>
            <a:lvl1pPr marL="0" indent="0">
              <a:buFont typeface="Arial" panose="020B0604020202020204" pitchFamily="34" charset="0"/>
              <a:buNone/>
              <a:defRPr sz="1600" baseline="0"/>
            </a:lvl1pPr>
          </a:lstStyle>
          <a:p>
            <a:pPr lvl="0"/>
            <a:r>
              <a:rPr lang="de-DE" dirty="0"/>
              <a:t>Folgende Punkte sollen auf dem Plakat zu finden sein:</a:t>
            </a:r>
          </a:p>
        </p:txBody>
      </p:sp>
      <p:sp>
        <p:nvSpPr>
          <p:cNvPr id="17" name="Textplatzhalter 13"/>
          <p:cNvSpPr>
            <a:spLocks noGrp="1" noChangeAspect="1"/>
          </p:cNvSpPr>
          <p:nvPr>
            <p:ph type="body" sz="quarter" idx="13" hasCustomPrompt="1"/>
          </p:nvPr>
        </p:nvSpPr>
        <p:spPr>
          <a:xfrm>
            <a:off x="4885051" y="3562851"/>
            <a:ext cx="4128531" cy="5720214"/>
          </a:xfrm>
        </p:spPr>
        <p:txBody>
          <a:bodyPr>
            <a:noAutofit/>
          </a:bodyPr>
          <a:lst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tabLst/>
              <a:defRPr sz="1600"/>
            </a:lvl1pPr>
          </a:lstStyle>
          <a:p>
            <a:pPr marL="0" marR="0" lvl="0" indent="0" algn="l" defTabSz="960120" rtl="0" eaLnBrk="1" fontAlgn="auto" latinLnBrk="0" hangingPunct="1">
              <a:lnSpc>
                <a:spcPct val="90000"/>
              </a:lnSpc>
              <a:spcBef>
                <a:spcPts val="1050"/>
              </a:spcBef>
              <a:spcAft>
                <a:spcPts val="0"/>
              </a:spcAft>
              <a:buClrTx/>
              <a:buSzTx/>
              <a:buFont typeface="Arial" panose="020B0604020202020204" pitchFamily="34" charset="0"/>
              <a:buNone/>
              <a:tabLst/>
              <a:defRPr/>
            </a:pPr>
            <a:r>
              <a:rPr lang="de-DE" dirty="0"/>
              <a:t>Es sollen mindestens zwei Bilder auf dem Plakat zu finden sein.</a:t>
            </a:r>
          </a:p>
          <a:p>
            <a:pPr lvl="0"/>
            <a:endParaRPr lang="de-DE" dirty="0"/>
          </a:p>
        </p:txBody>
      </p:sp>
      <p:sp>
        <p:nvSpPr>
          <p:cNvPr id="19" name="Bildplatzhalter 18"/>
          <p:cNvSpPr>
            <a:spLocks noGrp="1"/>
          </p:cNvSpPr>
          <p:nvPr>
            <p:ph type="pic" sz="quarter" idx="14"/>
          </p:nvPr>
        </p:nvSpPr>
        <p:spPr>
          <a:xfrm>
            <a:off x="514135" y="6839586"/>
            <a:ext cx="4103585" cy="2453640"/>
          </a:xfrm>
        </p:spPr>
        <p:txBody>
          <a:bodyPr/>
          <a:lstStyle/>
          <a:p>
            <a:endParaRPr lang="de-DE" dirty="0"/>
          </a:p>
        </p:txBody>
      </p:sp>
      <p:sp>
        <p:nvSpPr>
          <p:cNvPr id="21" name="Textplatzhalter 20"/>
          <p:cNvSpPr>
            <a:spLocks noGrp="1"/>
          </p:cNvSpPr>
          <p:nvPr>
            <p:ph type="body" sz="quarter" idx="15" hasCustomPrompt="1"/>
          </p:nvPr>
        </p:nvSpPr>
        <p:spPr>
          <a:xfrm>
            <a:off x="514135" y="9454770"/>
            <a:ext cx="4103585" cy="302459"/>
          </a:xfrm>
        </p:spPr>
        <p:txBody>
          <a:bodyPr>
            <a:normAutofit/>
          </a:bodyPr>
          <a:lstStyle>
            <a:lvl1pPr marL="0" indent="0">
              <a:buNone/>
              <a:defRPr sz="1600">
                <a:solidFill>
                  <a:schemeClr val="bg1">
                    <a:lumMod val="50000"/>
                  </a:schemeClr>
                </a:solidFill>
              </a:defRPr>
            </a:lvl1pPr>
          </a:lstStyle>
          <a:p>
            <a:pPr lvl="0"/>
            <a:r>
              <a:rPr lang="de-DE" dirty="0"/>
              <a:t>Bildunterschrift</a:t>
            </a:r>
          </a:p>
        </p:txBody>
      </p:sp>
      <p:sp>
        <p:nvSpPr>
          <p:cNvPr id="23" name="Textplatzhalter 22"/>
          <p:cNvSpPr>
            <a:spLocks noGrp="1" noChangeAspect="1"/>
          </p:cNvSpPr>
          <p:nvPr>
            <p:ph type="body" sz="quarter" idx="16" hasCustomPrompt="1"/>
          </p:nvPr>
        </p:nvSpPr>
        <p:spPr>
          <a:xfrm>
            <a:off x="514135" y="9896351"/>
            <a:ext cx="4103585" cy="2067049"/>
          </a:xfrm>
        </p:spPr>
        <p:txBody>
          <a:bodyPr>
            <a:noAutofit/>
          </a:bodyPr>
          <a:lstStyle>
            <a:lvl1pPr marL="0" indent="0">
              <a:buNone/>
              <a:defRPr sz="1600"/>
            </a:lvl1pPr>
          </a:lstStyle>
          <a:p>
            <a:pPr lvl="0"/>
            <a:r>
              <a:rPr lang="de-DE" dirty="0"/>
              <a:t>Die Einteilung in Text und Bilder kann frei gewählt werden. Es sollen dabei jedoch die zwei Spalten wie in der Vorlage beibehalten werden.</a:t>
            </a:r>
          </a:p>
        </p:txBody>
      </p:sp>
      <p:sp>
        <p:nvSpPr>
          <p:cNvPr id="25" name="Bildplatzhalter 24"/>
          <p:cNvSpPr>
            <a:spLocks noGrp="1"/>
          </p:cNvSpPr>
          <p:nvPr>
            <p:ph type="pic" sz="quarter" idx="17"/>
          </p:nvPr>
        </p:nvSpPr>
        <p:spPr>
          <a:xfrm>
            <a:off x="4885052" y="9454770"/>
            <a:ext cx="4128530" cy="2076830"/>
          </a:xfrm>
        </p:spPr>
        <p:txBody>
          <a:bodyPr/>
          <a:lstStyle/>
          <a:p>
            <a:endParaRPr lang="de-DE"/>
          </a:p>
        </p:txBody>
      </p:sp>
      <p:sp>
        <p:nvSpPr>
          <p:cNvPr id="26" name="Textplatzhalter 20"/>
          <p:cNvSpPr>
            <a:spLocks noGrp="1"/>
          </p:cNvSpPr>
          <p:nvPr>
            <p:ph type="body" sz="quarter" idx="18" hasCustomPrompt="1"/>
          </p:nvPr>
        </p:nvSpPr>
        <p:spPr>
          <a:xfrm>
            <a:off x="4885051" y="11693145"/>
            <a:ext cx="4128531" cy="270254"/>
          </a:xfrm>
        </p:spPr>
        <p:txBody>
          <a:bodyPr>
            <a:normAutofit/>
          </a:bodyPr>
          <a:lstStyle>
            <a:lvl1pPr marL="0" indent="0">
              <a:buNone/>
              <a:defRPr sz="1600">
                <a:solidFill>
                  <a:schemeClr val="bg1">
                    <a:lumMod val="50000"/>
                  </a:schemeClr>
                </a:solidFill>
              </a:defRPr>
            </a:lvl1pPr>
          </a:lstStyle>
          <a:p>
            <a:pPr lvl="0"/>
            <a:r>
              <a:rPr lang="de-DE" dirty="0"/>
              <a:t>Bildunterschrift</a:t>
            </a:r>
          </a:p>
        </p:txBody>
      </p:sp>
      <p:sp>
        <p:nvSpPr>
          <p:cNvPr id="3" name="Textplatzhalter 2"/>
          <p:cNvSpPr>
            <a:spLocks noGrp="1"/>
          </p:cNvSpPr>
          <p:nvPr>
            <p:ph type="body" sz="quarter" idx="19" hasCustomPrompt="1"/>
          </p:nvPr>
        </p:nvSpPr>
        <p:spPr>
          <a:xfrm>
            <a:off x="4863763" y="12124944"/>
            <a:ext cx="4137576" cy="270254"/>
          </a:xfrm>
        </p:spPr>
        <p:txBody>
          <a:bodyPr>
            <a:noAutofit/>
          </a:bodyPr>
          <a:lstStyle>
            <a:lvl1pPr marL="0" indent="0" algn="r">
              <a:buNone/>
              <a:defRPr sz="1600"/>
            </a:lvl1pPr>
          </a:lstStyle>
          <a:p>
            <a:pPr lvl="0"/>
            <a:r>
              <a:rPr lang="de-DE" dirty="0"/>
              <a:t>Abgabedatum der Arbeit</a:t>
            </a:r>
          </a:p>
        </p:txBody>
      </p:sp>
      <p:sp>
        <p:nvSpPr>
          <p:cNvPr id="15" name="Textplatzhalter 13"/>
          <p:cNvSpPr>
            <a:spLocks noGrp="1"/>
          </p:cNvSpPr>
          <p:nvPr>
            <p:ph type="body" sz="quarter" idx="20" hasCustomPrompt="1"/>
          </p:nvPr>
        </p:nvSpPr>
        <p:spPr>
          <a:xfrm>
            <a:off x="514134" y="5725886"/>
            <a:ext cx="4103585" cy="974577"/>
          </a:xfrm>
        </p:spPr>
        <p:txBody>
          <a:bodyPr>
            <a:normAutofit/>
          </a:bodyPr>
          <a:lstStyle>
            <a:lvl1pPr marL="0" indent="0">
              <a:buFont typeface="Arial" panose="020B0604020202020204" pitchFamily="34" charset="0"/>
              <a:buNone/>
              <a:defRPr sz="1600" baseline="0"/>
            </a:lvl1pPr>
          </a:lstStyle>
          <a:p>
            <a:pPr lvl="0"/>
            <a:r>
              <a:rPr lang="de-DE" dirty="0"/>
              <a:t>Problemstellung der Arbeit, Durchführung, Ergebnisse</a:t>
            </a:r>
          </a:p>
        </p:txBody>
      </p:sp>
    </p:spTree>
    <p:extLst>
      <p:ext uri="{BB962C8B-B14F-4D97-AF65-F5344CB8AC3E}">
        <p14:creationId xmlns:p14="http://schemas.microsoft.com/office/powerpoint/2010/main" val="2864277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0230EFA-DE13-4A7E-BB69-41F7D9E3C93E}" type="datetimeFigureOut">
              <a:rPr lang="de-DE" smtClean="0"/>
              <a:t>07.01.2022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B39233A-013D-49A0-8672-334210A663E9}" type="slidenum">
              <a:rPr lang="de-DE" smtClean="0"/>
              <a:t>‹Nr.›</a:t>
            </a:fld>
            <a:endParaRPr lang="de-DE"/>
          </a:p>
        </p:txBody>
      </p:sp>
    </p:spTree>
    <p:extLst>
      <p:ext uri="{BB962C8B-B14F-4D97-AF65-F5344CB8AC3E}">
        <p14:creationId xmlns:p14="http://schemas.microsoft.com/office/powerpoint/2010/main" val="231975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0230EFA-DE13-4A7E-BB69-41F7D9E3C93E}" type="datetimeFigureOut">
              <a:rPr lang="de-DE" smtClean="0"/>
              <a:t>07.01.2022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B39233A-013D-49A0-8672-334210A663E9}" type="slidenum">
              <a:rPr lang="de-DE" smtClean="0"/>
              <a:t>‹Nr.›</a:t>
            </a:fld>
            <a:endParaRPr lang="de-DE"/>
          </a:p>
        </p:txBody>
      </p:sp>
    </p:spTree>
    <p:extLst>
      <p:ext uri="{BB962C8B-B14F-4D97-AF65-F5344CB8AC3E}">
        <p14:creationId xmlns:p14="http://schemas.microsoft.com/office/powerpoint/2010/main" val="235099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0230EFA-DE13-4A7E-BB69-41F7D9E3C93E}" type="datetimeFigureOut">
              <a:rPr lang="de-DE" smtClean="0"/>
              <a:t>07.01.2022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B39233A-013D-49A0-8672-334210A663E9}" type="slidenum">
              <a:rPr lang="de-DE" smtClean="0"/>
              <a:t>‹Nr.›</a:t>
            </a:fld>
            <a:endParaRPr lang="de-DE"/>
          </a:p>
        </p:txBody>
      </p:sp>
    </p:spTree>
    <p:extLst>
      <p:ext uri="{BB962C8B-B14F-4D97-AF65-F5344CB8AC3E}">
        <p14:creationId xmlns:p14="http://schemas.microsoft.com/office/powerpoint/2010/main" val="1863609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de-DE"/>
              <a:t>Titelmasterformat durch Klicken bearbeiten</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20230EFA-DE13-4A7E-BB69-41F7D9E3C93E}" type="datetimeFigureOut">
              <a:rPr lang="de-DE" smtClean="0"/>
              <a:t>07.01.2022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B39233A-013D-49A0-8672-334210A663E9}" type="slidenum">
              <a:rPr lang="de-DE" smtClean="0"/>
              <a:t>‹Nr.›</a:t>
            </a:fld>
            <a:endParaRPr lang="de-DE"/>
          </a:p>
        </p:txBody>
      </p:sp>
    </p:spTree>
    <p:extLst>
      <p:ext uri="{BB962C8B-B14F-4D97-AF65-F5344CB8AC3E}">
        <p14:creationId xmlns:p14="http://schemas.microsoft.com/office/powerpoint/2010/main" val="2263714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20230EFA-DE13-4A7E-BB69-41F7D9E3C93E}" type="datetimeFigureOut">
              <a:rPr lang="de-DE" smtClean="0"/>
              <a:t>07.01.2022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B39233A-013D-49A0-8672-334210A663E9}" type="slidenum">
              <a:rPr lang="de-DE" smtClean="0"/>
              <a:t>‹Nr.›</a:t>
            </a:fld>
            <a:endParaRPr lang="de-DE"/>
          </a:p>
        </p:txBody>
      </p:sp>
    </p:spTree>
    <p:extLst>
      <p:ext uri="{BB962C8B-B14F-4D97-AF65-F5344CB8AC3E}">
        <p14:creationId xmlns:p14="http://schemas.microsoft.com/office/powerpoint/2010/main" val="1221221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de-DE"/>
              <a:t>Formatvorlagen des Textmasters bearbeiten</a:t>
            </a:r>
          </a:p>
        </p:txBody>
      </p:sp>
      <p:sp>
        <p:nvSpPr>
          <p:cNvPr id="4" name="Content Placeholder 3"/>
          <p:cNvSpPr>
            <a:spLocks noGrp="1"/>
          </p:cNvSpPr>
          <p:nvPr>
            <p:ph sz="half" idx="2"/>
          </p:nvPr>
        </p:nvSpPr>
        <p:spPr>
          <a:xfrm>
            <a:off x="661334" y="4676140"/>
            <a:ext cx="4061757" cy="687789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de-DE"/>
              <a:t>Formatvorlagen des Textmasters bearbeiten</a:t>
            </a:r>
          </a:p>
        </p:txBody>
      </p:sp>
      <p:sp>
        <p:nvSpPr>
          <p:cNvPr id="6" name="Content Placeholder 5"/>
          <p:cNvSpPr>
            <a:spLocks noGrp="1"/>
          </p:cNvSpPr>
          <p:nvPr>
            <p:ph sz="quarter" idx="4"/>
          </p:nvPr>
        </p:nvSpPr>
        <p:spPr>
          <a:xfrm>
            <a:off x="4860608" y="4676140"/>
            <a:ext cx="4081761" cy="687789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20230EFA-DE13-4A7E-BB69-41F7D9E3C93E}" type="datetimeFigureOut">
              <a:rPr lang="de-DE" smtClean="0"/>
              <a:t>07.01.2022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6B39233A-013D-49A0-8672-334210A663E9}" type="slidenum">
              <a:rPr lang="de-DE" smtClean="0"/>
              <a:t>‹Nr.›</a:t>
            </a:fld>
            <a:endParaRPr lang="de-DE"/>
          </a:p>
        </p:txBody>
      </p:sp>
    </p:spTree>
    <p:extLst>
      <p:ext uri="{BB962C8B-B14F-4D97-AF65-F5344CB8AC3E}">
        <p14:creationId xmlns:p14="http://schemas.microsoft.com/office/powerpoint/2010/main" val="2859488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20230EFA-DE13-4A7E-BB69-41F7D9E3C93E}" type="datetimeFigureOut">
              <a:rPr lang="de-DE" smtClean="0"/>
              <a:t>07.01.2022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6B39233A-013D-49A0-8672-334210A663E9}" type="slidenum">
              <a:rPr lang="de-DE" smtClean="0"/>
              <a:t>‹Nr.›</a:t>
            </a:fld>
            <a:endParaRPr lang="de-DE"/>
          </a:p>
        </p:txBody>
      </p:sp>
    </p:spTree>
    <p:extLst>
      <p:ext uri="{BB962C8B-B14F-4D97-AF65-F5344CB8AC3E}">
        <p14:creationId xmlns:p14="http://schemas.microsoft.com/office/powerpoint/2010/main" val="1382730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230EFA-DE13-4A7E-BB69-41F7D9E3C93E}" type="datetimeFigureOut">
              <a:rPr lang="de-DE" smtClean="0"/>
              <a:t>07.01.2022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6B39233A-013D-49A0-8672-334210A663E9}" type="slidenum">
              <a:rPr lang="de-DE" smtClean="0"/>
              <a:t>‹Nr.›</a:t>
            </a:fld>
            <a:endParaRPr lang="de-DE"/>
          </a:p>
        </p:txBody>
      </p:sp>
    </p:spTree>
    <p:extLst>
      <p:ext uri="{BB962C8B-B14F-4D97-AF65-F5344CB8AC3E}">
        <p14:creationId xmlns:p14="http://schemas.microsoft.com/office/powerpoint/2010/main" val="3745669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de-DE"/>
              <a:t>Titelmasterformat durch Klicken bearbeiten</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20230EFA-DE13-4A7E-BB69-41F7D9E3C93E}" type="datetimeFigureOut">
              <a:rPr lang="de-DE" smtClean="0"/>
              <a:t>07.01.2022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B39233A-013D-49A0-8672-334210A663E9}" type="slidenum">
              <a:rPr lang="de-DE" smtClean="0"/>
              <a:t>‹Nr.›</a:t>
            </a:fld>
            <a:endParaRPr lang="de-DE"/>
          </a:p>
        </p:txBody>
      </p:sp>
    </p:spTree>
    <p:extLst>
      <p:ext uri="{BB962C8B-B14F-4D97-AF65-F5344CB8AC3E}">
        <p14:creationId xmlns:p14="http://schemas.microsoft.com/office/powerpoint/2010/main" val="71304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de-DE"/>
              <a:t>Bild durch Klicken auf Symbol hinzufügen</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20230EFA-DE13-4A7E-BB69-41F7D9E3C93E}" type="datetimeFigureOut">
              <a:rPr lang="de-DE" smtClean="0"/>
              <a:t>07.01.2022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B39233A-013D-49A0-8672-334210A663E9}" type="slidenum">
              <a:rPr lang="de-DE" smtClean="0"/>
              <a:t>‹Nr.›</a:t>
            </a:fld>
            <a:endParaRPr lang="de-DE"/>
          </a:p>
        </p:txBody>
      </p:sp>
    </p:spTree>
    <p:extLst>
      <p:ext uri="{BB962C8B-B14F-4D97-AF65-F5344CB8AC3E}">
        <p14:creationId xmlns:p14="http://schemas.microsoft.com/office/powerpoint/2010/main" val="878024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20230EFA-DE13-4A7E-BB69-41F7D9E3C93E}" type="datetimeFigureOut">
              <a:rPr lang="de-DE" smtClean="0"/>
              <a:t>07.01.2022</a:t>
            </a:fld>
            <a:endParaRPr lang="de-DE"/>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6B39233A-013D-49A0-8672-334210A663E9}" type="slidenum">
              <a:rPr lang="de-DE" smtClean="0"/>
              <a:t>‹Nr.›</a:t>
            </a:fld>
            <a:endParaRPr lang="de-DE"/>
          </a:p>
        </p:txBody>
      </p:sp>
    </p:spTree>
    <p:extLst>
      <p:ext uri="{BB962C8B-B14F-4D97-AF65-F5344CB8AC3E}">
        <p14:creationId xmlns:p14="http://schemas.microsoft.com/office/powerpoint/2010/main" val="1952043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a:xfrm>
            <a:off x="514136" y="1669133"/>
            <a:ext cx="8499446" cy="719738"/>
          </a:xfrm>
        </p:spPr>
        <p:txBody>
          <a:bodyPr/>
          <a:lstStyle/>
          <a:p>
            <a:pPr>
              <a:spcBef>
                <a:spcPts val="600"/>
              </a:spcBef>
            </a:pPr>
            <a:r>
              <a:rPr lang="de-DE" sz="3600" dirty="0">
                <a:latin typeface="+mj-lt"/>
              </a:rPr>
              <a:t>Untersuchung topologischer Datenmodelle und deren Anwendung in der BIM-Methodik</a:t>
            </a:r>
            <a:endParaRPr lang="en-US" sz="3600" dirty="0">
              <a:latin typeface="+mj-lt"/>
            </a:endParaRPr>
          </a:p>
        </p:txBody>
      </p:sp>
      <p:sp>
        <p:nvSpPr>
          <p:cNvPr id="3" name="Textplatzhalter 2"/>
          <p:cNvSpPr>
            <a:spLocks noGrp="1"/>
          </p:cNvSpPr>
          <p:nvPr>
            <p:ph type="body" sz="quarter" idx="11"/>
          </p:nvPr>
        </p:nvSpPr>
        <p:spPr>
          <a:xfrm>
            <a:off x="550877" y="2753700"/>
            <a:ext cx="8499447" cy="270254"/>
          </a:xfrm>
        </p:spPr>
        <p:txBody>
          <a:bodyPr/>
          <a:lstStyle/>
          <a:p>
            <a:pPr>
              <a:spcBef>
                <a:spcPts val="600"/>
              </a:spcBef>
            </a:pPr>
            <a:r>
              <a:rPr lang="en-US" sz="1600" dirty="0" err="1">
                <a:latin typeface="+mj-lt"/>
              </a:rPr>
              <a:t>Bachelorarbeit</a:t>
            </a:r>
            <a:r>
              <a:rPr lang="en-US" sz="1600" dirty="0">
                <a:latin typeface="+mj-lt"/>
              </a:rPr>
              <a:t> von Anastasia Nekrasova</a:t>
            </a:r>
          </a:p>
        </p:txBody>
      </p:sp>
      <p:sp>
        <p:nvSpPr>
          <p:cNvPr id="4" name="Textplatzhalter 3"/>
          <p:cNvSpPr>
            <a:spLocks noGrp="1"/>
          </p:cNvSpPr>
          <p:nvPr>
            <p:ph type="body" sz="quarter" idx="12"/>
          </p:nvPr>
        </p:nvSpPr>
        <p:spPr>
          <a:xfrm>
            <a:off x="514133" y="3132062"/>
            <a:ext cx="4103585" cy="2572780"/>
          </a:xfrm>
        </p:spPr>
        <p:txBody>
          <a:bodyPr/>
          <a:lstStyle/>
          <a:p>
            <a:pPr algn="just">
              <a:spcBef>
                <a:spcPts val="600"/>
              </a:spcBef>
            </a:pPr>
            <a:r>
              <a:rPr lang="en-US" sz="1400" dirty="0"/>
              <a:t>EINLEITUNG</a:t>
            </a:r>
          </a:p>
          <a:p>
            <a:pPr algn="just">
              <a:spcBef>
                <a:spcPts val="600"/>
              </a:spcBef>
            </a:pPr>
            <a:r>
              <a:rPr lang="de-DE" sz="1400" dirty="0"/>
              <a:t>Die Anwendung von digitalen geometrischen Modellen bei der Durchführung von Bauprojekten hat sich in der Praxis schon seit längerem etabliert, was man aber noch nicht über die topologischen Modelle sagen kann, wobei explizit gespeicherte Lagebeziehungen bspw. für die Planung von Innennavigation, Clash </a:t>
            </a:r>
            <a:r>
              <a:rPr lang="de-DE" sz="1400" dirty="0" err="1"/>
              <a:t>Detection</a:t>
            </a:r>
            <a:r>
              <a:rPr lang="de-DE" sz="1400" dirty="0"/>
              <a:t> oder Energieanalyse, benutzt werden könnten. Für das Erstellen und Speichern von topologischen Modellen werden jedoch spezifische Softwarelösungen und Datenstrukturen benötigt.</a:t>
            </a:r>
          </a:p>
        </p:txBody>
      </p:sp>
      <p:sp>
        <p:nvSpPr>
          <p:cNvPr id="5" name="Textplatzhalter 4"/>
          <p:cNvSpPr>
            <a:spLocks noGrp="1"/>
          </p:cNvSpPr>
          <p:nvPr>
            <p:ph type="body" sz="quarter" idx="13"/>
          </p:nvPr>
        </p:nvSpPr>
        <p:spPr>
          <a:xfrm>
            <a:off x="4948892" y="5973753"/>
            <a:ext cx="4128531" cy="3477018"/>
          </a:xfrm>
        </p:spPr>
        <p:txBody>
          <a:bodyPr/>
          <a:lstStyle/>
          <a:p>
            <a:pPr algn="just">
              <a:spcBef>
                <a:spcPts val="600"/>
              </a:spcBef>
            </a:pPr>
            <a:r>
              <a:rPr lang="de-DE" sz="1400" dirty="0"/>
              <a:t>ERGEBNISSE</a:t>
            </a:r>
          </a:p>
          <a:p>
            <a:pPr algn="just">
              <a:spcBef>
                <a:spcPts val="600"/>
              </a:spcBef>
            </a:pPr>
            <a:r>
              <a:rPr lang="de-DE" sz="1400" dirty="0" err="1"/>
              <a:t>Topologic</a:t>
            </a:r>
            <a:r>
              <a:rPr lang="de-DE" sz="1400" dirty="0"/>
              <a:t> ermöglicht:</a:t>
            </a:r>
          </a:p>
          <a:p>
            <a:pPr marL="285750" indent="-285750" algn="just">
              <a:spcBef>
                <a:spcPts val="600"/>
              </a:spcBef>
              <a:buFont typeface="Arial" panose="020B0604020202020204" pitchFamily="34" charset="0"/>
              <a:buChar char="•"/>
            </a:pPr>
            <a:r>
              <a:rPr lang="de-DE" sz="1400" dirty="0"/>
              <a:t>Import und Export von IFC Dateien; nach dem Import ist das gesamte Modell zuerst als ein Zellenkomplex dargestellt – Aufteilung auf primitivere topologische Objekte passiert nicht automatisch </a:t>
            </a:r>
          </a:p>
          <a:p>
            <a:pPr marL="285750" indent="-285750" algn="just">
              <a:spcBef>
                <a:spcPts val="600"/>
              </a:spcBef>
              <a:buFont typeface="Arial" panose="020B0604020202020204" pitchFamily="34" charset="0"/>
              <a:buChar char="•"/>
            </a:pPr>
            <a:r>
              <a:rPr lang="de-DE" sz="1400" dirty="0"/>
              <a:t>Bestimmen von den Nachbarschaftsbeziehungen zwischen den  Elementen gleicher und unterschiedlicher Dimensionen</a:t>
            </a:r>
          </a:p>
          <a:p>
            <a:pPr marL="285750" indent="-285750" algn="just">
              <a:spcBef>
                <a:spcPts val="600"/>
              </a:spcBef>
              <a:buFont typeface="Arial" panose="020B0604020202020204" pitchFamily="34" charset="0"/>
              <a:buChar char="•"/>
            </a:pPr>
            <a:r>
              <a:rPr lang="de-DE" sz="1400" dirty="0"/>
              <a:t>Vollständige überschneidungsfreie Zerlegung eines Modells, so dass jeder Punkt genau einem Teilraum gehört</a:t>
            </a:r>
          </a:p>
          <a:p>
            <a:pPr marL="285750" indent="-285750" algn="just">
              <a:spcBef>
                <a:spcPts val="600"/>
              </a:spcBef>
              <a:buFont typeface="Arial" panose="020B0604020202020204" pitchFamily="34" charset="0"/>
              <a:buChar char="•"/>
            </a:pPr>
            <a:r>
              <a:rPr lang="de-DE" sz="1400" dirty="0"/>
              <a:t>Bestimmen von internal und external </a:t>
            </a:r>
            <a:r>
              <a:rPr lang="de-DE" sz="1400" dirty="0" err="1"/>
              <a:t>Boundaries</a:t>
            </a:r>
            <a:r>
              <a:rPr lang="de-DE" sz="1400" dirty="0"/>
              <a:t> eines Modells </a:t>
            </a:r>
          </a:p>
          <a:p>
            <a:pPr marL="285750" indent="-285750" algn="just">
              <a:spcBef>
                <a:spcPts val="600"/>
              </a:spcBef>
              <a:buFont typeface="Arial" panose="020B0604020202020204" pitchFamily="34" charset="0"/>
              <a:buChar char="•"/>
            </a:pPr>
            <a:r>
              <a:rPr lang="de-DE" sz="1400" dirty="0"/>
              <a:t>Ausrechnen von Schnittpunkten zwischen zwei Elementen und Darstellen von Schnittbereichen</a:t>
            </a:r>
          </a:p>
          <a:p>
            <a:pPr marL="285750" indent="-285750" algn="just">
              <a:spcBef>
                <a:spcPts val="600"/>
              </a:spcBef>
              <a:buFont typeface="Arial" panose="020B0604020202020204" pitchFamily="34" charset="0"/>
              <a:buChar char="•"/>
            </a:pPr>
            <a:r>
              <a:rPr lang="de-DE" sz="1400" dirty="0"/>
              <a:t>Darstellen einer oder mehreren Flächen, denen eine bestimmte Kante gehört</a:t>
            </a:r>
          </a:p>
          <a:p>
            <a:pPr marL="285750" indent="-285750" algn="just">
              <a:spcBef>
                <a:spcPts val="600"/>
              </a:spcBef>
              <a:buFont typeface="Arial" panose="020B0604020202020204" pitchFamily="34" charset="0"/>
              <a:buChar char="•"/>
            </a:pPr>
            <a:endParaRPr lang="de-DE" sz="1400" dirty="0"/>
          </a:p>
          <a:p>
            <a:pPr marL="285750" indent="-285750" algn="just">
              <a:spcBef>
                <a:spcPts val="600"/>
              </a:spcBef>
              <a:buFont typeface="Arial" panose="020B0604020202020204" pitchFamily="34" charset="0"/>
              <a:buChar char="•"/>
            </a:pPr>
            <a:endParaRPr lang="de-DE" sz="1400" dirty="0"/>
          </a:p>
          <a:p>
            <a:pPr marL="285750" indent="-285750" algn="just">
              <a:spcBef>
                <a:spcPts val="600"/>
              </a:spcBef>
              <a:buFont typeface="Arial" panose="020B0604020202020204" pitchFamily="34" charset="0"/>
              <a:buChar char="•"/>
            </a:pPr>
            <a:endParaRPr lang="de-DE" sz="1400" dirty="0"/>
          </a:p>
        </p:txBody>
      </p:sp>
      <p:sp>
        <p:nvSpPr>
          <p:cNvPr id="7" name="Textplatzhalter 6"/>
          <p:cNvSpPr>
            <a:spLocks noGrp="1"/>
          </p:cNvSpPr>
          <p:nvPr>
            <p:ph type="body" sz="quarter" idx="15"/>
          </p:nvPr>
        </p:nvSpPr>
        <p:spPr>
          <a:xfrm>
            <a:off x="514133" y="8151765"/>
            <a:ext cx="4103585" cy="302459"/>
          </a:xfrm>
        </p:spPr>
        <p:txBody>
          <a:bodyPr>
            <a:normAutofit/>
          </a:bodyPr>
          <a:lstStyle/>
          <a:p>
            <a:pPr>
              <a:spcBef>
                <a:spcPts val="600"/>
              </a:spcBef>
            </a:pPr>
            <a:r>
              <a:rPr lang="en-US" sz="1500" dirty="0"/>
              <a:t>Topologic. </a:t>
            </a:r>
            <a:r>
              <a:rPr lang="de-DE" sz="1500" dirty="0"/>
              <a:t>Nachbarschaftsbeziehungen</a:t>
            </a:r>
          </a:p>
        </p:txBody>
      </p:sp>
      <p:sp>
        <p:nvSpPr>
          <p:cNvPr id="8" name="Textplatzhalter 7"/>
          <p:cNvSpPr>
            <a:spLocks noGrp="1"/>
          </p:cNvSpPr>
          <p:nvPr>
            <p:ph type="body" sz="quarter" idx="16"/>
          </p:nvPr>
        </p:nvSpPr>
        <p:spPr>
          <a:xfrm>
            <a:off x="514132" y="8485741"/>
            <a:ext cx="4103585" cy="1934562"/>
          </a:xfrm>
        </p:spPr>
        <p:txBody>
          <a:bodyPr/>
          <a:lstStyle/>
          <a:p>
            <a:pPr algn="just">
              <a:spcBef>
                <a:spcPts val="600"/>
              </a:spcBef>
            </a:pPr>
            <a:r>
              <a:rPr lang="en-US" sz="1400" dirty="0"/>
              <a:t>ZIELE</a:t>
            </a:r>
            <a:endParaRPr lang="de-DE" sz="1400" dirty="0"/>
          </a:p>
          <a:p>
            <a:pPr algn="just">
              <a:spcBef>
                <a:spcPts val="600"/>
              </a:spcBef>
            </a:pPr>
            <a:r>
              <a:rPr lang="de-DE" sz="1400" dirty="0"/>
              <a:t>Im Rahmen dieser Bachelorarbeit wurde das Thema Topologie in dem Bereich von CAD und BIM behandelt. Es wurde untersucht, welche Forschungsprojekte und Anwendungsmöglichkeiten für die topologischen Modelle es im Bauwesen momentan gibt. Das zweite Teil dieser Arbeit bestand daran, eine Applikation für das Erstellen und Analyse von topologischen Modellen zu untersuchen.</a:t>
            </a:r>
            <a:endParaRPr lang="en-US" sz="1400" dirty="0"/>
          </a:p>
        </p:txBody>
      </p:sp>
      <p:pic>
        <p:nvPicPr>
          <p:cNvPr id="25" name="Bildplatzhalter 24">
            <a:extLst>
              <a:ext uri="{FF2B5EF4-FFF2-40B4-BE49-F238E27FC236}">
                <a16:creationId xmlns:a16="http://schemas.microsoft.com/office/drawing/2014/main" id="{17BD9744-E64A-4D5D-AA2A-1A411FB6AEC0}"/>
              </a:ext>
            </a:extLst>
          </p:cNvPr>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742" r="742"/>
          <a:stretch>
            <a:fillRect/>
          </a:stretch>
        </p:blipFill>
        <p:spPr>
          <a:xfrm>
            <a:off x="4983067" y="3472138"/>
            <a:ext cx="4104000" cy="2064490"/>
          </a:xfrm>
        </p:spPr>
      </p:pic>
      <p:sp>
        <p:nvSpPr>
          <p:cNvPr id="10" name="Textplatzhalter 9"/>
          <p:cNvSpPr>
            <a:spLocks noGrp="1"/>
          </p:cNvSpPr>
          <p:nvPr>
            <p:ph type="body" sz="quarter" idx="18"/>
          </p:nvPr>
        </p:nvSpPr>
        <p:spPr>
          <a:xfrm>
            <a:off x="4948893" y="5589002"/>
            <a:ext cx="4128531" cy="270254"/>
          </a:xfrm>
        </p:spPr>
        <p:txBody>
          <a:bodyPr>
            <a:normAutofit fontScale="92500" lnSpcReduction="20000"/>
          </a:bodyPr>
          <a:lstStyle/>
          <a:p>
            <a:pPr>
              <a:spcBef>
                <a:spcPts val="600"/>
              </a:spcBef>
            </a:pPr>
            <a:r>
              <a:rPr lang="de-DE" dirty="0"/>
              <a:t>Schnittfläche eines Raums und Wände </a:t>
            </a:r>
          </a:p>
        </p:txBody>
      </p:sp>
      <p:sp>
        <p:nvSpPr>
          <p:cNvPr id="11" name="Textplatzhalter 10"/>
          <p:cNvSpPr>
            <a:spLocks noGrp="1"/>
          </p:cNvSpPr>
          <p:nvPr>
            <p:ph type="body" sz="quarter" idx="19"/>
          </p:nvPr>
        </p:nvSpPr>
        <p:spPr/>
        <p:txBody>
          <a:bodyPr/>
          <a:lstStyle/>
          <a:p>
            <a:pPr>
              <a:spcBef>
                <a:spcPts val="600"/>
              </a:spcBef>
            </a:pPr>
            <a:r>
              <a:rPr lang="en-US" sz="1400" dirty="0"/>
              <a:t>14.11.2021</a:t>
            </a:r>
          </a:p>
        </p:txBody>
      </p:sp>
      <p:pic>
        <p:nvPicPr>
          <p:cNvPr id="20" name="Bildplatzhalter 19" descr="Ein Bild, das Text, Computer enthält.&#10;&#10;Automatisch generierte Beschreibung">
            <a:extLst>
              <a:ext uri="{FF2B5EF4-FFF2-40B4-BE49-F238E27FC236}">
                <a16:creationId xmlns:a16="http://schemas.microsoft.com/office/drawing/2014/main" id="{0F086B1C-A4FF-4FC8-9888-D2C0BA834837}"/>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t="3303" b="3303"/>
          <a:stretch>
            <a:fillRect/>
          </a:stretch>
        </p:blipFill>
        <p:spPr>
          <a:xfrm>
            <a:off x="514131" y="5667696"/>
            <a:ext cx="4103585" cy="2453640"/>
          </a:xfrm>
        </p:spPr>
      </p:pic>
      <p:sp>
        <p:nvSpPr>
          <p:cNvPr id="23" name="Textplatzhalter 4">
            <a:extLst>
              <a:ext uri="{FF2B5EF4-FFF2-40B4-BE49-F238E27FC236}">
                <a16:creationId xmlns:a16="http://schemas.microsoft.com/office/drawing/2014/main" id="{BC5EA85A-C6DF-4533-A6C2-EC1060144F69}"/>
              </a:ext>
            </a:extLst>
          </p:cNvPr>
          <p:cNvSpPr txBox="1">
            <a:spLocks/>
          </p:cNvSpPr>
          <p:nvPr/>
        </p:nvSpPr>
        <p:spPr>
          <a:xfrm>
            <a:off x="4872808" y="10301701"/>
            <a:ext cx="4128531" cy="1809083"/>
          </a:xfrm>
          <a:prstGeom prst="rect">
            <a:avLst/>
          </a:prstGeom>
        </p:spPr>
        <p:txBody>
          <a:bodyPr vert="horz" lIns="91440" tIns="45720" rIns="91440" bIns="45720" rtlCol="0">
            <a:noAutofit/>
          </a:bodyPr>
          <a:lst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tabLst/>
              <a:defRPr sz="160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algn="just">
              <a:spcBef>
                <a:spcPts val="600"/>
              </a:spcBef>
            </a:pPr>
            <a:r>
              <a:rPr lang="de-DE" sz="1400" dirty="0"/>
              <a:t>AUSBLICK</a:t>
            </a:r>
          </a:p>
          <a:p>
            <a:pPr marL="285750" indent="-285750" algn="just">
              <a:spcBef>
                <a:spcPts val="600"/>
              </a:spcBef>
              <a:buFont typeface="Arial" panose="020B0604020202020204" pitchFamily="34" charset="0"/>
              <a:buChar char="•"/>
            </a:pPr>
            <a:r>
              <a:rPr lang="de-DE" sz="1400" dirty="0"/>
              <a:t>Erweitern von topologischen Modellen durch die semantischen Informationen</a:t>
            </a:r>
          </a:p>
          <a:p>
            <a:pPr marL="285750" indent="-285750" algn="just">
              <a:spcBef>
                <a:spcPts val="600"/>
              </a:spcBef>
              <a:buFont typeface="Arial" panose="020B0604020202020204" pitchFamily="34" charset="0"/>
              <a:buChar char="•"/>
            </a:pPr>
            <a:r>
              <a:rPr lang="de-DE" sz="1400" dirty="0"/>
              <a:t>Vorgehensweise bei der Approximation von den gerundeten Elementen</a:t>
            </a:r>
          </a:p>
          <a:p>
            <a:pPr marL="285750" indent="-285750" algn="just">
              <a:spcBef>
                <a:spcPts val="600"/>
              </a:spcBef>
              <a:buFont typeface="Arial" panose="020B0604020202020204" pitchFamily="34" charset="0"/>
              <a:buChar char="•"/>
            </a:pPr>
            <a:r>
              <a:rPr lang="de-DE" sz="1400" dirty="0"/>
              <a:t>Ergänzen von in einem importierten Modell vorhandenen </a:t>
            </a:r>
            <a:r>
              <a:rPr lang="de-DE" sz="1400" dirty="0" err="1"/>
              <a:t>Voids</a:t>
            </a:r>
            <a:endParaRPr lang="de-DE" sz="1400" dirty="0"/>
          </a:p>
          <a:p>
            <a:pPr algn="just">
              <a:spcBef>
                <a:spcPts val="600"/>
              </a:spcBef>
            </a:pPr>
            <a:endParaRPr lang="de-DE" sz="1400" dirty="0"/>
          </a:p>
        </p:txBody>
      </p:sp>
      <p:pic>
        <p:nvPicPr>
          <p:cNvPr id="29" name="Grafik 28" descr="Ein Bild, das Text, drinnen enthält.&#10;&#10;Automatisch generierte Beschreibung">
            <a:extLst>
              <a:ext uri="{FF2B5EF4-FFF2-40B4-BE49-F238E27FC236}">
                <a16:creationId xmlns:a16="http://schemas.microsoft.com/office/drawing/2014/main" id="{9150938D-7B85-48A8-A357-3F76411193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716" y="10473999"/>
            <a:ext cx="4104000" cy="2029703"/>
          </a:xfrm>
          <a:prstGeom prst="rect">
            <a:avLst/>
          </a:prstGeom>
        </p:spPr>
      </p:pic>
    </p:spTree>
    <p:extLst>
      <p:ext uri="{BB962C8B-B14F-4D97-AF65-F5344CB8AC3E}">
        <p14:creationId xmlns:p14="http://schemas.microsoft.com/office/powerpoint/2010/main" val="122153375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2662</TotalTime>
  <Words>261</Words>
  <Application>Microsoft Office PowerPoint</Application>
  <PresentationFormat>A3-Papier (297 x 420 mm)</PresentationFormat>
  <Paragraphs>22</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Laura</dc:creator>
  <cp:lastModifiedBy>Anastasia Nekrasova</cp:lastModifiedBy>
  <cp:revision>50</cp:revision>
  <cp:lastPrinted>2017-09-25T10:01:45Z</cp:lastPrinted>
  <dcterms:created xsi:type="dcterms:W3CDTF">2017-09-22T13:12:28Z</dcterms:created>
  <dcterms:modified xsi:type="dcterms:W3CDTF">2022-01-06T21:14:50Z</dcterms:modified>
</cp:coreProperties>
</file>