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4" r:id="rId6"/>
    <p:sldId id="263" r:id="rId7"/>
    <p:sldId id="266" r:id="rId8"/>
    <p:sldId id="260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1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7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1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3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8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2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4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2AB2E13-22FE-4FD1-9101-02B1C2600D2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0BF12C-F287-4CE3-9960-B510BC095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68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181084/A3-Desaf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7574D-9320-07B1-57AE-C39E0F37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828310"/>
          </a:xfrm>
        </p:spPr>
        <p:txBody>
          <a:bodyPr>
            <a:normAutofit/>
          </a:bodyPr>
          <a:lstStyle/>
          <a:p>
            <a:r>
              <a:rPr lang="pt-BR" dirty="0"/>
              <a:t>DESAFIO TREEVIA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51C5C0-01EF-96CA-34FD-BBBDDF19DE48}"/>
              </a:ext>
            </a:extLst>
          </p:cNvPr>
          <p:cNvSpPr txBox="1"/>
          <p:nvPr/>
        </p:nvSpPr>
        <p:spPr>
          <a:xfrm>
            <a:off x="2744958" y="4206240"/>
            <a:ext cx="626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ANA CAROLINA 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>
                <a:hlinkClick r:id="rId2"/>
              </a:rPr>
              <a:t>https://github.com/ana181084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747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Erro de amostragem: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454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DFACE6-7514-6506-D65F-4376E4FC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1" y="2198131"/>
            <a:ext cx="7372714" cy="43977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673B6D6-4A82-C485-90D7-C3A459DF7B37}"/>
              </a:ext>
            </a:extLst>
          </p:cNvPr>
          <p:cNvSpPr txBox="1"/>
          <p:nvPr/>
        </p:nvSpPr>
        <p:spPr>
          <a:xfrm>
            <a:off x="1261872" y="1605573"/>
            <a:ext cx="73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Amostragem Casual Simples </a:t>
            </a:r>
          </a:p>
        </p:txBody>
      </p:sp>
    </p:spTree>
    <p:extLst>
      <p:ext uri="{BB962C8B-B14F-4D97-AF65-F5344CB8AC3E}">
        <p14:creationId xmlns:p14="http://schemas.microsoft.com/office/powerpoint/2010/main" val="194432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F9DD2-19E9-DA01-9E05-86A1BDE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finais: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52A8B-1D9D-5166-2AEB-628D1941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Cubagem deveria ser feita em árvores no estrato de idade dos talhões do IPC (IPC 8 anos e Cubagem 2 anos);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Foi utilizado os estimadores de amostragem aleatória simples considerando que o IPC foi para um estrato;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Utilizou-se para a estimativa dos volumes uma abordagem paramétrica, a qual permite analisar o impacto do parâmetro ajustado de cada variável explicativa no valor do volume estimado;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Para estimação da altura utilizou-se modelos abordagem não paramétrica. Além de permitir considerar variáveis categóricas , foi possível melhorar as estimativas em relação ao ajuste de modelos regressivos. 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8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9B6D-1B1B-BDEE-67CE-32E77B5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5811B-EE2A-3611-9B83-98AFFD71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base de dados em anexo foi obtida por meio da realização de um Inventário Florestal. </a:t>
            </a:r>
            <a:r>
              <a:rPr lang="pt-BR" dirty="0" err="1"/>
              <a:t>Pré</a:t>
            </a:r>
            <a:r>
              <a:rPr lang="pt-BR" dirty="0"/>
              <a:t> Corte (IPC), em fazenda localizada no Estado de Mato Grosso do Sul (MS). Os dados obtidos em campo foram auditados e aprovados pelo contratante.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Você foi escolhido(a) para realizar o processamento deste inventário juntamente com a sua defesa técnica. As variáveis de interesse são: Volume Total com Casca (VTCC) e Volume Comercial com Casca até 5cm da ponta fina (VCOM5cm). Apresente erro e intervalo de confiança com nível de significância a 95%.</a:t>
            </a:r>
          </a:p>
        </p:txBody>
      </p:sp>
    </p:spTree>
    <p:extLst>
      <p:ext uri="{BB962C8B-B14F-4D97-AF65-F5344CB8AC3E}">
        <p14:creationId xmlns:p14="http://schemas.microsoft.com/office/powerpoint/2010/main" val="13500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da altura: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392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Plantio com 8 anos de idade ; </a:t>
            </a:r>
          </a:p>
          <a:p>
            <a:r>
              <a:rPr lang="pt-BR" dirty="0"/>
              <a:t>Calculado o DAP e </a:t>
            </a:r>
            <a:r>
              <a:rPr lang="pt-BR" dirty="0" err="1"/>
              <a:t>Invdap</a:t>
            </a:r>
            <a:r>
              <a:rPr lang="pt-BR" dirty="0"/>
              <a:t>(1/</a:t>
            </a:r>
            <a:r>
              <a:rPr lang="pt-BR" dirty="0" err="1"/>
              <a:t>dap</a:t>
            </a:r>
            <a:r>
              <a:rPr lang="pt-BR" dirty="0"/>
              <a:t>);</a:t>
            </a:r>
          </a:p>
          <a:p>
            <a:r>
              <a:rPr lang="pt-BR" dirty="0"/>
              <a:t>Calculado o </a:t>
            </a:r>
            <a:r>
              <a:rPr lang="pt-BR" dirty="0" err="1"/>
              <a:t>Ln</a:t>
            </a:r>
            <a:r>
              <a:rPr lang="pt-BR" dirty="0"/>
              <a:t> da altura total;</a:t>
            </a:r>
          </a:p>
          <a:p>
            <a:r>
              <a:rPr lang="pt-BR" dirty="0"/>
              <a:t>As Falhas foram retiradas para ajuste do modelo;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Retirado o outlier (</a:t>
            </a:r>
            <a:r>
              <a:rPr lang="pt-BR" dirty="0" err="1"/>
              <a:t>dap</a:t>
            </a:r>
            <a:r>
              <a:rPr lang="pt-BR" dirty="0"/>
              <a:t> &lt; 7.5 e &gt; 21 )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1BF4D9-39D5-B468-D84A-D7C4C605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23" y="3527474"/>
            <a:ext cx="6981796" cy="251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da altura: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PYCARET ( Escolha do modelo </a:t>
            </a:r>
            <a:r>
              <a:rPr lang="pt-BR" dirty="0" err="1"/>
              <a:t>menor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‘RMSE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8B9C071-15D4-DE71-33E9-CA1C959B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0" y="2843013"/>
            <a:ext cx="1742319" cy="19449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90EE0C-50FA-EB83-F257-7B32B9A4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49" y="2229289"/>
            <a:ext cx="5223308" cy="43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0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da altura: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B9906D8-9BCF-41F9-4643-0FC7205D1880}"/>
              </a:ext>
            </a:extLst>
          </p:cNvPr>
          <p:cNvGrpSpPr/>
          <p:nvPr/>
        </p:nvGrpSpPr>
        <p:grpSpPr>
          <a:xfrm>
            <a:off x="918773" y="1691405"/>
            <a:ext cx="9171525" cy="4390418"/>
            <a:chOff x="918773" y="1691405"/>
            <a:chExt cx="8858449" cy="41841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CC704C-9A8A-8FE4-3CB9-85D2DDD8B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773" y="2355825"/>
              <a:ext cx="5133975" cy="341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02E75E9-6664-64CF-214B-6B744AAB9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47" y="2436992"/>
              <a:ext cx="3381375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5B9BA35-0159-F8A7-7D3F-A8795326F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8703"/>
            <a:stretch/>
          </p:blipFill>
          <p:spPr>
            <a:xfrm>
              <a:off x="1071260" y="1691405"/>
              <a:ext cx="5324587" cy="50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3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da altura: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7352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Predição (</a:t>
            </a:r>
            <a:r>
              <a:rPr lang="pt-BR" dirty="0" err="1"/>
              <a:t>Label</a:t>
            </a:r>
            <a:r>
              <a:rPr lang="pt-BR" dirty="0"/>
              <a:t>):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altura não medida em campo foi estimado a partir do modelo ajustado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154570-22BF-ABDD-687F-31F1B554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32837"/>
            <a:ext cx="9204492" cy="31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do volume: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060" y="1648918"/>
            <a:ext cx="9260985" cy="4931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Cubagem de árvores com 2 anos de idade</a:t>
            </a:r>
          </a:p>
          <a:p>
            <a:pPr marL="0" indent="0">
              <a:buNone/>
            </a:pPr>
            <a:r>
              <a:rPr lang="pt-BR" dirty="0" err="1"/>
              <a:t>Smalian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V5cmcasca foi calculado no </a:t>
            </a:r>
            <a:r>
              <a:rPr lang="pt-BR" dirty="0" err="1"/>
              <a:t>excel</a:t>
            </a:r>
            <a:r>
              <a:rPr lang="pt-BR" dirty="0"/>
              <a:t> 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07838-4A08-F3EF-AB42-C61A1E88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8" y="2878971"/>
            <a:ext cx="9260985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do volume: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060" y="1933731"/>
            <a:ext cx="9260985" cy="4647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Volumes da árvores totalizados (</a:t>
            </a:r>
            <a:r>
              <a:rPr lang="pt-BR" dirty="0" err="1"/>
              <a:t>LnVt</a:t>
            </a:r>
            <a:r>
              <a:rPr lang="pt-BR" dirty="0"/>
              <a:t> e LnVt5cm);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C1D1102-9244-FEE0-6E6A-B5049FE24B94}"/>
              </a:ext>
            </a:extLst>
          </p:cNvPr>
          <p:cNvGrpSpPr/>
          <p:nvPr/>
        </p:nvGrpSpPr>
        <p:grpSpPr>
          <a:xfrm>
            <a:off x="1004342" y="2734044"/>
            <a:ext cx="9009970" cy="3112119"/>
            <a:chOff x="1156060" y="4673613"/>
            <a:chExt cx="6757627" cy="1982021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F5D7E76-5DDB-4835-52A1-61B0C21E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060" y="4673613"/>
              <a:ext cx="3415940" cy="1982021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9DF03D9-765A-5099-FDBB-58B6F1EC0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8573" y="4704159"/>
              <a:ext cx="3205114" cy="1920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86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09D-FE8B-511B-7257-6B5C070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558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Modelagem do volume: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5D26C-BEC8-04ED-AFB9-005101B3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45438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MODELOS AJUSTADOS (Schumacher e Hall):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LnVt</a:t>
            </a:r>
            <a:r>
              <a:rPr lang="pt-BR" dirty="0"/>
              <a:t> = b0* </a:t>
            </a:r>
            <a:r>
              <a:rPr lang="pt-BR" dirty="0" err="1"/>
              <a:t>lndap</a:t>
            </a:r>
            <a:r>
              <a:rPr lang="pt-BR" dirty="0"/>
              <a:t> + b1*</a:t>
            </a:r>
            <a:r>
              <a:rPr lang="pt-BR" dirty="0" err="1"/>
              <a:t>lnht</a:t>
            </a:r>
            <a:r>
              <a:rPr lang="pt-BR" dirty="0"/>
              <a:t> + e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	Coeficiente R^2 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0.952277</a:t>
            </a:r>
            <a:r>
              <a:rPr lang="pt-BR" dirty="0"/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	Descrição do modelo: w: ['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1.743337</a:t>
            </a:r>
            <a:r>
              <a:rPr lang="pt-BR" dirty="0"/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1.045491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 b: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-9.85599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LnVt5cm = b0* </a:t>
            </a:r>
            <a:r>
              <a:rPr lang="pt-BR" dirty="0" err="1"/>
              <a:t>lndap</a:t>
            </a:r>
            <a:r>
              <a:rPr lang="pt-BR" dirty="0"/>
              <a:t> + b1*</a:t>
            </a:r>
            <a:r>
              <a:rPr lang="pt-BR" dirty="0" err="1"/>
              <a:t>lnht</a:t>
            </a:r>
            <a:r>
              <a:rPr lang="pt-BR" dirty="0"/>
              <a:t> + e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	Coeficiente R^2 : 0.95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Descrição do modelo: w: ['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1.743428</a:t>
            </a:r>
            <a:r>
              <a:rPr lang="pt-BR" dirty="0"/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1.045267</a:t>
            </a:r>
            <a:r>
              <a:rPr lang="pt-BR" dirty="0"/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 b: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-9.85545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03505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2991</TotalTime>
  <Words>439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Courier New</vt:lpstr>
      <vt:lpstr>Wingdings 2</vt:lpstr>
      <vt:lpstr>Exibir</vt:lpstr>
      <vt:lpstr>DESAFIO TREEVIA</vt:lpstr>
      <vt:lpstr>Apresentação do desafio </vt:lpstr>
      <vt:lpstr> Modelagem da altura:</vt:lpstr>
      <vt:lpstr> Modelagem da altura:</vt:lpstr>
      <vt:lpstr> Modelagem da altura:</vt:lpstr>
      <vt:lpstr> Modelagem da altura:</vt:lpstr>
      <vt:lpstr> Modelagem do volume:</vt:lpstr>
      <vt:lpstr> Modelagem do volume:</vt:lpstr>
      <vt:lpstr> Modelagem do volume:</vt:lpstr>
      <vt:lpstr> Erro de amostragem:</vt:lpstr>
      <vt:lpstr>Considerações finais: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de Albuquerque Santos</dc:creator>
  <cp:lastModifiedBy>Ana Carolina de Albuquerque Santos</cp:lastModifiedBy>
  <cp:revision>10</cp:revision>
  <dcterms:created xsi:type="dcterms:W3CDTF">2022-05-25T12:55:10Z</dcterms:created>
  <dcterms:modified xsi:type="dcterms:W3CDTF">2022-05-29T14:48:10Z</dcterms:modified>
</cp:coreProperties>
</file>