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2" r:id="rId4"/>
    <p:sldId id="258" r:id="rId5"/>
    <p:sldId id="276" r:id="rId6"/>
    <p:sldId id="259" r:id="rId7"/>
    <p:sldId id="267" r:id="rId8"/>
    <p:sldId id="272" r:id="rId9"/>
    <p:sldId id="273" r:id="rId10"/>
    <p:sldId id="274" r:id="rId11"/>
    <p:sldId id="275" r:id="rId12"/>
    <p:sldId id="282" r:id="rId13"/>
    <p:sldId id="277" r:id="rId14"/>
    <p:sldId id="279" r:id="rId15"/>
    <p:sldId id="280" r:id="rId16"/>
    <p:sldId id="281" r:id="rId17"/>
    <p:sldId id="295" r:id="rId18"/>
    <p:sldId id="296" r:id="rId19"/>
    <p:sldId id="297" r:id="rId20"/>
    <p:sldId id="291" r:id="rId21"/>
    <p:sldId id="292" r:id="rId22"/>
    <p:sldId id="284" r:id="rId23"/>
    <p:sldId id="286" r:id="rId24"/>
    <p:sldId id="287" r:id="rId25"/>
    <p:sldId id="293" r:id="rId26"/>
    <p:sldId id="294" r:id="rId27"/>
    <p:sldId id="288" r:id="rId28"/>
    <p:sldId id="289" r:id="rId29"/>
    <p:sldId id="290" r:id="rId30"/>
    <p:sldId id="265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A781B-4A97-4BB9-81E9-040F63D4BA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B49D-600C-4A7C-BD75-4BF5EE0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B49D-600C-4A7C-BD75-4BF5EE0B3D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B49D-600C-4A7C-BD75-4BF5EE0B3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671B-9133-4C16-866A-CC420210C216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DDBF-37AC-493D-8D42-3ADA8EF3641B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873D-9BBC-4EC1-97AF-239F6D4D8C0F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2A2-7A00-475F-BEB4-A10B3FD41C7A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143B-2802-4974-85D0-04604614661B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30AD-AE94-4B19-836A-588E9E399784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2AB6-2BEA-46F1-BB85-6215760B7C19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7E4-ECC3-4271-AF42-BDC203DC67C5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187-7352-45D7-8D44-3A0792FDC13E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03D-E4B4-483D-A663-BB8F59E8EDA1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8FF0-F9B5-49BC-8333-1456E304DC08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F018-9DAF-4B85-AA82-FA0E0E04FBF4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4BAD-ECA1-4433-B520-57595E941B75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5634-82CE-47B3-8F62-7E39831B24B1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FE14-EE63-4EF9-841F-D60D36E90850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24C-E573-4273-A547-66A824FBAF54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296-9A2F-4FC9-A38F-F9976790C4BF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14F01B-0526-4B32-A4CA-50691636C20D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>
          <a:xfrm>
            <a:off x="1464195" y="1747798"/>
            <a:ext cx="9263611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MAULANA AZAD NATIONAL INSTITUTE OF TECHNOLOGY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189820" y="3811012"/>
            <a:ext cx="7812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/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 NAMDEV</a:t>
            </a:r>
          </a:p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 BIRLA</a:t>
            </a:r>
          </a:p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ADISH JAIN</a:t>
            </a:r>
          </a:p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SUNEEL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82" y="146849"/>
            <a:ext cx="1925436" cy="206904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332" y="144932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93880" y="1560160"/>
            <a:ext cx="2830948" cy="4044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Dictionary (V)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460154" y="2218106"/>
            <a:ext cx="2301017" cy="145033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class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32527" y="2227592"/>
            <a:ext cx="1952378" cy="4183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Text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4650905" y="3433178"/>
            <a:ext cx="2301017" cy="145033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term of V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551" y="4970667"/>
            <a:ext cx="3514279" cy="1225349"/>
            <a:chOff x="4381501" y="4781550"/>
            <a:chExt cx="2400300" cy="837225"/>
          </a:xfrm>
          <a:noFill/>
        </p:grpSpPr>
        <p:sp>
          <p:nvSpPr>
            <p:cNvPr id="23" name="Rounded Rectangle 22"/>
            <p:cNvSpPr/>
            <p:nvPr/>
          </p:nvSpPr>
          <p:spPr>
            <a:xfrm>
              <a:off x="4381501" y="4781550"/>
              <a:ext cx="2400300" cy="77152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Tct</a:t>
              </a:r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TF( </a:t>
              </a:r>
              <a:r>
                <a:rPr lang="en-US" sz="16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sz="1600" baseline="-250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Condprob</a:t>
              </a:r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[t][c] ←</a:t>
              </a:r>
              <a:endPara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5494950" y="5009175"/>
                  <a:ext cx="1114425" cy="609600"/>
                </a:xfrm>
                <a:prstGeom prst="rect">
                  <a:avLst/>
                </a:prstGeom>
                <a:grpFill/>
                <a:ln w="28575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TF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tk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T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TF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t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950" y="5009175"/>
                  <a:ext cx="1114425" cy="609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ounded Rectangle 8"/>
          <p:cNvSpPr/>
          <p:nvPr/>
        </p:nvSpPr>
        <p:spPr>
          <a:xfrm>
            <a:off x="2528290" y="5517033"/>
            <a:ext cx="1952378" cy="4183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condprob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883247" y="1691999"/>
            <a:ext cx="253524" cy="7986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4761171" y="2436776"/>
            <a:ext cx="1371356" cy="5064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6061456" y="2385917"/>
            <a:ext cx="787219" cy="13073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23" idx="0"/>
          </p:cNvCxnSpPr>
          <p:nvPr/>
        </p:nvCxnSpPr>
        <p:spPr>
          <a:xfrm>
            <a:off x="6951922" y="4158347"/>
            <a:ext cx="1534769" cy="8123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3" idx="1"/>
            <a:endCxn id="7" idx="2"/>
          </p:cNvCxnSpPr>
          <p:nvPr/>
        </p:nvCxnSpPr>
        <p:spPr>
          <a:xfrm rot="10800000">
            <a:off x="5801415" y="4883516"/>
            <a:ext cx="928137" cy="6517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5" idx="2"/>
          </p:cNvCxnSpPr>
          <p:nvPr/>
        </p:nvCxnSpPr>
        <p:spPr>
          <a:xfrm rot="10800000">
            <a:off x="3610663" y="3668445"/>
            <a:ext cx="1040242" cy="4899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1"/>
            <a:endCxn id="9" idx="0"/>
          </p:cNvCxnSpPr>
          <p:nvPr/>
        </p:nvCxnSpPr>
        <p:spPr>
          <a:xfrm rot="10800000" flipH="1" flipV="1">
            <a:off x="2460153" y="2943275"/>
            <a:ext cx="1044325" cy="2573758"/>
          </a:xfrm>
          <a:prstGeom prst="bentConnector4">
            <a:avLst>
              <a:gd name="adj1" fmla="val -21890"/>
              <a:gd name="adj2" fmla="val 640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81847" y="2137848"/>
            <a:ext cx="850680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54364" y="3806963"/>
            <a:ext cx="850680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7990" y="4262407"/>
            <a:ext cx="850680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53573" y="3827307"/>
            <a:ext cx="850680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sz="1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30" y="84445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95649" y="1371941"/>
            <a:ext cx="3114043" cy="4044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Vocab (w)</a:t>
            </a:r>
            <a:endParaRPr lang="en-US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739827" y="2262595"/>
            <a:ext cx="2531119" cy="145033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class</a:t>
            </a:r>
            <a:endParaRPr lang="en-US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6144133" y="3522556"/>
            <a:ext cx="2531119" cy="145033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term of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4669" y="5525152"/>
            <a:ext cx="3114043" cy="4044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Score [c</a:t>
            </a:r>
            <a:r>
              <a:rPr lang="en-US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condprob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[t][c]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3069" y="5503206"/>
            <a:ext cx="3114043" cy="4044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max(score)</a:t>
            </a:r>
            <a:endParaRPr lang="en-US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/>
          <p:cNvCxnSpPr>
            <a:stCxn id="5" idx="3"/>
            <a:endCxn id="6" idx="0"/>
          </p:cNvCxnSpPr>
          <p:nvPr/>
        </p:nvCxnSpPr>
        <p:spPr>
          <a:xfrm>
            <a:off x="6270946" y="2987764"/>
            <a:ext cx="1138747" cy="534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5185913" y="1595837"/>
            <a:ext cx="486232" cy="847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7" idx="0"/>
          </p:cNvCxnSpPr>
          <p:nvPr/>
        </p:nvCxnSpPr>
        <p:spPr>
          <a:xfrm rot="16200000" flipH="1">
            <a:off x="7824563" y="4558024"/>
            <a:ext cx="552258" cy="13819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2"/>
          </p:cNvCxnSpPr>
          <p:nvPr/>
        </p:nvCxnSpPr>
        <p:spPr>
          <a:xfrm rot="10800000">
            <a:off x="5005387" y="3712933"/>
            <a:ext cx="1138746" cy="534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  <a:endCxn id="8" idx="0"/>
          </p:cNvCxnSpPr>
          <p:nvPr/>
        </p:nvCxnSpPr>
        <p:spPr>
          <a:xfrm rot="10800000" flipV="1">
            <a:off x="3030091" y="2987764"/>
            <a:ext cx="709736" cy="25154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35446" y="2675169"/>
            <a:ext cx="935748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9579" y="2644716"/>
            <a:ext cx="935748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6886" y="3894224"/>
            <a:ext cx="935748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87087" y="4932377"/>
            <a:ext cx="935748" cy="3625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7" idx="3"/>
            <a:endCxn id="6" idx="3"/>
          </p:cNvCxnSpPr>
          <p:nvPr/>
        </p:nvCxnSpPr>
        <p:spPr>
          <a:xfrm flipH="1" flipV="1">
            <a:off x="8675252" y="4247725"/>
            <a:ext cx="1673460" cy="1479638"/>
          </a:xfrm>
          <a:prstGeom prst="bentConnector3">
            <a:avLst>
              <a:gd name="adj1" fmla="val -13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8039"/>
            <a:ext cx="8946541" cy="48574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preprocessing steps like cleaning of data,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and stemming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Vocabulary as the list of all distinct words that appear in all the documents of the training 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in the vocabulary become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classification is independent of the positions of the words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in the training set becomes a record with frequencies for each word in the Vocabulary.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classifier based on the training data set, by computing the prior probabilities for each class and attributes.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results on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 Applied to Documents and Classes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174028" cy="3356209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documents d and a class C, applying Bayes Rule</a:t>
            </a:r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40169" y="2871987"/>
                <a:ext cx="4778062" cy="19575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9" y="2871987"/>
                <a:ext cx="4778062" cy="19575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86" y="2172676"/>
            <a:ext cx="9174028" cy="335620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argmax P( c / d )</a:t>
            </a:r>
          </a:p>
          <a:p>
            <a:pPr marL="3200400" lvl="7" indent="0"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€ C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40169" y="2871987"/>
                <a:ext cx="4778062" cy="19575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argmax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9" y="2871987"/>
                <a:ext cx="4778062" cy="19575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43300" y="4297680"/>
            <a:ext cx="1485900" cy="20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7" algn="ctr"/>
            <a:r>
              <a:rPr lang="en-US" dirty="0"/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€ C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40169" y="4140557"/>
            <a:ext cx="4778062" cy="1957589"/>
            <a:chOff x="2640169" y="4140557"/>
            <a:chExt cx="4778062" cy="1957589"/>
          </a:xfrm>
        </p:grpSpPr>
        <p:sp>
          <p:nvSpPr>
            <p:cNvPr id="6" name="Rectangle 5"/>
            <p:cNvSpPr/>
            <p:nvPr/>
          </p:nvSpPr>
          <p:spPr>
            <a:xfrm>
              <a:off x="2640169" y="4140557"/>
              <a:ext cx="4778062" cy="1957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argmax P(d | c) P(c 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3280" y="5566250"/>
              <a:ext cx="1485900" cy="207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7" algn="ctr"/>
              <a:r>
                <a:rPr lang="en-US" dirty="0"/>
                <a:t>c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€ C</a:t>
              </a:r>
              <a:endParaRPr lang="en-US" dirty="0"/>
            </a:p>
            <a:p>
              <a:pPr algn="ctr"/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86" y="2172677"/>
            <a:ext cx="9174028" cy="84131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640169" y="1448872"/>
            <a:ext cx="4778062" cy="1957589"/>
            <a:chOff x="2640169" y="4140557"/>
            <a:chExt cx="4778062" cy="1957589"/>
          </a:xfrm>
        </p:grpSpPr>
        <p:sp>
          <p:nvSpPr>
            <p:cNvPr id="6" name="Rectangle 5"/>
            <p:cNvSpPr/>
            <p:nvPr/>
          </p:nvSpPr>
          <p:spPr>
            <a:xfrm>
              <a:off x="2640169" y="4140557"/>
              <a:ext cx="4778062" cy="1957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argmax P(d | c) P(c 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3280" y="5566250"/>
              <a:ext cx="1485900" cy="207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7" algn="ctr"/>
              <a:r>
                <a:rPr lang="en-US" dirty="0"/>
                <a:t>c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€ C</a:t>
              </a:r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3139" y="2678515"/>
            <a:ext cx="8293396" cy="3407138"/>
            <a:chOff x="2071024" y="4140557"/>
            <a:chExt cx="5347207" cy="3407138"/>
          </a:xfrm>
        </p:grpSpPr>
        <p:sp>
          <p:nvSpPr>
            <p:cNvPr id="10" name="Rectangle 9"/>
            <p:cNvSpPr/>
            <p:nvPr/>
          </p:nvSpPr>
          <p:spPr>
            <a:xfrm>
              <a:off x="2640169" y="4140557"/>
              <a:ext cx="4778062" cy="1957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argmax P(X</a:t>
              </a:r>
              <a:r>
                <a:rPr lang="en-US" sz="3600" b="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X</a:t>
              </a:r>
              <a:r>
                <a:rPr lang="en-US" sz="3600" b="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 , </a:t>
              </a:r>
              <a:r>
                <a:rPr lang="en-US" sz="3600" b="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3600" b="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3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|C) P(C)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1803" y="5590106"/>
              <a:ext cx="1485900" cy="207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7" algn="ctr"/>
              <a:r>
                <a:rPr lang="en-US" dirty="0"/>
                <a:t>c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€ C</a:t>
              </a:r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2071024" y="5590106"/>
                  <a:ext cx="4778062" cy="19575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argmax P(</a:t>
                  </a:r>
                  <a:r>
                    <a:rPr lang="en-US" sz="3600" b="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3600" b="0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r>
                    <a:rPr lang="en-US" sz="36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36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024" y="5590106"/>
                  <a:ext cx="4778062" cy="19575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/>
          <p:cNvSpPr/>
          <p:nvPr/>
        </p:nvSpPr>
        <p:spPr>
          <a:xfrm>
            <a:off x="3320938" y="5646515"/>
            <a:ext cx="1485900" cy="20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7" algn="ctr"/>
            <a:r>
              <a:rPr lang="en-US" dirty="0"/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€ C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2288" y="5646514"/>
            <a:ext cx="1509530" cy="207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7" algn="ctr"/>
            <a:r>
              <a:rPr lang="en-US" dirty="0" smtClean="0"/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€ 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235" y="2217123"/>
            <a:ext cx="5716053" cy="1471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times word Xi appears among all words in documents of topic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117312"/>
                <a:ext cx="3763921" cy="999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117312"/>
                <a:ext cx="3763921" cy="9993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104293" y="4200469"/>
            <a:ext cx="9765476" cy="1659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mega-documents for topic j by concatenating all docs in this topic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frequency of X in mega-documents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06828"/>
                <a:ext cx="10024034" cy="51129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/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/>
                            <m:t>ij</m:t>
                          </m:r>
                        </m:sub>
                      </m:sSub>
                      <m:r>
                        <a:rPr lang="en-US" sz="2800"/>
                        <m:t> = 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/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/>
                            <m:t>i</m:t>
                          </m:r>
                        </m:sub>
                      </m:sSub>
                      <m:r>
                        <a:rPr lang="en-US" sz="2800"/>
                        <m:t> </m:t>
                      </m:r>
                      <m:r>
                        <a:rPr lang="en-US" sz="2800" i="1"/>
                        <m:t>∗</m:t>
                      </m:r>
                      <m: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/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/>
                            <m:t>ij</m:t>
                          </m:r>
                        </m:sub>
                      </m:sSub>
                      <m:r>
                        <a:rPr lang="en-US" sz="2800"/>
                        <m:t> </m:t>
                      </m:r>
                      <m:r>
                        <a:rPr lang="en-US" sz="2800" i="1"/>
                        <m:t>∗</m:t>
                      </m:r>
                      <m: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/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/>
                            <m:t>j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term Weighting (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06828"/>
                <a:ext cx="10024034" cy="5112913"/>
              </a:xfrm>
              <a:blipFill rotWithShape="0"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569479"/>
                  </p:ext>
                </p:extLst>
              </p:nvPr>
            </p:nvGraphicFramePr>
            <p:xfrm>
              <a:off x="1434083" y="3094602"/>
              <a:ext cx="9255380" cy="34557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27690"/>
                    <a:gridCol w="4627690"/>
                  </a:tblGrid>
                  <a:tr h="7205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806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Binary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1</m:t>
                                        </m:r>
                                        <m: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  &amp;</m:t>
                                        </m:r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𝑖𝑓</m:t>
                                        </m:r>
                                        <m: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𝑑</m:t>
                                        </m:r>
                                        <m: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&gt;</m:t>
                                        </m:r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0</m:t>
                                        </m:r>
                                        <m:r>
                                          <a:rPr lang="en-US" sz="20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  &amp;</m:t>
                                        </m:r>
                                        <m:r>
                                          <a:rPr lang="en-US" sz="20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4803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𝑡𝑓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𝑡</m:t>
                                    </m:r>
                                    <m:r>
                                      <a:rPr lang="en-US" sz="2400" b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24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7205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Logarithmic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n-US" sz="2400" b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2400" b="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𝑙𝑜𝑔</m:t>
                                    </m:r>
                                  </m:fName>
                                  <m:e>
                                    <m:r>
                                      <a:rPr lang="en-US" sz="2400" b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𝑡𝑓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sz="2400" b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6812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Augmented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400" b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</m:t>
                                </m:r>
                                <m:r>
                                  <a:rPr lang="en-US" sz="2400" b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sz="2400" b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0</m:t>
                                        </m:r>
                                        <m: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.</m:t>
                                        </m:r>
                                        <m:r>
                                          <a:rPr lang="en-US" sz="2400" b="0" i="1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5</m:t>
                                        </m:r>
                                        <m: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 ×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569479"/>
                  </p:ext>
                </p:extLst>
              </p:nvPr>
            </p:nvGraphicFramePr>
            <p:xfrm>
              <a:off x="1434083" y="3094602"/>
              <a:ext cx="9255380" cy="34557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27690"/>
                    <a:gridCol w="4627690"/>
                  </a:tblGrid>
                  <a:tr h="7205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806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Binary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264" t="-89474" r="-527" b="-239850"/>
                          </a:stretch>
                        </a:blipFill>
                      </a:tcPr>
                    </a:tc>
                  </a:tr>
                  <a:tr h="4987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264" t="-307317" r="-527" b="-289024"/>
                          </a:stretch>
                        </a:blipFill>
                      </a:tcPr>
                    </a:tc>
                  </a:tr>
                  <a:tr h="7205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Logarithmic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264" t="-283051" r="-527" b="-100847"/>
                          </a:stretch>
                        </a:blipFill>
                      </a:tcPr>
                    </a:tc>
                  </a:tr>
                  <a:tr h="709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Augmented</a:t>
                          </a:r>
                          <a:endParaRPr lang="en-US" sz="1800" b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0264" t="-386325" r="-527" b="-17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6828"/>
            <a:ext cx="10024034" cy="51129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term Weighting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82896"/>
                  </p:ext>
                </p:extLst>
              </p:nvPr>
            </p:nvGraphicFramePr>
            <p:xfrm>
              <a:off x="1745439" y="2749230"/>
              <a:ext cx="8789478" cy="36129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94739"/>
                    <a:gridCol w="4394739"/>
                  </a:tblGrid>
                  <a:tr h="7178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6766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7178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Document Frequency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𝑙𝑜𝑔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𝑁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𝑓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7270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Probabilistic Inverse Document Frequency 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𝑙𝑜𝑔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𝑓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𝑓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7734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Squared Inverse Document Frequency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𝑁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18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8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</a:rPr>
                                                          <m:t>𝑓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d>
                                      </m:e>
                                    </m:func>
                                  </m:e>
                                  <m:sup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82896"/>
                  </p:ext>
                </p:extLst>
              </p:nvPr>
            </p:nvGraphicFramePr>
            <p:xfrm>
              <a:off x="1745439" y="2749230"/>
              <a:ext cx="8789478" cy="36129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94739"/>
                    <a:gridCol w="4394739"/>
                  </a:tblGrid>
                  <a:tr h="7178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6766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7178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Document Frequency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277" t="-194915" r="-555" b="-211017"/>
                          </a:stretch>
                        </a:blipFill>
                      </a:tcPr>
                    </a:tc>
                  </a:tr>
                  <a:tr h="7270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Probabilistic Inverse Document Frequency 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277" t="-290000" r="-555" b="-107500"/>
                          </a:stretch>
                        </a:blipFill>
                      </a:tcPr>
                    </a:tc>
                  </a:tr>
                  <a:tr h="7734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Squared Inverse Document Frequency</a:t>
                          </a:r>
                          <a:endParaRPr lang="en-US" sz="14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277" t="-368504" r="-555" b="-15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55" y="1236372"/>
            <a:ext cx="10024034" cy="51129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708850"/>
                  </p:ext>
                </p:extLst>
              </p:nvPr>
            </p:nvGraphicFramePr>
            <p:xfrm>
              <a:off x="1257952" y="2382592"/>
              <a:ext cx="9663240" cy="3966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31620"/>
                    <a:gridCol w="4831620"/>
                  </a:tblGrid>
                  <a:tr h="6608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8374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Squared Sum of Weight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en-US" sz="18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 ×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𝑘𝑗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12219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 of Weight(Linear)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en-US" sz="18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 ×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𝑘𝑗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12219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Cosine Normalization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𝑘</m:t>
                                        </m:r>
                                        <m:r>
                                          <a:rPr lang="en-US" sz="1800" b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=</m:t>
                                        </m:r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8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b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 ×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800" b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</a:rPr>
                                                      <m:t>𝑘𝑗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8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708850"/>
                  </p:ext>
                </p:extLst>
              </p:nvPr>
            </p:nvGraphicFramePr>
            <p:xfrm>
              <a:off x="1257952" y="2382592"/>
              <a:ext cx="9663240" cy="39666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31620"/>
                    <a:gridCol w="4831620"/>
                  </a:tblGrid>
                  <a:tr h="6608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8566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Squared Sum of Weight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126" t="-78571" r="-504" b="-289286"/>
                          </a:stretch>
                        </a:blipFill>
                      </a:tcPr>
                    </a:tc>
                  </a:tr>
                  <a:tr h="12219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 of Weight(Linear)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126" t="-124378" r="-504" b="-101493"/>
                          </a:stretch>
                        </a:blipFill>
                      </a:tcPr>
                    </a:tc>
                  </a:tr>
                  <a:tr h="12272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Cosine Normalization</a:t>
                          </a:r>
                          <a:endParaRPr lang="en-US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126" t="-223267" r="-504" b="-9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61" y="1780506"/>
            <a:ext cx="9659153" cy="1931831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</a:rPr>
              <a:t>Document Classification using Multinomial Naïve Bayes Model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: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Accuracy is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 to describe the closeness of a measurement to the true value.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Trueness is the closeness of the mean of a set of measurement results to the actual (true) value.</a:t>
                </a:r>
              </a:p>
              <a:p>
                <a:pPr lvl="0"/>
                <a:endParaRPr lang="en-US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/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sty m:val="p"/>
                            </m:rPr>
                            <a:rPr lang="en-US"/>
                            <m:t>accuracy</m:t>
                          </m:r>
                          <m:r>
                            <a:rPr lang="en-US"/>
                            <m:t>= 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  <m:r>
                                <a:rPr lang="en-US"/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negatives</m:t>
                              </m:r>
                              <m:r>
                                <a:rPr lang="en-US"/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  <m:r>
                                <a:rPr lang="en-US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false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  <m:r>
                                <a:rPr lang="en-US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false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negatives</m:t>
                              </m:r>
                              <m:r>
                                <a:rPr lang="en-US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negatives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dirty="0">
                  <a:solidFill>
                    <a:srgbClr val="2525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: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 is a description of a level of measurement that yields consistent results when repeated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/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sty m:val="p"/>
                            </m:rPr>
                            <a:rPr lang="en-US"/>
                            <m:t>precision</m:t>
                          </m:r>
                          <m:r>
                            <a:rPr lang="en-US"/>
                            <m:t>= 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  <m:r>
                                <a:rPr lang="en-US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false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mtClean="0"/>
                                <m:t>positives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(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730" y="1756701"/>
                <a:ext cx="8946541" cy="419548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in information retrieval is the fraction of the documents that are relevant to the query that are successfully retrieved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/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sty m:val="p"/>
                              <m:brk m:alnAt="6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/>
                            <m:t>= 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/>
                                <m:t>number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of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true</m:t>
                              </m:r>
                              <m:r>
                                <a:rPr lang="en-US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positives</m:t>
                              </m:r>
                              <m:r>
                                <a:rPr lang="en-US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fals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negative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measure that combines precision and recall is the harmonic mean of precision and recall, the traditional F-measure or balanced F-score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/>
                        <m:t>F</m:t>
                      </m:r>
                      <m:r>
                        <a:rPr lang="en-US" sz="2400" i="1"/>
                        <m:t>−</m:t>
                      </m:r>
                      <m:r>
                        <m:rPr>
                          <m:sty m:val="p"/>
                        </m:rPr>
                        <a:rPr lang="en-US" sz="2400"/>
                        <m:t>measure</m:t>
                      </m:r>
                      <m:r>
                        <a:rPr lang="en-US" sz="2400"/>
                        <m:t>=2×</m:t>
                      </m:r>
                      <m:box>
                        <m:boxPr>
                          <m:ctrlPr>
                            <a:rPr lang="en-US" sz="2400" i="1"/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/>
                                <m:t>precision</m:t>
                              </m:r>
                              <m:r>
                                <a:rPr lang="en-US" sz="2400"/>
                                <m:t> ×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recall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/>
                                <m:t>precision</m:t>
                              </m:r>
                              <m:r>
                                <a:rPr lang="en-US" sz="240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recall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30" y="1756701"/>
                <a:ext cx="8946541" cy="4195481"/>
              </a:xfrm>
              <a:blipFill rotWithShape="0">
                <a:blip r:embed="rId2"/>
                <a:stretch>
                  <a:fillRect l="-545" t="-116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1442434"/>
            <a:ext cx="10238704" cy="480596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455313"/>
            <a:ext cx="10470524" cy="485533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140104"/>
            <a:ext cx="10148551" cy="524781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8" y="1609859"/>
            <a:ext cx="9826580" cy="4617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4" y="1532586"/>
            <a:ext cx="10190789" cy="455177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4" y="2252492"/>
            <a:ext cx="10226514" cy="36717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969159"/>
            <a:ext cx="10075549" cy="361528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34863"/>
            <a:ext cx="10777567" cy="392805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90700" y="21089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&amp;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88641" y="1511658"/>
            <a:ext cx="10032643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CEO’s and senior executives receive 100’s of mail per day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time is spent on manually reading each mail/document.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text categorization is attractive as it removes the overhead of manually organizing documents.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is to design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which can automatically classify a collection of text documents into exclusive categories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training documents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86092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498" y="1627477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Classification is used in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classification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patent filing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song lyrics genre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49" y="452718"/>
            <a:ext cx="6681968" cy="6806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naive Bayes model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one of the oldest formal classification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in areas such as text classification and spam filtering.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modifications have been introduced, by the statistical, data mining, machine learning, and pattern recognition communities, in an attempt to make it more flexible.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modifications are necessarily complications, which detract from its basic simplicity.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 What is the Subject of this Article? </a:t>
            </a:r>
            <a:endParaRPr lang="en-US" baseline="6000" dirty="0">
              <a:latin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177413" cy="4368313"/>
          </a:xfrm>
        </p:spPr>
      </p:pic>
      <p:sp>
        <p:nvSpPr>
          <p:cNvPr id="11" name="TextBox 10"/>
          <p:cNvSpPr txBox="1"/>
          <p:nvPr/>
        </p:nvSpPr>
        <p:spPr>
          <a:xfrm>
            <a:off x="7547020" y="1853248"/>
            <a:ext cx="40182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</a:rPr>
              <a:t>Subject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8172"/>
            <a:ext cx="9404723" cy="140053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76400"/>
            <a:ext cx="8946541" cy="4850158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/>
              </a:rPr>
              <a:t>CLASSES=BINARY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/>
              </a:rPr>
              <a:t>“spam</a:t>
            </a:r>
            <a:r>
              <a:rPr lang="en-US" sz="1600" dirty="0">
                <a:latin typeface="Times New Roman"/>
              </a:rPr>
              <a:t>” / “not spam”</a:t>
            </a:r>
          </a:p>
          <a:p>
            <a:endParaRPr lang="en-US" sz="105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CLASSES =TOPICS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</a:rPr>
              <a:t>“finance” / “sports” / “politics”</a:t>
            </a:r>
          </a:p>
          <a:p>
            <a:endParaRPr lang="en-US" sz="105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CLASSES =OPINION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</a:rPr>
              <a:t>“like” / “hate” / “neutral”</a:t>
            </a:r>
          </a:p>
          <a:p>
            <a:endParaRPr lang="en-US" sz="105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CLASSES =TOPICS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</a:rPr>
              <a:t>“AI” / “Theory” / “Graphics”</a:t>
            </a:r>
          </a:p>
          <a:p>
            <a:endParaRPr lang="en-US" sz="1050" dirty="0">
              <a:latin typeface="Times New Roman"/>
            </a:endParaRPr>
          </a:p>
          <a:p>
            <a:r>
              <a:rPr lang="en-US" sz="1600" dirty="0">
                <a:latin typeface="Times New Roman"/>
              </a:rPr>
              <a:t>CLASSES =AUTHOR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</a:rPr>
              <a:t>“Shakespeare” / “Marlowe” / “Ben Jonson</a:t>
            </a:r>
            <a:r>
              <a:rPr lang="en-US" sz="1050" dirty="0" smtClean="0">
                <a:latin typeface="Times New Roman"/>
              </a:rPr>
              <a:t>”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86092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76" y="1627477"/>
            <a:ext cx="10393249" cy="419548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is the process of applying machine learning techniques for extracting knowledge from stored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one of the important aspect of data mining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done on text is known as document classification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 is used in various real world problems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Methods: Supervised Machine Learning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fixed set of classed C = {c1, c2,…,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set of m hand-labeled documents (d1,c1),…,(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cm)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learned classifier </a:t>
            </a:r>
            <a:r>
              <a:rPr lang="az-Cyrl-AZ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 → 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 flow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project workflow is divided into 3 phases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934" y="118669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11748" y="1757643"/>
            <a:ext cx="3359611" cy="4994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Cleaning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1747" y="2677473"/>
            <a:ext cx="3359611" cy="471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folding</a:t>
            </a:r>
            <a:endParaRPr lang="en-US" sz="20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11747" y="3568882"/>
            <a:ext cx="3359611" cy="4784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inbuilt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1747" y="4467700"/>
            <a:ext cx="3359611" cy="501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Additional stopwords</a:t>
            </a:r>
            <a:endParaRPr lang="en-US" sz="20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11747" y="5389379"/>
            <a:ext cx="3359611" cy="522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and lemmatization</a:t>
            </a:r>
            <a:endParaRPr lang="en-US" sz="20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091553" y="2257106"/>
            <a:ext cx="1" cy="420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6091553" y="3148515"/>
            <a:ext cx="0" cy="420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091553" y="4047333"/>
            <a:ext cx="0" cy="420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6091553" y="4969014"/>
            <a:ext cx="0" cy="420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828</Words>
  <Application>Microsoft Office PowerPoint</Application>
  <PresentationFormat>Widescreen</PresentationFormat>
  <Paragraphs>228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Document Classification using Multinomial Naïve Bayes Model</vt:lpstr>
      <vt:lpstr>PowerPoint Presentation</vt:lpstr>
      <vt:lpstr> What is the Subject of this Article? </vt:lpstr>
      <vt:lpstr>EXAMPLES OF TEXT CLASSIFICATION</vt:lpstr>
      <vt:lpstr>Introduction </vt:lpstr>
      <vt:lpstr>Classification Methods: Supervised Machine Learning </vt:lpstr>
      <vt:lpstr>Architecture </vt:lpstr>
      <vt:lpstr>Preprocessing</vt:lpstr>
      <vt:lpstr>Training</vt:lpstr>
      <vt:lpstr>Testing</vt:lpstr>
      <vt:lpstr>Naïve Bayes Algorithm</vt:lpstr>
      <vt:lpstr>Bayes’ Rule Applied to Documents and Classes</vt:lpstr>
      <vt:lpstr>Naïve Bayes Classifier</vt:lpstr>
      <vt:lpstr>Naïve Bayes Classifier</vt:lpstr>
      <vt:lpstr>Fraction of times word Xi appears among all words in documents of topic Cj</vt:lpstr>
      <vt:lpstr>Term Weighting Techniques</vt:lpstr>
      <vt:lpstr>Term Weighting Techniques</vt:lpstr>
      <vt:lpstr>Term Weighting Techniques</vt:lpstr>
      <vt:lpstr>Performance Measure</vt:lpstr>
      <vt:lpstr>Performance Measure ( cont.…)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Application of document classification</vt:lpstr>
      <vt:lpstr>Conclusion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</dc:title>
  <dc:creator>birla</dc:creator>
  <cp:lastModifiedBy>birla</cp:lastModifiedBy>
  <cp:revision>31</cp:revision>
  <dcterms:created xsi:type="dcterms:W3CDTF">2016-04-11T03:45:56Z</dcterms:created>
  <dcterms:modified xsi:type="dcterms:W3CDTF">2016-04-11T10:09:02Z</dcterms:modified>
</cp:coreProperties>
</file>