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63" r:id="rId6"/>
    <p:sldId id="260" r:id="rId7"/>
    <p:sldId id="261" r:id="rId8"/>
    <p:sldId id="264" r:id="rId9"/>
    <p:sldId id="267" r:id="rId10"/>
    <p:sldId id="272" r:id="rId11"/>
    <p:sldId id="266" r:id="rId12"/>
    <p:sldId id="273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580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864-3656-4266-ACBC-868DCAB8C0A1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7C84-1A2D-41BB-8D20-3A85E3A4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9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864-3656-4266-ACBC-868DCAB8C0A1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7C84-1A2D-41BB-8D20-3A85E3A4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864-3656-4266-ACBC-868DCAB8C0A1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7C84-1A2D-41BB-8D20-3A85E3A4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864-3656-4266-ACBC-868DCAB8C0A1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7C84-1A2D-41BB-8D20-3A85E3A4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8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864-3656-4266-ACBC-868DCAB8C0A1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7C84-1A2D-41BB-8D20-3A85E3A4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3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864-3656-4266-ACBC-868DCAB8C0A1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7C84-1A2D-41BB-8D20-3A85E3A4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864-3656-4266-ACBC-868DCAB8C0A1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7C84-1A2D-41BB-8D20-3A85E3A4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1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864-3656-4266-ACBC-868DCAB8C0A1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7C84-1A2D-41BB-8D20-3A85E3A4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864-3656-4266-ACBC-868DCAB8C0A1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7C84-1A2D-41BB-8D20-3A85E3A4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864-3656-4266-ACBC-868DCAB8C0A1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7C84-1A2D-41BB-8D20-3A85E3A4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8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864-3656-4266-ACBC-868DCAB8C0A1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7C84-1A2D-41BB-8D20-3A85E3A4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8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8E864-3656-4266-ACBC-868DCAB8C0A1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7C84-1A2D-41BB-8D20-3A85E3A4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9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02624" cy="2304256"/>
          </a:xfrm>
        </p:spPr>
        <p:txBody>
          <a:bodyPr/>
          <a:lstStyle/>
          <a:p>
            <a:r>
              <a:rPr lang="en-IN" dirty="0" smtClean="0"/>
              <a:t>MAULANA AZAD NATIONAL INSTITUTE OF TECHNOLOGY</a:t>
            </a:r>
            <a:endParaRPr lang="en-IN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0"/>
            <a:ext cx="2815446" cy="2232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3717032"/>
            <a:ext cx="7812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PROJECT PRESENTATION</a:t>
            </a:r>
          </a:p>
          <a:p>
            <a:pPr algn="ctr"/>
            <a:endParaRPr lang="en-IN" sz="2400" b="1" dirty="0" smtClean="0"/>
          </a:p>
          <a:p>
            <a:pPr algn="ctr"/>
            <a:r>
              <a:rPr lang="en-IN" sz="2400" b="1" dirty="0" smtClean="0"/>
              <a:t>By</a:t>
            </a:r>
          </a:p>
          <a:p>
            <a:pPr algn="ctr"/>
            <a:r>
              <a:rPr lang="en-IN" sz="2000" b="1" dirty="0" smtClean="0"/>
              <a:t>ANAND NAMDEV</a:t>
            </a:r>
          </a:p>
          <a:p>
            <a:pPr algn="ctr"/>
            <a:r>
              <a:rPr lang="en-IN" sz="2000" b="1" dirty="0" smtClean="0"/>
              <a:t>AMIT BIRLA</a:t>
            </a:r>
          </a:p>
          <a:p>
            <a:pPr algn="ctr"/>
            <a:r>
              <a:rPr lang="en-IN" sz="2000" b="1" dirty="0" smtClean="0"/>
              <a:t>ADISH JAIN</a:t>
            </a:r>
          </a:p>
          <a:p>
            <a:pPr algn="ctr"/>
            <a:r>
              <a:rPr lang="en-IN" sz="2000" b="1" dirty="0" smtClean="0"/>
              <a:t>SUNEEL KUMAR</a:t>
            </a:r>
          </a:p>
          <a:p>
            <a:pPr algn="ctr"/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5637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Project work flow (cont.…)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IN" sz="2400" dirty="0">
                <a:latin typeface="Times New Roman" panose="02020603050405020304" pitchFamily="18" charset="0"/>
              </a:rPr>
              <a:t>To check the predictive accuracy of the SVMC, new and unknown text document is used, which is independent of the training text documents and is not used to construct the SVMC. </a:t>
            </a:r>
            <a:endParaRPr lang="en-IN" sz="24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accuracy of the SVMC is acceptable and good, then it can be used further to classify the future unseen text documents for which the class label is not known.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on efficiency is calculated by testing against new text document 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0203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Time Division of Project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Learning Phase ( 1 month)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 (15 days)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Phase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Learning Implementation(25 days)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Implementation(20 days)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Phase(25 days)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Phase(10 days)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8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Roles Of Members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Algorithm Design:</a:t>
            </a:r>
          </a:p>
          <a:p>
            <a:pPr lvl="1"/>
            <a:r>
              <a:rPr lang="en-IN" dirty="0" smtClean="0"/>
              <a:t>By </a:t>
            </a:r>
            <a:r>
              <a:rPr lang="en-IN" dirty="0" err="1" smtClean="0"/>
              <a:t>Anand</a:t>
            </a:r>
            <a:r>
              <a:rPr lang="en-IN" dirty="0"/>
              <a:t> </a:t>
            </a:r>
            <a:r>
              <a:rPr lang="en-IN" dirty="0" smtClean="0"/>
              <a:t>and Amit</a:t>
            </a:r>
          </a:p>
          <a:p>
            <a:r>
              <a:rPr lang="en-IN" dirty="0" smtClean="0"/>
              <a:t>Implementation Phase:</a:t>
            </a:r>
          </a:p>
          <a:p>
            <a:pPr lvl="1"/>
            <a:r>
              <a:rPr lang="en-IN" dirty="0" smtClean="0"/>
              <a:t>By </a:t>
            </a:r>
            <a:r>
              <a:rPr lang="en-IN" dirty="0" err="1" smtClean="0"/>
              <a:t>Anand</a:t>
            </a:r>
            <a:r>
              <a:rPr lang="en-IN" dirty="0" smtClean="0"/>
              <a:t>, Amit and </a:t>
            </a:r>
            <a:r>
              <a:rPr lang="en-IN" dirty="0" err="1" smtClean="0"/>
              <a:t>Adish</a:t>
            </a:r>
            <a:endParaRPr lang="en-IN" dirty="0" smtClean="0"/>
          </a:p>
          <a:p>
            <a:r>
              <a:rPr lang="en-IN" dirty="0" smtClean="0"/>
              <a:t>Testing Phase:</a:t>
            </a:r>
          </a:p>
          <a:p>
            <a:pPr lvl="1"/>
            <a:r>
              <a:rPr lang="en-IN" dirty="0" smtClean="0"/>
              <a:t>By </a:t>
            </a:r>
            <a:r>
              <a:rPr lang="en-IN" dirty="0" err="1" smtClean="0"/>
              <a:t>Adish</a:t>
            </a:r>
            <a:r>
              <a:rPr lang="en-IN" dirty="0" smtClean="0"/>
              <a:t> and </a:t>
            </a:r>
            <a:r>
              <a:rPr lang="en-IN" dirty="0" err="1" smtClean="0"/>
              <a:t>Suneel</a:t>
            </a:r>
            <a:endParaRPr lang="en-IN" dirty="0" smtClean="0"/>
          </a:p>
          <a:p>
            <a:r>
              <a:rPr lang="en-IN" dirty="0" smtClean="0"/>
              <a:t>Documentation Phase:</a:t>
            </a:r>
          </a:p>
          <a:p>
            <a:pPr lvl="1"/>
            <a:r>
              <a:rPr lang="en-IN" dirty="0" smtClean="0"/>
              <a:t>By </a:t>
            </a:r>
            <a:r>
              <a:rPr lang="en-IN" dirty="0" err="1" smtClean="0"/>
              <a:t>Adish</a:t>
            </a:r>
            <a:r>
              <a:rPr lang="en-IN" dirty="0" smtClean="0"/>
              <a:t> and </a:t>
            </a:r>
            <a:r>
              <a:rPr lang="en-IN" dirty="0" err="1" smtClean="0"/>
              <a:t>Suneel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4332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Application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indexing of scientific articles.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Filling patents into patents directories.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Spam filtering.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document genre.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mail management.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management based on type.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essay grading.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Performance Measure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400" dirty="0" smtClean="0"/>
              <a:t>Accuracy :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en-US" sz="2000" dirty="0" smtClean="0">
                <a:solidFill>
                  <a:srgbClr val="25252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5252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is used to describe the closeness of a measurement to the true </a:t>
            </a:r>
            <a:r>
              <a:rPr lang="en-US" sz="2000" dirty="0" smtClean="0">
                <a:solidFill>
                  <a:srgbClr val="25252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2000" dirty="0">
                <a:solidFill>
                  <a:srgbClr val="25252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25252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5252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Trueness is the closeness of the mean of a set of measurement results to the actual (true) value</a:t>
            </a:r>
            <a:r>
              <a:rPr lang="en-US" sz="2000" dirty="0" smtClean="0">
                <a:solidFill>
                  <a:srgbClr val="25252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000" dirty="0">
              <a:solidFill>
                <a:srgbClr val="252525"/>
              </a:solidFill>
              <a:cs typeface="Times New Roman" panose="02020603050405020304" pitchFamily="18" charset="0"/>
            </a:endParaRPr>
          </a:p>
          <a:p>
            <a:pPr lvl="0"/>
            <a:endParaRPr lang="en-US" sz="2000" dirty="0" smtClean="0">
              <a:solidFill>
                <a:srgbClr val="252525"/>
              </a:solidFill>
              <a:cs typeface="Times New Roman" panose="02020603050405020304" pitchFamily="18" charset="0"/>
            </a:endParaRPr>
          </a:p>
          <a:p>
            <a:pPr lvl="0"/>
            <a:endParaRPr lang="en-US" sz="2000" dirty="0">
              <a:solidFill>
                <a:srgbClr val="252525"/>
              </a:solidFill>
              <a:cs typeface="Times New Roman" panose="02020603050405020304" pitchFamily="18" charset="0"/>
            </a:endParaRPr>
          </a:p>
          <a:p>
            <a:pPr lvl="0"/>
            <a:endParaRPr lang="en-US" sz="2400" dirty="0" smtClean="0">
              <a:solidFill>
                <a:srgbClr val="252525"/>
              </a:solidFill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rgbClr val="252525"/>
                </a:solidFill>
                <a:cs typeface="Times New Roman" panose="02020603050405020304" pitchFamily="18" charset="0"/>
              </a:rPr>
              <a:t>Precision :</a:t>
            </a:r>
            <a:r>
              <a:rPr lang="en-IN" sz="2000" dirty="0"/>
              <a:t>Precision is a description of a level of measurement that yields </a:t>
            </a:r>
            <a:r>
              <a:rPr lang="en-IN" sz="2000" i="1" dirty="0"/>
              <a:t>consistent</a:t>
            </a:r>
            <a:r>
              <a:rPr lang="en-IN" sz="2000" dirty="0"/>
              <a:t> results when repeated.</a:t>
            </a:r>
            <a:endParaRPr lang="en-US" sz="2800" dirty="0"/>
          </a:p>
          <a:p>
            <a:endParaRPr lang="en-IN" sz="2400" dirty="0" smtClean="0"/>
          </a:p>
          <a:p>
            <a:endParaRPr lang="en-IN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3063"/>
            <a:ext cx="74549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56" y="5257800"/>
            <a:ext cx="538638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Performance Measure ( </a:t>
            </a:r>
            <a:r>
              <a:rPr lang="en-IN" sz="3600" dirty="0" err="1" smtClean="0"/>
              <a:t>cont</a:t>
            </a:r>
            <a:r>
              <a:rPr lang="en-IN" sz="3600" dirty="0" smtClean="0"/>
              <a:t>…)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 smtClean="0"/>
              <a:t>Recall: </a:t>
            </a:r>
            <a:r>
              <a:rPr lang="en-IN" sz="2000" dirty="0"/>
              <a:t>Recall in information retrieval is the fraction of the documents that are relevant to the query that are successfully retrieved</a:t>
            </a:r>
            <a:r>
              <a:rPr lang="en-IN" sz="2000" dirty="0" smtClean="0"/>
              <a:t>.</a:t>
            </a:r>
          </a:p>
          <a:p>
            <a:pPr algn="just"/>
            <a:endParaRPr lang="en-IN" sz="2000" dirty="0"/>
          </a:p>
          <a:p>
            <a:pPr algn="just"/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endParaRPr lang="en-IN" sz="2000" dirty="0" smtClean="0"/>
          </a:p>
          <a:p>
            <a:pPr algn="just"/>
            <a:r>
              <a:rPr lang="en-IN" sz="2400" dirty="0" smtClean="0"/>
              <a:t>F-Measure: </a:t>
            </a:r>
            <a:r>
              <a:rPr lang="en-IN" sz="2000" dirty="0"/>
              <a:t>A measure that combines precision and recall is the harmonic mean of precision and recall, the traditional F-measure or balanced F-score</a:t>
            </a:r>
            <a:r>
              <a:rPr lang="en-IN" sz="2000" dirty="0" smtClean="0"/>
              <a:t>.</a:t>
            </a:r>
          </a:p>
          <a:p>
            <a:pPr algn="just"/>
            <a:endParaRPr lang="en-IN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19400"/>
            <a:ext cx="5638800" cy="65817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93" y="5398827"/>
            <a:ext cx="2843213" cy="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2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458200" cy="2057400"/>
          </a:xfrm>
        </p:spPr>
        <p:txBody>
          <a:bodyPr/>
          <a:lstStyle/>
          <a:p>
            <a:r>
              <a:rPr lang="en-IN" sz="6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10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Fuzzy Similarity Based Concept Mining Model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7620000" cy="1752600"/>
          </a:xfrm>
        </p:spPr>
        <p:txBody>
          <a:bodyPr>
            <a:normAutofit/>
          </a:bodyPr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Text Document Categorization Based on Fuzzy Similarity Analyzer and Support Vector Machine Classifier</a:t>
            </a:r>
          </a:p>
        </p:txBody>
      </p:sp>
    </p:spTree>
    <p:extLst>
      <p:ext uri="{BB962C8B-B14F-4D97-AF65-F5344CB8AC3E}">
        <p14:creationId xmlns:p14="http://schemas.microsoft.com/office/powerpoint/2010/main" val="19592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cs typeface="Times New Roman" panose="02020603050405020304" pitchFamily="18" charset="0"/>
              </a:rPr>
              <a:t>Problem Definition &amp; Objective</a:t>
            </a:r>
            <a:br>
              <a:rPr lang="en-US" sz="3600" b="1" dirty="0" smtClean="0">
                <a:cs typeface="Times New Roman" panose="02020603050405020304" pitchFamily="18" charset="0"/>
              </a:rPr>
            </a:br>
            <a:endParaRPr lang="en-US" sz="36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CEO’s and senior executives receive 100’s of mail per day.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Huge amount of time is spent on manually reading each mail/document.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text categorization is attractive as it removes the overhead of manually organizing documents.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is to design a concept mining model which can automatically classify a collection of text documents into exclusive categories by extracting concept or features.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anose="02020603050405020304" pitchFamily="18" charset="0"/>
              </a:rPr>
              <a:t>Introduction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Categorization is the task of automatically sorting a set of documents into predefined classes.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is one of the important problem of NLP 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mining includes extracting patterns &amp; categorizing text.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NLP is used to process such text by segmenting it into parts for further processing.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categorizing is used to analyze large volume of non-structured data.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Introduction (cont..)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NLP plays an important role in converting non-structured data into structured data by applying pre-processing steps.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processing results into extraction of features which help in categorizing documents into classes.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 performed on documents written in English language.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 can be easily separated out by using delimiters(. , ! 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Approach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Fuzzy Similarity based concept mining model (FSCMM) to classify a set of text documents into category groups (CG).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learning the machine at sentence, document and corpora level.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 and ambiguity removal on each level to avoid computational overhead.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9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Approach (cont..)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Fuzzy Feature Category Similarity Analyzer (FFCSA)  is used to analyze each extracted feature of Integrated Corpora Feature Vector (ICFV) with the class.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Classifier is used to classify correctly the training data patterns into two groups +1 and -1.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machine with new documents to check the accuracy and efficiency of the machine.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Project Work Flow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is divided in 2 phase.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Learning Phase (TLP) and Text Classification Phase (TCP).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TLP performs the learning function on a document.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TLP sub-divided in two phase-Text Document Training Processor (TDTP) and Fuzzy Feature Category Similarity Analyzer (FFCSA).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TDTP performance preprocessing NLP steps like tokenization, stemming &amp; feature reduction to produce Reduced Feature Vector (RFV) and then Integrated Reduced Feature Vector (IRFV) after document level processing.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059363"/>
          </a:xfrm>
        </p:spPr>
        <p:txBody>
          <a:bodyPr>
            <a:normAutofit/>
          </a:bodyPr>
          <a:lstStyle/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Feature Frequency Calculator is used to calculate the total frequency of each feature.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features are removed and frequencies are stored in decreasing order to produce Integrated Corpora Feature Vector (ICFV).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FFCSA performs similarity based analysis for feature pattern using fuzzy logic.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Classifier (SVMC) categorizes the text document using hyper planes.</a:t>
            </a:r>
          </a:p>
          <a:p>
            <a:pPr algn="just">
              <a:lnSpc>
                <a:spcPct val="120000"/>
              </a:lnSpc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6200"/>
            <a:ext cx="8229600" cy="124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Project Work Flow (cont..)</a:t>
            </a:r>
            <a:endParaRPr lang="en-US" sz="4500" b="1" dirty="0" smtClean="0">
              <a:latin typeface="+mj-lt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699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Office Theme</vt:lpstr>
      <vt:lpstr>MAULANA AZAD NATIONAL INSTITUTE OF TECHNOLOGY</vt:lpstr>
      <vt:lpstr>Fuzzy Similarity Based Concept Mining Model</vt:lpstr>
      <vt:lpstr>Problem Definition &amp; Objective </vt:lpstr>
      <vt:lpstr>Introduction</vt:lpstr>
      <vt:lpstr>PowerPoint Presentation</vt:lpstr>
      <vt:lpstr>Approach</vt:lpstr>
      <vt:lpstr>PowerPoint Presentation</vt:lpstr>
      <vt:lpstr>Project Work Flow</vt:lpstr>
      <vt:lpstr>PowerPoint Presentation</vt:lpstr>
      <vt:lpstr>Project work flow (cont.…)</vt:lpstr>
      <vt:lpstr>Time Division of Project</vt:lpstr>
      <vt:lpstr>Roles Of Members</vt:lpstr>
      <vt:lpstr>Application</vt:lpstr>
      <vt:lpstr>Performance Measure</vt:lpstr>
      <vt:lpstr>Performance Measure ( cont…)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Birla</cp:lastModifiedBy>
  <cp:revision>34</cp:revision>
  <dcterms:created xsi:type="dcterms:W3CDTF">2015-11-03T06:07:59Z</dcterms:created>
  <dcterms:modified xsi:type="dcterms:W3CDTF">2015-11-03T19:52:05Z</dcterms:modified>
</cp:coreProperties>
</file>