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CD002-B2E7-4040-99EE-0AA0A2599A9A}">
          <p14:sldIdLst>
            <p14:sldId id="257"/>
            <p14:sldId id="258"/>
            <p14:sldId id="259"/>
            <p14:sldId id="260"/>
            <p14:sldId id="261"/>
          </p14:sldIdLst>
        </p14:section>
        <p14:section name="Maps by Income" id="{816075E4-A189-42DB-97D2-EAF237924A7E}">
          <p14:sldIdLst>
            <p14:sldId id="262"/>
            <p14:sldId id="263"/>
            <p14:sldId id="264"/>
            <p14:sldId id="265"/>
          </p14:sldIdLst>
        </p14:section>
        <p14:section name="Maps by Education" id="{B4895C07-F685-45F0-A556-8D6FD9819E75}">
          <p14:sldIdLst>
            <p14:sldId id="266"/>
            <p14:sldId id="267"/>
            <p14:sldId id="268"/>
            <p14:sldId id="269"/>
          </p14:sldIdLst>
        </p14:section>
        <p14:section name="Map Captions" id="{4856D606-2779-487D-83E6-DAFAB4EA404B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3177\Documents\ENGL%20105i\Unit%203\pptSheets\PercentSmokeOv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3177\Documents\ENGL%20105i\Unit%203\pptSheets\PercentSmokeOvTi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3177\Documents\ENGL%20105i\Unit%203\pptSheets\AdMone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6F-44AF-899C-08F34AAD298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6F-44AF-899C-08F34AAD2986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E6F-44AF-899C-08F34AAD2986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6F-44AF-899C-08F34AAD2986}"/>
              </c:ext>
            </c:extLst>
          </c:dPt>
          <c:cat>
            <c:strRef>
              <c:f>Sheet1!$A$2:$A$5</c:f>
              <c:strCache>
                <c:ptCount val="4"/>
                <c:pt idx="0">
                  <c:v>Less Than High School</c:v>
                </c:pt>
                <c:pt idx="1">
                  <c:v>High School Graduates</c:v>
                </c:pt>
                <c:pt idx="2">
                  <c:v>Some College</c:v>
                </c:pt>
                <c:pt idx="3">
                  <c:v>College Graduates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27.9</c:v>
                </c:pt>
                <c:pt idx="1">
                  <c:v>22.8</c:v>
                </c:pt>
                <c:pt idx="2">
                  <c:v>17.899999999999999</c:v>
                </c:pt>
                <c:pt idx="3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F-44AF-899C-08F34AAD2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5B-4E29-ABCA-24EDEA62187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5B-4E29-ABCA-24EDEA621874}"/>
              </c:ext>
            </c:extLst>
          </c:dPt>
          <c:cat>
            <c:strRef>
              <c:f>Sheet1!$A$2:$A$3</c:f>
              <c:strCache>
                <c:ptCount val="2"/>
                <c:pt idx="0">
                  <c:v>Before 18</c:v>
                </c:pt>
                <c:pt idx="1">
                  <c:v>After 18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5B-4E29-ABCA-24EDEA621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24950524037639"/>
          <c:y val="5.0831219610881009E-2"/>
          <c:w val="0.68451525756057585"/>
          <c:h val="0.898337560778238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3DB-4044-B24E-93C466B57B4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DB-4044-B24E-93C466B57B42}"/>
              </c:ext>
            </c:extLst>
          </c:dPt>
          <c:cat>
            <c:strRef>
              <c:f>Sheet1!$A$2:$A$3</c:f>
              <c:strCache>
                <c:ptCount val="2"/>
                <c:pt idx="0">
                  <c:v>Before 26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044-B24E-93C466B57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[PercentSmokeOvTime.xlsx]Sheet2!PivotTable1</c:name>
    <c:fmtId val="3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Sheet2!$B$3:$B$5</c:f>
              <c:strCache>
                <c:ptCount val="1"/>
                <c:pt idx="0">
                  <c:v>20-24 - Black or African American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Sheet2!$A$6:$A$9</c:f>
              <c:strCache>
                <c:ptCount val="4"/>
                <c:pt idx="0">
                  <c:v>1997-1998</c:v>
                </c:pt>
                <c:pt idx="1">
                  <c:v>1999-2001</c:v>
                </c:pt>
                <c:pt idx="2">
                  <c:v>2002-2004</c:v>
                </c:pt>
                <c:pt idx="3">
                  <c:v>2005-2006</c:v>
                </c:pt>
              </c:strCache>
            </c:strRef>
          </c:cat>
          <c:val>
            <c:numRef>
              <c:f>Sheet2!$B$6:$B$9</c:f>
              <c:numCache>
                <c:formatCode>General</c:formatCode>
                <c:ptCount val="4"/>
                <c:pt idx="0">
                  <c:v>15.2</c:v>
                </c:pt>
                <c:pt idx="1">
                  <c:v>19.100000000000001</c:v>
                </c:pt>
                <c:pt idx="2">
                  <c:v>18.899999999999999</c:v>
                </c:pt>
                <c:pt idx="3">
                  <c:v>22.4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07-4B71-861E-AD8414751FB4}"/>
            </c:ext>
          </c:extLst>
        </c:ser>
        <c:ser>
          <c:idx val="1"/>
          <c:order val="1"/>
          <c:tx>
            <c:strRef>
              <c:f>Sheet2!$C$3:$C$5</c:f>
              <c:strCache>
                <c:ptCount val="1"/>
                <c:pt idx="0">
                  <c:v>20-24 - Hispanic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Sheet2!$A$6:$A$9</c:f>
              <c:strCache>
                <c:ptCount val="4"/>
                <c:pt idx="0">
                  <c:v>1997-1998</c:v>
                </c:pt>
                <c:pt idx="1">
                  <c:v>1999-2001</c:v>
                </c:pt>
                <c:pt idx="2">
                  <c:v>2002-2004</c:v>
                </c:pt>
                <c:pt idx="3">
                  <c:v>2005-2006</c:v>
                </c:pt>
              </c:strCache>
            </c:strRef>
          </c:cat>
          <c:val>
            <c:numRef>
              <c:f>Sheet2!$C$6:$C$9</c:f>
              <c:numCache>
                <c:formatCode>General</c:formatCode>
                <c:ptCount val="4"/>
                <c:pt idx="0">
                  <c:v>22.4</c:v>
                </c:pt>
                <c:pt idx="1">
                  <c:v>18.899999999999999</c:v>
                </c:pt>
                <c:pt idx="2">
                  <c:v>16.7</c:v>
                </c:pt>
                <c:pt idx="3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A07-4B71-861E-AD8414751FB4}"/>
            </c:ext>
          </c:extLst>
        </c:ser>
        <c:ser>
          <c:idx val="2"/>
          <c:order val="2"/>
          <c:tx>
            <c:strRef>
              <c:f>Sheet2!$D$3:$D$5</c:f>
              <c:strCache>
                <c:ptCount val="1"/>
                <c:pt idx="0">
                  <c:v>20-24 - White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Sheet2!$A$6:$A$9</c:f>
              <c:strCache>
                <c:ptCount val="4"/>
                <c:pt idx="0">
                  <c:v>1997-1998</c:v>
                </c:pt>
                <c:pt idx="1">
                  <c:v>1999-2001</c:v>
                </c:pt>
                <c:pt idx="2">
                  <c:v>2002-2004</c:v>
                </c:pt>
                <c:pt idx="3">
                  <c:v>2005-2006</c:v>
                </c:pt>
              </c:strCache>
            </c:strRef>
          </c:cat>
          <c:val>
            <c:numRef>
              <c:f>Sheet2!$D$6:$D$9</c:f>
              <c:numCache>
                <c:formatCode>General</c:formatCode>
                <c:ptCount val="4"/>
                <c:pt idx="0">
                  <c:v>35.200000000000003</c:v>
                </c:pt>
                <c:pt idx="1">
                  <c:v>32.9</c:v>
                </c:pt>
                <c:pt idx="2">
                  <c:v>32.200000000000003</c:v>
                </c:pt>
                <c:pt idx="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A07-4B71-861E-AD8414751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035320"/>
        <c:axId val="372037944"/>
      </c:lineChart>
      <c:catAx>
        <c:axId val="37203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37944"/>
        <c:crosses val="autoZero"/>
        <c:auto val="1"/>
        <c:lblAlgn val="ctr"/>
        <c:lblOffset val="100"/>
        <c:noMultiLvlLbl val="0"/>
      </c:catAx>
      <c:valAx>
        <c:axId val="372037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3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[PercentSmokeOvTime.xlsx]Sheet4!PivotTable2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  <c:pivotFmt>
        <c:idx val="7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  <c:pivotFmt>
        <c:idx val="12"/>
        <c:spPr>
          <a:solidFill>
            <a:srgbClr val="C00000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rgbClr val="C00000"/>
          </a:solidFill>
          <a:ln>
            <a:noFill/>
          </a:ln>
          <a:effectLst/>
        </c:spPr>
      </c:pivotFmt>
      <c:pivotFmt>
        <c:idx val="16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rgbClr val="C00000"/>
          </a:solidFill>
          <a:ln>
            <a:noFill/>
          </a:ln>
          <a:effectLst/>
        </c:spPr>
      </c:pivotFmt>
      <c:pivotFmt>
        <c:idx val="18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rgbClr val="C00000"/>
          </a:solidFill>
          <a:ln>
            <a:noFill/>
          </a:ln>
          <a:effectLst/>
        </c:spPr>
      </c:pivotFmt>
      <c:pivotFmt>
        <c:idx val="20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rgbClr val="C00000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rgbClr val="C00000"/>
          </a:solidFill>
          <a:ln>
            <a:noFill/>
          </a:ln>
          <a:effectLst/>
        </c:spPr>
      </c:pivotFmt>
      <c:pivotFmt>
        <c:idx val="25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rgbClr val="C00000"/>
          </a:solidFill>
          <a:ln>
            <a:noFill/>
          </a:ln>
          <a:effectLst/>
        </c:spPr>
      </c:pivotFmt>
      <c:pivotFmt>
        <c:idx val="27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rgbClr val="C00000"/>
          </a:solidFill>
          <a:ln>
            <a:noFill/>
          </a:ln>
          <a:effectLst/>
        </c:spPr>
      </c:pivotFmt>
      <c:pivotFmt>
        <c:idx val="29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F1-4682-8195-94BEDA93347E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F1-4682-8195-94BEDA93347E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F1-4682-8195-94BEDA93347E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F1-4682-8195-94BEDA93347E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F1-4682-8195-94BEDA93347E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3F1-4682-8195-94BEDA93347E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3F1-4682-8195-94BEDA93347E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3F1-4682-8195-94BEDA9334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Sheet4!$A$4:$A$15</c:f>
              <c:multiLvlStrCache>
                <c:ptCount val="8"/>
                <c:lvl>
                  <c:pt idx="0">
                    <c:v>2006</c:v>
                  </c:pt>
                  <c:pt idx="1">
                    <c:v>2010</c:v>
                  </c:pt>
                  <c:pt idx="2">
                    <c:v>2006</c:v>
                  </c:pt>
                  <c:pt idx="3">
                    <c:v>2010</c:v>
                  </c:pt>
                  <c:pt idx="4">
                    <c:v>2006</c:v>
                  </c:pt>
                  <c:pt idx="5">
                    <c:v>2010</c:v>
                  </c:pt>
                  <c:pt idx="6">
                    <c:v>2006</c:v>
                  </c:pt>
                  <c:pt idx="7">
                    <c:v>2010</c:v>
                  </c:pt>
                </c:lvl>
                <c:lvl>
                  <c:pt idx="0">
                    <c:v>Black or African American</c:v>
                  </c:pt>
                  <c:pt idx="2">
                    <c:v>Hispanic or Latino</c:v>
                  </c:pt>
                  <c:pt idx="4">
                    <c:v>White</c:v>
                  </c:pt>
                  <c:pt idx="6">
                    <c:v>Overall</c:v>
                  </c:pt>
                </c:lvl>
              </c:multiLvlStrCache>
            </c:multiLvlStrRef>
          </c:cat>
          <c:val>
            <c:numRef>
              <c:f>Sheet4!$B$4:$B$15</c:f>
              <c:numCache>
                <c:formatCode>0.0\%</c:formatCode>
                <c:ptCount val="8"/>
                <c:pt idx="0">
                  <c:v>4.5</c:v>
                </c:pt>
                <c:pt idx="1">
                  <c:v>5.8</c:v>
                </c:pt>
                <c:pt idx="2">
                  <c:v>7.9</c:v>
                </c:pt>
                <c:pt idx="3">
                  <c:v>8.4</c:v>
                </c:pt>
                <c:pt idx="4">
                  <c:v>10.7</c:v>
                </c:pt>
                <c:pt idx="5">
                  <c:v>8.8000000000000007</c:v>
                </c:pt>
                <c:pt idx="6">
                  <c:v>8.6999999999999993</c:v>
                </c:pt>
                <c:pt idx="7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3F1-4682-8195-94BEDA9334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56072944"/>
        <c:axId val="456070976"/>
      </c:barChart>
      <c:catAx>
        <c:axId val="45607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70976"/>
        <c:crosses val="autoZero"/>
        <c:auto val="1"/>
        <c:lblAlgn val="ctr"/>
        <c:lblOffset val="100"/>
        <c:noMultiLvlLbl val="0"/>
      </c:catAx>
      <c:valAx>
        <c:axId val="456070976"/>
        <c:scaling>
          <c:orientation val="minMax"/>
        </c:scaling>
        <c:delete val="0"/>
        <c:axPos val="l"/>
        <c:numFmt formatCode="0.0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7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[AdMoney.xlsx]Sheet2!PivotTable1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Sheet2!$A$4:$A$38</c:f>
              <c:strCache>
                <c:ptCount val="35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</c:strCache>
            </c:strRef>
          </c:cat>
          <c:val>
            <c:numRef>
              <c:f>Sheet2!$B$4:$B$38</c:f>
              <c:numCache>
                <c:formatCode>General</c:formatCode>
                <c:ptCount val="35"/>
                <c:pt idx="1">
                  <c:v>491.3</c:v>
                </c:pt>
                <c:pt idx="2">
                  <c:v>639.1</c:v>
                </c:pt>
                <c:pt idx="3">
                  <c:v>779.5</c:v>
                </c:pt>
                <c:pt idx="4">
                  <c:v>875</c:v>
                </c:pt>
                <c:pt idx="5">
                  <c:v>1083.4000000000001</c:v>
                </c:pt>
                <c:pt idx="6">
                  <c:v>1242.3</c:v>
                </c:pt>
                <c:pt idx="7">
                  <c:v>1547.7</c:v>
                </c:pt>
                <c:pt idx="8">
                  <c:v>1793.8</c:v>
                </c:pt>
                <c:pt idx="9">
                  <c:v>1900.8</c:v>
                </c:pt>
                <c:pt idx="10">
                  <c:v>2095.1999999999998</c:v>
                </c:pt>
                <c:pt idx="11">
                  <c:v>2476.4</c:v>
                </c:pt>
                <c:pt idx="12">
                  <c:v>2382.4</c:v>
                </c:pt>
                <c:pt idx="13">
                  <c:v>2580.5</c:v>
                </c:pt>
                <c:pt idx="14">
                  <c:v>3274.9</c:v>
                </c:pt>
                <c:pt idx="15">
                  <c:v>3617</c:v>
                </c:pt>
                <c:pt idx="16">
                  <c:v>3992.1</c:v>
                </c:pt>
                <c:pt idx="17">
                  <c:v>4650.1000000000004</c:v>
                </c:pt>
                <c:pt idx="18">
                  <c:v>5231.8999999999996</c:v>
                </c:pt>
                <c:pt idx="19">
                  <c:v>6035.4</c:v>
                </c:pt>
                <c:pt idx="20">
                  <c:v>4833.5</c:v>
                </c:pt>
                <c:pt idx="21">
                  <c:v>4895.2</c:v>
                </c:pt>
                <c:pt idx="22">
                  <c:v>5107.7</c:v>
                </c:pt>
                <c:pt idx="23">
                  <c:v>5660</c:v>
                </c:pt>
                <c:pt idx="24">
                  <c:v>6733.2</c:v>
                </c:pt>
                <c:pt idx="25">
                  <c:v>8237.6</c:v>
                </c:pt>
                <c:pt idx="26">
                  <c:v>9592.6</c:v>
                </c:pt>
                <c:pt idx="27">
                  <c:v>11216.2</c:v>
                </c:pt>
                <c:pt idx="28">
                  <c:v>12466.4</c:v>
                </c:pt>
                <c:pt idx="29">
                  <c:v>15146</c:v>
                </c:pt>
                <c:pt idx="30">
                  <c:v>14149.9</c:v>
                </c:pt>
                <c:pt idx="31">
                  <c:v>13111</c:v>
                </c:pt>
                <c:pt idx="32">
                  <c:v>12489.7</c:v>
                </c:pt>
                <c:pt idx="33">
                  <c:v>10864.8</c:v>
                </c:pt>
                <c:pt idx="34">
                  <c:v>9943.1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3-4D5E-9A61-19146FB41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356040"/>
        <c:axId val="492354728"/>
      </c:areaChart>
      <c:lineChart>
        <c:grouping val="standard"/>
        <c:varyColors val="0"/>
        <c:ser>
          <c:idx val="1"/>
          <c:order val="1"/>
          <c:tx>
            <c:strRef>
              <c:f>Sheet2!$C$3</c:f>
              <c:strCache>
                <c:ptCount val="1"/>
                <c:pt idx="0">
                  <c:v>Sum of Advertising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Sheet2!$A$4:$A$38</c:f>
              <c:strCache>
                <c:ptCount val="35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</c:strCache>
            </c:strRef>
          </c:cat>
          <c:val>
            <c:numRef>
              <c:f>Sheet2!$C$4:$C$38</c:f>
              <c:numCache>
                <c:formatCode>General</c:formatCode>
                <c:ptCount val="35"/>
                <c:pt idx="1">
                  <c:v>74.5</c:v>
                </c:pt>
                <c:pt idx="2">
                  <c:v>73.5</c:v>
                </c:pt>
                <c:pt idx="3">
                  <c:v>70.8</c:v>
                </c:pt>
                <c:pt idx="4">
                  <c:v>68.599999999999994</c:v>
                </c:pt>
                <c:pt idx="5">
                  <c:v>69.099999999999994</c:v>
                </c:pt>
                <c:pt idx="6">
                  <c:v>70</c:v>
                </c:pt>
                <c:pt idx="7">
                  <c:v>64.5</c:v>
                </c:pt>
                <c:pt idx="8">
                  <c:v>58</c:v>
                </c:pt>
                <c:pt idx="9">
                  <c:v>56.9</c:v>
                </c:pt>
                <c:pt idx="10">
                  <c:v>52.4</c:v>
                </c:pt>
                <c:pt idx="11">
                  <c:v>43.4</c:v>
                </c:pt>
                <c:pt idx="12">
                  <c:v>39.1</c:v>
                </c:pt>
                <c:pt idx="13">
                  <c:v>33.799999999999997</c:v>
                </c:pt>
                <c:pt idx="14">
                  <c:v>32</c:v>
                </c:pt>
                <c:pt idx="15">
                  <c:v>30.7</c:v>
                </c:pt>
                <c:pt idx="16">
                  <c:v>28.5</c:v>
                </c:pt>
                <c:pt idx="17">
                  <c:v>24</c:v>
                </c:pt>
                <c:pt idx="18">
                  <c:v>18.899999999999999</c:v>
                </c:pt>
                <c:pt idx="19">
                  <c:v>15.6</c:v>
                </c:pt>
                <c:pt idx="20">
                  <c:v>18.399999999999999</c:v>
                </c:pt>
                <c:pt idx="21">
                  <c:v>16.8</c:v>
                </c:pt>
                <c:pt idx="22">
                  <c:v>16.3</c:v>
                </c:pt>
                <c:pt idx="23">
                  <c:v>15.6</c:v>
                </c:pt>
                <c:pt idx="24">
                  <c:v>13.9</c:v>
                </c:pt>
                <c:pt idx="25">
                  <c:v>9.9</c:v>
                </c:pt>
                <c:pt idx="26">
                  <c:v>7.3</c:v>
                </c:pt>
                <c:pt idx="27">
                  <c:v>4.4000000000000004</c:v>
                </c:pt>
                <c:pt idx="28">
                  <c:v>3.3</c:v>
                </c:pt>
                <c:pt idx="29">
                  <c:v>2.4</c:v>
                </c:pt>
                <c:pt idx="30">
                  <c:v>2</c:v>
                </c:pt>
                <c:pt idx="31">
                  <c:v>1.8</c:v>
                </c:pt>
                <c:pt idx="32">
                  <c:v>2.4</c:v>
                </c:pt>
                <c:pt idx="33">
                  <c:v>2.2999999999999998</c:v>
                </c:pt>
                <c:pt idx="34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C3-4D5E-9A61-19146FB410A6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Price Discounts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strRef>
              <c:f>Sheet2!$A$4:$A$38</c:f>
              <c:strCache>
                <c:ptCount val="35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</c:strCache>
            </c:strRef>
          </c:cat>
          <c:val>
            <c:numRef>
              <c:f>Sheet2!$D$4:$D$38</c:f>
              <c:numCache>
                <c:formatCode>General</c:formatCode>
                <c:ptCount val="35"/>
                <c:pt idx="1">
                  <c:v>18.7</c:v>
                </c:pt>
                <c:pt idx="2">
                  <c:v>19.3</c:v>
                </c:pt>
                <c:pt idx="3">
                  <c:v>20.3</c:v>
                </c:pt>
                <c:pt idx="4">
                  <c:v>21.2</c:v>
                </c:pt>
                <c:pt idx="5">
                  <c:v>21.1</c:v>
                </c:pt>
                <c:pt idx="6">
                  <c:v>19.8</c:v>
                </c:pt>
                <c:pt idx="7">
                  <c:v>22.2</c:v>
                </c:pt>
                <c:pt idx="8">
                  <c:v>29</c:v>
                </c:pt>
                <c:pt idx="9">
                  <c:v>28</c:v>
                </c:pt>
                <c:pt idx="10">
                  <c:v>33</c:v>
                </c:pt>
                <c:pt idx="11">
                  <c:v>39.200000000000003</c:v>
                </c:pt>
                <c:pt idx="12">
                  <c:v>41.7</c:v>
                </c:pt>
                <c:pt idx="13">
                  <c:v>40.700000000000003</c:v>
                </c:pt>
                <c:pt idx="14">
                  <c:v>50.5</c:v>
                </c:pt>
                <c:pt idx="15">
                  <c:v>50.3</c:v>
                </c:pt>
                <c:pt idx="16">
                  <c:v>52.6</c:v>
                </c:pt>
                <c:pt idx="17">
                  <c:v>61.4</c:v>
                </c:pt>
                <c:pt idx="18">
                  <c:v>65.5</c:v>
                </c:pt>
                <c:pt idx="19">
                  <c:v>63.5</c:v>
                </c:pt>
                <c:pt idx="20">
                  <c:v>53.9</c:v>
                </c:pt>
                <c:pt idx="21">
                  <c:v>58.5</c:v>
                </c:pt>
                <c:pt idx="22">
                  <c:v>59.9</c:v>
                </c:pt>
                <c:pt idx="23">
                  <c:v>62</c:v>
                </c:pt>
                <c:pt idx="24">
                  <c:v>66.900000000000006</c:v>
                </c:pt>
                <c:pt idx="25">
                  <c:v>72.3</c:v>
                </c:pt>
                <c:pt idx="26">
                  <c:v>76</c:v>
                </c:pt>
                <c:pt idx="27">
                  <c:v>79.400000000000006</c:v>
                </c:pt>
                <c:pt idx="28">
                  <c:v>76.099999999999994</c:v>
                </c:pt>
                <c:pt idx="29">
                  <c:v>80.2</c:v>
                </c:pt>
                <c:pt idx="30">
                  <c:v>87.2</c:v>
                </c:pt>
                <c:pt idx="31">
                  <c:v>86.9</c:v>
                </c:pt>
                <c:pt idx="32">
                  <c:v>85.5</c:v>
                </c:pt>
                <c:pt idx="33">
                  <c:v>83.7</c:v>
                </c:pt>
                <c:pt idx="34">
                  <c:v>83.5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C3-4D5E-9A61-19146FB410A6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Sum of Other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Sheet2!$A$4:$A$38</c:f>
              <c:strCache>
                <c:ptCount val="35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</c:strCache>
            </c:strRef>
          </c:cat>
          <c:val>
            <c:numRef>
              <c:f>Sheet2!$E$4:$E$38</c:f>
              <c:numCache>
                <c:formatCode>General</c:formatCode>
                <c:ptCount val="35"/>
                <c:pt idx="1">
                  <c:v>6.7999999999999972</c:v>
                </c:pt>
                <c:pt idx="2">
                  <c:v>7.2000000000000028</c:v>
                </c:pt>
                <c:pt idx="3">
                  <c:v>8.9000000000000057</c:v>
                </c:pt>
                <c:pt idx="4">
                  <c:v>10.200000000000003</c:v>
                </c:pt>
                <c:pt idx="5">
                  <c:v>9.8000000000000114</c:v>
                </c:pt>
                <c:pt idx="6">
                  <c:v>10.200000000000003</c:v>
                </c:pt>
                <c:pt idx="7">
                  <c:v>13.299999999999997</c:v>
                </c:pt>
                <c:pt idx="8">
                  <c:v>13</c:v>
                </c:pt>
                <c:pt idx="9">
                  <c:v>15.099999999999994</c:v>
                </c:pt>
                <c:pt idx="10">
                  <c:v>14.599999999999994</c:v>
                </c:pt>
                <c:pt idx="11">
                  <c:v>17.400000000000006</c:v>
                </c:pt>
                <c:pt idx="12">
                  <c:v>19.199999999999989</c:v>
                </c:pt>
                <c:pt idx="13">
                  <c:v>25.5</c:v>
                </c:pt>
                <c:pt idx="14">
                  <c:v>17.5</c:v>
                </c:pt>
                <c:pt idx="15">
                  <c:v>19</c:v>
                </c:pt>
                <c:pt idx="16">
                  <c:v>18.900000000000006</c:v>
                </c:pt>
                <c:pt idx="17">
                  <c:v>14.599999999999994</c:v>
                </c:pt>
                <c:pt idx="18">
                  <c:v>15.599999999999994</c:v>
                </c:pt>
                <c:pt idx="19">
                  <c:v>20.900000000000006</c:v>
                </c:pt>
                <c:pt idx="20">
                  <c:v>27.700000000000003</c:v>
                </c:pt>
                <c:pt idx="21">
                  <c:v>24.700000000000003</c:v>
                </c:pt>
                <c:pt idx="22">
                  <c:v>23.799999999999997</c:v>
                </c:pt>
                <c:pt idx="23">
                  <c:v>22.400000000000006</c:v>
                </c:pt>
                <c:pt idx="24">
                  <c:v>19.199999999999989</c:v>
                </c:pt>
                <c:pt idx="25">
                  <c:v>17.799999999999997</c:v>
                </c:pt>
                <c:pt idx="26">
                  <c:v>16.700000000000003</c:v>
                </c:pt>
                <c:pt idx="27">
                  <c:v>16.199999999999989</c:v>
                </c:pt>
                <c:pt idx="28">
                  <c:v>20.600000000000009</c:v>
                </c:pt>
                <c:pt idx="29">
                  <c:v>17.399999999999991</c:v>
                </c:pt>
                <c:pt idx="30">
                  <c:v>10.799999999999997</c:v>
                </c:pt>
                <c:pt idx="31">
                  <c:v>11.299999999999997</c:v>
                </c:pt>
                <c:pt idx="32">
                  <c:v>12.099999999999994</c:v>
                </c:pt>
                <c:pt idx="33">
                  <c:v>14</c:v>
                </c:pt>
                <c:pt idx="34">
                  <c:v>14.599999999999994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C3-4D5E-9A61-19146FB41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168672"/>
        <c:axId val="698163424"/>
      </c:lineChart>
      <c:catAx>
        <c:axId val="69816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63424"/>
        <c:crosses val="autoZero"/>
        <c:auto val="1"/>
        <c:lblAlgn val="ctr"/>
        <c:lblOffset val="100"/>
        <c:noMultiLvlLbl val="0"/>
      </c:catAx>
      <c:valAx>
        <c:axId val="6981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  <a:r>
                  <a:rPr lang="en-US" baseline="0"/>
                  <a:t>age Breakdown (%)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7699115044247787E-2"/>
              <c:y val="0.23592098476773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68672"/>
        <c:crosses val="autoZero"/>
        <c:crossBetween val="between"/>
      </c:valAx>
      <c:valAx>
        <c:axId val="4923547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</a:t>
                </a:r>
                <a:r>
                  <a:rPr lang="en-US" baseline="0"/>
                  <a:t> Spent on Marketing in Millions ($)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56040"/>
        <c:crosses val="max"/>
        <c:crossBetween val="between"/>
      </c:valAx>
      <c:catAx>
        <c:axId val="492356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2354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C076-04BE-4C3D-96E5-3C3BD291271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F34C-ACD1-4309-A44B-DD65F88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3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1.xml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13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1.xml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13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1.xml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0.xml"/><Relationship Id="rId18" Type="http://schemas.openxmlformats.org/officeDocument/2006/relationships/slide" Target="slide13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slide" Target="slide18.xml"/><Relationship Id="rId17" Type="http://schemas.openxmlformats.org/officeDocument/2006/relationships/slide" Target="slide12.xml"/><Relationship Id="rId2" Type="http://schemas.openxmlformats.org/officeDocument/2006/relationships/image" Target="../media/image5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6.xml"/><Relationship Id="rId5" Type="http://schemas.openxmlformats.org/officeDocument/2006/relationships/image" Target="../media/image6.png"/><Relationship Id="rId15" Type="http://schemas.openxmlformats.org/officeDocument/2006/relationships/slide" Target="slide10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hyperlink" Target="https://www.americashealthrankings.org/explore/annual" TargetMode="External"/><Relationship Id="rId5" Type="http://schemas.microsoft.com/office/2007/relationships/hdphoto" Target="../media/hdphoto1.wdp"/><Relationship Id="rId15" Type="http://schemas.openxmlformats.org/officeDocument/2006/relationships/slide" Target="slide7.xml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hyperlink" Target="https://www.americashealthrankings.org/explore/annual" TargetMode="External"/><Relationship Id="rId5" Type="http://schemas.microsoft.com/office/2007/relationships/hdphoto" Target="../media/hdphoto1.wdp"/><Relationship Id="rId10" Type="http://schemas.openxmlformats.org/officeDocument/2006/relationships/slide" Target="slide7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hyperlink" Target="https://www.americashealthrankings.org/explore/annual" TargetMode="External"/><Relationship Id="rId5" Type="http://schemas.microsoft.com/office/2007/relationships/hdphoto" Target="../media/hdphoto1.wdp"/><Relationship Id="rId15" Type="http://schemas.openxmlformats.org/officeDocument/2006/relationships/slide" Target="slide7.xml"/><Relationship Id="rId10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hyperlink" Target="https://www.americashealthrankings.org/explore/annual" TargetMode="External"/><Relationship Id="rId5" Type="http://schemas.microsoft.com/office/2007/relationships/hdphoto" Target="../media/hdphoto1.wdp"/><Relationship Id="rId1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13.xml"/><Relationship Id="rId2" Type="http://schemas.openxmlformats.org/officeDocument/2006/relationships/image" Target="../media/image5.png"/><Relationship Id="rId16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slide" Target="slide18.xml"/><Relationship Id="rId5" Type="http://schemas.openxmlformats.org/officeDocument/2006/relationships/image" Target="../media/image7.png"/><Relationship Id="rId1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image" Target="../media/image6.png"/><Relationship Id="rId9" Type="http://schemas.openxmlformats.org/officeDocument/2006/relationships/slide" Target="slide14.xml"/><Relationship Id="rId14" Type="http://schemas.openxmlformats.org/officeDocument/2006/relationships/hyperlink" Target="https://www.americashealthrankings.org/explore/annua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slide" Target="slide11.xml"/><Relationship Id="rId12" Type="http://schemas.openxmlformats.org/officeDocument/2006/relationships/slide" Target="slide20.xml"/><Relationship Id="rId17" Type="http://schemas.openxmlformats.org/officeDocument/2006/relationships/slide" Target="slide13.xml"/><Relationship Id="rId2" Type="http://schemas.openxmlformats.org/officeDocument/2006/relationships/image" Target="../media/image5.png"/><Relationship Id="rId16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slide" Target="slide18.xml"/><Relationship Id="rId5" Type="http://schemas.openxmlformats.org/officeDocument/2006/relationships/image" Target="../media/image7.png"/><Relationship Id="rId1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image" Target="../media/image6.png"/><Relationship Id="rId9" Type="http://schemas.openxmlformats.org/officeDocument/2006/relationships/slide" Target="slide14.xml"/><Relationship Id="rId14" Type="http://schemas.openxmlformats.org/officeDocument/2006/relationships/hyperlink" Target="https://www.americashealthrankings.org/explore/annu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slide" Target="slide12.xml"/><Relationship Id="rId12" Type="http://schemas.openxmlformats.org/officeDocument/2006/relationships/slide" Target="slide20.xml"/><Relationship Id="rId17" Type="http://schemas.openxmlformats.org/officeDocument/2006/relationships/slide" Target="slide13.xml"/><Relationship Id="rId2" Type="http://schemas.openxmlformats.org/officeDocument/2006/relationships/image" Target="../media/image5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slide" Target="slide18.xml"/><Relationship Id="rId5" Type="http://schemas.openxmlformats.org/officeDocument/2006/relationships/image" Target="../media/image7.png"/><Relationship Id="rId1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image" Target="../media/image6.png"/><Relationship Id="rId9" Type="http://schemas.openxmlformats.org/officeDocument/2006/relationships/slide" Target="slide14.xml"/><Relationship Id="rId14" Type="http://schemas.openxmlformats.org/officeDocument/2006/relationships/hyperlink" Target="https://www.americashealthrankings.org/explore/annua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slide" Target="slide13.xml"/><Relationship Id="rId12" Type="http://schemas.openxmlformats.org/officeDocument/2006/relationships/slide" Target="slide20.xml"/><Relationship Id="rId17" Type="http://schemas.openxmlformats.org/officeDocument/2006/relationships/slide" Target="slide12.xml"/><Relationship Id="rId2" Type="http://schemas.openxmlformats.org/officeDocument/2006/relationships/image" Target="../media/image5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slide" Target="slide18.xml"/><Relationship Id="rId5" Type="http://schemas.openxmlformats.org/officeDocument/2006/relationships/image" Target="../media/image7.png"/><Relationship Id="rId1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image" Target="../media/image6.png"/><Relationship Id="rId9" Type="http://schemas.openxmlformats.org/officeDocument/2006/relationships/slide" Target="slide14.xml"/><Relationship Id="rId14" Type="http://schemas.openxmlformats.org/officeDocument/2006/relationships/hyperlink" Target="https://www.americashealthrankings.org/explore/ann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hyperlink" Target="YouthInititation.xlsx" TargetMode="Externa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BrandPref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microsoft.com/office/2007/relationships/hdphoto" Target="../media/hdphoto1.wdp"/><Relationship Id="rId10" Type="http://schemas.openxmlformats.org/officeDocument/2006/relationships/slide" Target="slide14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8.xml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microsoft.com/office/2007/relationships/hdphoto" Target="../media/hdphoto1.wdp"/><Relationship Id="rId10" Type="http://schemas.openxmlformats.org/officeDocument/2006/relationships/slide" Target="slide15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microsoft.com/office/2007/relationships/hdphoto" Target="../media/hdphoto1.wdp"/><Relationship Id="rId10" Type="http://schemas.openxmlformats.org/officeDocument/2006/relationships/slide" Target="slide16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microsoft.com/office/2007/relationships/hdphoto" Target="../media/hdphoto1.wdp"/><Relationship Id="rId10" Type="http://schemas.openxmlformats.org/officeDocument/2006/relationships/slide" Target="slide17.xml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4058149"/>
            <a:ext cx="9144000" cy="2060546"/>
          </a:xfrm>
        </p:spPr>
        <p:txBody>
          <a:bodyPr>
            <a:noAutofit/>
          </a:bodyPr>
          <a:lstStyle/>
          <a:p>
            <a:r>
              <a:rPr lang="en-US" sz="13800" kern="3000" spc="-300" dirty="0" err="1" smtClean="0">
                <a:latin typeface="Marlboro" panose="02000506070000020004" pitchFamily="2" charset="0"/>
              </a:rPr>
              <a:t>Marlbroke</a:t>
            </a:r>
            <a:endParaRPr lang="en-US" sz="13800" kern="3000" spc="-300" dirty="0">
              <a:latin typeface="Marlboro" panose="02000506070000020004" pitchFamily="2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10800000">
            <a:off x="6096000" y="720436"/>
            <a:ext cx="6096000" cy="2708564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flipV="1">
            <a:off x="0" y="720437"/>
            <a:ext cx="6096000" cy="2708564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204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79454" y="161637"/>
            <a:ext cx="3833091" cy="397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6163" y="160163"/>
            <a:ext cx="453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rgbClr val="C00000"/>
                </a:solidFill>
              </a:rPr>
              <a:t>THE BROKE WILL SMOKE</a:t>
            </a:r>
            <a:endParaRPr lang="en-US" sz="2000" b="1" spc="3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1614" y="6000334"/>
            <a:ext cx="814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SMOKING DEPENDENCY IN LOW INCOME COMMUNITIES FOSTERED BY BIG TOBACCO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SCHOOL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8" name="Rectangle 7">
            <a:hlinkClick r:id="rId10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11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12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73" y="1321131"/>
            <a:ext cx="7283824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SCHOOL GRADUATE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10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79" y="1244813"/>
            <a:ext cx="7309226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HIGH SCHOOL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SOME COLLEGE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10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27" y="1371934"/>
            <a:ext cx="7353678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HIGH SCHOOL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COLLEGE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GRADUATE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10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6" y="1389413"/>
            <a:ext cx="7340977" cy="3829247"/>
          </a:xfrm>
          <a:prstGeom prst="rect">
            <a:avLst/>
          </a:prstGeom>
        </p:spPr>
      </p:pic>
      <p:sp>
        <p:nvSpPr>
          <p:cNvPr id="22" name="Rectangle 21">
            <a:hlinkClick r:id="rId15" action="ppaction://hlinksldjump"/>
          </p:cNvPr>
          <p:cNvSpPr/>
          <p:nvPr/>
        </p:nvSpPr>
        <p:spPr>
          <a:xfrm>
            <a:off x="368166" y="2403853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6" action="ppaction://hlinksldjump"/>
          </p:cNvPr>
          <p:cNvSpPr/>
          <p:nvPr/>
        </p:nvSpPr>
        <p:spPr>
          <a:xfrm>
            <a:off x="368166" y="3073705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17" action="ppaction://hlinksldjump"/>
          </p:cNvPr>
          <p:cNvSpPr/>
          <p:nvPr/>
        </p:nvSpPr>
        <p:spPr>
          <a:xfrm>
            <a:off x="368166" y="3711658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8" action="ppaction://hlinksldjump"/>
          </p:cNvPr>
          <p:cNvSpPr/>
          <p:nvPr/>
        </p:nvSpPr>
        <p:spPr>
          <a:xfrm>
            <a:off x="368166" y="4367037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LESS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$25,000-$49,999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4" y="1176872"/>
            <a:ext cx="8185571" cy="38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28690"/>
            <a:ext cx="4209181" cy="836864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MAP SHOWS A STATE-TO-STATE COMPARISON OF PERCENTAGE OF REPORTED SMOKERS BASED ON THEIR MEDIAN ANNUAL HOUSEHOLD INCOME IN 2015.  SELECT AN INCOME BRACKET ON THE MENU TO VIEW ITS MAP. </a:t>
            </a:r>
          </a:p>
          <a:p>
            <a:pPr algn="ctr"/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  <a:hlinkClick r:id="rId11"/>
              </a:rPr>
              <a:t>Source: United Health Foundation, America’s Health Ranking Composite Measure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12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3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4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5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476" t="87" r="508" b="91778"/>
          <a:stretch/>
        </p:blipFill>
        <p:spPr>
          <a:xfrm>
            <a:off x="6096000" y="5325797"/>
            <a:ext cx="4209181" cy="836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50" y="1175887"/>
            <a:ext cx="8166520" cy="383559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$25,000-$49,999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MAP SHOWS A STATE-TO-STATE COMPARISON OF PERCENTAGE OF REPORTED SMOKERS BASED ON THEIR MEDIAN ANNUAL HOUSEHOLD INCOME IN 2015.  SELECT AN INCOME BRACKET ON THE MENU TO VIEW ITS MAP. </a:t>
            </a:r>
          </a:p>
          <a:p>
            <a:pPr algn="ctr"/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  <a:hlinkClick r:id="rId11"/>
              </a:rPr>
              <a:t>Source: United Health Foundation, America’s Health Ranking Composite Measure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12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3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4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42" y="1168454"/>
            <a:ext cx="8172870" cy="3905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29274"/>
            <a:ext cx="4209181" cy="8368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$25,000-$49,999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$50,000-$74,999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MAP SHOWS A STATE-TO-STATE COMPARISON OF PERCENTAGE OF REPORTED SMOKERS BASED ON THEIR MEDIAN ANNUAL HOUSEHOLD INCOME IN 2015.  SELECT AN INCOME BRACKET ON THE MENU TO VIEW ITS MAP. </a:t>
            </a:r>
          </a:p>
          <a:p>
            <a:pPr algn="ctr"/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  <a:hlinkClick r:id="rId11"/>
              </a:rPr>
              <a:t>Source: United Health Foundation, America’s Health Ranking Composite Measure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12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3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4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5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50" y="1167649"/>
            <a:ext cx="8179220" cy="3899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72794"/>
            <a:ext cx="4209181" cy="8368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$25,000-$49,999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$75,000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MORE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MAP SHOWS A STATE-TO-STATE COMPARISON OF PERCENTAGE OF REPORTED SMOKERS BASED ON THEIR MEDIAN ANNUAL HOUSEHOLD INCOME IN 2015.  SELECT AN INCOME BRACKET ON THE MENU TO VIEW ITS MAP. </a:t>
            </a:r>
          </a:p>
          <a:p>
            <a:pPr algn="ctr"/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  <a:hlinkClick r:id="rId11"/>
              </a:rPr>
              <a:t>Source: United Health Foundation, America’s Health Ranking Composite Measure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4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15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HIGH SCHOOL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73" y="1321131"/>
            <a:ext cx="7283824" cy="3886400"/>
          </a:xfrm>
          <a:prstGeom prst="rect">
            <a:avLst/>
          </a:prstGeom>
        </p:spPr>
      </p:pic>
      <p:sp>
        <p:nvSpPr>
          <p:cNvPr id="27" name="Line Callout 2 26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MAP SHOWS A STATE-TO-STATE COMPARISON OF THE PERCENTAGE DISTRIBUTION OF TOTAL STATE POPULATION WHO ARE IDENTIFIED AS SMOKERS BY HIGHEST COMPLETED LEVEL OF EDUCATION</a:t>
            </a:r>
          </a:p>
          <a:p>
            <a:r>
              <a:rPr lang="en-US" sz="1050" dirty="0" smtClean="0">
                <a:solidFill>
                  <a:schemeClr val="tx1"/>
                </a:solidFill>
                <a:hlinkClick r:id="rId14"/>
              </a:rPr>
              <a:t>Source: United Health Foundation, America’s Health Ranking Composite Measure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368166" y="2381693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5" action="ppaction://hlinksldjump"/>
          </p:cNvPr>
          <p:cNvSpPr/>
          <p:nvPr/>
        </p:nvSpPr>
        <p:spPr>
          <a:xfrm>
            <a:off x="368166" y="3051545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16" action="ppaction://hlinksldjump"/>
          </p:cNvPr>
          <p:cNvSpPr/>
          <p:nvPr/>
        </p:nvSpPr>
        <p:spPr>
          <a:xfrm>
            <a:off x="368166" y="3689498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7" action="ppaction://hlinksldjump"/>
          </p:cNvPr>
          <p:cNvSpPr/>
          <p:nvPr/>
        </p:nvSpPr>
        <p:spPr>
          <a:xfrm>
            <a:off x="368166" y="4344877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HIGH SCHOOL GRADUATE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79" y="1244813"/>
            <a:ext cx="7309226" cy="4083260"/>
          </a:xfrm>
          <a:prstGeom prst="rect">
            <a:avLst/>
          </a:prstGeom>
        </p:spPr>
      </p:pic>
      <p:sp>
        <p:nvSpPr>
          <p:cNvPr id="24" name="Line Callout 2 23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 SHOWS A STATE-TO-STATE COMPARISON OF THE PERCENTAGE DISTRIBUTION OF TOTAL STATE POPULATION WHO ARE IDENTIFIED AS SMOKERS BY HIGHEST COMPLETED LEVEL OF EDUCATION</a:t>
            </a:r>
          </a:p>
          <a:p>
            <a:r>
              <a:rPr lang="en-US" sz="1050" dirty="0">
                <a:solidFill>
                  <a:schemeClr val="tx1"/>
                </a:solidFill>
                <a:hlinkClick r:id="rId14"/>
              </a:rPr>
              <a:t>Source: United Health Foundation, America’s Health Ranking Composite Measure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hlinkClick r:id="rId15" action="ppaction://hlinksldjump"/>
          </p:cNvPr>
          <p:cNvSpPr/>
          <p:nvPr/>
        </p:nvSpPr>
        <p:spPr>
          <a:xfrm>
            <a:off x="368166" y="2403853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368166" y="3073705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6" action="ppaction://hlinksldjump"/>
          </p:cNvPr>
          <p:cNvSpPr/>
          <p:nvPr/>
        </p:nvSpPr>
        <p:spPr>
          <a:xfrm>
            <a:off x="368166" y="3711658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17" action="ppaction://hlinksldjump"/>
          </p:cNvPr>
          <p:cNvSpPr/>
          <p:nvPr/>
        </p:nvSpPr>
        <p:spPr>
          <a:xfrm>
            <a:off x="368166" y="4367037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36068"/>
            <a:ext cx="1219200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72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6" name="Picture 1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4" y="2404944"/>
            <a:ext cx="3292954" cy="25561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9637" y="5110362"/>
            <a:ext cx="30717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Marlboro" panose="02000506070000020004" pitchFamily="2" charset="0"/>
              </a:rPr>
              <a:t>72% of all smokers come from low-income households</a:t>
            </a:r>
            <a:endParaRPr lang="en-US" sz="2000" dirty="0">
              <a:latin typeface="Marlboro" panose="02000506070000020004" pitchFamily="2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145452" y="2246995"/>
          <a:ext cx="4103435" cy="2675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5230" y="5110362"/>
            <a:ext cx="398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rlboro" panose="02000506070000020004" pitchFamily="2" charset="0"/>
              </a:rPr>
              <a:t>Only 7.1% of the US smoker population has a college degree</a:t>
            </a:r>
            <a:endParaRPr lang="en-US" sz="2000" dirty="0">
              <a:latin typeface="Marlboro" panose="0200050607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00183" y="125765"/>
            <a:ext cx="12792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Big Tobacco targets the working class and the less educated</a:t>
            </a:r>
            <a:endParaRPr lang="en-US" sz="47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8548727" y="1100978"/>
            <a:ext cx="3294231" cy="2692493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80582" y="1190032"/>
            <a:ext cx="32379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smtClean="0">
                <a:latin typeface="Marlboro" panose="02000506070000020004" pitchFamily="2" charset="0"/>
              </a:rPr>
              <a:t>“In </a:t>
            </a:r>
            <a:r>
              <a:rPr lang="en-US" sz="2400" spc="-150" dirty="0">
                <a:latin typeface="Marlboro" panose="02000506070000020004" pitchFamily="2" charset="0"/>
              </a:rPr>
              <a:t>the future, marketing to a working class/present oriented mindset will be even more important in appealing to younger </a:t>
            </a:r>
            <a:r>
              <a:rPr lang="en-US" sz="2400" spc="-150" dirty="0" smtClean="0">
                <a:latin typeface="Marlboro" panose="02000506070000020004" pitchFamily="2" charset="0"/>
              </a:rPr>
              <a:t>smokers”</a:t>
            </a:r>
          </a:p>
          <a:p>
            <a:pPr algn="ctr"/>
            <a:r>
              <a:rPr lang="en-US" spc="-150" dirty="0" smtClean="0"/>
              <a:t>- </a:t>
            </a:r>
            <a:r>
              <a:rPr lang="en-US" sz="1400" spc="-150" dirty="0" smtClean="0"/>
              <a:t>R.J. Reynolds Tobacco Co. </a:t>
            </a:r>
            <a:r>
              <a:rPr lang="en-US" sz="1400" spc="-150" dirty="0"/>
              <a:t>1986 Bates no. 505923292/3295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7819" y="1351685"/>
            <a:ext cx="575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CLICK EACH GRAPH TO VIEW THE DISTRIBUTION OF SMOKERS IN THE UNITED STATES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4145452" y="2404944"/>
            <a:ext cx="4268875" cy="2556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SCHOOL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SOME COLLEGE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27" y="1371934"/>
            <a:ext cx="7353678" cy="3835597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 SHOWS A STATE-TO-STATE COMPARISON OF THE PERCENTAGE DISTRIBUTION OF TOTAL STATE POPULATION WHO ARE IDENTIFIED AS SMOKERS BY HIGHEST COMPLETED LEVEL OF EDUCATION</a:t>
            </a:r>
          </a:p>
          <a:p>
            <a:r>
              <a:rPr lang="en-US" sz="1050" dirty="0">
                <a:solidFill>
                  <a:schemeClr val="tx1"/>
                </a:solidFill>
                <a:hlinkClick r:id="rId14"/>
              </a:rPr>
              <a:t>Source: United Health Foundation, America’s Health Ranking Composite Measure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15" action="ppaction://hlinksldjump"/>
          </p:cNvPr>
          <p:cNvSpPr/>
          <p:nvPr/>
        </p:nvSpPr>
        <p:spPr>
          <a:xfrm>
            <a:off x="368166" y="2381693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6" action="ppaction://hlinksldjump"/>
          </p:cNvPr>
          <p:cNvSpPr/>
          <p:nvPr/>
        </p:nvSpPr>
        <p:spPr>
          <a:xfrm>
            <a:off x="368166" y="3051545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" action="ppaction://hlinksldjump"/>
          </p:cNvPr>
          <p:cNvSpPr/>
          <p:nvPr/>
        </p:nvSpPr>
        <p:spPr>
          <a:xfrm>
            <a:off x="368166" y="3689498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17" action="ppaction://hlinksldjump"/>
          </p:cNvPr>
          <p:cNvSpPr/>
          <p:nvPr/>
        </p:nvSpPr>
        <p:spPr>
          <a:xfrm>
            <a:off x="368166" y="4344877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spc="-150" dirty="0" smtClean="0">
                          <a:latin typeface="Marlboro" panose="02000506070000020004" pitchFamily="2" charset="0"/>
                        </a:rPr>
                        <a:t>Highest</a:t>
                      </a:r>
                      <a:r>
                        <a:rPr lang="en-US" sz="2400" spc="-150" baseline="0" dirty="0" smtClean="0">
                          <a:latin typeface="Marlboro" panose="02000506070000020004" pitchFamily="2" charset="0"/>
                        </a:rPr>
                        <a:t> Level Completed</a:t>
                      </a:r>
                      <a:endParaRPr lang="en-US" sz="2400" spc="-15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LESS THAN HIGH 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HIGH SCHOOL GRADUATE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COLLEGE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COLLEGE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GRADUATE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516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Education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9090838" y="193246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0056"/>
            <a:ext cx="3614370" cy="737626"/>
          </a:xfrm>
          <a:prstGeom prst="rect">
            <a:avLst/>
          </a:prstGeom>
        </p:spPr>
      </p:pic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368166" y="2371060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368166" y="3040912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368166" y="3678865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368166" y="4334244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6" y="1389413"/>
            <a:ext cx="7340977" cy="3829247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5535600" y="1694859"/>
            <a:ext cx="4820512" cy="1888314"/>
          </a:xfrm>
          <a:prstGeom prst="borderCallout2">
            <a:avLst>
              <a:gd name="adj1" fmla="val 54861"/>
              <a:gd name="adj2" fmla="val 100409"/>
              <a:gd name="adj3" fmla="val 55484"/>
              <a:gd name="adj4" fmla="val 129793"/>
              <a:gd name="adj5" fmla="val -72564"/>
              <a:gd name="adj6" fmla="val 78711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 SHOWS A STATE-TO-STATE COMPARISON OF THE PERCENTAGE DISTRIBUTION OF TOTAL STATE POPULATION WHO ARE IDENTIFIED AS SMOKERS BY HIGHEST COMPLETED LEVEL OF EDUCATION</a:t>
            </a:r>
          </a:p>
          <a:p>
            <a:r>
              <a:rPr lang="en-US" sz="1050" dirty="0">
                <a:solidFill>
                  <a:schemeClr val="tx1"/>
                </a:solidFill>
                <a:hlinkClick r:id="rId14"/>
              </a:rPr>
              <a:t>Source: United Health Foundation, America’s Health Ranking Composite Measure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15" action="ppaction://hlinksldjump"/>
          </p:cNvPr>
          <p:cNvSpPr/>
          <p:nvPr/>
        </p:nvSpPr>
        <p:spPr>
          <a:xfrm>
            <a:off x="368166" y="2403853"/>
            <a:ext cx="3149600" cy="65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6" action="ppaction://hlinksldjump"/>
          </p:cNvPr>
          <p:cNvSpPr/>
          <p:nvPr/>
        </p:nvSpPr>
        <p:spPr>
          <a:xfrm>
            <a:off x="368166" y="3073705"/>
            <a:ext cx="3149600" cy="6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7" action="ppaction://hlinksldjump"/>
          </p:cNvPr>
          <p:cNvSpPr/>
          <p:nvPr/>
        </p:nvSpPr>
        <p:spPr>
          <a:xfrm>
            <a:off x="368166" y="3711658"/>
            <a:ext cx="3149600" cy="6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 action="ppaction://hlinksldjump"/>
          </p:cNvPr>
          <p:cNvSpPr/>
          <p:nvPr/>
        </p:nvSpPr>
        <p:spPr>
          <a:xfrm>
            <a:off x="368166" y="4367037"/>
            <a:ext cx="3149600" cy="68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258388" y="2487918"/>
          <a:ext cx="2500212" cy="172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Young adults are the most at risk for tobacco addiction</a:t>
            </a:r>
            <a:endParaRPr lang="en-US" sz="48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2" y="1194954"/>
            <a:ext cx="5957455" cy="4468091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9458037" y="1194954"/>
            <a:ext cx="2013527" cy="1228437"/>
          </a:xfrm>
          <a:prstGeom prst="borderCallout1">
            <a:avLst>
              <a:gd name="adj1" fmla="val 18750"/>
              <a:gd name="adj2" fmla="val -8333"/>
              <a:gd name="adj3" fmla="val 138064"/>
              <a:gd name="adj4" fmla="val -6769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9458037" y="2772983"/>
            <a:ext cx="2013527" cy="1333542"/>
          </a:xfrm>
          <a:prstGeom prst="borderCallout1">
            <a:avLst>
              <a:gd name="adj1" fmla="val 1103"/>
              <a:gd name="adj2" fmla="val 46713"/>
              <a:gd name="adj3" fmla="val -26286"/>
              <a:gd name="adj4" fmla="val 4744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9217889" y="4254408"/>
            <a:ext cx="2539999" cy="1541552"/>
          </a:xfrm>
          <a:prstGeom prst="borderCallout1">
            <a:avLst>
              <a:gd name="adj1" fmla="val -95"/>
              <a:gd name="adj2" fmla="val 19804"/>
              <a:gd name="adj3" fmla="val -57381"/>
              <a:gd name="adj4" fmla="val -3565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21090" y="119495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smtClean="0">
                <a:latin typeface="Marlboro" panose="02000506070000020004" pitchFamily="2" charset="0"/>
              </a:rPr>
              <a:t>Nearly </a:t>
            </a:r>
            <a:r>
              <a:rPr lang="en-US" sz="2400" spc="-150" dirty="0" smtClean="0">
                <a:solidFill>
                  <a:srgbClr val="C00000"/>
                </a:solidFill>
                <a:latin typeface="Marlboro" panose="02000506070000020004" pitchFamily="2" charset="0"/>
              </a:rPr>
              <a:t>3,200</a:t>
            </a:r>
            <a:r>
              <a:rPr lang="en-US" sz="2400" spc="-150" dirty="0" smtClean="0">
                <a:latin typeface="Marlboro" panose="02000506070000020004" pitchFamily="2" charset="0"/>
              </a:rPr>
              <a:t> young adults try their first cigarette each day</a:t>
            </a:r>
            <a:endParaRPr lang="en-US" sz="2400" spc="-150" dirty="0">
              <a:latin typeface="Marlboro" panose="0200050607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8036" y="2828835"/>
            <a:ext cx="209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smtClean="0">
                <a:latin typeface="Marlboro" panose="02000506070000020004" pitchFamily="2" charset="0"/>
              </a:rPr>
              <a:t>And </a:t>
            </a:r>
            <a:r>
              <a:rPr lang="en-US" sz="2400" spc="-150" dirty="0" smtClean="0">
                <a:solidFill>
                  <a:srgbClr val="C00000"/>
                </a:solidFill>
                <a:latin typeface="Marlboro" panose="02000506070000020004" pitchFamily="2" charset="0"/>
              </a:rPr>
              <a:t>2,100</a:t>
            </a:r>
            <a:r>
              <a:rPr lang="en-US" sz="2400" spc="-150" dirty="0" smtClean="0">
                <a:latin typeface="Marlboro" panose="02000506070000020004" pitchFamily="2" charset="0"/>
              </a:rPr>
              <a:t> youths become daily smokers each day</a:t>
            </a:r>
            <a:endParaRPr lang="en-US" sz="2400" spc="-150" dirty="0">
              <a:latin typeface="Marlboro" panose="0200050607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7889" y="4254636"/>
            <a:ext cx="2539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rgbClr val="C00000"/>
                </a:solidFill>
                <a:latin typeface="Marlboro" panose="02000506070000020004" pitchFamily="2" charset="0"/>
              </a:rPr>
              <a:t>5.6 million </a:t>
            </a:r>
            <a:r>
              <a:rPr lang="en-US" sz="2400" spc="-150" dirty="0">
                <a:latin typeface="Marlboro" panose="02000506070000020004" pitchFamily="2" charset="0"/>
              </a:rPr>
              <a:t>young people alive today are projected to die prematurely from tobacco use.</a:t>
            </a:r>
            <a:endParaRPr lang="en-US" sz="3200" spc="-150" dirty="0">
              <a:latin typeface="Marlboro" panose="02000506070000020004" pitchFamily="2" charset="0"/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313" y="1043362"/>
            <a:ext cx="222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C00000"/>
                </a:solidFill>
                <a:latin typeface="Marlboro" panose="02000506070000020004" pitchFamily="2" charset="0"/>
              </a:rPr>
              <a:t>88% </a:t>
            </a:r>
            <a:r>
              <a:rPr lang="en-US" sz="2400" spc="-150" dirty="0" smtClean="0">
                <a:latin typeface="Marlboro" panose="02000506070000020004" pitchFamily="2" charset="0"/>
              </a:rPr>
              <a:t>of adult smokers began before the age of 18</a:t>
            </a:r>
            <a:endParaRPr lang="en-US" sz="2400" spc="-150" dirty="0">
              <a:latin typeface="Marlboro" panose="02000506070000020004" pitchFamily="2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74313" y="1043362"/>
            <a:ext cx="2225964" cy="1146356"/>
          </a:xfrm>
          <a:prstGeom prst="borderCallout1">
            <a:avLst>
              <a:gd name="adj1" fmla="val 101921"/>
              <a:gd name="adj2" fmla="val 79252"/>
              <a:gd name="adj3" fmla="val 168458"/>
              <a:gd name="adj4" fmla="val 6457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ne Callout 1 29"/>
          <p:cNvSpPr/>
          <p:nvPr/>
        </p:nvSpPr>
        <p:spPr>
          <a:xfrm>
            <a:off x="466943" y="4581856"/>
            <a:ext cx="2225964" cy="1280876"/>
          </a:xfrm>
          <a:prstGeom prst="borderCallout1">
            <a:avLst>
              <a:gd name="adj1" fmla="val -90"/>
              <a:gd name="adj2" fmla="val 83401"/>
              <a:gd name="adj3" fmla="val -127186"/>
              <a:gd name="adj4" fmla="val 8116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0774" y="4662522"/>
            <a:ext cx="2369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50" dirty="0" smtClean="0">
                <a:latin typeface="Marlboro" panose="02000506070000020004" pitchFamily="2" charset="0"/>
              </a:rPr>
              <a:t>99% of adult smokers began by the time they were 26</a:t>
            </a:r>
            <a:endParaRPr lang="en-US" sz="2400" spc="-150" dirty="0">
              <a:latin typeface="Marlboro" panose="0200050607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138333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And are heavily targeted by tobacco companies</a:t>
            </a:r>
            <a:endParaRPr lang="en-US" sz="40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1600" y="2086840"/>
            <a:ext cx="2844800" cy="242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0465" y="3143647"/>
            <a:ext cx="84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CLICK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8" name="Chart 27"/>
          <p:cNvGraphicFramePr/>
          <p:nvPr/>
        </p:nvGraphicFramePr>
        <p:xfrm>
          <a:off x="-246759" y="2086840"/>
          <a:ext cx="2987621" cy="2526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33">
            <a:hlinkClick r:id="rId6" action="ppaction://hlinkfile"/>
          </p:cNvPr>
          <p:cNvSpPr/>
          <p:nvPr/>
        </p:nvSpPr>
        <p:spPr>
          <a:xfrm>
            <a:off x="-17823" y="1784926"/>
            <a:ext cx="3049659" cy="3288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79664" y="1419680"/>
          <a:ext cx="5947246" cy="377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640946" y="3039602"/>
          <a:ext cx="487680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27709" y="0"/>
            <a:ext cx="1219200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Percent of Smokers by Race</a:t>
            </a:r>
            <a:endParaRPr lang="en-US" sz="72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7346" y="1381301"/>
            <a:ext cx="39162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the total percentage of smokers decreased from 2006 to 2010, the percent of black and Hispanic smokers increased due to concentrated marketing efforts.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996" y="5273294"/>
            <a:ext cx="4507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Percentage of 20 to </a:t>
            </a:r>
            <a:r>
              <a:rPr lang="en-US" sz="1400" dirty="0" smtClean="0"/>
              <a:t>24 </a:t>
            </a:r>
            <a:r>
              <a:rPr lang="en-US" sz="1400" dirty="0"/>
              <a:t>year olds who identified themselves as current smokers </a:t>
            </a:r>
            <a:r>
              <a:rPr lang="en-US" sz="1400" dirty="0" smtClean="0"/>
              <a:t>by race/ethnicity after the 1998 Maser Settlement Agreement placed restrictions on tobacco advertising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5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981" y="5402462"/>
            <a:ext cx="228138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CLICK HERE TO SEE THE DISTRIBUTION OF BRAND PREFRENCE BY RACE/ETHNICITY 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Advertising Menthol</a:t>
            </a:r>
            <a:endParaRPr lang="en-US" sz="72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783" y="1648521"/>
            <a:ext cx="3168072" cy="2500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Marlboro" panose="0200050607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Where menthol smokers make up only 29 percent of the general market, almost 70 percent of Black smokers choose a menthol brand. </a:t>
            </a:r>
            <a:endParaRPr lang="en-US" sz="2000" dirty="0">
              <a:latin typeface="Marlboro" panose="0200050607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C00000"/>
                </a:solidFill>
                <a:latin typeface="Marlboro" panose="0200050607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Newport holds </a:t>
            </a:r>
            <a:r>
              <a:rPr lang="en-US" sz="2000" dirty="0">
                <a:solidFill>
                  <a:srgbClr val="C00000"/>
                </a:solidFill>
                <a:latin typeface="Marlboro" panose="0200050607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over 80% of the younger adult Black market</a:t>
            </a:r>
            <a:endParaRPr lang="en-US" sz="2000" dirty="0">
              <a:solidFill>
                <a:srgbClr val="C00000"/>
              </a:solidFill>
              <a:effectLst/>
              <a:latin typeface="Marlboro" panose="0200050607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Line Callout 1 6">
            <a:hlinkClick r:id="rId2" action="ppaction://hlinkfile"/>
          </p:cNvPr>
          <p:cNvSpPr/>
          <p:nvPr/>
        </p:nvSpPr>
        <p:spPr>
          <a:xfrm>
            <a:off x="503381" y="5248924"/>
            <a:ext cx="1976583" cy="1384294"/>
          </a:xfrm>
          <a:prstGeom prst="borderCallout1">
            <a:avLst>
              <a:gd name="adj1" fmla="val -600"/>
              <a:gd name="adj2" fmla="val 30919"/>
              <a:gd name="adj3" fmla="val -75673"/>
              <a:gd name="adj4" fmla="val 3212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3482109" y="3075709"/>
          <a:ext cx="8187460" cy="355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9966036" y="1399141"/>
            <a:ext cx="1440873" cy="1316352"/>
          </a:xfrm>
          <a:prstGeom prst="borderCallout1">
            <a:avLst>
              <a:gd name="adj1" fmla="val 102950"/>
              <a:gd name="adj2" fmla="val 55129"/>
              <a:gd name="adj3" fmla="val 227573"/>
              <a:gd name="adj4" fmla="val 1905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2908" y="1318653"/>
            <a:ext cx="160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shows the total budget for marketing each year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564" y="1399141"/>
            <a:ext cx="5172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Marlboro" panose="02000506070000020004" pitchFamily="2" charset="0"/>
              </a:rPr>
              <a:t>Tobacco company expenditures have become increasingly concentrated on marketing efforts that reduce the prices of targeted tobacco products.</a:t>
            </a:r>
          </a:p>
        </p:txBody>
      </p:sp>
    </p:spTree>
    <p:extLst>
      <p:ext uri="{BB962C8B-B14F-4D97-AF65-F5344CB8AC3E}">
        <p14:creationId xmlns:p14="http://schemas.microsoft.com/office/powerpoint/2010/main" val="20040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LESS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$25,000-$49,999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4" y="1176872"/>
            <a:ext cx="8185571" cy="38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25797"/>
            <a:ext cx="4209181" cy="836864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hlinkClick r:id="rId11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12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3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4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$25,000-$49,999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476" t="87" r="508" b="91778"/>
          <a:stretch/>
        </p:blipFill>
        <p:spPr>
          <a:xfrm>
            <a:off x="6096000" y="5329273"/>
            <a:ext cx="4209181" cy="836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50" y="1175887"/>
            <a:ext cx="8166520" cy="3835597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4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42" y="1168454"/>
            <a:ext cx="8172870" cy="3905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25797"/>
            <a:ext cx="4209181" cy="836864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$25,000-$49,999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$50,000-$74,999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$75,000</a:t>
                      </a:r>
                      <a:r>
                        <a:rPr lang="en-US" baseline="0" dirty="0" smtClean="0"/>
                        <a:t> OR MORE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sp>
        <p:nvSpPr>
          <p:cNvPr id="32" name="Rectangle 31">
            <a:hlinkClick r:id="rId11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12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13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Click r:id="rId14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50" y="1167649"/>
            <a:ext cx="8179220" cy="3899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927"/>
            <a:ext cx="12192000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8116"/>
            <a:ext cx="12192000" cy="11079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600" spc="-150" dirty="0" smtClean="0">
                <a:solidFill>
                  <a:schemeClr val="bg1"/>
                </a:solidFill>
                <a:latin typeface="Marlboro" panose="02000506070000020004" pitchFamily="2" charset="0"/>
              </a:rPr>
              <a:t>Smoking by Income</a:t>
            </a:r>
            <a:endParaRPr lang="en-US" sz="6600" spc="-150" dirty="0">
              <a:solidFill>
                <a:schemeClr val="bg1"/>
              </a:solidFill>
              <a:latin typeface="Marlboro" panose="0200050607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476" t="87" r="508" b="91778"/>
          <a:stretch/>
        </p:blipFill>
        <p:spPr>
          <a:xfrm>
            <a:off x="6096000" y="5329274"/>
            <a:ext cx="4209181" cy="8368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166" y="1694859"/>
          <a:ext cx="3149600" cy="331662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392390685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arlboro" panose="02000506070000020004" pitchFamily="2" charset="0"/>
                        </a:rPr>
                        <a:t>MEDIAN</a:t>
                      </a:r>
                      <a:r>
                        <a:rPr lang="en-US" sz="2400" baseline="0" dirty="0" smtClean="0">
                          <a:latin typeface="Marlboro" panose="02000506070000020004" pitchFamily="2" charset="0"/>
                        </a:rPr>
                        <a:t> YEARLY INCOME </a:t>
                      </a:r>
                      <a:endParaRPr lang="en-US" sz="2400" dirty="0">
                        <a:latin typeface="Marlboro" panose="0200050607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35143087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THAN $25,000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51119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$25,000-$49,999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95755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$50,000-$74,999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2420586"/>
                  </a:ext>
                </a:extLst>
              </a:tr>
              <a:tr h="6633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$75,000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MORE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5417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89444" l="17000" r="71667">
                        <a14:foregroundMark x1="44444" y1="55333" x2="44444" y2="55333"/>
                        <a14:foregroundMark x1="35556" y1="25778" x2="34333" y2="79778"/>
                        <a14:foregroundMark x1="34333" y1="79778" x2="65444" y2="80889"/>
                        <a14:foregroundMark x1="59222" y1="26222" x2="63111" y2="41333"/>
                        <a14:foregroundMark x1="59556" y1="21889" x2="64667" y2="35889"/>
                        <a14:foregroundMark x1="57667" y1="50222" x2="60000" y2="26222"/>
                        <a14:foregroundMark x1="58444" y1="27333" x2="49444" y2="35889"/>
                        <a14:foregroundMark x1="48333" y1="48667" x2="65000" y2="41667"/>
                        <a14:foregroundMark x1="56444" y1="45556" x2="66556" y2="39000"/>
                        <a14:foregroundMark x1="66556" y1="39333" x2="66556" y2="39333"/>
                        <a14:foregroundMark x1="67000" y1="39778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3"/>
            <a:ext cx="736332" cy="736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90" y="70570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35980"/>
          <a:stretch/>
        </p:blipFill>
        <p:spPr>
          <a:xfrm rot="16200000">
            <a:off x="710251" y="5676430"/>
            <a:ext cx="285580" cy="126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5000" l="10000" r="90000">
                        <a14:foregroundMark x1="51111" y1="7115" x2="49444" y2="6346"/>
                        <a14:foregroundMark x1="52000" y1="62981" x2="52000" y2="62981"/>
                        <a14:foregroundMark x1="48667" y1="60192" x2="47667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8656" y="5768759"/>
            <a:ext cx="933898" cy="10791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681" y="5901881"/>
            <a:ext cx="5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BACK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54116" y="58828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Action Button: Help 17">
            <a:hlinkClick r:id="" action="ppaction://noaction" highlightClick="1"/>
            <a:hlinkHover r:id="rId10" action="ppaction://hlinksldjump"/>
          </p:cNvPr>
          <p:cNvSpPr/>
          <p:nvPr/>
        </p:nvSpPr>
        <p:spPr>
          <a:xfrm>
            <a:off x="8888819" y="213069"/>
            <a:ext cx="255181" cy="265814"/>
          </a:xfrm>
          <a:prstGeom prst="actionButtonHel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68166" y="2339163"/>
            <a:ext cx="3149600" cy="66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368166" y="3009015"/>
            <a:ext cx="3149600" cy="669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68166" y="3678865"/>
            <a:ext cx="3149600" cy="68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4" action="ppaction://hlinksldjump"/>
          </p:cNvPr>
          <p:cNvSpPr/>
          <p:nvPr/>
        </p:nvSpPr>
        <p:spPr>
          <a:xfrm>
            <a:off x="368166" y="4369981"/>
            <a:ext cx="3149600" cy="641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975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Marlboro</vt:lpstr>
      <vt:lpstr>Times New Roman</vt:lpstr>
      <vt:lpstr>Office Theme</vt:lpstr>
      <vt:lpstr>Marlbroke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Marlbroke</dc:title>
  <dc:creator>Carvallo, Ana</dc:creator>
  <cp:lastModifiedBy>Carvallo, Ana</cp:lastModifiedBy>
  <cp:revision>5</cp:revision>
  <dcterms:created xsi:type="dcterms:W3CDTF">2018-06-02T02:59:01Z</dcterms:created>
  <dcterms:modified xsi:type="dcterms:W3CDTF">2018-06-18T01:41:30Z</dcterms:modified>
</cp:coreProperties>
</file>