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7" r:id="rId19"/>
    <p:sldId id="274" r:id="rId20"/>
    <p:sldId id="275" r:id="rId21"/>
    <p:sldId id="279" r:id="rId22"/>
    <p:sldId id="276" r:id="rId23"/>
    <p:sldId id="278" r:id="rId24"/>
    <p:sldId id="25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3EC1"/>
    <a:srgbClr val="B8B5BE"/>
    <a:srgbClr val="EBEBEB"/>
    <a:srgbClr val="DD9D31"/>
    <a:srgbClr val="90BA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9.png"/><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2.png"/><Relationship Id="rId1" Type="http://schemas.openxmlformats.org/officeDocument/2006/relationships/slideLayout" Target="../slideLayouts/slideLayout4.xml"/><Relationship Id="rId5" Type="http://schemas.microsoft.com/office/2007/relationships/hdphoto" Target="../media/hdphoto8.wdp"/><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0.png"/><Relationship Id="rId7" Type="http://schemas.openxmlformats.org/officeDocument/2006/relationships/image" Target="../media/image38.png"/><Relationship Id="rId2" Type="http://schemas.openxmlformats.org/officeDocument/2006/relationships/image" Target="../media/image44.jpe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1.pn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3.png"/><Relationship Id="rId7"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30.png"/><Relationship Id="rId5" Type="http://schemas.openxmlformats.org/officeDocument/2006/relationships/image" Target="../media/image19.png"/><Relationship Id="rId10" Type="http://schemas.openxmlformats.org/officeDocument/2006/relationships/image" Target="../media/image29.png"/><Relationship Id="rId4" Type="http://schemas.openxmlformats.org/officeDocument/2006/relationships/image" Target="../media/image46.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Electrical Engineering</a:t>
            </a:r>
            <a:endParaRPr lang="fr-CH" dirty="0"/>
          </a:p>
        </p:txBody>
      </p:sp>
      <p:sp>
        <p:nvSpPr>
          <p:cNvPr id="3" name="Subtitle 2"/>
          <p:cNvSpPr>
            <a:spLocks noGrp="1"/>
          </p:cNvSpPr>
          <p:nvPr>
            <p:ph type="subTitle" idx="1"/>
          </p:nvPr>
        </p:nvSpPr>
        <p:spPr/>
        <p:txBody>
          <a:bodyPr/>
          <a:lstStyle/>
          <a:p>
            <a:r>
              <a:rPr lang="en-US" dirty="0" smtClean="0"/>
              <a:t>Day 2</a:t>
            </a:r>
            <a:endParaRPr lang="fr-CH" dirty="0"/>
          </a:p>
        </p:txBody>
      </p:sp>
    </p:spTree>
    <p:extLst>
      <p:ext uri="{BB962C8B-B14F-4D97-AF65-F5344CB8AC3E}">
        <p14:creationId xmlns:p14="http://schemas.microsoft.com/office/powerpoint/2010/main" val="348846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Capacitors vs Inductors</a:t>
            </a:r>
            <a:endParaRPr lang="fr-CH" dirty="0"/>
          </a:p>
        </p:txBody>
      </p:sp>
      <p:sp>
        <p:nvSpPr>
          <p:cNvPr id="20" name="Rectangle 19"/>
          <p:cNvSpPr/>
          <p:nvPr/>
        </p:nvSpPr>
        <p:spPr>
          <a:xfrm>
            <a:off x="751315" y="1890977"/>
            <a:ext cx="9744704" cy="369332"/>
          </a:xfrm>
          <a:prstGeom prst="rect">
            <a:avLst/>
          </a:prstGeom>
        </p:spPr>
        <p:txBody>
          <a:bodyPr wrap="square">
            <a:spAutoFit/>
          </a:bodyPr>
          <a:lstStyle/>
          <a:p>
            <a:pPr algn="just"/>
            <a:r>
              <a:rPr lang="en-US" dirty="0" smtClean="0"/>
              <a:t>It may be helpful to think about these in terms of their behavior cycles.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70160695"/>
              </p:ext>
            </p:extLst>
          </p:nvPr>
        </p:nvGraphicFramePr>
        <p:xfrm>
          <a:off x="1811866" y="3084777"/>
          <a:ext cx="8128000" cy="301752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1515831216"/>
                    </a:ext>
                  </a:extLst>
                </a:gridCol>
                <a:gridCol w="2032000">
                  <a:extLst>
                    <a:ext uri="{9D8B030D-6E8A-4147-A177-3AD203B41FA5}">
                      <a16:colId xmlns:a16="http://schemas.microsoft.com/office/drawing/2014/main" val="3176405474"/>
                    </a:ext>
                  </a:extLst>
                </a:gridCol>
                <a:gridCol w="2032000">
                  <a:extLst>
                    <a:ext uri="{9D8B030D-6E8A-4147-A177-3AD203B41FA5}">
                      <a16:colId xmlns:a16="http://schemas.microsoft.com/office/drawing/2014/main" val="2990601038"/>
                    </a:ext>
                  </a:extLst>
                </a:gridCol>
                <a:gridCol w="2032000">
                  <a:extLst>
                    <a:ext uri="{9D8B030D-6E8A-4147-A177-3AD203B41FA5}">
                      <a16:colId xmlns:a16="http://schemas.microsoft.com/office/drawing/2014/main" val="3167690122"/>
                    </a:ext>
                  </a:extLst>
                </a:gridCol>
              </a:tblGrid>
              <a:tr h="370840">
                <a:tc>
                  <a:txBody>
                    <a:bodyPr/>
                    <a:lstStyle/>
                    <a:p>
                      <a:endParaRPr lang="fr-CH" dirty="0"/>
                    </a:p>
                  </a:txBody>
                  <a:tcPr/>
                </a:tc>
                <a:tc>
                  <a:txBody>
                    <a:bodyPr/>
                    <a:lstStyle/>
                    <a:p>
                      <a:r>
                        <a:rPr lang="en-US" dirty="0" smtClean="0"/>
                        <a:t>Circuit has </a:t>
                      </a:r>
                      <a:r>
                        <a:rPr lang="en-US" u="sng" dirty="0" smtClean="0"/>
                        <a:t>just </a:t>
                      </a:r>
                      <a:r>
                        <a:rPr lang="en-US" dirty="0" smtClean="0"/>
                        <a:t>turned on</a:t>
                      </a:r>
                      <a:endParaRPr lang="fr-CH" dirty="0"/>
                    </a:p>
                  </a:txBody>
                  <a:tcPr>
                    <a:solidFill>
                      <a:srgbClr val="EBEBEB">
                        <a:alpha val="50196"/>
                      </a:srgbClr>
                    </a:solidFill>
                  </a:tcPr>
                </a:tc>
                <a:tc>
                  <a:txBody>
                    <a:bodyPr/>
                    <a:lstStyle/>
                    <a:p>
                      <a:r>
                        <a:rPr lang="en-US" dirty="0" smtClean="0"/>
                        <a:t>Circuit has come on recently</a:t>
                      </a:r>
                      <a:endParaRPr lang="fr-CH" dirty="0"/>
                    </a:p>
                  </a:txBody>
                  <a:tcPr>
                    <a:solidFill>
                      <a:srgbClr val="EBEBEB">
                        <a:alpha val="50196"/>
                      </a:srgbClr>
                    </a:solidFill>
                  </a:tcPr>
                </a:tc>
                <a:tc>
                  <a:txBody>
                    <a:bodyPr/>
                    <a:lstStyle/>
                    <a:p>
                      <a:r>
                        <a:rPr lang="en-US" dirty="0" smtClean="0"/>
                        <a:t>Steady state</a:t>
                      </a:r>
                      <a:endParaRPr lang="fr-CH" dirty="0"/>
                    </a:p>
                  </a:txBody>
                  <a:tcPr>
                    <a:solidFill>
                      <a:srgbClr val="EBEBEB">
                        <a:alpha val="50196"/>
                      </a:srgbClr>
                    </a:solidFill>
                  </a:tcPr>
                </a:tc>
                <a:extLst>
                  <a:ext uri="{0D108BD9-81ED-4DB2-BD59-A6C34878D82A}">
                    <a16:rowId xmlns:a16="http://schemas.microsoft.com/office/drawing/2014/main" val="1368125444"/>
                  </a:ext>
                </a:extLst>
              </a:tr>
              <a:tr h="370840">
                <a:tc>
                  <a:txBody>
                    <a:bodyPr/>
                    <a:lstStyle/>
                    <a:p>
                      <a:r>
                        <a:rPr lang="en-US" dirty="0" smtClean="0"/>
                        <a:t>Capacitor</a:t>
                      </a:r>
                      <a:endParaRPr lang="fr-CH" dirty="0"/>
                    </a:p>
                  </a:txBody>
                  <a:tcPr>
                    <a:solidFill>
                      <a:srgbClr val="EBEBEB">
                        <a:alpha val="50196"/>
                      </a:srgbClr>
                    </a:solidFill>
                  </a:tcPr>
                </a:tc>
                <a:tc>
                  <a:txBody>
                    <a:bodyPr/>
                    <a:lstStyle/>
                    <a:p>
                      <a:r>
                        <a:rPr lang="en-US" dirty="0" smtClean="0"/>
                        <a:t>Capacitor has no voltage and current</a:t>
                      </a:r>
                      <a:r>
                        <a:rPr lang="en-US" baseline="0" dirty="0" smtClean="0"/>
                        <a:t> flows freely</a:t>
                      </a:r>
                      <a:endParaRPr lang="fr-CH" dirty="0"/>
                    </a:p>
                  </a:txBody>
                  <a:tcPr>
                    <a:solidFill>
                      <a:srgbClr val="AC3EC1">
                        <a:alpha val="50196"/>
                      </a:srgbClr>
                    </a:solidFill>
                  </a:tcPr>
                </a:tc>
                <a:tc>
                  <a:txBody>
                    <a:bodyPr/>
                    <a:lstStyle/>
                    <a:p>
                      <a:r>
                        <a:rPr lang="en-US" dirty="0" smtClean="0"/>
                        <a:t>Voltage increases, current decreases,</a:t>
                      </a:r>
                      <a:r>
                        <a:rPr lang="en-US" baseline="0" dirty="0" smtClean="0"/>
                        <a:t> electric field forms</a:t>
                      </a:r>
                      <a:endParaRPr lang="fr-CH" dirty="0"/>
                    </a:p>
                  </a:txBody>
                  <a:tcPr>
                    <a:solidFill>
                      <a:srgbClr val="DD9D31">
                        <a:alpha val="50196"/>
                      </a:srgbClr>
                    </a:solidFill>
                  </a:tcPr>
                </a:tc>
                <a:tc>
                  <a:txBody>
                    <a:bodyPr/>
                    <a:lstStyle/>
                    <a:p>
                      <a:r>
                        <a:rPr lang="en-US" dirty="0" smtClean="0"/>
                        <a:t>Capacitor has a voltage and no</a:t>
                      </a:r>
                      <a:r>
                        <a:rPr lang="en-US" baseline="0" dirty="0" smtClean="0"/>
                        <a:t> current flows across (break)</a:t>
                      </a:r>
                      <a:endParaRPr lang="fr-CH" dirty="0"/>
                    </a:p>
                  </a:txBody>
                  <a:tcPr>
                    <a:solidFill>
                      <a:srgbClr val="90BA4C">
                        <a:alpha val="50196"/>
                      </a:srgbClr>
                    </a:solidFill>
                  </a:tcPr>
                </a:tc>
                <a:extLst>
                  <a:ext uri="{0D108BD9-81ED-4DB2-BD59-A6C34878D82A}">
                    <a16:rowId xmlns:a16="http://schemas.microsoft.com/office/drawing/2014/main" val="17876303"/>
                  </a:ext>
                </a:extLst>
              </a:tr>
              <a:tr h="370840">
                <a:tc>
                  <a:txBody>
                    <a:bodyPr/>
                    <a:lstStyle/>
                    <a:p>
                      <a:r>
                        <a:rPr lang="en-US" dirty="0" smtClean="0"/>
                        <a:t>Inductor</a:t>
                      </a:r>
                      <a:endParaRPr lang="fr-CH" dirty="0"/>
                    </a:p>
                  </a:txBody>
                  <a:tcPr>
                    <a:solidFill>
                      <a:srgbClr val="EBEBEB">
                        <a:alpha val="50196"/>
                      </a:srgbClr>
                    </a:solidFill>
                  </a:tcPr>
                </a:tc>
                <a:tc>
                  <a:txBody>
                    <a:bodyPr/>
                    <a:lstStyle/>
                    <a:p>
                      <a:r>
                        <a:rPr lang="en-US" dirty="0" smtClean="0"/>
                        <a:t>Inductor has a voltage and no current flows across</a:t>
                      </a:r>
                      <a:endParaRPr lang="fr-CH" dirty="0"/>
                    </a:p>
                  </a:txBody>
                  <a:tcPr>
                    <a:solidFill>
                      <a:srgbClr val="90BA4C">
                        <a:alpha val="50196"/>
                      </a:srgbClr>
                    </a:solidFill>
                  </a:tcPr>
                </a:tc>
                <a:tc>
                  <a:txBody>
                    <a:bodyPr/>
                    <a:lstStyle/>
                    <a:p>
                      <a:r>
                        <a:rPr lang="en-US" dirty="0" smtClean="0"/>
                        <a:t>Voltage decreases, current increases, magnetic field forms</a:t>
                      </a:r>
                      <a:endParaRPr lang="fr-CH" dirty="0"/>
                    </a:p>
                  </a:txBody>
                  <a:tcPr>
                    <a:solidFill>
                      <a:srgbClr val="DD9D31">
                        <a:alpha val="50196"/>
                      </a:srgbClr>
                    </a:solidFill>
                  </a:tcPr>
                </a:tc>
                <a:tc>
                  <a:txBody>
                    <a:bodyPr/>
                    <a:lstStyle/>
                    <a:p>
                      <a:r>
                        <a:rPr lang="en-US" dirty="0" smtClean="0"/>
                        <a:t>Inductor has no voltage and current flows freely (wire)</a:t>
                      </a:r>
                      <a:endParaRPr lang="fr-CH" dirty="0"/>
                    </a:p>
                  </a:txBody>
                  <a:tcPr>
                    <a:solidFill>
                      <a:srgbClr val="AC3EC1">
                        <a:alpha val="50196"/>
                      </a:srgbClr>
                    </a:solidFill>
                  </a:tcPr>
                </a:tc>
                <a:extLst>
                  <a:ext uri="{0D108BD9-81ED-4DB2-BD59-A6C34878D82A}">
                    <a16:rowId xmlns:a16="http://schemas.microsoft.com/office/drawing/2014/main" val="2572612645"/>
                  </a:ext>
                </a:extLst>
              </a:tr>
            </a:tbl>
          </a:graphicData>
        </a:graphic>
      </p:graphicFrame>
    </p:spTree>
    <p:extLst>
      <p:ext uri="{BB962C8B-B14F-4D97-AF65-F5344CB8AC3E}">
        <p14:creationId xmlns:p14="http://schemas.microsoft.com/office/powerpoint/2010/main" val="46819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DIODE</a:t>
            </a:r>
            <a:endParaRPr lang="fr-CH" dirty="0"/>
          </a:p>
        </p:txBody>
      </p:sp>
      <p:sp>
        <p:nvSpPr>
          <p:cNvPr id="20" name="Rectangle 19"/>
          <p:cNvSpPr/>
          <p:nvPr/>
        </p:nvSpPr>
        <p:spPr>
          <a:xfrm>
            <a:off x="751315" y="1890977"/>
            <a:ext cx="9744704" cy="923330"/>
          </a:xfrm>
          <a:prstGeom prst="rect">
            <a:avLst/>
          </a:prstGeom>
        </p:spPr>
        <p:txBody>
          <a:bodyPr wrap="square">
            <a:spAutoFit/>
          </a:bodyPr>
          <a:lstStyle/>
          <a:p>
            <a:pPr algn="just"/>
            <a:r>
              <a:rPr lang="en-US" dirty="0"/>
              <a:t>A </a:t>
            </a:r>
            <a:r>
              <a:rPr lang="en-US" b="1" dirty="0"/>
              <a:t>diode</a:t>
            </a:r>
            <a:r>
              <a:rPr lang="en-US" dirty="0"/>
              <a:t> is a circuit element which essentially is a resistor with polarity; it has a different resistance in one direction than in the other</a:t>
            </a:r>
            <a:r>
              <a:rPr lang="en-US" dirty="0" smtClean="0"/>
              <a:t>. Most </a:t>
            </a:r>
            <a:r>
              <a:rPr lang="en-US" dirty="0"/>
              <a:t>diodes have no resistance in one direction and very high resistance in the other, so that they only allow current to flow in one direction</a:t>
            </a:r>
            <a:r>
              <a:rPr lang="en-US" dirty="0" smtClean="0"/>
              <a:t>. </a:t>
            </a:r>
            <a:endParaRPr lang="en-US" dirty="0"/>
          </a:p>
        </p:txBody>
      </p:sp>
      <p:sp>
        <p:nvSpPr>
          <p:cNvPr id="4" name="Rectangle 3"/>
          <p:cNvSpPr/>
          <p:nvPr/>
        </p:nvSpPr>
        <p:spPr>
          <a:xfrm>
            <a:off x="751315" y="5473469"/>
            <a:ext cx="9744704" cy="646331"/>
          </a:xfrm>
          <a:prstGeom prst="rect">
            <a:avLst/>
          </a:prstGeom>
        </p:spPr>
        <p:txBody>
          <a:bodyPr wrap="square">
            <a:spAutoFit/>
          </a:bodyPr>
          <a:lstStyle/>
          <a:p>
            <a:pPr algn="just"/>
            <a:r>
              <a:rPr lang="en-US" dirty="0"/>
              <a:t>The symbol for a diode looks like an arrow that points in the direction of current flow. The diode shown </a:t>
            </a:r>
            <a:r>
              <a:rPr lang="en-US" dirty="0" smtClean="0"/>
              <a:t>above </a:t>
            </a:r>
            <a:r>
              <a:rPr lang="en-US" dirty="0"/>
              <a:t>would allow current to flow from left to right.</a:t>
            </a:r>
          </a:p>
        </p:txBody>
      </p:sp>
      <p:pic>
        <p:nvPicPr>
          <p:cNvPr id="9" name="Picture 8" descr="1n5822.jpeg"/>
          <p:cNvPicPr>
            <a:picLocks noChangeAspect="1"/>
          </p:cNvPicPr>
          <p:nvPr/>
        </p:nvPicPr>
        <p:blipFill>
          <a:blip r:embed="rId2">
            <a:extLst>
              <a:ext uri="{BEBA8EAE-BF5A-486C-A8C5-ECC9F3942E4B}">
                <a14:imgProps xmlns:a14="http://schemas.microsoft.com/office/drawing/2010/main">
                  <a14:imgLayer r:embed="rId3">
                    <a14:imgEffect>
                      <a14:backgroundRemoval t="25400" b="72800" l="400" r="98600">
                        <a14:foregroundMark x1="4200" y1="69800" x2="46400" y2="50400"/>
                        <a14:foregroundMark x1="59800" y1="44000" x2="97600" y2="26800"/>
                      </a14:backgroundRemoval>
                    </a14:imgEffect>
                  </a14:imgLayer>
                </a14:imgProps>
              </a:ext>
              <a:ext uri="{28A0092B-C50C-407E-A947-70E740481C1C}">
                <a14:useLocalDpi xmlns:a14="http://schemas.microsoft.com/office/drawing/2010/main" val="0"/>
              </a:ext>
            </a:extLst>
          </a:blip>
          <a:srcRect t="22694" b="25200"/>
          <a:stretch>
            <a:fillRect/>
          </a:stretch>
        </p:blipFill>
        <p:spPr bwMode="auto">
          <a:xfrm>
            <a:off x="2220647" y="2945540"/>
            <a:ext cx="4414837"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253167" y="2820636"/>
            <a:ext cx="2652833" cy="2652833"/>
          </a:xfrm>
          <a:prstGeom prst="rect">
            <a:avLst/>
          </a:prstGeom>
        </p:spPr>
      </p:pic>
    </p:spTree>
    <p:extLst>
      <p:ext uri="{BB962C8B-B14F-4D97-AF65-F5344CB8AC3E}">
        <p14:creationId xmlns:p14="http://schemas.microsoft.com/office/powerpoint/2010/main" val="73909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LED</a:t>
            </a:r>
            <a:endParaRPr lang="fr-CH" dirty="0"/>
          </a:p>
        </p:txBody>
      </p:sp>
      <p:sp>
        <p:nvSpPr>
          <p:cNvPr id="20" name="Rectangle 19"/>
          <p:cNvSpPr/>
          <p:nvPr/>
        </p:nvSpPr>
        <p:spPr>
          <a:xfrm>
            <a:off x="751315" y="1890977"/>
            <a:ext cx="9744704" cy="646331"/>
          </a:xfrm>
          <a:prstGeom prst="rect">
            <a:avLst/>
          </a:prstGeom>
        </p:spPr>
        <p:txBody>
          <a:bodyPr wrap="square">
            <a:spAutoFit/>
          </a:bodyPr>
          <a:lstStyle/>
          <a:p>
            <a:pPr algn="just"/>
            <a:r>
              <a:rPr lang="en-US" dirty="0" smtClean="0"/>
              <a:t>An </a:t>
            </a:r>
            <a:r>
              <a:rPr lang="en-US" b="1" dirty="0" smtClean="0"/>
              <a:t>LED </a:t>
            </a:r>
            <a:r>
              <a:rPr lang="en-US" dirty="0" smtClean="0"/>
              <a:t>is a </a:t>
            </a:r>
            <a:r>
              <a:rPr lang="en-US" b="1" dirty="0" smtClean="0"/>
              <a:t>light-emitting diode. </a:t>
            </a:r>
            <a:r>
              <a:rPr lang="en-US" dirty="0" smtClean="0"/>
              <a:t>Just like other diodes, it is polar and must be wired in the correct direction in order to light up.</a:t>
            </a:r>
            <a:endParaRPr lang="en-US" dirty="0"/>
          </a:p>
        </p:txBody>
      </p:sp>
      <p:pic>
        <p:nvPicPr>
          <p:cNvPr id="1028" name="Picture 4" descr="Download Electronic Light Led Royalty-Free Vector Graphic - Pixabay"/>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70380"/>
          <a:stretch/>
        </p:blipFill>
        <p:spPr bwMode="auto">
          <a:xfrm>
            <a:off x="4121849" y="2801208"/>
            <a:ext cx="3562806" cy="21106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D Light - Internet of Things Project"/>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250" b="96500" l="2000" r="95500">
                        <a14:foregroundMark x1="73500" y1="33500" x2="73000" y2="92500"/>
                        <a14:foregroundMark x1="65500" y1="32000" x2="65500" y2="82000"/>
                      </a14:backgroundRemoval>
                    </a14:imgEffect>
                  </a14:imgLayer>
                </a14:imgProps>
              </a:ext>
              <a:ext uri="{28A0092B-C50C-407E-A947-70E740481C1C}">
                <a14:useLocalDpi xmlns:a14="http://schemas.microsoft.com/office/drawing/2010/main" val="0"/>
              </a:ext>
            </a:extLst>
          </a:blip>
          <a:srcRect/>
          <a:stretch>
            <a:fillRect/>
          </a:stretch>
        </p:blipFill>
        <p:spPr bwMode="auto">
          <a:xfrm>
            <a:off x="1725756" y="2788291"/>
            <a:ext cx="1492212" cy="2984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14763" y="4437262"/>
            <a:ext cx="1124026" cy="646331"/>
          </a:xfrm>
          <a:prstGeom prst="rect">
            <a:avLst/>
          </a:prstGeom>
          <a:noFill/>
        </p:spPr>
        <p:txBody>
          <a:bodyPr wrap="none" rtlCol="0">
            <a:spAutoFit/>
          </a:bodyPr>
          <a:lstStyle/>
          <a:p>
            <a:r>
              <a:rPr lang="en-US" dirty="0" smtClean="0"/>
              <a:t>Short side</a:t>
            </a:r>
          </a:p>
          <a:p>
            <a:pPr algn="ctr"/>
            <a:r>
              <a:rPr lang="en-US" dirty="0"/>
              <a:t>-</a:t>
            </a:r>
            <a:endParaRPr lang="fr-CH" dirty="0"/>
          </a:p>
        </p:txBody>
      </p:sp>
      <p:sp>
        <p:nvSpPr>
          <p:cNvPr id="5" name="TextBox 4"/>
          <p:cNvSpPr txBox="1"/>
          <p:nvPr/>
        </p:nvSpPr>
        <p:spPr>
          <a:xfrm>
            <a:off x="2895000" y="5083593"/>
            <a:ext cx="1067921" cy="646331"/>
          </a:xfrm>
          <a:prstGeom prst="rect">
            <a:avLst/>
          </a:prstGeom>
          <a:noFill/>
        </p:spPr>
        <p:txBody>
          <a:bodyPr wrap="none" rtlCol="0">
            <a:spAutoFit/>
          </a:bodyPr>
          <a:lstStyle/>
          <a:p>
            <a:r>
              <a:rPr lang="en-US" dirty="0" smtClean="0"/>
              <a:t>Long side</a:t>
            </a:r>
          </a:p>
          <a:p>
            <a:pPr algn="ctr"/>
            <a:r>
              <a:rPr lang="en-US" dirty="0"/>
              <a:t>+</a:t>
            </a:r>
            <a:endParaRPr lang="fr-CH" dirty="0"/>
          </a:p>
        </p:txBody>
      </p:sp>
      <p:pic>
        <p:nvPicPr>
          <p:cNvPr id="12" name="Picture 11"/>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8588536" y="3600267"/>
            <a:ext cx="1673989" cy="1673989"/>
          </a:xfrm>
          <a:prstGeom prst="rect">
            <a:avLst/>
          </a:prstGeom>
        </p:spPr>
      </p:pic>
    </p:spTree>
    <p:extLst>
      <p:ext uri="{BB962C8B-B14F-4D97-AF65-F5344CB8AC3E}">
        <p14:creationId xmlns:p14="http://schemas.microsoft.com/office/powerpoint/2010/main" val="70397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transistor</a:t>
            </a:r>
            <a:endParaRPr lang="fr-CH" dirty="0"/>
          </a:p>
        </p:txBody>
      </p:sp>
      <p:sp>
        <p:nvSpPr>
          <p:cNvPr id="20" name="Rectangle 19"/>
          <p:cNvSpPr/>
          <p:nvPr/>
        </p:nvSpPr>
        <p:spPr>
          <a:xfrm>
            <a:off x="751315" y="1890977"/>
            <a:ext cx="9744704" cy="369332"/>
          </a:xfrm>
          <a:prstGeom prst="rect">
            <a:avLst/>
          </a:prstGeom>
        </p:spPr>
        <p:txBody>
          <a:bodyPr wrap="square">
            <a:spAutoFit/>
          </a:bodyPr>
          <a:lstStyle/>
          <a:p>
            <a:pPr algn="just"/>
            <a:r>
              <a:rPr lang="en-US" b="1" dirty="0"/>
              <a:t>Transistors</a:t>
            </a:r>
            <a:r>
              <a:rPr lang="en-US" dirty="0"/>
              <a:t> are circuit components made of semiconductors that amplify and switch currents.</a:t>
            </a:r>
          </a:p>
        </p:txBody>
      </p:sp>
      <p:pic>
        <p:nvPicPr>
          <p:cNvPr id="2050" name="Picture 2" descr="Download Transitsor Tht Transistor Electronics Royalty-Free Vector Graphic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03" y="2642596"/>
            <a:ext cx="1738397" cy="26364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ansistor to 220 png - Clip Art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030" y="3307220"/>
            <a:ext cx="2310534" cy="15506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426335" y="3123595"/>
            <a:ext cx="1674432" cy="1674432"/>
          </a:xfrm>
          <a:prstGeom prst="rect">
            <a:avLst/>
          </a:prstGeom>
        </p:spPr>
      </p:pic>
    </p:spTree>
    <p:extLst>
      <p:ext uri="{BB962C8B-B14F-4D97-AF65-F5344CB8AC3E}">
        <p14:creationId xmlns:p14="http://schemas.microsoft.com/office/powerpoint/2010/main" val="332924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transistor</a:t>
            </a:r>
            <a:endParaRPr lang="fr-CH" dirty="0"/>
          </a:p>
        </p:txBody>
      </p:sp>
      <p:sp>
        <p:nvSpPr>
          <p:cNvPr id="20" name="Rectangle 19"/>
          <p:cNvSpPr/>
          <p:nvPr/>
        </p:nvSpPr>
        <p:spPr>
          <a:xfrm>
            <a:off x="751315" y="1890977"/>
            <a:ext cx="9744704" cy="923330"/>
          </a:xfrm>
          <a:prstGeom prst="rect">
            <a:avLst/>
          </a:prstGeom>
        </p:spPr>
        <p:txBody>
          <a:bodyPr wrap="square">
            <a:spAutoFit/>
          </a:bodyPr>
          <a:lstStyle/>
          <a:p>
            <a:pPr algn="just"/>
            <a:r>
              <a:rPr lang="en-US" dirty="0"/>
              <a:t>The terminal that receives current is called the collector</a:t>
            </a:r>
            <a:r>
              <a:rPr lang="en-US" dirty="0" smtClean="0"/>
              <a:t>. The </a:t>
            </a:r>
            <a:r>
              <a:rPr lang="en-US" dirty="0"/>
              <a:t>terminal that releases current is called the emitter</a:t>
            </a:r>
            <a:r>
              <a:rPr lang="en-US" dirty="0" smtClean="0"/>
              <a:t>. The </a:t>
            </a:r>
            <a:r>
              <a:rPr lang="en-US" dirty="0"/>
              <a:t>terminal that controls whether the transistor is on is called the </a:t>
            </a:r>
            <a:r>
              <a:rPr lang="en-US" dirty="0" smtClean="0"/>
              <a:t>base. They may change depending on the type of transistor.</a:t>
            </a:r>
            <a:endParaRPr lang="en-US" dirty="0"/>
          </a:p>
        </p:txBody>
      </p:sp>
      <p:pic>
        <p:nvPicPr>
          <p:cNvPr id="3074" name="Picture 2" descr="What is the Difference Between PNP and NPN? - ShopTransmitte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3306" b="92500" l="3034" r="98798">
                        <a14:foregroundMark x1="14367" y1="35484" x2="14482" y2="39597"/>
                        <a14:foregroundMark x1="15512" y1="42581" x2="15054" y2="43710"/>
                        <a14:foregroundMark x1="15112" y1="43710" x2="16085" y2="47823"/>
                        <a14:foregroundMark x1="16085" y1="48065" x2="12250" y2="65161"/>
                        <a14:foregroundMark x1="13337" y1="32500" x2="15799" y2="32500"/>
                        <a14:foregroundMark x1="15856" y1="32500" x2="18432" y2="34194"/>
                        <a14:foregroundMark x1="18432" y1="34355" x2="16943" y2="42097"/>
                        <a14:foregroundMark x1="9445" y1="63387" x2="14253" y2="41371"/>
                        <a14:foregroundMark x1="6468" y1="61290" x2="10418" y2="44113"/>
                        <a14:foregroundMark x1="11677" y1="43145" x2="12421" y2="42500"/>
                        <a14:foregroundMark x1="64682" y1="34597" x2="66857" y2="43065"/>
                        <a14:foregroundMark x1="60218" y1="65081" x2="65713" y2="40403"/>
                        <a14:foregroundMark x1="57584" y1="62500" x2="61477" y2="44758"/>
                        <a14:foregroundMark x1="61477" y1="44758" x2="64110" y2="43145"/>
                        <a14:foregroundMark x1="63309" y1="67097" x2="67373" y2="48629"/>
                        <a14:foregroundMark x1="73955" y1="51129" x2="82427" y2="50968"/>
                        <a14:foregroundMark x1="66972" y1="48790" x2="66171" y2="44113"/>
                        <a14:foregroundMark x1="65942" y1="33145" x2="64682" y2="33790"/>
                        <a14:foregroundMark x1="68288" y1="34435" x2="69491" y2="35645"/>
                      </a14:backgroundRemoval>
                    </a14:imgEffect>
                  </a14:imgLayer>
                </a14:imgProps>
              </a:ext>
              <a:ext uri="{28A0092B-C50C-407E-A947-70E740481C1C}">
                <a14:useLocalDpi xmlns:a14="http://schemas.microsoft.com/office/drawing/2010/main" val="0"/>
              </a:ext>
            </a:extLst>
          </a:blip>
          <a:srcRect/>
          <a:stretch>
            <a:fillRect/>
          </a:stretch>
        </p:blipFill>
        <p:spPr bwMode="auto">
          <a:xfrm>
            <a:off x="2156571" y="2032871"/>
            <a:ext cx="6624995" cy="47023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68102" y="3126632"/>
            <a:ext cx="1545680" cy="369332"/>
          </a:xfrm>
          <a:prstGeom prst="rect">
            <a:avLst/>
          </a:prstGeom>
          <a:noFill/>
        </p:spPr>
        <p:txBody>
          <a:bodyPr wrap="none" rtlCol="0">
            <a:spAutoFit/>
          </a:bodyPr>
          <a:lstStyle/>
          <a:p>
            <a:r>
              <a:rPr lang="en-US" dirty="0" smtClean="0"/>
              <a:t>NPN transistor</a:t>
            </a:r>
            <a:endParaRPr lang="fr-CH" dirty="0"/>
          </a:p>
        </p:txBody>
      </p:sp>
      <p:sp>
        <p:nvSpPr>
          <p:cNvPr id="5" name="TextBox 4"/>
          <p:cNvSpPr txBox="1"/>
          <p:nvPr/>
        </p:nvSpPr>
        <p:spPr>
          <a:xfrm>
            <a:off x="2750987" y="5185137"/>
            <a:ext cx="308098" cy="369332"/>
          </a:xfrm>
          <a:prstGeom prst="rect">
            <a:avLst/>
          </a:prstGeom>
          <a:noFill/>
        </p:spPr>
        <p:txBody>
          <a:bodyPr wrap="none" rtlCol="0">
            <a:spAutoFit/>
          </a:bodyPr>
          <a:lstStyle/>
          <a:p>
            <a:r>
              <a:rPr lang="en-US" dirty="0" smtClean="0"/>
              <a:t>C</a:t>
            </a:r>
            <a:endParaRPr lang="fr-CH" dirty="0"/>
          </a:p>
        </p:txBody>
      </p:sp>
      <p:sp>
        <p:nvSpPr>
          <p:cNvPr id="6" name="TextBox 5"/>
          <p:cNvSpPr txBox="1"/>
          <p:nvPr/>
        </p:nvSpPr>
        <p:spPr>
          <a:xfrm flipH="1">
            <a:off x="2315980" y="4868031"/>
            <a:ext cx="253088" cy="369332"/>
          </a:xfrm>
          <a:prstGeom prst="rect">
            <a:avLst/>
          </a:prstGeom>
          <a:noFill/>
        </p:spPr>
        <p:txBody>
          <a:bodyPr wrap="square" rtlCol="0">
            <a:spAutoFit/>
          </a:bodyPr>
          <a:lstStyle/>
          <a:p>
            <a:r>
              <a:rPr lang="en-US" dirty="0" smtClean="0"/>
              <a:t>B</a:t>
            </a:r>
            <a:endParaRPr lang="fr-CH" dirty="0"/>
          </a:p>
        </p:txBody>
      </p:sp>
      <p:sp>
        <p:nvSpPr>
          <p:cNvPr id="7" name="TextBox 6"/>
          <p:cNvSpPr txBox="1"/>
          <p:nvPr/>
        </p:nvSpPr>
        <p:spPr>
          <a:xfrm>
            <a:off x="2554048" y="5052697"/>
            <a:ext cx="296876" cy="369332"/>
          </a:xfrm>
          <a:prstGeom prst="rect">
            <a:avLst/>
          </a:prstGeom>
          <a:noFill/>
        </p:spPr>
        <p:txBody>
          <a:bodyPr wrap="none" rtlCol="0">
            <a:spAutoFit/>
          </a:bodyPr>
          <a:lstStyle/>
          <a:p>
            <a:r>
              <a:rPr lang="en-US" dirty="0" smtClean="0"/>
              <a:t>E</a:t>
            </a:r>
            <a:endParaRPr lang="fr-CH" dirty="0"/>
          </a:p>
        </p:txBody>
      </p:sp>
      <p:sp>
        <p:nvSpPr>
          <p:cNvPr id="8" name="TextBox 7"/>
          <p:cNvSpPr txBox="1"/>
          <p:nvPr/>
        </p:nvSpPr>
        <p:spPr>
          <a:xfrm>
            <a:off x="4371264" y="3299247"/>
            <a:ext cx="308098" cy="369332"/>
          </a:xfrm>
          <a:prstGeom prst="rect">
            <a:avLst/>
          </a:prstGeom>
          <a:noFill/>
        </p:spPr>
        <p:txBody>
          <a:bodyPr wrap="none" rtlCol="0">
            <a:spAutoFit/>
          </a:bodyPr>
          <a:lstStyle/>
          <a:p>
            <a:r>
              <a:rPr lang="en-US" dirty="0"/>
              <a:t>C</a:t>
            </a:r>
            <a:endParaRPr lang="fr-CH" dirty="0"/>
          </a:p>
        </p:txBody>
      </p:sp>
      <p:sp>
        <p:nvSpPr>
          <p:cNvPr id="15" name="TextBox 14"/>
          <p:cNvSpPr txBox="1"/>
          <p:nvPr/>
        </p:nvSpPr>
        <p:spPr>
          <a:xfrm>
            <a:off x="3422997" y="4261780"/>
            <a:ext cx="309700" cy="369332"/>
          </a:xfrm>
          <a:prstGeom prst="rect">
            <a:avLst/>
          </a:prstGeom>
          <a:noFill/>
        </p:spPr>
        <p:txBody>
          <a:bodyPr wrap="none" rtlCol="0">
            <a:spAutoFit/>
          </a:bodyPr>
          <a:lstStyle/>
          <a:p>
            <a:r>
              <a:rPr lang="en-US" dirty="0"/>
              <a:t>B</a:t>
            </a:r>
            <a:endParaRPr lang="fr-CH" dirty="0"/>
          </a:p>
        </p:txBody>
      </p:sp>
      <p:sp>
        <p:nvSpPr>
          <p:cNvPr id="16" name="TextBox 15"/>
          <p:cNvSpPr txBox="1"/>
          <p:nvPr/>
        </p:nvSpPr>
        <p:spPr>
          <a:xfrm>
            <a:off x="4371264" y="5277780"/>
            <a:ext cx="296876" cy="369332"/>
          </a:xfrm>
          <a:prstGeom prst="rect">
            <a:avLst/>
          </a:prstGeom>
          <a:noFill/>
        </p:spPr>
        <p:txBody>
          <a:bodyPr wrap="none" rtlCol="0">
            <a:spAutoFit/>
          </a:bodyPr>
          <a:lstStyle/>
          <a:p>
            <a:r>
              <a:rPr lang="en-US" dirty="0" smtClean="0"/>
              <a:t>E</a:t>
            </a:r>
            <a:endParaRPr lang="fr-CH" dirty="0"/>
          </a:p>
        </p:txBody>
      </p:sp>
      <p:sp>
        <p:nvSpPr>
          <p:cNvPr id="17" name="TextBox 16"/>
          <p:cNvSpPr txBox="1"/>
          <p:nvPr/>
        </p:nvSpPr>
        <p:spPr>
          <a:xfrm>
            <a:off x="5589368" y="4815805"/>
            <a:ext cx="308098" cy="369332"/>
          </a:xfrm>
          <a:prstGeom prst="rect">
            <a:avLst/>
          </a:prstGeom>
          <a:noFill/>
        </p:spPr>
        <p:txBody>
          <a:bodyPr wrap="none" rtlCol="0">
            <a:spAutoFit/>
          </a:bodyPr>
          <a:lstStyle/>
          <a:p>
            <a:r>
              <a:rPr lang="en-US" dirty="0" smtClean="0"/>
              <a:t>C</a:t>
            </a:r>
            <a:endParaRPr lang="fr-CH" dirty="0"/>
          </a:p>
        </p:txBody>
      </p:sp>
      <p:sp>
        <p:nvSpPr>
          <p:cNvPr id="18" name="TextBox 17"/>
          <p:cNvSpPr txBox="1"/>
          <p:nvPr/>
        </p:nvSpPr>
        <p:spPr>
          <a:xfrm>
            <a:off x="5897466" y="5000471"/>
            <a:ext cx="45719" cy="369332"/>
          </a:xfrm>
          <a:prstGeom prst="rect">
            <a:avLst/>
          </a:prstGeom>
          <a:noFill/>
        </p:spPr>
        <p:txBody>
          <a:bodyPr wrap="square" rtlCol="0">
            <a:spAutoFit/>
          </a:bodyPr>
          <a:lstStyle/>
          <a:p>
            <a:r>
              <a:rPr lang="en-US" dirty="0" smtClean="0"/>
              <a:t>B</a:t>
            </a:r>
            <a:endParaRPr lang="fr-CH" dirty="0"/>
          </a:p>
        </p:txBody>
      </p:sp>
      <p:sp>
        <p:nvSpPr>
          <p:cNvPr id="19" name="TextBox 18"/>
          <p:cNvSpPr txBox="1"/>
          <p:nvPr/>
        </p:nvSpPr>
        <p:spPr>
          <a:xfrm>
            <a:off x="6057840" y="5185137"/>
            <a:ext cx="296876" cy="369332"/>
          </a:xfrm>
          <a:prstGeom prst="rect">
            <a:avLst/>
          </a:prstGeom>
          <a:noFill/>
        </p:spPr>
        <p:txBody>
          <a:bodyPr wrap="none" rtlCol="0">
            <a:spAutoFit/>
          </a:bodyPr>
          <a:lstStyle/>
          <a:p>
            <a:r>
              <a:rPr lang="en-US" dirty="0" smtClean="0"/>
              <a:t>E</a:t>
            </a:r>
            <a:endParaRPr lang="fr-CH" dirty="0"/>
          </a:p>
        </p:txBody>
      </p:sp>
      <p:sp>
        <p:nvSpPr>
          <p:cNvPr id="21" name="TextBox 20"/>
          <p:cNvSpPr txBox="1"/>
          <p:nvPr/>
        </p:nvSpPr>
        <p:spPr>
          <a:xfrm>
            <a:off x="7700628" y="3285350"/>
            <a:ext cx="296876" cy="369332"/>
          </a:xfrm>
          <a:prstGeom prst="rect">
            <a:avLst/>
          </a:prstGeom>
          <a:noFill/>
        </p:spPr>
        <p:txBody>
          <a:bodyPr wrap="none" rtlCol="0">
            <a:spAutoFit/>
          </a:bodyPr>
          <a:lstStyle/>
          <a:p>
            <a:r>
              <a:rPr lang="en-US" dirty="0" smtClean="0"/>
              <a:t>E</a:t>
            </a:r>
            <a:endParaRPr lang="fr-CH" dirty="0"/>
          </a:p>
        </p:txBody>
      </p:sp>
      <p:sp>
        <p:nvSpPr>
          <p:cNvPr id="22" name="TextBox 21"/>
          <p:cNvSpPr txBox="1"/>
          <p:nvPr/>
        </p:nvSpPr>
        <p:spPr>
          <a:xfrm>
            <a:off x="6752361" y="4247883"/>
            <a:ext cx="309700" cy="369332"/>
          </a:xfrm>
          <a:prstGeom prst="rect">
            <a:avLst/>
          </a:prstGeom>
          <a:noFill/>
        </p:spPr>
        <p:txBody>
          <a:bodyPr wrap="none" rtlCol="0">
            <a:spAutoFit/>
          </a:bodyPr>
          <a:lstStyle/>
          <a:p>
            <a:r>
              <a:rPr lang="en-US" dirty="0" smtClean="0"/>
              <a:t>B</a:t>
            </a:r>
            <a:endParaRPr lang="fr-CH" dirty="0"/>
          </a:p>
        </p:txBody>
      </p:sp>
      <p:sp>
        <p:nvSpPr>
          <p:cNvPr id="23" name="TextBox 22"/>
          <p:cNvSpPr txBox="1"/>
          <p:nvPr/>
        </p:nvSpPr>
        <p:spPr>
          <a:xfrm>
            <a:off x="7700628" y="5263883"/>
            <a:ext cx="308098" cy="369332"/>
          </a:xfrm>
          <a:prstGeom prst="rect">
            <a:avLst/>
          </a:prstGeom>
          <a:noFill/>
        </p:spPr>
        <p:txBody>
          <a:bodyPr wrap="none" rtlCol="0">
            <a:spAutoFit/>
          </a:bodyPr>
          <a:lstStyle/>
          <a:p>
            <a:r>
              <a:rPr lang="en-US" dirty="0"/>
              <a:t>C</a:t>
            </a:r>
            <a:endParaRPr lang="fr-CH" dirty="0"/>
          </a:p>
        </p:txBody>
      </p:sp>
      <p:sp>
        <p:nvSpPr>
          <p:cNvPr id="24" name="TextBox 23"/>
          <p:cNvSpPr txBox="1"/>
          <p:nvPr/>
        </p:nvSpPr>
        <p:spPr>
          <a:xfrm>
            <a:off x="6057840" y="3126632"/>
            <a:ext cx="1515223" cy="369332"/>
          </a:xfrm>
          <a:prstGeom prst="rect">
            <a:avLst/>
          </a:prstGeom>
          <a:noFill/>
        </p:spPr>
        <p:txBody>
          <a:bodyPr wrap="none" rtlCol="0">
            <a:spAutoFit/>
          </a:bodyPr>
          <a:lstStyle/>
          <a:p>
            <a:r>
              <a:rPr lang="en-US" dirty="0" smtClean="0"/>
              <a:t>PNP transistor</a:t>
            </a:r>
            <a:endParaRPr lang="fr-CH" dirty="0"/>
          </a:p>
        </p:txBody>
      </p:sp>
    </p:spTree>
    <p:extLst>
      <p:ext uri="{BB962C8B-B14F-4D97-AF65-F5344CB8AC3E}">
        <p14:creationId xmlns:p14="http://schemas.microsoft.com/office/powerpoint/2010/main" val="10430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Op-AMP</a:t>
            </a:r>
            <a:endParaRPr lang="fr-CH" dirty="0"/>
          </a:p>
        </p:txBody>
      </p:sp>
      <p:sp>
        <p:nvSpPr>
          <p:cNvPr id="20" name="Rectangle 19"/>
          <p:cNvSpPr/>
          <p:nvPr/>
        </p:nvSpPr>
        <p:spPr>
          <a:xfrm>
            <a:off x="751315" y="1890977"/>
            <a:ext cx="9744704" cy="646331"/>
          </a:xfrm>
          <a:prstGeom prst="rect">
            <a:avLst/>
          </a:prstGeom>
        </p:spPr>
        <p:txBody>
          <a:bodyPr wrap="square">
            <a:spAutoFit/>
          </a:bodyPr>
          <a:lstStyle/>
          <a:p>
            <a:pPr algn="just"/>
            <a:r>
              <a:rPr lang="en-US" dirty="0"/>
              <a:t>An operational amplifier (</a:t>
            </a:r>
            <a:r>
              <a:rPr lang="en-US" b="1" dirty="0"/>
              <a:t>op-amp</a:t>
            </a:r>
            <a:r>
              <a:rPr lang="en-US" dirty="0"/>
              <a:t>) is an integrated circuit (IC) that amplifies the difference in voltage between two inputs.</a:t>
            </a:r>
          </a:p>
        </p:txBody>
      </p:sp>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393322" y="3486616"/>
            <a:ext cx="1674432" cy="1674432"/>
          </a:xfrm>
          <a:prstGeom prst="rect">
            <a:avLst/>
          </a:prstGeom>
        </p:spPr>
      </p:pic>
      <p:pic>
        <p:nvPicPr>
          <p:cNvPr id="4098" name="Picture 2" descr="OPAx197/OPAx197-Q1 Low Offset Voltage Op Amp - TI | Mo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3241301"/>
            <a:ext cx="3489325" cy="2535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033928" y="3831385"/>
            <a:ext cx="359394" cy="369332"/>
          </a:xfrm>
          <a:prstGeom prst="rect">
            <a:avLst/>
          </a:prstGeom>
          <a:noFill/>
        </p:spPr>
        <p:txBody>
          <a:bodyPr wrap="none" rtlCol="0">
            <a:spAutoFit/>
          </a:bodyPr>
          <a:lstStyle/>
          <a:p>
            <a:r>
              <a:rPr lang="en-US" dirty="0" smtClean="0"/>
              <a:t>in</a:t>
            </a:r>
            <a:endParaRPr lang="fr-CH" dirty="0"/>
          </a:p>
        </p:txBody>
      </p:sp>
      <p:sp>
        <p:nvSpPr>
          <p:cNvPr id="11" name="TextBox 10"/>
          <p:cNvSpPr txBox="1"/>
          <p:nvPr/>
        </p:nvSpPr>
        <p:spPr>
          <a:xfrm>
            <a:off x="7046653" y="4360820"/>
            <a:ext cx="359394" cy="369332"/>
          </a:xfrm>
          <a:prstGeom prst="rect">
            <a:avLst/>
          </a:prstGeom>
          <a:noFill/>
        </p:spPr>
        <p:txBody>
          <a:bodyPr wrap="none" rtlCol="0">
            <a:spAutoFit/>
          </a:bodyPr>
          <a:lstStyle/>
          <a:p>
            <a:r>
              <a:rPr lang="en-US" dirty="0" smtClean="0"/>
              <a:t>in</a:t>
            </a:r>
            <a:endParaRPr lang="fr-CH" dirty="0"/>
          </a:p>
        </p:txBody>
      </p:sp>
      <p:sp>
        <p:nvSpPr>
          <p:cNvPr id="12" name="TextBox 11"/>
          <p:cNvSpPr txBox="1"/>
          <p:nvPr/>
        </p:nvSpPr>
        <p:spPr>
          <a:xfrm>
            <a:off x="9082376" y="4127812"/>
            <a:ext cx="505267" cy="369332"/>
          </a:xfrm>
          <a:prstGeom prst="rect">
            <a:avLst/>
          </a:prstGeom>
          <a:noFill/>
        </p:spPr>
        <p:txBody>
          <a:bodyPr wrap="none" rtlCol="0">
            <a:spAutoFit/>
          </a:bodyPr>
          <a:lstStyle/>
          <a:p>
            <a:r>
              <a:rPr lang="en-US" dirty="0" smtClean="0"/>
              <a:t>out</a:t>
            </a:r>
            <a:endParaRPr lang="fr-CH" dirty="0"/>
          </a:p>
        </p:txBody>
      </p:sp>
    </p:spTree>
    <p:extLst>
      <p:ext uri="{BB962C8B-B14F-4D97-AF65-F5344CB8AC3E}">
        <p14:creationId xmlns:p14="http://schemas.microsoft.com/office/powerpoint/2010/main" val="13693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Fuse</a:t>
            </a:r>
            <a:endParaRPr lang="fr-CH" dirty="0"/>
          </a:p>
        </p:txBody>
      </p:sp>
      <p:sp>
        <p:nvSpPr>
          <p:cNvPr id="20" name="Rectangle 19"/>
          <p:cNvSpPr/>
          <p:nvPr/>
        </p:nvSpPr>
        <p:spPr>
          <a:xfrm>
            <a:off x="751315" y="1890977"/>
            <a:ext cx="9744704" cy="923330"/>
          </a:xfrm>
          <a:prstGeom prst="rect">
            <a:avLst/>
          </a:prstGeom>
        </p:spPr>
        <p:txBody>
          <a:bodyPr wrap="square">
            <a:spAutoFit/>
          </a:bodyPr>
          <a:lstStyle/>
          <a:p>
            <a:pPr algn="just"/>
            <a:r>
              <a:rPr lang="en-US" dirty="0"/>
              <a:t>A</a:t>
            </a:r>
            <a:r>
              <a:rPr lang="en-US" dirty="0" smtClean="0"/>
              <a:t> </a:t>
            </a:r>
            <a:r>
              <a:rPr lang="en-US" b="1" dirty="0"/>
              <a:t>fuse</a:t>
            </a:r>
            <a:r>
              <a:rPr lang="en-US" dirty="0"/>
              <a:t> is an electrical safety device that operates to provide overcurrent protection of an electrical circuit. Its essential component is a metal wire or strip that melts when too much current flows through it, thereby stopping or interrupting the current.</a:t>
            </a:r>
          </a:p>
        </p:txBody>
      </p:sp>
      <p:pic>
        <p:nvPicPr>
          <p:cNvPr id="9" name="Picture 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756909" y="3229843"/>
            <a:ext cx="2793491" cy="2793491"/>
          </a:xfrm>
          <a:prstGeom prst="rect">
            <a:avLst/>
          </a:prstGeom>
        </p:spPr>
      </p:pic>
      <p:pic>
        <p:nvPicPr>
          <p:cNvPr id="5122" name="Picture 2" descr="5mm x 20mm Fuse Holders &amp; Fuse Accessories - Littelfuse | Mo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624" y="3448845"/>
            <a:ext cx="2803976" cy="203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Power</a:t>
            </a:r>
            <a:endParaRPr lang="fr-CH" dirty="0"/>
          </a:p>
        </p:txBody>
      </p:sp>
      <p:sp>
        <p:nvSpPr>
          <p:cNvPr id="20" name="Rectangle 19"/>
          <p:cNvSpPr/>
          <p:nvPr/>
        </p:nvSpPr>
        <p:spPr>
          <a:xfrm>
            <a:off x="751315" y="1890977"/>
            <a:ext cx="9744704" cy="646331"/>
          </a:xfrm>
          <a:prstGeom prst="rect">
            <a:avLst/>
          </a:prstGeom>
        </p:spPr>
        <p:txBody>
          <a:bodyPr wrap="square">
            <a:spAutoFit/>
          </a:bodyPr>
          <a:lstStyle/>
          <a:p>
            <a:pPr algn="just"/>
            <a:r>
              <a:rPr lang="en-US" dirty="0"/>
              <a:t>An operational amplifier (</a:t>
            </a:r>
            <a:r>
              <a:rPr lang="en-US" b="1" dirty="0"/>
              <a:t>op-amp</a:t>
            </a:r>
            <a:r>
              <a:rPr lang="en-US" dirty="0"/>
              <a:t>) is an integrated circuit (IC) that amplifies the difference in voltage between two inputs.</a:t>
            </a:r>
          </a:p>
        </p:txBody>
      </p:sp>
      <p:pic>
        <p:nvPicPr>
          <p:cNvPr id="9" name="Picture 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711968" y="4557617"/>
            <a:ext cx="1674432" cy="1674432"/>
          </a:xfrm>
          <a:prstGeom prst="rect">
            <a:avLst/>
          </a:prstGeom>
        </p:spPr>
      </p:pic>
      <p:pic>
        <p:nvPicPr>
          <p:cNvPr id="10" name="Picture 9"/>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217128" y="3905067"/>
            <a:ext cx="1674432" cy="1674432"/>
          </a:xfrm>
          <a:prstGeom prst="rect">
            <a:avLst/>
          </a:prstGeom>
        </p:spPr>
      </p:pic>
      <p:pic>
        <p:nvPicPr>
          <p:cNvPr id="13" name="Picture 12"/>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711968" y="2587023"/>
            <a:ext cx="1674432" cy="1674432"/>
          </a:xfrm>
          <a:prstGeom prst="rect">
            <a:avLst/>
          </a:prstGeom>
        </p:spPr>
      </p:pic>
      <p:cxnSp>
        <p:nvCxnSpPr>
          <p:cNvPr id="5" name="Straight Arrow Connector 4"/>
          <p:cNvCxnSpPr/>
          <p:nvPr/>
        </p:nvCxnSpPr>
        <p:spPr>
          <a:xfrm flipV="1">
            <a:off x="7301876" y="4179703"/>
            <a:ext cx="0" cy="886931"/>
          </a:xfrm>
          <a:prstGeom prst="straightConnector1">
            <a:avLst/>
          </a:prstGeom>
          <a:ln w="57150">
            <a:solidFill>
              <a:srgbClr val="B8B5BE"/>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26316" y="3239573"/>
            <a:ext cx="1770036" cy="369332"/>
          </a:xfrm>
          <a:prstGeom prst="rect">
            <a:avLst/>
          </a:prstGeom>
          <a:noFill/>
        </p:spPr>
        <p:txBody>
          <a:bodyPr wrap="none" rtlCol="0">
            <a:spAutoFit/>
          </a:bodyPr>
          <a:lstStyle/>
          <a:p>
            <a:r>
              <a:rPr lang="en-US" dirty="0" smtClean="0"/>
              <a:t>AC power source</a:t>
            </a:r>
            <a:endParaRPr lang="fr-CH" dirty="0"/>
          </a:p>
        </p:txBody>
      </p:sp>
      <p:sp>
        <p:nvSpPr>
          <p:cNvPr id="16" name="TextBox 15"/>
          <p:cNvSpPr txBox="1"/>
          <p:nvPr/>
        </p:nvSpPr>
        <p:spPr>
          <a:xfrm>
            <a:off x="3226316" y="5210167"/>
            <a:ext cx="1781321" cy="369332"/>
          </a:xfrm>
          <a:prstGeom prst="rect">
            <a:avLst/>
          </a:prstGeom>
          <a:noFill/>
        </p:spPr>
        <p:txBody>
          <a:bodyPr wrap="none" rtlCol="0">
            <a:spAutoFit/>
          </a:bodyPr>
          <a:lstStyle/>
          <a:p>
            <a:r>
              <a:rPr lang="en-US" dirty="0" smtClean="0"/>
              <a:t>DC power source</a:t>
            </a:r>
            <a:endParaRPr lang="fr-CH" dirty="0"/>
          </a:p>
        </p:txBody>
      </p:sp>
      <p:sp>
        <p:nvSpPr>
          <p:cNvPr id="14" name="TextBox 13"/>
          <p:cNvSpPr txBox="1"/>
          <p:nvPr/>
        </p:nvSpPr>
        <p:spPr>
          <a:xfrm>
            <a:off x="6668903" y="2713973"/>
            <a:ext cx="1257460" cy="646331"/>
          </a:xfrm>
          <a:prstGeom prst="rect">
            <a:avLst/>
          </a:prstGeom>
          <a:noFill/>
        </p:spPr>
        <p:txBody>
          <a:bodyPr wrap="square" rtlCol="0">
            <a:spAutoFit/>
          </a:bodyPr>
          <a:lstStyle/>
          <a:p>
            <a:pPr algn="ctr"/>
            <a:r>
              <a:rPr lang="en-US" dirty="0" smtClean="0"/>
              <a:t>Voltage source</a:t>
            </a:r>
            <a:endParaRPr lang="fr-CH" dirty="0"/>
          </a:p>
        </p:txBody>
      </p:sp>
      <p:sp>
        <p:nvSpPr>
          <p:cNvPr id="15" name="TextBox 14"/>
          <p:cNvSpPr txBox="1"/>
          <p:nvPr/>
        </p:nvSpPr>
        <p:spPr>
          <a:xfrm>
            <a:off x="6997946" y="3855102"/>
            <a:ext cx="607859" cy="369332"/>
          </a:xfrm>
          <a:prstGeom prst="rect">
            <a:avLst/>
          </a:prstGeom>
          <a:noFill/>
        </p:spPr>
        <p:txBody>
          <a:bodyPr wrap="none" rtlCol="0">
            <a:spAutoFit/>
          </a:bodyPr>
          <a:lstStyle/>
          <a:p>
            <a:r>
              <a:rPr lang="en-US" dirty="0" smtClean="0"/>
              <a:t>3.3V</a:t>
            </a:r>
            <a:endParaRPr lang="fr-CH" dirty="0"/>
          </a:p>
        </p:txBody>
      </p:sp>
      <p:sp>
        <p:nvSpPr>
          <p:cNvPr id="17" name="TextBox 16"/>
          <p:cNvSpPr txBox="1"/>
          <p:nvPr/>
        </p:nvSpPr>
        <p:spPr>
          <a:xfrm>
            <a:off x="8607898" y="3572910"/>
            <a:ext cx="894284" cy="369332"/>
          </a:xfrm>
          <a:prstGeom prst="rect">
            <a:avLst/>
          </a:prstGeom>
          <a:noFill/>
        </p:spPr>
        <p:txBody>
          <a:bodyPr wrap="none" rtlCol="0">
            <a:spAutoFit/>
          </a:bodyPr>
          <a:lstStyle/>
          <a:p>
            <a:r>
              <a:rPr lang="en-US" dirty="0" smtClean="0"/>
              <a:t>Ground</a:t>
            </a:r>
            <a:endParaRPr lang="fr-CH" dirty="0"/>
          </a:p>
        </p:txBody>
      </p:sp>
      <p:sp>
        <p:nvSpPr>
          <p:cNvPr id="18" name="TextBox 17"/>
          <p:cNvSpPr txBox="1"/>
          <p:nvPr/>
        </p:nvSpPr>
        <p:spPr>
          <a:xfrm>
            <a:off x="7094928" y="5579499"/>
            <a:ext cx="413896" cy="646331"/>
          </a:xfrm>
          <a:prstGeom prst="rect">
            <a:avLst/>
          </a:prstGeom>
          <a:noFill/>
        </p:spPr>
        <p:txBody>
          <a:bodyPr wrap="none" rtlCol="0">
            <a:spAutoFit/>
          </a:bodyPr>
          <a:lstStyle/>
          <a:p>
            <a:r>
              <a:rPr lang="en-US" sz="3600" b="1" dirty="0" smtClean="0"/>
              <a:t>+</a:t>
            </a:r>
            <a:endParaRPr lang="fr-CH" sz="3600" b="1" dirty="0"/>
          </a:p>
        </p:txBody>
      </p:sp>
      <p:sp>
        <p:nvSpPr>
          <p:cNvPr id="21" name="TextBox 20"/>
          <p:cNvSpPr txBox="1"/>
          <p:nvPr/>
        </p:nvSpPr>
        <p:spPr>
          <a:xfrm>
            <a:off x="8847396" y="5588490"/>
            <a:ext cx="325730" cy="646331"/>
          </a:xfrm>
          <a:prstGeom prst="rect">
            <a:avLst/>
          </a:prstGeom>
          <a:noFill/>
        </p:spPr>
        <p:txBody>
          <a:bodyPr wrap="none" rtlCol="0">
            <a:spAutoFit/>
          </a:bodyPr>
          <a:lstStyle/>
          <a:p>
            <a:r>
              <a:rPr lang="en-US" sz="3600" b="1" dirty="0"/>
              <a:t>-</a:t>
            </a:r>
            <a:endParaRPr lang="fr-CH" sz="3600" b="1" dirty="0"/>
          </a:p>
        </p:txBody>
      </p:sp>
    </p:spTree>
    <p:extLst>
      <p:ext uri="{BB962C8B-B14F-4D97-AF65-F5344CB8AC3E}">
        <p14:creationId xmlns:p14="http://schemas.microsoft.com/office/powerpoint/2010/main" val="5899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 – nodes and junctions</a:t>
            </a:r>
            <a:endParaRPr lang="fr-CH" dirty="0"/>
          </a:p>
        </p:txBody>
      </p:sp>
      <p:pic>
        <p:nvPicPr>
          <p:cNvPr id="7170" name="Picture 2" descr="https://cdn.sparkfun.com/assets/0/1/7/4/5/51cdb378ce395f4309000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0" y="2201862"/>
            <a:ext cx="6867525" cy="408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2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Breadboards</a:t>
            </a:r>
            <a:endParaRPr lang="fr-CH" dirty="0"/>
          </a:p>
        </p:txBody>
      </p:sp>
      <p:pic>
        <p:nvPicPr>
          <p:cNvPr id="5" name="Content Placeholder 4" descr="&lt;strong&gt;breadboard&lt;/strong&gt; - Only one LED is working on this traffic light circuit ..."/>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0" b="100000" l="222" r="100000"/>
                    </a14:imgEffect>
                  </a14:imgLayer>
                </a14:imgProps>
              </a:ext>
              <a:ext uri="{28A0092B-C50C-407E-A947-70E740481C1C}">
                <a14:useLocalDpi xmlns:a14="http://schemas.microsoft.com/office/drawing/2010/main" val="0"/>
              </a:ext>
            </a:extLst>
          </a:blip>
          <a:stretch>
            <a:fillRect/>
          </a:stretch>
        </p:blipFill>
        <p:spPr>
          <a:xfrm>
            <a:off x="6197600" y="2586038"/>
            <a:ext cx="4995863" cy="2470238"/>
          </a:xfrm>
        </p:spPr>
      </p:pic>
      <p:pic>
        <p:nvPicPr>
          <p:cNvPr id="6" name="Content Placeholder 5" descr="Solderless &lt;strong&gt;breadboards&lt;/strong&gt;: standard size specifications? - Electrical ..."/>
          <p:cNvPicPr>
            <a:picLocks noGrp="1" noChangeAspect="1"/>
          </p:cNvPicPr>
          <p:nvPr>
            <p:ph sz="half" idx="2"/>
          </p:nvPr>
        </p:nvPicPr>
        <p:blipFill>
          <a:blip r:embed="rId4">
            <a:extLst>
              <a:ext uri="{BEBA8EAE-BF5A-486C-A8C5-ECC9F3942E4B}">
                <a14:imgProps xmlns:a14="http://schemas.microsoft.com/office/drawing/2010/main">
                  <a14:imgLayer r:embed="rId5">
                    <a14:imgEffect>
                      <a14:backgroundRemoval t="962" b="100000" l="3918" r="90000"/>
                    </a14:imgEffect>
                  </a14:imgLayer>
                </a14:imgProps>
              </a:ext>
              <a:ext uri="{28A0092B-C50C-407E-A947-70E740481C1C}">
                <a14:useLocalDpi xmlns:a14="http://schemas.microsoft.com/office/drawing/2010/main" val="0"/>
              </a:ext>
            </a:extLst>
          </a:blip>
          <a:stretch>
            <a:fillRect/>
          </a:stretch>
        </p:blipFill>
        <p:spPr>
          <a:xfrm>
            <a:off x="685801" y="1996326"/>
            <a:ext cx="4862873" cy="3649662"/>
          </a:xfrm>
        </p:spPr>
      </p:pic>
      <p:cxnSp>
        <p:nvCxnSpPr>
          <p:cNvPr id="8" name="Straight Connector 7"/>
          <p:cNvCxnSpPr/>
          <p:nvPr/>
        </p:nvCxnSpPr>
        <p:spPr>
          <a:xfrm flipV="1">
            <a:off x="7493000" y="3429000"/>
            <a:ext cx="0" cy="1627276"/>
          </a:xfrm>
          <a:prstGeom prst="line">
            <a:avLst/>
          </a:prstGeom>
          <a:ln w="57150">
            <a:solidFill>
              <a:srgbClr val="AC3EC1">
                <a:alpha val="8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683500" y="3429000"/>
            <a:ext cx="0" cy="1627276"/>
          </a:xfrm>
          <a:prstGeom prst="line">
            <a:avLst/>
          </a:prstGeom>
          <a:ln w="57150">
            <a:solidFill>
              <a:srgbClr val="AC3EC1">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2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Switch</a:t>
            </a:r>
            <a:endParaRPr lang="fr-CH" dirty="0"/>
          </a:p>
        </p:txBody>
      </p:sp>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169605" y="3227730"/>
            <a:ext cx="1674432" cy="1674432"/>
          </a:xfrm>
          <a:prstGeom prst="rect">
            <a:avLst/>
          </a:prstGeom>
        </p:spPr>
      </p:pic>
      <p:pic>
        <p:nvPicPr>
          <p:cNvPr id="19" name="Picture 1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7207668" y="2992454"/>
            <a:ext cx="1674432" cy="1674432"/>
          </a:xfrm>
          <a:prstGeom prst="rect">
            <a:avLst/>
          </a:prstGeom>
        </p:spPr>
      </p:pic>
      <p:sp>
        <p:nvSpPr>
          <p:cNvPr id="20" name="Rectangle 19"/>
          <p:cNvSpPr/>
          <p:nvPr/>
        </p:nvSpPr>
        <p:spPr>
          <a:xfrm>
            <a:off x="751315" y="1890977"/>
            <a:ext cx="9744704" cy="369332"/>
          </a:xfrm>
          <a:prstGeom prst="rect">
            <a:avLst/>
          </a:prstGeom>
        </p:spPr>
        <p:txBody>
          <a:bodyPr wrap="square">
            <a:spAutoFit/>
          </a:bodyPr>
          <a:lstStyle/>
          <a:p>
            <a:r>
              <a:rPr lang="en-US" dirty="0" smtClean="0"/>
              <a:t>A switch is a component </a:t>
            </a:r>
            <a:r>
              <a:rPr lang="en-US" dirty="0"/>
              <a:t>that controls the flow of electricity. </a:t>
            </a:r>
            <a:r>
              <a:rPr lang="en-US" dirty="0" smtClean="0"/>
              <a:t>It can </a:t>
            </a:r>
            <a:r>
              <a:rPr lang="en-US" dirty="0"/>
              <a:t>be </a:t>
            </a:r>
            <a:r>
              <a:rPr lang="en-US" dirty="0" smtClean="0"/>
              <a:t>on (closed) </a:t>
            </a:r>
            <a:r>
              <a:rPr lang="en-US" dirty="0"/>
              <a:t>or </a:t>
            </a:r>
            <a:r>
              <a:rPr lang="en-US" dirty="0" smtClean="0"/>
              <a:t>off (open)</a:t>
            </a:r>
            <a:endParaRPr lang="fr-CH" dirty="0"/>
          </a:p>
        </p:txBody>
      </p:sp>
      <p:sp>
        <p:nvSpPr>
          <p:cNvPr id="21" name="TextBox 20"/>
          <p:cNvSpPr txBox="1"/>
          <p:nvPr/>
        </p:nvSpPr>
        <p:spPr>
          <a:xfrm>
            <a:off x="7239504" y="2646863"/>
            <a:ext cx="1649666" cy="923330"/>
          </a:xfrm>
          <a:prstGeom prst="rect">
            <a:avLst/>
          </a:prstGeom>
          <a:noFill/>
        </p:spPr>
        <p:txBody>
          <a:bodyPr wrap="square" rtlCol="0">
            <a:spAutoFit/>
          </a:bodyPr>
          <a:lstStyle/>
          <a:p>
            <a:pPr algn="ctr"/>
            <a:r>
              <a:rPr lang="en-US" dirty="0" smtClean="0"/>
              <a:t>Open switch – no electricity can flow</a:t>
            </a:r>
            <a:endParaRPr lang="fr-CH" dirty="0"/>
          </a:p>
        </p:txBody>
      </p:sp>
      <p:sp>
        <p:nvSpPr>
          <p:cNvPr id="22" name="TextBox 21"/>
          <p:cNvSpPr txBox="1"/>
          <p:nvPr/>
        </p:nvSpPr>
        <p:spPr>
          <a:xfrm>
            <a:off x="1993359" y="2646863"/>
            <a:ext cx="2064881" cy="646331"/>
          </a:xfrm>
          <a:prstGeom prst="rect">
            <a:avLst/>
          </a:prstGeom>
          <a:noFill/>
        </p:spPr>
        <p:txBody>
          <a:bodyPr wrap="square" rtlCol="0">
            <a:spAutoFit/>
          </a:bodyPr>
          <a:lstStyle/>
          <a:p>
            <a:pPr algn="ctr"/>
            <a:r>
              <a:rPr lang="en-US" dirty="0" smtClean="0"/>
              <a:t>Closed switch – electricity can flow</a:t>
            </a:r>
            <a:endParaRPr lang="fr-CH" dirty="0"/>
          </a:p>
        </p:txBody>
      </p:sp>
      <p:grpSp>
        <p:nvGrpSpPr>
          <p:cNvPr id="23" name="Group 22">
            <a:extLst>
              <a:ext uri="{FF2B5EF4-FFF2-40B4-BE49-F238E27FC236}">
                <a16:creationId xmlns:a16="http://schemas.microsoft.com/office/drawing/2014/main" id="{9D559E2D-4E15-4295-9524-57B1DD83A753}"/>
              </a:ext>
            </a:extLst>
          </p:cNvPr>
          <p:cNvGrpSpPr/>
          <p:nvPr/>
        </p:nvGrpSpPr>
        <p:grpSpPr>
          <a:xfrm>
            <a:off x="6631972" y="4582057"/>
            <a:ext cx="2518052" cy="1708997"/>
            <a:chOff x="3702735" y="1855186"/>
            <a:chExt cx="1098283" cy="585443"/>
          </a:xfrm>
        </p:grpSpPr>
        <p:grpSp>
          <p:nvGrpSpPr>
            <p:cNvPr id="24" name="Group 23">
              <a:extLst>
                <a:ext uri="{FF2B5EF4-FFF2-40B4-BE49-F238E27FC236}">
                  <a16:creationId xmlns:a16="http://schemas.microsoft.com/office/drawing/2014/main" id="{9D926C7E-527F-442B-8B00-5AA3AC63189D}"/>
                </a:ext>
              </a:extLst>
            </p:cNvPr>
            <p:cNvGrpSpPr/>
            <p:nvPr/>
          </p:nvGrpSpPr>
          <p:grpSpPr>
            <a:xfrm rot="21152746">
              <a:off x="3939051" y="1855186"/>
              <a:ext cx="717399" cy="147340"/>
              <a:chOff x="3980530" y="1893319"/>
              <a:chExt cx="717399" cy="147340"/>
            </a:xfrm>
          </p:grpSpPr>
          <p:sp>
            <p:nvSpPr>
              <p:cNvPr id="31" name="Rectangle 30">
                <a:extLst>
                  <a:ext uri="{FF2B5EF4-FFF2-40B4-BE49-F238E27FC236}">
                    <a16:creationId xmlns:a16="http://schemas.microsoft.com/office/drawing/2014/main" id="{5B8895A0-EA23-403F-94B3-AE11232A0CD5}"/>
                  </a:ext>
                </a:extLst>
              </p:cNvPr>
              <p:cNvSpPr/>
              <p:nvPr/>
            </p:nvSpPr>
            <p:spPr>
              <a:xfrm rot="20549264">
                <a:off x="3980530" y="1994940"/>
                <a:ext cx="694828" cy="45719"/>
              </a:xfrm>
              <a:prstGeom prst="rect">
                <a:avLst/>
              </a:prstGeom>
              <a:gradFill flip="none" rotWithShape="1">
                <a:gsLst>
                  <a:gs pos="40000">
                    <a:schemeClr val="accent3">
                      <a:lumMod val="67000"/>
                    </a:schemeClr>
                  </a:gs>
                  <a:gs pos="66000">
                    <a:schemeClr val="accent3">
                      <a:lumMod val="97000"/>
                      <a:lumOff val="3000"/>
                    </a:schemeClr>
                  </a:gs>
                  <a:gs pos="97000">
                    <a:schemeClr val="bg1"/>
                  </a:gs>
                  <a:gs pos="83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Top Corners Snipped 56">
                <a:extLst>
                  <a:ext uri="{FF2B5EF4-FFF2-40B4-BE49-F238E27FC236}">
                    <a16:creationId xmlns:a16="http://schemas.microsoft.com/office/drawing/2014/main" id="{EEF7B463-4137-4C21-8A04-DCB2386F5E0E}"/>
                  </a:ext>
                </a:extLst>
              </p:cNvPr>
              <p:cNvSpPr/>
              <p:nvPr/>
            </p:nvSpPr>
            <p:spPr>
              <a:xfrm rot="15027820">
                <a:off x="4541275" y="1842303"/>
                <a:ext cx="105638" cy="207670"/>
              </a:xfrm>
              <a:custGeom>
                <a:avLst/>
                <a:gdLst>
                  <a:gd name="connsiteX0" fmla="*/ 228606 w 619125"/>
                  <a:gd name="connsiteY0" fmla="*/ 0 h 707886"/>
                  <a:gd name="connsiteX1" fmla="*/ 390519 w 619125"/>
                  <a:gd name="connsiteY1" fmla="*/ 0 h 707886"/>
                  <a:gd name="connsiteX2" fmla="*/ 619125 w 619125"/>
                  <a:gd name="connsiteY2" fmla="*/ 228606 h 707886"/>
                  <a:gd name="connsiteX3" fmla="*/ 619125 w 619125"/>
                  <a:gd name="connsiteY3" fmla="*/ 595174 h 707886"/>
                  <a:gd name="connsiteX4" fmla="*/ 506413 w 619125"/>
                  <a:gd name="connsiteY4" fmla="*/ 707886 h 707886"/>
                  <a:gd name="connsiteX5" fmla="*/ 112712 w 619125"/>
                  <a:gd name="connsiteY5" fmla="*/ 707886 h 707886"/>
                  <a:gd name="connsiteX6" fmla="*/ 0 w 619125"/>
                  <a:gd name="connsiteY6" fmla="*/ 595174 h 707886"/>
                  <a:gd name="connsiteX7" fmla="*/ 0 w 619125"/>
                  <a:gd name="connsiteY7" fmla="*/ 228606 h 707886"/>
                  <a:gd name="connsiteX8" fmla="*/ 228606 w 619125"/>
                  <a:gd name="connsiteY8" fmla="*/ 0 h 707886"/>
                  <a:gd name="connsiteX0" fmla="*/ 229203 w 619722"/>
                  <a:gd name="connsiteY0" fmla="*/ 0 h 707886"/>
                  <a:gd name="connsiteX1" fmla="*/ 391116 w 619722"/>
                  <a:gd name="connsiteY1" fmla="*/ 0 h 707886"/>
                  <a:gd name="connsiteX2" fmla="*/ 619722 w 619722"/>
                  <a:gd name="connsiteY2" fmla="*/ 228606 h 707886"/>
                  <a:gd name="connsiteX3" fmla="*/ 619722 w 619722"/>
                  <a:gd name="connsiteY3" fmla="*/ 595174 h 707886"/>
                  <a:gd name="connsiteX4" fmla="*/ 507010 w 619722"/>
                  <a:gd name="connsiteY4" fmla="*/ 707886 h 707886"/>
                  <a:gd name="connsiteX5" fmla="*/ 113309 w 619722"/>
                  <a:gd name="connsiteY5" fmla="*/ 707886 h 707886"/>
                  <a:gd name="connsiteX6" fmla="*/ 597 w 619722"/>
                  <a:gd name="connsiteY6" fmla="*/ 595174 h 707886"/>
                  <a:gd name="connsiteX7" fmla="*/ 597 w 619722"/>
                  <a:gd name="connsiteY7" fmla="*/ 228606 h 707886"/>
                  <a:gd name="connsiteX8" fmla="*/ 229203 w 619722"/>
                  <a:gd name="connsiteY8" fmla="*/ 0 h 707886"/>
                  <a:gd name="connsiteX0" fmla="*/ 229203 w 619722"/>
                  <a:gd name="connsiteY0" fmla="*/ 0 h 707886"/>
                  <a:gd name="connsiteX1" fmla="*/ 391116 w 619722"/>
                  <a:gd name="connsiteY1" fmla="*/ 0 h 707886"/>
                  <a:gd name="connsiteX2" fmla="*/ 619722 w 619722"/>
                  <a:gd name="connsiteY2" fmla="*/ 228606 h 707886"/>
                  <a:gd name="connsiteX3" fmla="*/ 619722 w 619722"/>
                  <a:gd name="connsiteY3" fmla="*/ 595174 h 707886"/>
                  <a:gd name="connsiteX4" fmla="*/ 507010 w 619722"/>
                  <a:gd name="connsiteY4" fmla="*/ 707886 h 707886"/>
                  <a:gd name="connsiteX5" fmla="*/ 113309 w 619722"/>
                  <a:gd name="connsiteY5" fmla="*/ 707886 h 707886"/>
                  <a:gd name="connsiteX6" fmla="*/ 597 w 619722"/>
                  <a:gd name="connsiteY6" fmla="*/ 595174 h 707886"/>
                  <a:gd name="connsiteX7" fmla="*/ 597 w 619722"/>
                  <a:gd name="connsiteY7" fmla="*/ 228606 h 707886"/>
                  <a:gd name="connsiteX8" fmla="*/ 229203 w 619722"/>
                  <a:gd name="connsiteY8" fmla="*/ 0 h 707886"/>
                  <a:gd name="connsiteX0" fmla="*/ 229203 w 619722"/>
                  <a:gd name="connsiteY0" fmla="*/ 0 h 707886"/>
                  <a:gd name="connsiteX1" fmla="*/ 391116 w 619722"/>
                  <a:gd name="connsiteY1" fmla="*/ 0 h 707886"/>
                  <a:gd name="connsiteX2" fmla="*/ 619722 w 619722"/>
                  <a:gd name="connsiteY2" fmla="*/ 228606 h 707886"/>
                  <a:gd name="connsiteX3" fmla="*/ 619722 w 619722"/>
                  <a:gd name="connsiteY3" fmla="*/ 595174 h 707886"/>
                  <a:gd name="connsiteX4" fmla="*/ 507010 w 619722"/>
                  <a:gd name="connsiteY4" fmla="*/ 707886 h 707886"/>
                  <a:gd name="connsiteX5" fmla="*/ 113309 w 619722"/>
                  <a:gd name="connsiteY5" fmla="*/ 707886 h 707886"/>
                  <a:gd name="connsiteX6" fmla="*/ 597 w 619722"/>
                  <a:gd name="connsiteY6" fmla="*/ 595174 h 707886"/>
                  <a:gd name="connsiteX7" fmla="*/ 597 w 619722"/>
                  <a:gd name="connsiteY7" fmla="*/ 228606 h 707886"/>
                  <a:gd name="connsiteX8" fmla="*/ 229203 w 619722"/>
                  <a:gd name="connsiteY8" fmla="*/ 0 h 707886"/>
                  <a:gd name="connsiteX0" fmla="*/ 229773 w 620292"/>
                  <a:gd name="connsiteY0" fmla="*/ 0 h 707886"/>
                  <a:gd name="connsiteX1" fmla="*/ 391686 w 620292"/>
                  <a:gd name="connsiteY1" fmla="*/ 0 h 707886"/>
                  <a:gd name="connsiteX2" fmla="*/ 620292 w 620292"/>
                  <a:gd name="connsiteY2" fmla="*/ 228606 h 707886"/>
                  <a:gd name="connsiteX3" fmla="*/ 620292 w 620292"/>
                  <a:gd name="connsiteY3" fmla="*/ 595174 h 707886"/>
                  <a:gd name="connsiteX4" fmla="*/ 507580 w 620292"/>
                  <a:gd name="connsiteY4" fmla="*/ 707886 h 707886"/>
                  <a:gd name="connsiteX5" fmla="*/ 113879 w 620292"/>
                  <a:gd name="connsiteY5" fmla="*/ 707886 h 707886"/>
                  <a:gd name="connsiteX6" fmla="*/ 1167 w 620292"/>
                  <a:gd name="connsiteY6" fmla="*/ 595174 h 707886"/>
                  <a:gd name="connsiteX7" fmla="*/ 1167 w 620292"/>
                  <a:gd name="connsiteY7" fmla="*/ 228606 h 707886"/>
                  <a:gd name="connsiteX8" fmla="*/ 229773 w 620292"/>
                  <a:gd name="connsiteY8" fmla="*/ 0 h 707886"/>
                  <a:gd name="connsiteX0" fmla="*/ 229773 w 620292"/>
                  <a:gd name="connsiteY0" fmla="*/ 0 h 707886"/>
                  <a:gd name="connsiteX1" fmla="*/ 437850 w 620292"/>
                  <a:gd name="connsiteY1" fmla="*/ 4757 h 707886"/>
                  <a:gd name="connsiteX2" fmla="*/ 620292 w 620292"/>
                  <a:gd name="connsiteY2" fmla="*/ 228606 h 707886"/>
                  <a:gd name="connsiteX3" fmla="*/ 620292 w 620292"/>
                  <a:gd name="connsiteY3" fmla="*/ 595174 h 707886"/>
                  <a:gd name="connsiteX4" fmla="*/ 507580 w 620292"/>
                  <a:gd name="connsiteY4" fmla="*/ 707886 h 707886"/>
                  <a:gd name="connsiteX5" fmla="*/ 113879 w 620292"/>
                  <a:gd name="connsiteY5" fmla="*/ 707886 h 707886"/>
                  <a:gd name="connsiteX6" fmla="*/ 1167 w 620292"/>
                  <a:gd name="connsiteY6" fmla="*/ 595174 h 707886"/>
                  <a:gd name="connsiteX7" fmla="*/ 1167 w 620292"/>
                  <a:gd name="connsiteY7" fmla="*/ 228606 h 707886"/>
                  <a:gd name="connsiteX8" fmla="*/ 229773 w 620292"/>
                  <a:gd name="connsiteY8" fmla="*/ 0 h 707886"/>
                  <a:gd name="connsiteX0" fmla="*/ 169736 w 620292"/>
                  <a:gd name="connsiteY0" fmla="*/ -2 h 707935"/>
                  <a:gd name="connsiteX1" fmla="*/ 437850 w 620292"/>
                  <a:gd name="connsiteY1" fmla="*/ 4806 h 707935"/>
                  <a:gd name="connsiteX2" fmla="*/ 620292 w 620292"/>
                  <a:gd name="connsiteY2" fmla="*/ 228655 h 707935"/>
                  <a:gd name="connsiteX3" fmla="*/ 620292 w 620292"/>
                  <a:gd name="connsiteY3" fmla="*/ 595223 h 707935"/>
                  <a:gd name="connsiteX4" fmla="*/ 507580 w 620292"/>
                  <a:gd name="connsiteY4" fmla="*/ 707935 h 707935"/>
                  <a:gd name="connsiteX5" fmla="*/ 113879 w 620292"/>
                  <a:gd name="connsiteY5" fmla="*/ 707935 h 707935"/>
                  <a:gd name="connsiteX6" fmla="*/ 1167 w 620292"/>
                  <a:gd name="connsiteY6" fmla="*/ 595223 h 707935"/>
                  <a:gd name="connsiteX7" fmla="*/ 1167 w 620292"/>
                  <a:gd name="connsiteY7" fmla="*/ 228655 h 707935"/>
                  <a:gd name="connsiteX8" fmla="*/ 169736 w 620292"/>
                  <a:gd name="connsiteY8" fmla="*/ -2 h 7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292" h="707935">
                    <a:moveTo>
                      <a:pt x="169736" y="-2"/>
                    </a:moveTo>
                    <a:lnTo>
                      <a:pt x="437850" y="4806"/>
                    </a:lnTo>
                    <a:lnTo>
                      <a:pt x="620292" y="228655"/>
                    </a:lnTo>
                    <a:lnTo>
                      <a:pt x="620292" y="595223"/>
                    </a:lnTo>
                    <a:cubicBezTo>
                      <a:pt x="617646" y="699469"/>
                      <a:pt x="570551" y="705289"/>
                      <a:pt x="507580" y="707935"/>
                    </a:cubicBezTo>
                    <a:lnTo>
                      <a:pt x="113879" y="707935"/>
                    </a:lnTo>
                    <a:cubicBezTo>
                      <a:pt x="30270" y="697352"/>
                      <a:pt x="-7299" y="658194"/>
                      <a:pt x="1167" y="595223"/>
                    </a:cubicBezTo>
                    <a:lnTo>
                      <a:pt x="1167" y="228655"/>
                    </a:lnTo>
                    <a:lnTo>
                      <a:pt x="169736" y="-2"/>
                    </a:lnTo>
                    <a:close/>
                  </a:path>
                </a:pathLst>
              </a:custGeom>
              <a:gradFill flip="none" rotWithShape="1">
                <a:gsLst>
                  <a:gs pos="4000">
                    <a:schemeClr val="bg1"/>
                  </a:gs>
                  <a:gs pos="34000">
                    <a:schemeClr val="tx1">
                      <a:lumMod val="75000"/>
                      <a:lumOff val="25000"/>
                    </a:schemeClr>
                  </a:gs>
                  <a:gs pos="16000">
                    <a:schemeClr val="bg2">
                      <a:lumMod val="50000"/>
                    </a:schemeClr>
                  </a:gs>
                  <a:gs pos="51000">
                    <a:schemeClr val="tx1"/>
                  </a:gs>
                </a:gsLst>
                <a:lin ang="11400000" scaled="0"/>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CB23A3-FAD8-4334-8FBA-E3C1DE7F456B}"/>
                </a:ext>
              </a:extLst>
            </p:cNvPr>
            <p:cNvGrpSpPr/>
            <p:nvPr/>
          </p:nvGrpSpPr>
          <p:grpSpPr>
            <a:xfrm>
              <a:off x="3702735" y="2031842"/>
              <a:ext cx="1098283" cy="408787"/>
              <a:chOff x="3702735" y="2031842"/>
              <a:chExt cx="1098283" cy="408787"/>
            </a:xfrm>
          </p:grpSpPr>
          <p:sp>
            <p:nvSpPr>
              <p:cNvPr id="26" name="Cube 25">
                <a:extLst>
                  <a:ext uri="{FF2B5EF4-FFF2-40B4-BE49-F238E27FC236}">
                    <a16:creationId xmlns:a16="http://schemas.microsoft.com/office/drawing/2014/main" id="{F759965E-E78F-4C40-9776-EAC13B09665F}"/>
                  </a:ext>
                </a:extLst>
              </p:cNvPr>
              <p:cNvSpPr/>
              <p:nvPr/>
            </p:nvSpPr>
            <p:spPr>
              <a:xfrm>
                <a:off x="3702735" y="2179849"/>
                <a:ext cx="1098283" cy="260780"/>
              </a:xfrm>
              <a:prstGeom prst="cube">
                <a:avLst>
                  <a:gd name="adj" fmla="val 35257"/>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rect">
                  <a:fillToRect l="100000" t="100000"/>
                </a:path>
                <a:tileRect r="-100000" b="-100000"/>
              </a:gradFill>
              <a:ln w="635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Top Corners Rounded 16">
                <a:extLst>
                  <a:ext uri="{FF2B5EF4-FFF2-40B4-BE49-F238E27FC236}">
                    <a16:creationId xmlns:a16="http://schemas.microsoft.com/office/drawing/2014/main" id="{95D1B522-DBBD-4A60-9DF0-DD0E472B8639}"/>
                  </a:ext>
                </a:extLst>
              </p:cNvPr>
              <p:cNvSpPr/>
              <p:nvPr/>
            </p:nvSpPr>
            <p:spPr>
              <a:xfrm>
                <a:off x="4462559" y="2031842"/>
                <a:ext cx="112001" cy="183473"/>
              </a:xfrm>
              <a:prstGeom prst="round2SameRect">
                <a:avLst>
                  <a:gd name="adj1" fmla="val 38070"/>
                  <a:gd name="adj2"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8CDE676-868E-4712-BCB0-3E85BF0A8E2E}"/>
                  </a:ext>
                </a:extLst>
              </p:cNvPr>
              <p:cNvGrpSpPr/>
              <p:nvPr/>
            </p:nvGrpSpPr>
            <p:grpSpPr>
              <a:xfrm>
                <a:off x="3896540" y="2036733"/>
                <a:ext cx="112001" cy="183473"/>
                <a:chOff x="3834797" y="2034934"/>
                <a:chExt cx="112001" cy="183473"/>
              </a:xfrm>
            </p:grpSpPr>
            <p:sp>
              <p:nvSpPr>
                <p:cNvPr id="29" name="Rectangle: Top Corners Rounded 18">
                  <a:extLst>
                    <a:ext uri="{FF2B5EF4-FFF2-40B4-BE49-F238E27FC236}">
                      <a16:creationId xmlns:a16="http://schemas.microsoft.com/office/drawing/2014/main" id="{D71D40DA-73A4-476D-855D-E566B07F988A}"/>
                    </a:ext>
                  </a:extLst>
                </p:cNvPr>
                <p:cNvSpPr/>
                <p:nvPr/>
              </p:nvSpPr>
              <p:spPr>
                <a:xfrm>
                  <a:off x="3834797" y="2034934"/>
                  <a:ext cx="112001" cy="183473"/>
                </a:xfrm>
                <a:prstGeom prst="round2SameRect">
                  <a:avLst>
                    <a:gd name="adj1" fmla="val 41022"/>
                    <a:gd name="adj2"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07E21D2-82AA-4163-95D4-F22F64E5E82C}"/>
                    </a:ext>
                  </a:extLst>
                </p:cNvPr>
                <p:cNvSpPr/>
                <p:nvPr/>
              </p:nvSpPr>
              <p:spPr>
                <a:xfrm>
                  <a:off x="3852764" y="2066457"/>
                  <a:ext cx="70767" cy="64818"/>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Group 32">
            <a:extLst>
              <a:ext uri="{FF2B5EF4-FFF2-40B4-BE49-F238E27FC236}">
                <a16:creationId xmlns:a16="http://schemas.microsoft.com/office/drawing/2014/main" id="{BDF65551-D50A-42F4-A2E8-B37672A0C219}"/>
              </a:ext>
            </a:extLst>
          </p:cNvPr>
          <p:cNvGrpSpPr/>
          <p:nvPr/>
        </p:nvGrpSpPr>
        <p:grpSpPr>
          <a:xfrm>
            <a:off x="1747795" y="4949547"/>
            <a:ext cx="2556008" cy="1339082"/>
            <a:chOff x="4956638" y="1406307"/>
            <a:chExt cx="1563808" cy="699704"/>
          </a:xfrm>
        </p:grpSpPr>
        <p:grpSp>
          <p:nvGrpSpPr>
            <p:cNvPr id="34" name="Group 33">
              <a:extLst>
                <a:ext uri="{FF2B5EF4-FFF2-40B4-BE49-F238E27FC236}">
                  <a16:creationId xmlns:a16="http://schemas.microsoft.com/office/drawing/2014/main" id="{703E59F1-01C5-43C0-BA25-DA94633E3035}"/>
                </a:ext>
              </a:extLst>
            </p:cNvPr>
            <p:cNvGrpSpPr/>
            <p:nvPr/>
          </p:nvGrpSpPr>
          <p:grpSpPr>
            <a:xfrm rot="1057167">
              <a:off x="5382977" y="1406307"/>
              <a:ext cx="1137469" cy="242974"/>
              <a:chOff x="3910945" y="1888850"/>
              <a:chExt cx="810901" cy="161821"/>
            </a:xfrm>
          </p:grpSpPr>
          <p:sp>
            <p:nvSpPr>
              <p:cNvPr id="41" name="Rectangle 40">
                <a:extLst>
                  <a:ext uri="{FF2B5EF4-FFF2-40B4-BE49-F238E27FC236}">
                    <a16:creationId xmlns:a16="http://schemas.microsoft.com/office/drawing/2014/main" id="{256CF3C4-5B10-464C-80BF-510183C54899}"/>
                  </a:ext>
                </a:extLst>
              </p:cNvPr>
              <p:cNvSpPr/>
              <p:nvPr/>
            </p:nvSpPr>
            <p:spPr>
              <a:xfrm rot="20549264">
                <a:off x="3910945" y="2010598"/>
                <a:ext cx="766995" cy="40073"/>
              </a:xfrm>
              <a:prstGeom prst="rect">
                <a:avLst/>
              </a:prstGeom>
              <a:gradFill flip="none" rotWithShape="1">
                <a:gsLst>
                  <a:gs pos="40000">
                    <a:schemeClr val="accent3">
                      <a:lumMod val="67000"/>
                    </a:schemeClr>
                  </a:gs>
                  <a:gs pos="66000">
                    <a:schemeClr val="accent3">
                      <a:lumMod val="97000"/>
                      <a:lumOff val="3000"/>
                    </a:schemeClr>
                  </a:gs>
                  <a:gs pos="97000">
                    <a:schemeClr val="bg1"/>
                  </a:gs>
                  <a:gs pos="83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Top Corners Snipped 56">
                <a:extLst>
                  <a:ext uri="{FF2B5EF4-FFF2-40B4-BE49-F238E27FC236}">
                    <a16:creationId xmlns:a16="http://schemas.microsoft.com/office/drawing/2014/main" id="{09278C0C-08D6-47FC-8CD0-ADFCF641D181}"/>
                  </a:ext>
                </a:extLst>
              </p:cNvPr>
              <p:cNvSpPr/>
              <p:nvPr/>
            </p:nvSpPr>
            <p:spPr>
              <a:xfrm rot="15027820">
                <a:off x="4565192" y="1837834"/>
                <a:ext cx="105638" cy="207670"/>
              </a:xfrm>
              <a:custGeom>
                <a:avLst/>
                <a:gdLst>
                  <a:gd name="connsiteX0" fmla="*/ 228606 w 619125"/>
                  <a:gd name="connsiteY0" fmla="*/ 0 h 707886"/>
                  <a:gd name="connsiteX1" fmla="*/ 390519 w 619125"/>
                  <a:gd name="connsiteY1" fmla="*/ 0 h 707886"/>
                  <a:gd name="connsiteX2" fmla="*/ 619125 w 619125"/>
                  <a:gd name="connsiteY2" fmla="*/ 228606 h 707886"/>
                  <a:gd name="connsiteX3" fmla="*/ 619125 w 619125"/>
                  <a:gd name="connsiteY3" fmla="*/ 595174 h 707886"/>
                  <a:gd name="connsiteX4" fmla="*/ 506413 w 619125"/>
                  <a:gd name="connsiteY4" fmla="*/ 707886 h 707886"/>
                  <a:gd name="connsiteX5" fmla="*/ 112712 w 619125"/>
                  <a:gd name="connsiteY5" fmla="*/ 707886 h 707886"/>
                  <a:gd name="connsiteX6" fmla="*/ 0 w 619125"/>
                  <a:gd name="connsiteY6" fmla="*/ 595174 h 707886"/>
                  <a:gd name="connsiteX7" fmla="*/ 0 w 619125"/>
                  <a:gd name="connsiteY7" fmla="*/ 228606 h 707886"/>
                  <a:gd name="connsiteX8" fmla="*/ 228606 w 619125"/>
                  <a:gd name="connsiteY8" fmla="*/ 0 h 707886"/>
                  <a:gd name="connsiteX0" fmla="*/ 229203 w 619722"/>
                  <a:gd name="connsiteY0" fmla="*/ 0 h 707886"/>
                  <a:gd name="connsiteX1" fmla="*/ 391116 w 619722"/>
                  <a:gd name="connsiteY1" fmla="*/ 0 h 707886"/>
                  <a:gd name="connsiteX2" fmla="*/ 619722 w 619722"/>
                  <a:gd name="connsiteY2" fmla="*/ 228606 h 707886"/>
                  <a:gd name="connsiteX3" fmla="*/ 619722 w 619722"/>
                  <a:gd name="connsiteY3" fmla="*/ 595174 h 707886"/>
                  <a:gd name="connsiteX4" fmla="*/ 507010 w 619722"/>
                  <a:gd name="connsiteY4" fmla="*/ 707886 h 707886"/>
                  <a:gd name="connsiteX5" fmla="*/ 113309 w 619722"/>
                  <a:gd name="connsiteY5" fmla="*/ 707886 h 707886"/>
                  <a:gd name="connsiteX6" fmla="*/ 597 w 619722"/>
                  <a:gd name="connsiteY6" fmla="*/ 595174 h 707886"/>
                  <a:gd name="connsiteX7" fmla="*/ 597 w 619722"/>
                  <a:gd name="connsiteY7" fmla="*/ 228606 h 707886"/>
                  <a:gd name="connsiteX8" fmla="*/ 229203 w 619722"/>
                  <a:gd name="connsiteY8" fmla="*/ 0 h 707886"/>
                  <a:gd name="connsiteX0" fmla="*/ 229203 w 619722"/>
                  <a:gd name="connsiteY0" fmla="*/ 0 h 707886"/>
                  <a:gd name="connsiteX1" fmla="*/ 391116 w 619722"/>
                  <a:gd name="connsiteY1" fmla="*/ 0 h 707886"/>
                  <a:gd name="connsiteX2" fmla="*/ 619722 w 619722"/>
                  <a:gd name="connsiteY2" fmla="*/ 228606 h 707886"/>
                  <a:gd name="connsiteX3" fmla="*/ 619722 w 619722"/>
                  <a:gd name="connsiteY3" fmla="*/ 595174 h 707886"/>
                  <a:gd name="connsiteX4" fmla="*/ 507010 w 619722"/>
                  <a:gd name="connsiteY4" fmla="*/ 707886 h 707886"/>
                  <a:gd name="connsiteX5" fmla="*/ 113309 w 619722"/>
                  <a:gd name="connsiteY5" fmla="*/ 707886 h 707886"/>
                  <a:gd name="connsiteX6" fmla="*/ 597 w 619722"/>
                  <a:gd name="connsiteY6" fmla="*/ 595174 h 707886"/>
                  <a:gd name="connsiteX7" fmla="*/ 597 w 619722"/>
                  <a:gd name="connsiteY7" fmla="*/ 228606 h 707886"/>
                  <a:gd name="connsiteX8" fmla="*/ 229203 w 619722"/>
                  <a:gd name="connsiteY8" fmla="*/ 0 h 707886"/>
                  <a:gd name="connsiteX0" fmla="*/ 229203 w 619722"/>
                  <a:gd name="connsiteY0" fmla="*/ 0 h 707886"/>
                  <a:gd name="connsiteX1" fmla="*/ 391116 w 619722"/>
                  <a:gd name="connsiteY1" fmla="*/ 0 h 707886"/>
                  <a:gd name="connsiteX2" fmla="*/ 619722 w 619722"/>
                  <a:gd name="connsiteY2" fmla="*/ 228606 h 707886"/>
                  <a:gd name="connsiteX3" fmla="*/ 619722 w 619722"/>
                  <a:gd name="connsiteY3" fmla="*/ 595174 h 707886"/>
                  <a:gd name="connsiteX4" fmla="*/ 507010 w 619722"/>
                  <a:gd name="connsiteY4" fmla="*/ 707886 h 707886"/>
                  <a:gd name="connsiteX5" fmla="*/ 113309 w 619722"/>
                  <a:gd name="connsiteY5" fmla="*/ 707886 h 707886"/>
                  <a:gd name="connsiteX6" fmla="*/ 597 w 619722"/>
                  <a:gd name="connsiteY6" fmla="*/ 595174 h 707886"/>
                  <a:gd name="connsiteX7" fmla="*/ 597 w 619722"/>
                  <a:gd name="connsiteY7" fmla="*/ 228606 h 707886"/>
                  <a:gd name="connsiteX8" fmla="*/ 229203 w 619722"/>
                  <a:gd name="connsiteY8" fmla="*/ 0 h 707886"/>
                  <a:gd name="connsiteX0" fmla="*/ 229773 w 620292"/>
                  <a:gd name="connsiteY0" fmla="*/ 0 h 707886"/>
                  <a:gd name="connsiteX1" fmla="*/ 391686 w 620292"/>
                  <a:gd name="connsiteY1" fmla="*/ 0 h 707886"/>
                  <a:gd name="connsiteX2" fmla="*/ 620292 w 620292"/>
                  <a:gd name="connsiteY2" fmla="*/ 228606 h 707886"/>
                  <a:gd name="connsiteX3" fmla="*/ 620292 w 620292"/>
                  <a:gd name="connsiteY3" fmla="*/ 595174 h 707886"/>
                  <a:gd name="connsiteX4" fmla="*/ 507580 w 620292"/>
                  <a:gd name="connsiteY4" fmla="*/ 707886 h 707886"/>
                  <a:gd name="connsiteX5" fmla="*/ 113879 w 620292"/>
                  <a:gd name="connsiteY5" fmla="*/ 707886 h 707886"/>
                  <a:gd name="connsiteX6" fmla="*/ 1167 w 620292"/>
                  <a:gd name="connsiteY6" fmla="*/ 595174 h 707886"/>
                  <a:gd name="connsiteX7" fmla="*/ 1167 w 620292"/>
                  <a:gd name="connsiteY7" fmla="*/ 228606 h 707886"/>
                  <a:gd name="connsiteX8" fmla="*/ 229773 w 620292"/>
                  <a:gd name="connsiteY8" fmla="*/ 0 h 707886"/>
                  <a:gd name="connsiteX0" fmla="*/ 229773 w 620292"/>
                  <a:gd name="connsiteY0" fmla="*/ 0 h 707886"/>
                  <a:gd name="connsiteX1" fmla="*/ 437850 w 620292"/>
                  <a:gd name="connsiteY1" fmla="*/ 4757 h 707886"/>
                  <a:gd name="connsiteX2" fmla="*/ 620292 w 620292"/>
                  <a:gd name="connsiteY2" fmla="*/ 228606 h 707886"/>
                  <a:gd name="connsiteX3" fmla="*/ 620292 w 620292"/>
                  <a:gd name="connsiteY3" fmla="*/ 595174 h 707886"/>
                  <a:gd name="connsiteX4" fmla="*/ 507580 w 620292"/>
                  <a:gd name="connsiteY4" fmla="*/ 707886 h 707886"/>
                  <a:gd name="connsiteX5" fmla="*/ 113879 w 620292"/>
                  <a:gd name="connsiteY5" fmla="*/ 707886 h 707886"/>
                  <a:gd name="connsiteX6" fmla="*/ 1167 w 620292"/>
                  <a:gd name="connsiteY6" fmla="*/ 595174 h 707886"/>
                  <a:gd name="connsiteX7" fmla="*/ 1167 w 620292"/>
                  <a:gd name="connsiteY7" fmla="*/ 228606 h 707886"/>
                  <a:gd name="connsiteX8" fmla="*/ 229773 w 620292"/>
                  <a:gd name="connsiteY8" fmla="*/ 0 h 707886"/>
                  <a:gd name="connsiteX0" fmla="*/ 169736 w 620292"/>
                  <a:gd name="connsiteY0" fmla="*/ -2 h 707935"/>
                  <a:gd name="connsiteX1" fmla="*/ 437850 w 620292"/>
                  <a:gd name="connsiteY1" fmla="*/ 4806 h 707935"/>
                  <a:gd name="connsiteX2" fmla="*/ 620292 w 620292"/>
                  <a:gd name="connsiteY2" fmla="*/ 228655 h 707935"/>
                  <a:gd name="connsiteX3" fmla="*/ 620292 w 620292"/>
                  <a:gd name="connsiteY3" fmla="*/ 595223 h 707935"/>
                  <a:gd name="connsiteX4" fmla="*/ 507580 w 620292"/>
                  <a:gd name="connsiteY4" fmla="*/ 707935 h 707935"/>
                  <a:gd name="connsiteX5" fmla="*/ 113879 w 620292"/>
                  <a:gd name="connsiteY5" fmla="*/ 707935 h 707935"/>
                  <a:gd name="connsiteX6" fmla="*/ 1167 w 620292"/>
                  <a:gd name="connsiteY6" fmla="*/ 595223 h 707935"/>
                  <a:gd name="connsiteX7" fmla="*/ 1167 w 620292"/>
                  <a:gd name="connsiteY7" fmla="*/ 228655 h 707935"/>
                  <a:gd name="connsiteX8" fmla="*/ 169736 w 620292"/>
                  <a:gd name="connsiteY8" fmla="*/ -2 h 7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292" h="707935">
                    <a:moveTo>
                      <a:pt x="169736" y="-2"/>
                    </a:moveTo>
                    <a:lnTo>
                      <a:pt x="437850" y="4806"/>
                    </a:lnTo>
                    <a:lnTo>
                      <a:pt x="620292" y="228655"/>
                    </a:lnTo>
                    <a:lnTo>
                      <a:pt x="620292" y="595223"/>
                    </a:lnTo>
                    <a:cubicBezTo>
                      <a:pt x="617646" y="699469"/>
                      <a:pt x="570551" y="705289"/>
                      <a:pt x="507580" y="707935"/>
                    </a:cubicBezTo>
                    <a:lnTo>
                      <a:pt x="113879" y="707935"/>
                    </a:lnTo>
                    <a:cubicBezTo>
                      <a:pt x="30270" y="697352"/>
                      <a:pt x="-7299" y="658194"/>
                      <a:pt x="1167" y="595223"/>
                    </a:cubicBezTo>
                    <a:lnTo>
                      <a:pt x="1167" y="228655"/>
                    </a:lnTo>
                    <a:lnTo>
                      <a:pt x="169736" y="-2"/>
                    </a:lnTo>
                    <a:close/>
                  </a:path>
                </a:pathLst>
              </a:custGeom>
              <a:gradFill flip="none" rotWithShape="1">
                <a:gsLst>
                  <a:gs pos="4000">
                    <a:schemeClr val="bg1"/>
                  </a:gs>
                  <a:gs pos="34000">
                    <a:schemeClr val="tx1">
                      <a:lumMod val="75000"/>
                      <a:lumOff val="25000"/>
                    </a:schemeClr>
                  </a:gs>
                  <a:gs pos="16000">
                    <a:schemeClr val="bg2">
                      <a:lumMod val="50000"/>
                    </a:schemeClr>
                  </a:gs>
                  <a:gs pos="51000">
                    <a:schemeClr val="tx1"/>
                  </a:gs>
                </a:gsLst>
                <a:lin ang="11400000" scaled="0"/>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8F8C8E0-BE2A-4E04-84EA-11227957B70A}"/>
                </a:ext>
              </a:extLst>
            </p:cNvPr>
            <p:cNvGrpSpPr/>
            <p:nvPr/>
          </p:nvGrpSpPr>
          <p:grpSpPr>
            <a:xfrm>
              <a:off x="4956638" y="1499559"/>
              <a:ext cx="1540586" cy="606452"/>
              <a:chOff x="3702735" y="2036732"/>
              <a:chExt cx="1098283" cy="403897"/>
            </a:xfrm>
          </p:grpSpPr>
          <p:sp>
            <p:nvSpPr>
              <p:cNvPr id="36" name="Cube 35">
                <a:extLst>
                  <a:ext uri="{FF2B5EF4-FFF2-40B4-BE49-F238E27FC236}">
                    <a16:creationId xmlns:a16="http://schemas.microsoft.com/office/drawing/2014/main" id="{0554414D-9A34-4F17-B92B-2790F78F30D9}"/>
                  </a:ext>
                </a:extLst>
              </p:cNvPr>
              <p:cNvSpPr/>
              <p:nvPr/>
            </p:nvSpPr>
            <p:spPr>
              <a:xfrm>
                <a:off x="3702735" y="2179849"/>
                <a:ext cx="1098283" cy="260780"/>
              </a:xfrm>
              <a:prstGeom prst="cube">
                <a:avLst>
                  <a:gd name="adj" fmla="val 35257"/>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rect">
                  <a:fillToRect l="100000" t="100000"/>
                </a:path>
                <a:tileRect r="-100000" b="-100000"/>
              </a:gradFill>
              <a:ln w="635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Top Corners Rounded 7">
                <a:extLst>
                  <a:ext uri="{FF2B5EF4-FFF2-40B4-BE49-F238E27FC236}">
                    <a16:creationId xmlns:a16="http://schemas.microsoft.com/office/drawing/2014/main" id="{AF319739-91F8-454F-A49A-22ABC85D406C}"/>
                  </a:ext>
                </a:extLst>
              </p:cNvPr>
              <p:cNvSpPr/>
              <p:nvPr/>
            </p:nvSpPr>
            <p:spPr>
              <a:xfrm>
                <a:off x="4442739" y="2036732"/>
                <a:ext cx="112001" cy="183473"/>
              </a:xfrm>
              <a:prstGeom prst="round2SameRect">
                <a:avLst>
                  <a:gd name="adj1" fmla="val 38070"/>
                  <a:gd name="adj2"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02EEFD0-B61A-4DFC-8698-7DE3D222B5A3}"/>
                  </a:ext>
                </a:extLst>
              </p:cNvPr>
              <p:cNvGrpSpPr/>
              <p:nvPr/>
            </p:nvGrpSpPr>
            <p:grpSpPr>
              <a:xfrm>
                <a:off x="3896540" y="2036733"/>
                <a:ext cx="112001" cy="183473"/>
                <a:chOff x="3834797" y="2034934"/>
                <a:chExt cx="112001" cy="183473"/>
              </a:xfrm>
            </p:grpSpPr>
            <p:sp>
              <p:nvSpPr>
                <p:cNvPr id="39" name="Rectangle: Top Corners Rounded 9">
                  <a:extLst>
                    <a:ext uri="{FF2B5EF4-FFF2-40B4-BE49-F238E27FC236}">
                      <a16:creationId xmlns:a16="http://schemas.microsoft.com/office/drawing/2014/main" id="{CC177485-B9F3-49B6-B935-9697523220A1}"/>
                    </a:ext>
                  </a:extLst>
                </p:cNvPr>
                <p:cNvSpPr/>
                <p:nvPr/>
              </p:nvSpPr>
              <p:spPr>
                <a:xfrm>
                  <a:off x="3834797" y="2034934"/>
                  <a:ext cx="112001" cy="183473"/>
                </a:xfrm>
                <a:prstGeom prst="round2SameRect">
                  <a:avLst>
                    <a:gd name="adj1" fmla="val 41022"/>
                    <a:gd name="adj2"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27AD71-C473-462E-8417-A3A1814B4DB2}"/>
                    </a:ext>
                  </a:extLst>
                </p:cNvPr>
                <p:cNvSpPr/>
                <p:nvPr/>
              </p:nvSpPr>
              <p:spPr>
                <a:xfrm>
                  <a:off x="3858252" y="2077489"/>
                  <a:ext cx="70718" cy="64818"/>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49868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336242" y="2841954"/>
            <a:ext cx="7591204" cy="35971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841272C-FA22-4390-8EC3-42E2EEAB389C}"/>
              </a:ext>
            </a:extLst>
          </p:cNvPr>
          <p:cNvGrpSpPr/>
          <p:nvPr/>
        </p:nvGrpSpPr>
        <p:grpSpPr>
          <a:xfrm>
            <a:off x="7323038" y="4471655"/>
            <a:ext cx="1807453" cy="2123443"/>
            <a:chOff x="4827753" y="562099"/>
            <a:chExt cx="2113472" cy="2488108"/>
          </a:xfrm>
        </p:grpSpPr>
        <p:sp>
          <p:nvSpPr>
            <p:cNvPr id="5"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p:grpSpPr>
          <p:sp>
            <p:nvSpPr>
              <p:cNvPr id="28"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Summing Junction 28">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p:grpSpPr>
          <p:sp>
            <p:nvSpPr>
              <p:cNvPr id="26"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p:grpSpPr>
          <p:sp>
            <p:nvSpPr>
              <p:cNvPr id="20"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p:grpSpPr>
            <p:sp>
              <p:nvSpPr>
                <p:cNvPr id="22"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p:grpSpPr>
          <p:cxnSp>
            <p:nvCxnSpPr>
              <p:cNvPr id="18" name="Straight Connector 17">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p:grpSpPr>
          <p:cxnSp>
            <p:nvCxnSpPr>
              <p:cNvPr id="16" name="Straight Connector 15">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iamond 13">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34CD787-6618-41FD-9F3D-FC7E05A2F18C}"/>
              </a:ext>
            </a:extLst>
          </p:cNvPr>
          <p:cNvGrpSpPr/>
          <p:nvPr/>
        </p:nvGrpSpPr>
        <p:grpSpPr>
          <a:xfrm>
            <a:off x="5490132" y="887502"/>
            <a:ext cx="1807453" cy="2123443"/>
            <a:chOff x="4827753" y="562099"/>
            <a:chExt cx="2113472" cy="2488108"/>
          </a:xfrm>
        </p:grpSpPr>
        <p:sp>
          <p:nvSpPr>
            <p:cNvPr id="31"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54"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Summing Junction 54">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2"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Summing Junction 52">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ardrop 36">
              <a:extLst>
                <a:ext uri="{FF2B5EF4-FFF2-40B4-BE49-F238E27FC236}">
                  <a16:creationId xmlns:a16="http://schemas.microsoft.com/office/drawing/2014/main" id="{94385ED3-133D-4DEC-A043-52A349443862}"/>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78">
              <a:extLst>
                <a:ext uri="{FF2B5EF4-FFF2-40B4-BE49-F238E27FC236}">
                  <a16:creationId xmlns:a16="http://schemas.microsoft.com/office/drawing/2014/main" id="{C866DD22-AE8B-4210-8905-D962156E00FD}"/>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46"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48"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15355987-114A-4853-B1AC-B2EC04CF3C29}"/>
                </a:ext>
              </a:extLst>
            </p:cNvPr>
            <p:cNvGrpSpPr/>
            <p:nvPr/>
          </p:nvGrpSpPr>
          <p:grpSpPr>
            <a:xfrm flipH="1">
              <a:off x="6064748" y="1849582"/>
              <a:ext cx="103988" cy="416443"/>
              <a:chOff x="4444110" y="1298984"/>
              <a:chExt cx="260521" cy="710437"/>
            </a:xfrm>
          </p:grpSpPr>
          <p:cxnSp>
            <p:nvCxnSpPr>
              <p:cNvPr id="44" name="Straight Connector 43">
                <a:extLst>
                  <a:ext uri="{FF2B5EF4-FFF2-40B4-BE49-F238E27FC236}">
                    <a16:creationId xmlns:a16="http://schemas.microsoft.com/office/drawing/2014/main" id="{0EFB2D87-36F6-44DB-8C7E-10E5ADB7EBE1}"/>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CE5DDD8-2003-4060-8D4B-9101D124489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E460DE1-53B9-4711-8BC6-88B7926FC3F8}"/>
                </a:ext>
              </a:extLst>
            </p:cNvPr>
            <p:cNvGrpSpPr/>
            <p:nvPr/>
          </p:nvGrpSpPr>
          <p:grpSpPr>
            <a:xfrm>
              <a:off x="5642910" y="1848152"/>
              <a:ext cx="103988" cy="416443"/>
              <a:chOff x="4444110" y="1298984"/>
              <a:chExt cx="260521" cy="710437"/>
            </a:xfrm>
          </p:grpSpPr>
          <p:cxnSp>
            <p:nvCxnSpPr>
              <p:cNvPr id="42" name="Straight Connector 41">
                <a:extLst>
                  <a:ext uri="{FF2B5EF4-FFF2-40B4-BE49-F238E27FC236}">
                    <a16:creationId xmlns:a16="http://schemas.microsoft.com/office/drawing/2014/main" id="{BB9F48D0-9903-4F24-AD07-ABFBDEA19595}"/>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3DE3AA0-3FC6-4D9C-8CEF-C870490C647D}"/>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Diamond 39">
              <a:extLst>
                <a:ext uri="{FF2B5EF4-FFF2-40B4-BE49-F238E27FC236}">
                  <a16:creationId xmlns:a16="http://schemas.microsoft.com/office/drawing/2014/main" id="{3A2C391A-8253-46CD-99DF-16D5BEDA890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67">
              <a:extLst>
                <a:ext uri="{FF2B5EF4-FFF2-40B4-BE49-F238E27FC236}">
                  <a16:creationId xmlns:a16="http://schemas.microsoft.com/office/drawing/2014/main" id="{4650DF56-C728-4306-92EE-57D9EDA105B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D60FB838-AF78-4BBC-B1E4-F4888F62CB46}"/>
              </a:ext>
            </a:extLst>
          </p:cNvPr>
          <p:cNvGrpSpPr/>
          <p:nvPr/>
        </p:nvGrpSpPr>
        <p:grpSpPr>
          <a:xfrm>
            <a:off x="3676282" y="4435812"/>
            <a:ext cx="1807453" cy="2123443"/>
            <a:chOff x="4827753" y="562099"/>
            <a:chExt cx="2113472" cy="2488108"/>
          </a:xfrm>
        </p:grpSpPr>
        <p:sp>
          <p:nvSpPr>
            <p:cNvPr id="57"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0"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Summing Junction 80">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78"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Summing Junction 78">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63" name="Group 62">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72"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74"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0" name="Straight Connector 69">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68" name="Straight Connector 67">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Diamond 65">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5E8BF2B7-6238-49FB-8165-98822D7E4B0B}"/>
              </a:ext>
            </a:extLst>
          </p:cNvPr>
          <p:cNvGrpSpPr/>
          <p:nvPr/>
        </p:nvGrpSpPr>
        <p:grpSpPr>
          <a:xfrm>
            <a:off x="8830369" y="6209510"/>
            <a:ext cx="432000" cy="432000"/>
            <a:chOff x="5993523" y="1227335"/>
            <a:chExt cx="654467" cy="653426"/>
          </a:xfrm>
        </p:grpSpPr>
        <p:pic>
          <p:nvPicPr>
            <p:cNvPr id="83" name="Picture 82">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84"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A026C033-8E47-4213-832F-160652E15A3B}"/>
              </a:ext>
            </a:extLst>
          </p:cNvPr>
          <p:cNvGrpSpPr/>
          <p:nvPr/>
        </p:nvGrpSpPr>
        <p:grpSpPr>
          <a:xfrm>
            <a:off x="2894797" y="2585470"/>
            <a:ext cx="432000" cy="432000"/>
            <a:chOff x="5981470" y="1253319"/>
            <a:chExt cx="654467" cy="653426"/>
          </a:xfrm>
        </p:grpSpPr>
        <p:pic>
          <p:nvPicPr>
            <p:cNvPr id="86" name="Picture 85">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87"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5148027F-7ECA-4BA5-81F7-D727BAF1122F}"/>
              </a:ext>
            </a:extLst>
          </p:cNvPr>
          <p:cNvGrpSpPr/>
          <p:nvPr/>
        </p:nvGrpSpPr>
        <p:grpSpPr>
          <a:xfrm>
            <a:off x="9718782" y="4323324"/>
            <a:ext cx="432000" cy="432000"/>
            <a:chOff x="5981470" y="1253319"/>
            <a:chExt cx="654467" cy="653426"/>
          </a:xfrm>
        </p:grpSpPr>
        <p:pic>
          <p:nvPicPr>
            <p:cNvPr id="89" name="Picture 88">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0"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7460A148-D580-4459-B392-003759306775}"/>
              </a:ext>
            </a:extLst>
          </p:cNvPr>
          <p:cNvGrpSpPr/>
          <p:nvPr/>
        </p:nvGrpSpPr>
        <p:grpSpPr>
          <a:xfrm>
            <a:off x="9130491" y="2593177"/>
            <a:ext cx="432000" cy="432000"/>
            <a:chOff x="5993523" y="1227335"/>
            <a:chExt cx="654467" cy="653426"/>
          </a:xfrm>
        </p:grpSpPr>
        <p:pic>
          <p:nvPicPr>
            <p:cNvPr id="92" name="Picture 9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055DF936-20CE-48ED-AE0A-780CE578A3C5}"/>
              </a:ext>
            </a:extLst>
          </p:cNvPr>
          <p:cNvGrpSpPr/>
          <p:nvPr/>
        </p:nvGrpSpPr>
        <p:grpSpPr>
          <a:xfrm>
            <a:off x="5129967" y="6202154"/>
            <a:ext cx="432000" cy="432000"/>
            <a:chOff x="5981470" y="1253319"/>
            <a:chExt cx="654467" cy="653426"/>
          </a:xfrm>
        </p:grpSpPr>
        <p:pic>
          <p:nvPicPr>
            <p:cNvPr id="95" name="Picture 94">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6"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F358A47-D804-4CC8-8000-E9EE1ADA9236}"/>
              </a:ext>
            </a:extLst>
          </p:cNvPr>
          <p:cNvGrpSpPr/>
          <p:nvPr/>
        </p:nvGrpSpPr>
        <p:grpSpPr>
          <a:xfrm>
            <a:off x="5294155" y="2585470"/>
            <a:ext cx="432000" cy="432000"/>
            <a:chOff x="5981470" y="1253319"/>
            <a:chExt cx="654467" cy="653426"/>
          </a:xfrm>
        </p:grpSpPr>
        <p:pic>
          <p:nvPicPr>
            <p:cNvPr id="98" name="Picture 97">
              <a:extLst>
                <a:ext uri="{FF2B5EF4-FFF2-40B4-BE49-F238E27FC236}">
                  <a16:creationId xmlns:a16="http://schemas.microsoft.com/office/drawing/2014/main" id="{BD462C4F-C9E1-4F40-A8EF-2AAF2658D38A}"/>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9" name="Rectangle: Rounded Corners 385">
              <a:extLst>
                <a:ext uri="{FF2B5EF4-FFF2-40B4-BE49-F238E27FC236}">
                  <a16:creationId xmlns:a16="http://schemas.microsoft.com/office/drawing/2014/main" id="{1B2D967D-0A9D-48DA-99D2-8F9DF8FB0C40}"/>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58FAEE04-D7C5-4723-8385-C3797649D163}"/>
              </a:ext>
            </a:extLst>
          </p:cNvPr>
          <p:cNvGrpSpPr/>
          <p:nvPr/>
        </p:nvGrpSpPr>
        <p:grpSpPr>
          <a:xfrm>
            <a:off x="2151481" y="5537256"/>
            <a:ext cx="432000" cy="432000"/>
            <a:chOff x="5981470" y="1253319"/>
            <a:chExt cx="654467" cy="653426"/>
          </a:xfrm>
        </p:grpSpPr>
        <p:pic>
          <p:nvPicPr>
            <p:cNvPr id="101" name="Picture 100">
              <a:extLst>
                <a:ext uri="{FF2B5EF4-FFF2-40B4-BE49-F238E27FC236}">
                  <a16:creationId xmlns:a16="http://schemas.microsoft.com/office/drawing/2014/main" id="{0B3F0984-F4F1-4C12-9699-2835F753437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2" name="Rectangle: Rounded Corners 388">
              <a:extLst>
                <a:ext uri="{FF2B5EF4-FFF2-40B4-BE49-F238E27FC236}">
                  <a16:creationId xmlns:a16="http://schemas.microsoft.com/office/drawing/2014/main" id="{03A09627-C3A9-41D8-A995-F78572B4190D}"/>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a:extLst>
              <a:ext uri="{FF2B5EF4-FFF2-40B4-BE49-F238E27FC236}">
                <a16:creationId xmlns:a16="http://schemas.microsoft.com/office/drawing/2014/main" id="{78231E3E-BD44-49D7-8F8A-5B67A62F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07038" y="3833610"/>
            <a:ext cx="3009900" cy="1504950"/>
          </a:xfrm>
          <a:prstGeom prst="rect">
            <a:avLst/>
          </a:prstGeom>
        </p:spPr>
      </p:pic>
      <p:sp>
        <p:nvSpPr>
          <p:cNvPr id="105" name="TextBox 104">
            <a:extLst>
              <a:ext uri="{FF2B5EF4-FFF2-40B4-BE49-F238E27FC236}">
                <a16:creationId xmlns:a16="http://schemas.microsoft.com/office/drawing/2014/main" id="{0CAB1834-060C-4C45-8FDA-084128A1FBBD}"/>
              </a:ext>
            </a:extLst>
          </p:cNvPr>
          <p:cNvSpPr txBox="1"/>
          <p:nvPr/>
        </p:nvSpPr>
        <p:spPr>
          <a:xfrm>
            <a:off x="1714821" y="1705568"/>
            <a:ext cx="3301908" cy="646331"/>
          </a:xfrm>
          <a:prstGeom prst="rect">
            <a:avLst/>
          </a:prstGeom>
          <a:noFill/>
        </p:spPr>
        <p:txBody>
          <a:bodyPr wrap="square" rtlCol="0">
            <a:spAutoFit/>
          </a:bodyPr>
          <a:lstStyle/>
          <a:p>
            <a:pPr algn="ctr"/>
            <a:r>
              <a:rPr lang="en-GB" dirty="0"/>
              <a:t>The current flows the same, from one component to another.</a:t>
            </a:r>
            <a:endParaRPr lang="en-US" dirty="0"/>
          </a:p>
        </p:txBody>
      </p:sp>
      <p:sp>
        <p:nvSpPr>
          <p:cNvPr id="106" name="TextBox 105">
            <a:extLst>
              <a:ext uri="{FF2B5EF4-FFF2-40B4-BE49-F238E27FC236}">
                <a16:creationId xmlns:a16="http://schemas.microsoft.com/office/drawing/2014/main" id="{2AB3274B-70C1-48CC-AC5E-29113B493766}"/>
              </a:ext>
            </a:extLst>
          </p:cNvPr>
          <p:cNvSpPr txBox="1"/>
          <p:nvPr/>
        </p:nvSpPr>
        <p:spPr>
          <a:xfrm>
            <a:off x="7488369" y="862737"/>
            <a:ext cx="2721751" cy="923330"/>
          </a:xfrm>
          <a:prstGeom prst="rect">
            <a:avLst/>
          </a:prstGeom>
          <a:noFill/>
        </p:spPr>
        <p:txBody>
          <a:bodyPr wrap="square" rtlCol="0">
            <a:spAutoFit/>
          </a:bodyPr>
          <a:lstStyle/>
          <a:p>
            <a:pPr algn="ctr"/>
            <a:r>
              <a:rPr lang="en-GB" dirty="0"/>
              <a:t>If a bulb is removed the circuit will be broken, </a:t>
            </a:r>
            <a:r>
              <a:rPr lang="en-GB" dirty="0" smtClean="0"/>
              <a:t>and </a:t>
            </a:r>
            <a:r>
              <a:rPr lang="en-GB" dirty="0"/>
              <a:t>the electrons stop flowing.</a:t>
            </a:r>
            <a:endParaRPr lang="en-US" dirty="0"/>
          </a:p>
        </p:txBody>
      </p:sp>
      <p:sp>
        <p:nvSpPr>
          <p:cNvPr id="107" name="TextBox 106">
            <a:extLst>
              <a:ext uri="{FF2B5EF4-FFF2-40B4-BE49-F238E27FC236}">
                <a16:creationId xmlns:a16="http://schemas.microsoft.com/office/drawing/2014/main" id="{1A290366-F16C-4BE4-97AA-2E4072AB33D4}"/>
              </a:ext>
            </a:extLst>
          </p:cNvPr>
          <p:cNvSpPr txBox="1"/>
          <p:nvPr/>
        </p:nvSpPr>
        <p:spPr>
          <a:xfrm>
            <a:off x="3326798" y="3212357"/>
            <a:ext cx="6093064" cy="1200329"/>
          </a:xfrm>
          <a:prstGeom prst="rect">
            <a:avLst/>
          </a:prstGeom>
          <a:noFill/>
        </p:spPr>
        <p:txBody>
          <a:bodyPr wrap="square" rtlCol="0">
            <a:spAutoFit/>
          </a:bodyPr>
          <a:lstStyle/>
          <a:p>
            <a:pPr algn="ctr"/>
            <a:r>
              <a:rPr lang="en-GB" dirty="0"/>
              <a:t>When you plug in that second, third bulb, they will become equally dim. More resistance has been added to the circuit, which decreases the flow of current, as the battery has more work to do.</a:t>
            </a:r>
            <a:endParaRPr lang="en-US" dirty="0"/>
          </a:p>
        </p:txBody>
      </p:sp>
    </p:spTree>
    <p:extLst>
      <p:ext uri="{BB962C8B-B14F-4D97-AF65-F5344CB8AC3E}">
        <p14:creationId xmlns:p14="http://schemas.microsoft.com/office/powerpoint/2010/main" val="406080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path" presetSubtype="0" repeatCount="indefinite" accel="50000" decel="50000" fill="hold" nodeType="withEffect">
                                  <p:stCondLst>
                                    <p:cond delay="0"/>
                                  </p:stCondLst>
                                  <p:childTnLst>
                                    <p:animMotion origin="layout" path="M 1.79487E-6 -0.02477 L 1.79487E-6 0.03472 C 1.79487E-6 0.06088 0.03622 0.09491 0.06586 0.09491 L 0.13173 0.09491 " pathEditMode="relative" rAng="0" ptsTypes="AAAA">
                                      <p:cBhvr>
                                        <p:cTn id="6" dur="2000" fill="hold"/>
                                        <p:tgtEl>
                                          <p:spTgt spid="100"/>
                                        </p:tgtEl>
                                        <p:attrNameLst>
                                          <p:attrName>ppt_x</p:attrName>
                                          <p:attrName>ppt_y</p:attrName>
                                        </p:attrNameLst>
                                      </p:cBhvr>
                                      <p:rCtr x="6587" y="5972"/>
                                    </p:animMotion>
                                  </p:childTnLst>
                                </p:cTn>
                              </p:par>
                              <p:par>
                                <p:cTn id="7" presetID="63" presetClass="path" presetSubtype="0" repeatCount="indefinite" accel="50000" decel="50000" fill="hold" nodeType="withEffect">
                                  <p:stCondLst>
                                    <p:cond delay="0"/>
                                  </p:stCondLst>
                                  <p:childTnLst>
                                    <p:animMotion origin="layout" path="M 7.69231E-7 -2.96296E-6 L 0.20833 -0.00208 " pathEditMode="relative" rAng="0" ptsTypes="AA">
                                      <p:cBhvr>
                                        <p:cTn id="8" dur="2000" fill="hold"/>
                                        <p:tgtEl>
                                          <p:spTgt spid="94"/>
                                        </p:tgtEl>
                                        <p:attrNameLst>
                                          <p:attrName>ppt_x</p:attrName>
                                          <p:attrName>ppt_y</p:attrName>
                                        </p:attrNameLst>
                                      </p:cBhvr>
                                      <p:rCtr x="10417" y="-116"/>
                                    </p:animMotion>
                                  </p:childTnLst>
                                </p:cTn>
                              </p:par>
                              <p:par>
                                <p:cTn id="9" presetID="43" presetClass="path" presetSubtype="0" repeatCount="indefinite" accel="50000" decel="50000" fill="hold" nodeType="withEffect">
                                  <p:stCondLst>
                                    <p:cond delay="0"/>
                                  </p:stCondLst>
                                  <p:childTnLst>
                                    <p:animMotion origin="layout" path="M 3.07692E-6 -3.7037E-7 L 0.04487 -3.7037E-7 C 0.0649 -3.7037E-7 0.08974 -0.07593 0.08974 -0.1375 L 0.08974 -0.275 " pathEditMode="relative" rAng="0" ptsTypes="AAAA">
                                      <p:cBhvr>
                                        <p:cTn id="10" dur="2000" fill="hold"/>
                                        <p:tgtEl>
                                          <p:spTgt spid="82"/>
                                        </p:tgtEl>
                                        <p:attrNameLst>
                                          <p:attrName>ppt_x</p:attrName>
                                          <p:attrName>ppt_y</p:attrName>
                                        </p:attrNameLst>
                                      </p:cBhvr>
                                      <p:rCtr x="4487" y="-13750"/>
                                    </p:animMotion>
                                  </p:childTnLst>
                                </p:cTn>
                              </p:par>
                              <p:par>
                                <p:cTn id="11" presetID="43" presetClass="path" presetSubtype="0" repeatCount="indefinite" accel="50000" decel="50000" fill="hold" nodeType="withEffect">
                                  <p:stCondLst>
                                    <p:cond delay="0"/>
                                  </p:stCondLst>
                                  <p:childTnLst>
                                    <p:animMotion origin="layout" path="M -0.00032 1.11111E-6 L -0.00032 -0.12454 C -0.00032 -0.18079 -0.01667 -0.25093 -0.02965 -0.25093 L -0.05865 -0.25093 " pathEditMode="relative" rAng="16200000" ptsTypes="AAAA">
                                      <p:cBhvr>
                                        <p:cTn id="12" dur="2000" fill="hold"/>
                                        <p:tgtEl>
                                          <p:spTgt spid="88"/>
                                        </p:tgtEl>
                                        <p:attrNameLst>
                                          <p:attrName>ppt_x</p:attrName>
                                          <p:attrName>ppt_y</p:attrName>
                                        </p:attrNameLst>
                                      </p:cBhvr>
                                      <p:rCtr x="-2917" y="-12546"/>
                                    </p:animMotion>
                                  </p:childTnLst>
                                </p:cTn>
                              </p:par>
                              <p:par>
                                <p:cTn id="13" presetID="35" presetClass="path" presetSubtype="0" repeatCount="indefinite" accel="50000" decel="50000" fill="hold" nodeType="withEffect">
                                  <p:stCondLst>
                                    <p:cond delay="0"/>
                                  </p:stCondLst>
                                  <p:childTnLst>
                                    <p:animMotion origin="layout" path="M 4.61538E-6 -4.07407E-6 L -0.21699 -0.00023 " pathEditMode="relative" rAng="0" ptsTypes="AA">
                                      <p:cBhvr>
                                        <p:cTn id="14" dur="2000" fill="hold"/>
                                        <p:tgtEl>
                                          <p:spTgt spid="91"/>
                                        </p:tgtEl>
                                        <p:attrNameLst>
                                          <p:attrName>ppt_x</p:attrName>
                                          <p:attrName>ppt_y</p:attrName>
                                        </p:attrNameLst>
                                      </p:cBhvr>
                                      <p:rCtr x="-10849" y="-23"/>
                                    </p:animMotion>
                                  </p:childTnLst>
                                </p:cTn>
                              </p:par>
                              <p:par>
                                <p:cTn id="15" presetID="35" presetClass="path" presetSubtype="0" repeatCount="indefinite" accel="50000" decel="50000" fill="hold" nodeType="withEffect">
                                  <p:stCondLst>
                                    <p:cond delay="0"/>
                                  </p:stCondLst>
                                  <p:childTnLst>
                                    <p:animMotion origin="layout" path="M -0.00032 1.85185E-6 L -0.25032 1.85185E-6 " pathEditMode="relative" rAng="0" ptsTypes="AA">
                                      <p:cBhvr>
                                        <p:cTn id="16" dur="2000" fill="hold"/>
                                        <p:tgtEl>
                                          <p:spTgt spid="97"/>
                                        </p:tgtEl>
                                        <p:attrNameLst>
                                          <p:attrName>ppt_x</p:attrName>
                                          <p:attrName>ppt_y</p:attrName>
                                        </p:attrNameLst>
                                      </p:cBhvr>
                                      <p:rCtr x="-12500" y="0"/>
                                    </p:animMotion>
                                  </p:childTnLst>
                                </p:cTn>
                              </p:par>
                              <p:par>
                                <p:cTn id="17" presetID="43" presetClass="path" presetSubtype="0" repeatCount="indefinite" accel="50000" decel="50000" fill="hold" nodeType="withEffect">
                                  <p:stCondLst>
                                    <p:cond delay="0"/>
                                  </p:stCondLst>
                                  <p:childTnLst>
                                    <p:animMotion origin="layout" path="M -0.00032 1.85185E-6 L -0.03862 1.85185E-6 C -0.05593 1.85185E-6 -0.07741 0.03102 -0.07741 0.05602 L -0.07741 0.11204 " pathEditMode="relative" rAng="10800000" ptsTypes="AAAA">
                                      <p:cBhvr>
                                        <p:cTn id="18" dur="2000" fill="hold"/>
                                        <p:tgtEl>
                                          <p:spTgt spid="85"/>
                                        </p:tgtEl>
                                        <p:attrNameLst>
                                          <p:attrName>ppt_x</p:attrName>
                                          <p:attrName>ppt_y</p:attrName>
                                        </p:attrNameLst>
                                      </p:cBhvr>
                                      <p:rCtr x="-3846" y="5602"/>
                                    </p:animMotion>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par>
                                <p:cTn id="26" presetID="10" presetClass="entr" presetSubtype="0" fill="hold" grpId="0" nodeType="withEffect">
                                  <p:stCondLst>
                                    <p:cond delay="800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Current</a:t>
            </a:r>
            <a:endParaRPr lang="fr-CH" dirty="0"/>
          </a:p>
        </p:txBody>
      </p:sp>
      <p:sp>
        <p:nvSpPr>
          <p:cNvPr id="3" name="Text Box 3"/>
          <p:cNvSpPr txBox="1">
            <a:spLocks noChangeArrowheads="1"/>
          </p:cNvSpPr>
          <p:nvPr/>
        </p:nvSpPr>
        <p:spPr bwMode="auto">
          <a:xfrm>
            <a:off x="4092575" y="595153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Light</a:t>
            </a:r>
          </a:p>
        </p:txBody>
      </p:sp>
      <p:pic>
        <p:nvPicPr>
          <p:cNvPr id="4" name="Picture 5" descr="Push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850" y="2000250"/>
            <a:ext cx="59531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Re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3211513"/>
            <a:ext cx="42703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atte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532188"/>
            <a:ext cx="19113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25" y="4997450"/>
            <a:ext cx="166687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9"/>
          <p:cNvSpPr>
            <a:spLocks/>
          </p:cNvSpPr>
          <p:nvPr/>
        </p:nvSpPr>
        <p:spPr bwMode="auto">
          <a:xfrm>
            <a:off x="2751138" y="3097213"/>
            <a:ext cx="1555750" cy="733425"/>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9" name="Freeform 10"/>
          <p:cNvSpPr>
            <a:spLocks/>
          </p:cNvSpPr>
          <p:nvPr/>
        </p:nvSpPr>
        <p:spPr bwMode="auto">
          <a:xfrm flipV="1">
            <a:off x="2754313" y="4384675"/>
            <a:ext cx="1555750" cy="731838"/>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0" name="Freeform 11"/>
          <p:cNvSpPr>
            <a:spLocks/>
          </p:cNvSpPr>
          <p:nvPr/>
        </p:nvSpPr>
        <p:spPr bwMode="auto">
          <a:xfrm flipH="1" flipV="1">
            <a:off x="5005388" y="4529138"/>
            <a:ext cx="1046162" cy="588962"/>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1" name="Freeform 12"/>
          <p:cNvSpPr>
            <a:spLocks/>
          </p:cNvSpPr>
          <p:nvPr/>
        </p:nvSpPr>
        <p:spPr bwMode="auto">
          <a:xfrm flipH="1">
            <a:off x="4537075" y="3097213"/>
            <a:ext cx="1547813" cy="419100"/>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2" name="Text Box 13"/>
          <p:cNvSpPr txBox="1">
            <a:spLocks noChangeArrowheads="1"/>
          </p:cNvSpPr>
          <p:nvPr/>
        </p:nvSpPr>
        <p:spPr bwMode="auto">
          <a:xfrm>
            <a:off x="6084888" y="3905250"/>
            <a:ext cx="1122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Resistor</a:t>
            </a:r>
          </a:p>
        </p:txBody>
      </p:sp>
      <p:sp>
        <p:nvSpPr>
          <p:cNvPr id="13" name="Text Box 14"/>
          <p:cNvSpPr txBox="1">
            <a:spLocks noChangeArrowheads="1"/>
          </p:cNvSpPr>
          <p:nvPr/>
        </p:nvSpPr>
        <p:spPr bwMode="auto">
          <a:xfrm>
            <a:off x="1152525" y="32369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Battery</a:t>
            </a:r>
          </a:p>
        </p:txBody>
      </p:sp>
      <p:sp>
        <p:nvSpPr>
          <p:cNvPr id="14" name="Text Box 15"/>
          <p:cNvSpPr txBox="1">
            <a:spLocks noChangeArrowheads="1"/>
          </p:cNvSpPr>
          <p:nvPr/>
        </p:nvSpPr>
        <p:spPr bwMode="auto">
          <a:xfrm>
            <a:off x="3935413" y="17399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Switch</a:t>
            </a:r>
          </a:p>
        </p:txBody>
      </p:sp>
      <p:sp>
        <p:nvSpPr>
          <p:cNvPr id="15" name="AutoShape 16"/>
          <p:cNvSpPr>
            <a:spLocks noChangeArrowheads="1"/>
          </p:cNvSpPr>
          <p:nvPr/>
        </p:nvSpPr>
        <p:spPr bwMode="auto">
          <a:xfrm>
            <a:off x="2224088" y="3151188"/>
            <a:ext cx="393700" cy="393700"/>
          </a:xfrm>
          <a:prstGeom prst="plus">
            <a:avLst>
              <a:gd name="adj" fmla="val 40106"/>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 name="Rectangle 17"/>
          <p:cNvSpPr>
            <a:spLocks noChangeArrowheads="1"/>
          </p:cNvSpPr>
          <p:nvPr/>
        </p:nvSpPr>
        <p:spPr bwMode="auto">
          <a:xfrm>
            <a:off x="2274888" y="4665663"/>
            <a:ext cx="293687" cy="53975"/>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7" name="Group 20"/>
          <p:cNvGrpSpPr>
            <a:grpSpLocks/>
          </p:cNvGrpSpPr>
          <p:nvPr/>
        </p:nvGrpSpPr>
        <p:grpSpPr bwMode="auto">
          <a:xfrm>
            <a:off x="4240213" y="1593850"/>
            <a:ext cx="2505075" cy="2085975"/>
            <a:chOff x="2202" y="1302"/>
            <a:chExt cx="1578" cy="1314"/>
          </a:xfrm>
        </p:grpSpPr>
        <p:pic>
          <p:nvPicPr>
            <p:cNvPr id="18" name="Picture 21" descr="BlackProb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007982">
              <a:off x="2961" y="1797"/>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2" descr="RedProb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515351">
              <a:off x="2202" y="1751"/>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AutoShape 21"/>
          <p:cNvSpPr>
            <a:spLocks noChangeArrowheads="1"/>
          </p:cNvSpPr>
          <p:nvPr/>
        </p:nvSpPr>
        <p:spPr bwMode="auto">
          <a:xfrm rot="10800000" flipV="1">
            <a:off x="2247900" y="4914900"/>
            <a:ext cx="647700" cy="51593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chemeClr val="tx1"/>
          </a:solidFill>
          <a:ln w="9525">
            <a:solidFill>
              <a:schemeClr val="tx1"/>
            </a:solidFill>
            <a:miter lim="800000"/>
            <a:headEnd/>
            <a:tailEnd/>
          </a:ln>
        </p:spPr>
        <p:txBody>
          <a:bodyPr wrap="none" anchor="ctr"/>
          <a:lstStyle/>
          <a:p>
            <a:endParaRPr lang="fr-CH"/>
          </a:p>
        </p:txBody>
      </p:sp>
      <p:sp>
        <p:nvSpPr>
          <p:cNvPr id="21" name="AutoShape 22"/>
          <p:cNvSpPr>
            <a:spLocks noChangeArrowheads="1"/>
          </p:cNvSpPr>
          <p:nvPr/>
        </p:nvSpPr>
        <p:spPr bwMode="auto">
          <a:xfrm rot="16200000" flipV="1">
            <a:off x="2419350" y="2305050"/>
            <a:ext cx="6477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rgbClr val="FF0000"/>
          </a:solidFill>
          <a:ln w="9525">
            <a:solidFill>
              <a:schemeClr val="tx1"/>
            </a:solidFill>
            <a:miter lim="800000"/>
            <a:headEnd/>
            <a:tailEnd/>
          </a:ln>
        </p:spPr>
        <p:txBody>
          <a:bodyPr wrap="none" anchor="ctr"/>
          <a:lstStyle/>
          <a:p>
            <a:endParaRPr lang="fr-CH"/>
          </a:p>
        </p:txBody>
      </p:sp>
      <p:sp>
        <p:nvSpPr>
          <p:cNvPr id="22" name="TextBox 21"/>
          <p:cNvSpPr txBox="1"/>
          <p:nvPr/>
        </p:nvSpPr>
        <p:spPr>
          <a:xfrm>
            <a:off x="7335985" y="1323545"/>
            <a:ext cx="2206333" cy="923330"/>
          </a:xfrm>
          <a:prstGeom prst="rect">
            <a:avLst/>
          </a:prstGeom>
          <a:noFill/>
        </p:spPr>
        <p:txBody>
          <a:bodyPr wrap="square" rtlCol="0">
            <a:spAutoFit/>
          </a:bodyPr>
          <a:lstStyle/>
          <a:p>
            <a:r>
              <a:rPr lang="en-US" dirty="0" smtClean="0"/>
              <a:t>Current is measured in series through a component</a:t>
            </a:r>
            <a:endParaRPr lang="fr-CH" dirty="0"/>
          </a:p>
        </p:txBody>
      </p:sp>
      <p:pic>
        <p:nvPicPr>
          <p:cNvPr id="9218" name="Picture 2" descr="Basic measuring of resistance, voltage and current using digital multime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0383" y="1397281"/>
            <a:ext cx="1874736" cy="44126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7382535" y="3503062"/>
            <a:ext cx="1745777" cy="1745777"/>
          </a:xfrm>
          <a:prstGeom prst="rect">
            <a:avLst/>
          </a:prstGeom>
        </p:spPr>
      </p:pic>
    </p:spTree>
    <p:extLst>
      <p:ext uri="{BB962C8B-B14F-4D97-AF65-F5344CB8AC3E}">
        <p14:creationId xmlns:p14="http://schemas.microsoft.com/office/powerpoint/2010/main" val="416245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circuit</a:t>
            </a:r>
            <a:endParaRPr lang="fr-CH" dirty="0"/>
          </a:p>
        </p:txBody>
      </p:sp>
      <p:sp>
        <p:nvSpPr>
          <p:cNvPr id="3" name="Rectangle: Rounded Corners 2">
            <a:extLst>
              <a:ext uri="{FF2B5EF4-FFF2-40B4-BE49-F238E27FC236}">
                <a16:creationId xmlns:a16="http://schemas.microsoft.com/office/drawing/2014/main" id="{A2ABDE3C-4366-47CB-ABF5-7AB48A5B5F9F}"/>
              </a:ext>
            </a:extLst>
          </p:cNvPr>
          <p:cNvSpPr/>
          <p:nvPr/>
        </p:nvSpPr>
        <p:spPr>
          <a:xfrm>
            <a:off x="2558860" y="1846313"/>
            <a:ext cx="7753984" cy="4475368"/>
          </a:xfrm>
          <a:custGeom>
            <a:avLst/>
            <a:gdLst>
              <a:gd name="connsiteX0" fmla="*/ 0 w 8458200"/>
              <a:gd name="connsiteY0" fmla="*/ 744851 h 4469018"/>
              <a:gd name="connsiteX1" fmla="*/ 744851 w 8458200"/>
              <a:gd name="connsiteY1" fmla="*/ 0 h 4469018"/>
              <a:gd name="connsiteX2" fmla="*/ 7713349 w 8458200"/>
              <a:gd name="connsiteY2" fmla="*/ 0 h 4469018"/>
              <a:gd name="connsiteX3" fmla="*/ 8458200 w 8458200"/>
              <a:gd name="connsiteY3" fmla="*/ 744851 h 4469018"/>
              <a:gd name="connsiteX4" fmla="*/ 8458200 w 8458200"/>
              <a:gd name="connsiteY4" fmla="*/ 3724167 h 4469018"/>
              <a:gd name="connsiteX5" fmla="*/ 7713349 w 8458200"/>
              <a:gd name="connsiteY5" fmla="*/ 4469018 h 4469018"/>
              <a:gd name="connsiteX6" fmla="*/ 744851 w 8458200"/>
              <a:gd name="connsiteY6" fmla="*/ 4469018 h 4469018"/>
              <a:gd name="connsiteX7" fmla="*/ 0 w 8458200"/>
              <a:gd name="connsiteY7" fmla="*/ 3724167 h 4469018"/>
              <a:gd name="connsiteX8" fmla="*/ 0 w 8458200"/>
              <a:gd name="connsiteY8" fmla="*/ 744851 h 4469018"/>
              <a:gd name="connsiteX0" fmla="*/ 0 w 8458200"/>
              <a:gd name="connsiteY0" fmla="*/ 751201 h 4475368"/>
              <a:gd name="connsiteX1" fmla="*/ 744851 w 8458200"/>
              <a:gd name="connsiteY1" fmla="*/ 6350 h 4475368"/>
              <a:gd name="connsiteX2" fmla="*/ 6195699 w 8458200"/>
              <a:gd name="connsiteY2" fmla="*/ 0 h 4475368"/>
              <a:gd name="connsiteX3" fmla="*/ 8458200 w 8458200"/>
              <a:gd name="connsiteY3" fmla="*/ 7512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0753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0753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0753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1769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8458200"/>
              <a:gd name="connsiteY0" fmla="*/ 751201 h 4475368"/>
              <a:gd name="connsiteX1" fmla="*/ 744851 w 8458200"/>
              <a:gd name="connsiteY1" fmla="*/ 6350 h 4475368"/>
              <a:gd name="connsiteX2" fmla="*/ 6195699 w 8458200"/>
              <a:gd name="connsiteY2" fmla="*/ 0 h 4475368"/>
              <a:gd name="connsiteX3" fmla="*/ 6203950 w 8458200"/>
              <a:gd name="connsiteY3" fmla="*/ 3176901 h 4475368"/>
              <a:gd name="connsiteX4" fmla="*/ 8458200 w 8458200"/>
              <a:gd name="connsiteY4" fmla="*/ 3730517 h 4475368"/>
              <a:gd name="connsiteX5" fmla="*/ 7713349 w 8458200"/>
              <a:gd name="connsiteY5" fmla="*/ 4475368 h 4475368"/>
              <a:gd name="connsiteX6" fmla="*/ 744851 w 8458200"/>
              <a:gd name="connsiteY6" fmla="*/ 4475368 h 4475368"/>
              <a:gd name="connsiteX7" fmla="*/ 0 w 8458200"/>
              <a:gd name="connsiteY7" fmla="*/ 3730517 h 4475368"/>
              <a:gd name="connsiteX8" fmla="*/ 0 w 8458200"/>
              <a:gd name="connsiteY8" fmla="*/ 751201 h 4475368"/>
              <a:gd name="connsiteX0" fmla="*/ 0 w 7901774"/>
              <a:gd name="connsiteY0" fmla="*/ 751201 h 4475368"/>
              <a:gd name="connsiteX1" fmla="*/ 744851 w 7901774"/>
              <a:gd name="connsiteY1" fmla="*/ 6350 h 4475368"/>
              <a:gd name="connsiteX2" fmla="*/ 6195699 w 7901774"/>
              <a:gd name="connsiteY2" fmla="*/ 0 h 4475368"/>
              <a:gd name="connsiteX3" fmla="*/ 6203950 w 7901774"/>
              <a:gd name="connsiteY3" fmla="*/ 3176901 h 4475368"/>
              <a:gd name="connsiteX4" fmla="*/ 7734300 w 7901774"/>
              <a:gd name="connsiteY4" fmla="*/ 3171717 h 4475368"/>
              <a:gd name="connsiteX5" fmla="*/ 7713349 w 7901774"/>
              <a:gd name="connsiteY5" fmla="*/ 4475368 h 4475368"/>
              <a:gd name="connsiteX6" fmla="*/ 744851 w 7901774"/>
              <a:gd name="connsiteY6" fmla="*/ 4475368 h 4475368"/>
              <a:gd name="connsiteX7" fmla="*/ 0 w 7901774"/>
              <a:gd name="connsiteY7" fmla="*/ 3730517 h 4475368"/>
              <a:gd name="connsiteX8" fmla="*/ 0 w 7901774"/>
              <a:gd name="connsiteY8" fmla="*/ 751201 h 4475368"/>
              <a:gd name="connsiteX0" fmla="*/ 0 w 7817362"/>
              <a:gd name="connsiteY0" fmla="*/ 751201 h 4481718"/>
              <a:gd name="connsiteX1" fmla="*/ 744851 w 7817362"/>
              <a:gd name="connsiteY1" fmla="*/ 6350 h 4481718"/>
              <a:gd name="connsiteX2" fmla="*/ 6195699 w 7817362"/>
              <a:gd name="connsiteY2" fmla="*/ 0 h 4481718"/>
              <a:gd name="connsiteX3" fmla="*/ 6203950 w 7817362"/>
              <a:gd name="connsiteY3" fmla="*/ 3176901 h 4481718"/>
              <a:gd name="connsiteX4" fmla="*/ 7734300 w 7817362"/>
              <a:gd name="connsiteY4" fmla="*/ 3171717 h 4481718"/>
              <a:gd name="connsiteX5" fmla="*/ 7586349 w 7817362"/>
              <a:gd name="connsiteY5" fmla="*/ 4481718 h 4481718"/>
              <a:gd name="connsiteX6" fmla="*/ 744851 w 7817362"/>
              <a:gd name="connsiteY6" fmla="*/ 4475368 h 4481718"/>
              <a:gd name="connsiteX7" fmla="*/ 0 w 7817362"/>
              <a:gd name="connsiteY7" fmla="*/ 3730517 h 4481718"/>
              <a:gd name="connsiteX8" fmla="*/ 0 w 7817362"/>
              <a:gd name="connsiteY8" fmla="*/ 751201 h 4481718"/>
              <a:gd name="connsiteX0" fmla="*/ 0 w 7771070"/>
              <a:gd name="connsiteY0" fmla="*/ 751201 h 4475368"/>
              <a:gd name="connsiteX1" fmla="*/ 744851 w 7771070"/>
              <a:gd name="connsiteY1" fmla="*/ 6350 h 4475368"/>
              <a:gd name="connsiteX2" fmla="*/ 6195699 w 7771070"/>
              <a:gd name="connsiteY2" fmla="*/ 0 h 4475368"/>
              <a:gd name="connsiteX3" fmla="*/ 6203950 w 7771070"/>
              <a:gd name="connsiteY3" fmla="*/ 3176901 h 4475368"/>
              <a:gd name="connsiteX4" fmla="*/ 7734300 w 7771070"/>
              <a:gd name="connsiteY4" fmla="*/ 3171717 h 4475368"/>
              <a:gd name="connsiteX5" fmla="*/ 7497449 w 7771070"/>
              <a:gd name="connsiteY5" fmla="*/ 4462668 h 4475368"/>
              <a:gd name="connsiteX6" fmla="*/ 744851 w 7771070"/>
              <a:gd name="connsiteY6" fmla="*/ 4475368 h 4475368"/>
              <a:gd name="connsiteX7" fmla="*/ 0 w 7771070"/>
              <a:gd name="connsiteY7" fmla="*/ 3730517 h 4475368"/>
              <a:gd name="connsiteX8" fmla="*/ 0 w 7771070"/>
              <a:gd name="connsiteY8" fmla="*/ 751201 h 4475368"/>
              <a:gd name="connsiteX0" fmla="*/ 0 w 7756685"/>
              <a:gd name="connsiteY0" fmla="*/ 751201 h 4475368"/>
              <a:gd name="connsiteX1" fmla="*/ 744851 w 7756685"/>
              <a:gd name="connsiteY1" fmla="*/ 6350 h 4475368"/>
              <a:gd name="connsiteX2" fmla="*/ 6195699 w 7756685"/>
              <a:gd name="connsiteY2" fmla="*/ 0 h 4475368"/>
              <a:gd name="connsiteX3" fmla="*/ 6203950 w 7756685"/>
              <a:gd name="connsiteY3" fmla="*/ 3176901 h 4475368"/>
              <a:gd name="connsiteX4" fmla="*/ 7734300 w 7756685"/>
              <a:gd name="connsiteY4" fmla="*/ 3171717 h 4475368"/>
              <a:gd name="connsiteX5" fmla="*/ 7497449 w 7756685"/>
              <a:gd name="connsiteY5" fmla="*/ 4462668 h 4475368"/>
              <a:gd name="connsiteX6" fmla="*/ 744851 w 7756685"/>
              <a:gd name="connsiteY6" fmla="*/ 4475368 h 4475368"/>
              <a:gd name="connsiteX7" fmla="*/ 0 w 7756685"/>
              <a:gd name="connsiteY7" fmla="*/ 3730517 h 4475368"/>
              <a:gd name="connsiteX8" fmla="*/ 0 w 7756685"/>
              <a:gd name="connsiteY8" fmla="*/ 751201 h 4475368"/>
              <a:gd name="connsiteX0" fmla="*/ 0 w 7753984"/>
              <a:gd name="connsiteY0" fmla="*/ 751201 h 4475368"/>
              <a:gd name="connsiteX1" fmla="*/ 744851 w 7753984"/>
              <a:gd name="connsiteY1" fmla="*/ 6350 h 4475368"/>
              <a:gd name="connsiteX2" fmla="*/ 6195699 w 7753984"/>
              <a:gd name="connsiteY2" fmla="*/ 0 h 4475368"/>
              <a:gd name="connsiteX3" fmla="*/ 6203950 w 7753984"/>
              <a:gd name="connsiteY3" fmla="*/ 3176901 h 4475368"/>
              <a:gd name="connsiteX4" fmla="*/ 7734300 w 7753984"/>
              <a:gd name="connsiteY4" fmla="*/ 3171717 h 4475368"/>
              <a:gd name="connsiteX5" fmla="*/ 7497449 w 7753984"/>
              <a:gd name="connsiteY5" fmla="*/ 4462668 h 4475368"/>
              <a:gd name="connsiteX6" fmla="*/ 744851 w 7753984"/>
              <a:gd name="connsiteY6" fmla="*/ 4475368 h 4475368"/>
              <a:gd name="connsiteX7" fmla="*/ 0 w 7753984"/>
              <a:gd name="connsiteY7" fmla="*/ 3730517 h 4475368"/>
              <a:gd name="connsiteX8" fmla="*/ 0 w 7753984"/>
              <a:gd name="connsiteY8" fmla="*/ 751201 h 4475368"/>
              <a:gd name="connsiteX0" fmla="*/ 0 w 7756685"/>
              <a:gd name="connsiteY0" fmla="*/ 751201 h 4475368"/>
              <a:gd name="connsiteX1" fmla="*/ 744851 w 7756685"/>
              <a:gd name="connsiteY1" fmla="*/ 6350 h 4475368"/>
              <a:gd name="connsiteX2" fmla="*/ 6195699 w 7756685"/>
              <a:gd name="connsiteY2" fmla="*/ 0 h 4475368"/>
              <a:gd name="connsiteX3" fmla="*/ 6203950 w 7756685"/>
              <a:gd name="connsiteY3" fmla="*/ 3176901 h 4475368"/>
              <a:gd name="connsiteX4" fmla="*/ 7734300 w 7756685"/>
              <a:gd name="connsiteY4" fmla="*/ 3171717 h 4475368"/>
              <a:gd name="connsiteX5" fmla="*/ 7497449 w 7756685"/>
              <a:gd name="connsiteY5" fmla="*/ 4462668 h 4475368"/>
              <a:gd name="connsiteX6" fmla="*/ 744851 w 7756685"/>
              <a:gd name="connsiteY6" fmla="*/ 4475368 h 4475368"/>
              <a:gd name="connsiteX7" fmla="*/ 0 w 7756685"/>
              <a:gd name="connsiteY7" fmla="*/ 3730517 h 4475368"/>
              <a:gd name="connsiteX8" fmla="*/ 0 w 7756685"/>
              <a:gd name="connsiteY8" fmla="*/ 751201 h 4475368"/>
              <a:gd name="connsiteX0" fmla="*/ 0 w 7753984"/>
              <a:gd name="connsiteY0" fmla="*/ 751201 h 4475368"/>
              <a:gd name="connsiteX1" fmla="*/ 744851 w 7753984"/>
              <a:gd name="connsiteY1" fmla="*/ 6350 h 4475368"/>
              <a:gd name="connsiteX2" fmla="*/ 6195699 w 7753984"/>
              <a:gd name="connsiteY2" fmla="*/ 0 h 4475368"/>
              <a:gd name="connsiteX3" fmla="*/ 6203950 w 7753984"/>
              <a:gd name="connsiteY3" fmla="*/ 3176901 h 4475368"/>
              <a:gd name="connsiteX4" fmla="*/ 7734300 w 7753984"/>
              <a:gd name="connsiteY4" fmla="*/ 3171717 h 4475368"/>
              <a:gd name="connsiteX5" fmla="*/ 7497449 w 7753984"/>
              <a:gd name="connsiteY5" fmla="*/ 4462668 h 4475368"/>
              <a:gd name="connsiteX6" fmla="*/ 744851 w 7753984"/>
              <a:gd name="connsiteY6" fmla="*/ 4475368 h 4475368"/>
              <a:gd name="connsiteX7" fmla="*/ 0 w 7753984"/>
              <a:gd name="connsiteY7" fmla="*/ 3730517 h 4475368"/>
              <a:gd name="connsiteX8" fmla="*/ 0 w 7753984"/>
              <a:gd name="connsiteY8" fmla="*/ 751201 h 447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3984" h="4475368">
                <a:moveTo>
                  <a:pt x="0" y="751201"/>
                </a:moveTo>
                <a:cubicBezTo>
                  <a:pt x="0" y="339831"/>
                  <a:pt x="333481" y="6350"/>
                  <a:pt x="744851" y="6350"/>
                </a:cubicBezTo>
                <a:lnTo>
                  <a:pt x="6195699" y="0"/>
                </a:lnTo>
                <a:cubicBezTo>
                  <a:pt x="6175269" y="603250"/>
                  <a:pt x="6203950" y="2765531"/>
                  <a:pt x="6203950" y="3176901"/>
                </a:cubicBezTo>
                <a:lnTo>
                  <a:pt x="7734300" y="3171717"/>
                </a:lnTo>
                <a:cubicBezTo>
                  <a:pt x="7727950" y="4421287"/>
                  <a:pt x="7864369" y="4449968"/>
                  <a:pt x="7497449" y="4462668"/>
                </a:cubicBezTo>
                <a:lnTo>
                  <a:pt x="744851" y="4475368"/>
                </a:lnTo>
                <a:cubicBezTo>
                  <a:pt x="333481" y="4475368"/>
                  <a:pt x="0" y="4141887"/>
                  <a:pt x="0" y="3730517"/>
                </a:cubicBezTo>
                <a:lnTo>
                  <a:pt x="0" y="751201"/>
                </a:ln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90CA44D-166F-4D86-BE1F-1171B5A736A8}"/>
              </a:ext>
            </a:extLst>
          </p:cNvPr>
          <p:cNvGrpSpPr/>
          <p:nvPr/>
        </p:nvGrpSpPr>
        <p:grpSpPr>
          <a:xfrm>
            <a:off x="8529614" y="1650284"/>
            <a:ext cx="432000" cy="432000"/>
            <a:chOff x="5981470" y="1253319"/>
            <a:chExt cx="654467" cy="653426"/>
          </a:xfrm>
        </p:grpSpPr>
        <p:pic>
          <p:nvPicPr>
            <p:cNvPr id="5" name="Picture 4">
              <a:extLst>
                <a:ext uri="{FF2B5EF4-FFF2-40B4-BE49-F238E27FC236}">
                  <a16:creationId xmlns:a16="http://schemas.microsoft.com/office/drawing/2014/main" id="{D0CD793A-01FB-49B4-9515-8BE9F074D35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6" name="Rectangle: Rounded Corners 94">
              <a:extLst>
                <a:ext uri="{FF2B5EF4-FFF2-40B4-BE49-F238E27FC236}">
                  <a16:creationId xmlns:a16="http://schemas.microsoft.com/office/drawing/2014/main" id="{6E9D1521-2D06-4BD1-B9A0-D4A53C2C0862}"/>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6CA1FE8-2943-4732-81F7-DEFAA8EC974D}"/>
              </a:ext>
            </a:extLst>
          </p:cNvPr>
          <p:cNvGrpSpPr/>
          <p:nvPr/>
        </p:nvGrpSpPr>
        <p:grpSpPr>
          <a:xfrm>
            <a:off x="2394382" y="5663493"/>
            <a:ext cx="432000" cy="432000"/>
            <a:chOff x="5981470" y="1253319"/>
            <a:chExt cx="654467" cy="653426"/>
          </a:xfrm>
        </p:grpSpPr>
        <p:pic>
          <p:nvPicPr>
            <p:cNvPr id="8" name="Picture 7">
              <a:extLst>
                <a:ext uri="{FF2B5EF4-FFF2-40B4-BE49-F238E27FC236}">
                  <a16:creationId xmlns:a16="http://schemas.microsoft.com/office/drawing/2014/main" id="{04C559DD-12A8-4E0F-BF0E-0317F7BAC151}"/>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9" name="Rectangle: Rounded Corners 104">
              <a:extLst>
                <a:ext uri="{FF2B5EF4-FFF2-40B4-BE49-F238E27FC236}">
                  <a16:creationId xmlns:a16="http://schemas.microsoft.com/office/drawing/2014/main" id="{56DF4F24-1CB7-40AC-8B12-475D54FD91D5}"/>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841272C-FA22-4390-8EC3-42E2EEAB389C}"/>
              </a:ext>
            </a:extLst>
          </p:cNvPr>
          <p:cNvGrpSpPr/>
          <p:nvPr/>
        </p:nvGrpSpPr>
        <p:grpSpPr>
          <a:xfrm>
            <a:off x="8595520" y="3040211"/>
            <a:ext cx="1807453" cy="2123443"/>
            <a:chOff x="4827753" y="562099"/>
            <a:chExt cx="2113472" cy="2488108"/>
          </a:xfrm>
        </p:grpSpPr>
        <p:sp>
          <p:nvSpPr>
            <p:cNvPr id="11" name="Cylinder 221">
              <a:extLst>
                <a:ext uri="{FF2B5EF4-FFF2-40B4-BE49-F238E27FC236}">
                  <a16:creationId xmlns:a16="http://schemas.microsoft.com/office/drawing/2014/main" id="{B585D99D-D275-49DF-950C-3EE9BB46FE2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222">
              <a:extLst>
                <a:ext uri="{FF2B5EF4-FFF2-40B4-BE49-F238E27FC236}">
                  <a16:creationId xmlns:a16="http://schemas.microsoft.com/office/drawing/2014/main" id="{25469747-0509-46A6-AED1-30766378AB5A}"/>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41BBD5C-7AED-44CD-91F1-69DA63A74BB9}"/>
                </a:ext>
              </a:extLst>
            </p:cNvPr>
            <p:cNvGrpSpPr/>
            <p:nvPr/>
          </p:nvGrpSpPr>
          <p:grpSpPr>
            <a:xfrm>
              <a:off x="4901295" y="2687070"/>
              <a:ext cx="239562" cy="86756"/>
              <a:chOff x="4974320" y="2713030"/>
              <a:chExt cx="239562" cy="86756"/>
            </a:xfrm>
          </p:grpSpPr>
          <p:sp>
            <p:nvSpPr>
              <p:cNvPr id="34" name="Cylinder 29">
                <a:extLst>
                  <a:ext uri="{FF2B5EF4-FFF2-40B4-BE49-F238E27FC236}">
                    <a16:creationId xmlns:a16="http://schemas.microsoft.com/office/drawing/2014/main" id="{B699B49F-D1E1-4902-BCE3-36D424A4FD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Summing Junction 34">
                <a:extLst>
                  <a:ext uri="{FF2B5EF4-FFF2-40B4-BE49-F238E27FC236}">
                    <a16:creationId xmlns:a16="http://schemas.microsoft.com/office/drawing/2014/main" id="{333D21A5-3F51-42DF-90E8-E0502B9AA4C4}"/>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7AB65ED-3F71-49CD-858B-6EFE3B91D4AE}"/>
                </a:ext>
              </a:extLst>
            </p:cNvPr>
            <p:cNvGrpSpPr/>
            <p:nvPr/>
          </p:nvGrpSpPr>
          <p:grpSpPr>
            <a:xfrm>
              <a:off x="6623666" y="2687070"/>
              <a:ext cx="239562" cy="86756"/>
              <a:chOff x="4974320" y="2713030"/>
              <a:chExt cx="239562" cy="86756"/>
            </a:xfrm>
          </p:grpSpPr>
          <p:sp>
            <p:nvSpPr>
              <p:cNvPr id="32" name="Cylinder 29">
                <a:extLst>
                  <a:ext uri="{FF2B5EF4-FFF2-40B4-BE49-F238E27FC236}">
                    <a16:creationId xmlns:a16="http://schemas.microsoft.com/office/drawing/2014/main" id="{A7F076AC-55C4-4CFA-A894-B7FC0B58EF27}"/>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Summing Junction 32">
                <a:extLst>
                  <a:ext uri="{FF2B5EF4-FFF2-40B4-BE49-F238E27FC236}">
                    <a16:creationId xmlns:a16="http://schemas.microsoft.com/office/drawing/2014/main" id="{75CF2548-E0D1-4AF8-8488-F2BFCD187ECA}"/>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ardrop 36">
              <a:extLst>
                <a:ext uri="{FF2B5EF4-FFF2-40B4-BE49-F238E27FC236}">
                  <a16:creationId xmlns:a16="http://schemas.microsoft.com/office/drawing/2014/main" id="{AE572B78-2A01-4358-BFF1-8195BC3177AF}"/>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26">
              <a:extLst>
                <a:ext uri="{FF2B5EF4-FFF2-40B4-BE49-F238E27FC236}">
                  <a16:creationId xmlns:a16="http://schemas.microsoft.com/office/drawing/2014/main" id="{30888544-5160-463C-A3B9-508C7D8BBC81}"/>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7E610BEE-545F-46D4-88D4-A91AA0288B41}"/>
                </a:ext>
              </a:extLst>
            </p:cNvPr>
            <p:cNvGrpSpPr/>
            <p:nvPr/>
          </p:nvGrpSpPr>
          <p:grpSpPr>
            <a:xfrm>
              <a:off x="5617255" y="2268864"/>
              <a:ext cx="587708" cy="225961"/>
              <a:chOff x="4510859" y="1951754"/>
              <a:chExt cx="587708" cy="225961"/>
            </a:xfrm>
          </p:grpSpPr>
          <p:sp>
            <p:nvSpPr>
              <p:cNvPr id="26" name="Rectangle: Rounded Corners 236">
                <a:extLst>
                  <a:ext uri="{FF2B5EF4-FFF2-40B4-BE49-F238E27FC236}">
                    <a16:creationId xmlns:a16="http://schemas.microsoft.com/office/drawing/2014/main" id="{EA300FEC-6E76-479C-9A6E-8478EB064C49}"/>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EE08738-6C60-425C-B65B-5B0003D95554}"/>
                  </a:ext>
                </a:extLst>
              </p:cNvPr>
              <p:cNvGrpSpPr/>
              <p:nvPr/>
            </p:nvGrpSpPr>
            <p:grpSpPr>
              <a:xfrm>
                <a:off x="4510859" y="1951754"/>
                <a:ext cx="587708" cy="225961"/>
                <a:chOff x="4447886" y="1453752"/>
                <a:chExt cx="587708" cy="225961"/>
              </a:xfrm>
            </p:grpSpPr>
            <p:sp>
              <p:nvSpPr>
                <p:cNvPr id="28" name="Rectangle: Rounded Corners 238">
                  <a:extLst>
                    <a:ext uri="{FF2B5EF4-FFF2-40B4-BE49-F238E27FC236}">
                      <a16:creationId xmlns:a16="http://schemas.microsoft.com/office/drawing/2014/main" id="{120E6A20-3A5B-4559-9EF2-B66877C1DABD}"/>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39">
                  <a:extLst>
                    <a:ext uri="{FF2B5EF4-FFF2-40B4-BE49-F238E27FC236}">
                      <a16:creationId xmlns:a16="http://schemas.microsoft.com/office/drawing/2014/main" id="{2C9105B8-86F9-40E5-9846-B7E67784F45A}"/>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40">
                  <a:extLst>
                    <a:ext uri="{FF2B5EF4-FFF2-40B4-BE49-F238E27FC236}">
                      <a16:creationId xmlns:a16="http://schemas.microsoft.com/office/drawing/2014/main" id="{1DF18112-3D1B-4574-957E-B38CB95E05FB}"/>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241">
                  <a:extLst>
                    <a:ext uri="{FF2B5EF4-FFF2-40B4-BE49-F238E27FC236}">
                      <a16:creationId xmlns:a16="http://schemas.microsoft.com/office/drawing/2014/main" id="{F9DCD935-2992-4787-880F-B85609093AF8}"/>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a:extLst>
                <a:ext uri="{FF2B5EF4-FFF2-40B4-BE49-F238E27FC236}">
                  <a16:creationId xmlns:a16="http://schemas.microsoft.com/office/drawing/2014/main" id="{492D7C57-039C-4499-881C-CD939F8648B6}"/>
                </a:ext>
              </a:extLst>
            </p:cNvPr>
            <p:cNvGrpSpPr/>
            <p:nvPr/>
          </p:nvGrpSpPr>
          <p:grpSpPr>
            <a:xfrm flipH="1">
              <a:off x="6064748" y="1849582"/>
              <a:ext cx="103988" cy="416443"/>
              <a:chOff x="4444110" y="1298984"/>
              <a:chExt cx="260521" cy="710437"/>
            </a:xfrm>
          </p:grpSpPr>
          <p:cxnSp>
            <p:nvCxnSpPr>
              <p:cNvPr id="24" name="Straight Connector 23">
                <a:extLst>
                  <a:ext uri="{FF2B5EF4-FFF2-40B4-BE49-F238E27FC236}">
                    <a16:creationId xmlns:a16="http://schemas.microsoft.com/office/drawing/2014/main" id="{17825C8C-6999-4670-9E6F-A7641C81B3F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754B3D4-1959-4FC6-AC6B-3B63A36D2280}"/>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A7DC2CE-8A9A-4EED-B88B-E34A221F170E}"/>
                </a:ext>
              </a:extLst>
            </p:cNvPr>
            <p:cNvGrpSpPr/>
            <p:nvPr/>
          </p:nvGrpSpPr>
          <p:grpSpPr>
            <a:xfrm>
              <a:off x="5642910" y="1848152"/>
              <a:ext cx="103988" cy="416443"/>
              <a:chOff x="4444110" y="1298984"/>
              <a:chExt cx="260521" cy="710437"/>
            </a:xfrm>
          </p:grpSpPr>
          <p:cxnSp>
            <p:nvCxnSpPr>
              <p:cNvPr id="22" name="Straight Connector 21">
                <a:extLst>
                  <a:ext uri="{FF2B5EF4-FFF2-40B4-BE49-F238E27FC236}">
                    <a16:creationId xmlns:a16="http://schemas.microsoft.com/office/drawing/2014/main" id="{9D2DE212-797B-4EB1-A56E-52A7EC215CCE}"/>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47BD8D8-9131-40DC-BD6C-1C58107611D2}"/>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a:extLst>
                <a:ext uri="{FF2B5EF4-FFF2-40B4-BE49-F238E27FC236}">
                  <a16:creationId xmlns:a16="http://schemas.microsoft.com/office/drawing/2014/main" id="{84422537-3C3C-42E2-934A-C8B8096818E1}"/>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67">
              <a:extLst>
                <a:ext uri="{FF2B5EF4-FFF2-40B4-BE49-F238E27FC236}">
                  <a16:creationId xmlns:a16="http://schemas.microsoft.com/office/drawing/2014/main" id="{ECA09BB5-0890-437E-A03B-BE08F7CDAF59}"/>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Connector: Elbow 30">
            <a:extLst>
              <a:ext uri="{FF2B5EF4-FFF2-40B4-BE49-F238E27FC236}">
                <a16:creationId xmlns:a16="http://schemas.microsoft.com/office/drawing/2014/main" id="{C62336C7-2E28-434C-942F-B57D18AADC48}"/>
              </a:ext>
            </a:extLst>
          </p:cNvPr>
          <p:cNvCxnSpPr>
            <a:cxnSpLocks/>
          </p:cNvCxnSpPr>
          <p:nvPr/>
        </p:nvCxnSpPr>
        <p:spPr>
          <a:xfrm rot="16200000" flipH="1">
            <a:off x="4675931" y="3310643"/>
            <a:ext cx="4475368" cy="1546708"/>
          </a:xfrm>
          <a:prstGeom prst="bentConnector3">
            <a:avLst>
              <a:gd name="adj1" fmla="val 7043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34CD787-6618-41FD-9F3D-FC7E05A2F18C}"/>
              </a:ext>
            </a:extLst>
          </p:cNvPr>
          <p:cNvGrpSpPr/>
          <p:nvPr/>
        </p:nvGrpSpPr>
        <p:grpSpPr>
          <a:xfrm>
            <a:off x="5963110" y="3032080"/>
            <a:ext cx="1807453" cy="2123443"/>
            <a:chOff x="4827753" y="562099"/>
            <a:chExt cx="2113472" cy="2488108"/>
          </a:xfrm>
        </p:grpSpPr>
        <p:sp>
          <p:nvSpPr>
            <p:cNvPr id="38" name="Cylinder 273">
              <a:extLst>
                <a:ext uri="{FF2B5EF4-FFF2-40B4-BE49-F238E27FC236}">
                  <a16:creationId xmlns:a16="http://schemas.microsoft.com/office/drawing/2014/main" id="{CCF0F1DB-ECEB-499F-A29D-E641BE718AA0}"/>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ylinder 274">
              <a:extLst>
                <a:ext uri="{FF2B5EF4-FFF2-40B4-BE49-F238E27FC236}">
                  <a16:creationId xmlns:a16="http://schemas.microsoft.com/office/drawing/2014/main" id="{62E15268-D5A6-4986-B559-7862FB4F2E83}"/>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E1F95E8-41CB-4EFD-8708-8D067DC6853D}"/>
                </a:ext>
              </a:extLst>
            </p:cNvPr>
            <p:cNvGrpSpPr/>
            <p:nvPr/>
          </p:nvGrpSpPr>
          <p:grpSpPr>
            <a:xfrm>
              <a:off x="4901295" y="2687070"/>
              <a:ext cx="239562" cy="86756"/>
              <a:chOff x="4974320" y="2713030"/>
              <a:chExt cx="239562" cy="86756"/>
            </a:xfrm>
          </p:grpSpPr>
          <p:sp>
            <p:nvSpPr>
              <p:cNvPr id="61" name="Cylinder 29">
                <a:extLst>
                  <a:ext uri="{FF2B5EF4-FFF2-40B4-BE49-F238E27FC236}">
                    <a16:creationId xmlns:a16="http://schemas.microsoft.com/office/drawing/2014/main" id="{F89EF50D-3095-4BF2-84CF-00A9E3472A25}"/>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Summing Junction 61">
                <a:extLst>
                  <a:ext uri="{FF2B5EF4-FFF2-40B4-BE49-F238E27FC236}">
                    <a16:creationId xmlns:a16="http://schemas.microsoft.com/office/drawing/2014/main" id="{8E74F53D-5E2F-4F8F-A6EC-674DA88C440B}"/>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49E1FE97-2978-46ED-B017-463569BDBE50}"/>
                </a:ext>
              </a:extLst>
            </p:cNvPr>
            <p:cNvGrpSpPr/>
            <p:nvPr/>
          </p:nvGrpSpPr>
          <p:grpSpPr>
            <a:xfrm>
              <a:off x="6623666" y="2687070"/>
              <a:ext cx="239562" cy="86756"/>
              <a:chOff x="4974320" y="2713030"/>
              <a:chExt cx="239562" cy="86756"/>
            </a:xfrm>
          </p:grpSpPr>
          <p:sp>
            <p:nvSpPr>
              <p:cNvPr id="59" name="Cylinder 29">
                <a:extLst>
                  <a:ext uri="{FF2B5EF4-FFF2-40B4-BE49-F238E27FC236}">
                    <a16:creationId xmlns:a16="http://schemas.microsoft.com/office/drawing/2014/main" id="{CBC376F6-36DA-4D02-9629-30B6AD8BFA2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Summing Junction 59">
                <a:extLst>
                  <a:ext uri="{FF2B5EF4-FFF2-40B4-BE49-F238E27FC236}">
                    <a16:creationId xmlns:a16="http://schemas.microsoft.com/office/drawing/2014/main" id="{3C9A3E6F-FB7C-46D2-9FFD-40D4390D900D}"/>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ardrop 36">
              <a:extLst>
                <a:ext uri="{FF2B5EF4-FFF2-40B4-BE49-F238E27FC236}">
                  <a16:creationId xmlns:a16="http://schemas.microsoft.com/office/drawing/2014/main" id="{94385ED3-133D-4DEC-A043-52A349443862}"/>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78">
              <a:extLst>
                <a:ext uri="{FF2B5EF4-FFF2-40B4-BE49-F238E27FC236}">
                  <a16:creationId xmlns:a16="http://schemas.microsoft.com/office/drawing/2014/main" id="{C866DD22-AE8B-4210-8905-D962156E00FD}"/>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EEDC35FF-C200-4A3F-BC42-3517F23CB23E}"/>
                </a:ext>
              </a:extLst>
            </p:cNvPr>
            <p:cNvGrpSpPr/>
            <p:nvPr/>
          </p:nvGrpSpPr>
          <p:grpSpPr>
            <a:xfrm>
              <a:off x="5617255" y="2268864"/>
              <a:ext cx="587708" cy="225961"/>
              <a:chOff x="4510859" y="1951754"/>
              <a:chExt cx="587708" cy="225961"/>
            </a:xfrm>
          </p:grpSpPr>
          <p:sp>
            <p:nvSpPr>
              <p:cNvPr id="53" name="Rectangle: Rounded Corners 288">
                <a:extLst>
                  <a:ext uri="{FF2B5EF4-FFF2-40B4-BE49-F238E27FC236}">
                    <a16:creationId xmlns:a16="http://schemas.microsoft.com/office/drawing/2014/main" id="{18E2409C-811D-432A-A0BD-CB3C74F9A1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9F01B09-7CFE-41D3-B81B-1D82328A65F1}"/>
                  </a:ext>
                </a:extLst>
              </p:cNvPr>
              <p:cNvGrpSpPr/>
              <p:nvPr/>
            </p:nvGrpSpPr>
            <p:grpSpPr>
              <a:xfrm>
                <a:off x="4510859" y="1951754"/>
                <a:ext cx="587708" cy="225961"/>
                <a:chOff x="4447886" y="1453752"/>
                <a:chExt cx="587708" cy="225961"/>
              </a:xfrm>
            </p:grpSpPr>
            <p:sp>
              <p:nvSpPr>
                <p:cNvPr id="55" name="Rectangle: Rounded Corners 290">
                  <a:extLst>
                    <a:ext uri="{FF2B5EF4-FFF2-40B4-BE49-F238E27FC236}">
                      <a16:creationId xmlns:a16="http://schemas.microsoft.com/office/drawing/2014/main" id="{1164E940-51C8-49E5-B96D-83DF406AA0C2}"/>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291">
                  <a:extLst>
                    <a:ext uri="{FF2B5EF4-FFF2-40B4-BE49-F238E27FC236}">
                      <a16:creationId xmlns:a16="http://schemas.microsoft.com/office/drawing/2014/main" id="{1835C438-FFB8-4114-AE88-72F138620DD9}"/>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292">
                  <a:extLst>
                    <a:ext uri="{FF2B5EF4-FFF2-40B4-BE49-F238E27FC236}">
                      <a16:creationId xmlns:a16="http://schemas.microsoft.com/office/drawing/2014/main" id="{C4B321F8-F79D-4F11-B870-F534A024EEB1}"/>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293">
                  <a:extLst>
                    <a:ext uri="{FF2B5EF4-FFF2-40B4-BE49-F238E27FC236}">
                      <a16:creationId xmlns:a16="http://schemas.microsoft.com/office/drawing/2014/main" id="{4F302D67-5919-4BA9-B43A-3AE7F942DDE1}"/>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15355987-114A-4853-B1AC-B2EC04CF3C29}"/>
                </a:ext>
              </a:extLst>
            </p:cNvPr>
            <p:cNvGrpSpPr/>
            <p:nvPr/>
          </p:nvGrpSpPr>
          <p:grpSpPr>
            <a:xfrm flipH="1">
              <a:off x="6064748" y="1849582"/>
              <a:ext cx="103988" cy="416443"/>
              <a:chOff x="4444110" y="1298984"/>
              <a:chExt cx="260521" cy="710437"/>
            </a:xfrm>
          </p:grpSpPr>
          <p:cxnSp>
            <p:nvCxnSpPr>
              <p:cNvPr id="51" name="Straight Connector 50">
                <a:extLst>
                  <a:ext uri="{FF2B5EF4-FFF2-40B4-BE49-F238E27FC236}">
                    <a16:creationId xmlns:a16="http://schemas.microsoft.com/office/drawing/2014/main" id="{0EFB2D87-36F6-44DB-8C7E-10E5ADB7EBE1}"/>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CE5DDD8-2003-4060-8D4B-9101D124489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3E460DE1-53B9-4711-8BC6-88B7926FC3F8}"/>
                </a:ext>
              </a:extLst>
            </p:cNvPr>
            <p:cNvGrpSpPr/>
            <p:nvPr/>
          </p:nvGrpSpPr>
          <p:grpSpPr>
            <a:xfrm>
              <a:off x="5642910" y="1848152"/>
              <a:ext cx="103988" cy="416443"/>
              <a:chOff x="4444110" y="1298984"/>
              <a:chExt cx="260521" cy="710437"/>
            </a:xfrm>
          </p:grpSpPr>
          <p:cxnSp>
            <p:nvCxnSpPr>
              <p:cNvPr id="49" name="Straight Connector 48">
                <a:extLst>
                  <a:ext uri="{FF2B5EF4-FFF2-40B4-BE49-F238E27FC236}">
                    <a16:creationId xmlns:a16="http://schemas.microsoft.com/office/drawing/2014/main" id="{BB9F48D0-9903-4F24-AD07-ABFBDEA19595}"/>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93DE3AA0-3FC6-4D9C-8CEF-C870490C647D}"/>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Diamond 46">
              <a:extLst>
                <a:ext uri="{FF2B5EF4-FFF2-40B4-BE49-F238E27FC236}">
                  <a16:creationId xmlns:a16="http://schemas.microsoft.com/office/drawing/2014/main" id="{3A2C391A-8253-46CD-99DF-16D5BEDA890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67">
              <a:extLst>
                <a:ext uri="{FF2B5EF4-FFF2-40B4-BE49-F238E27FC236}">
                  <a16:creationId xmlns:a16="http://schemas.microsoft.com/office/drawing/2014/main" id="{4650DF56-C728-4306-92EE-57D9EDA105B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Connector: Elbow 298">
            <a:extLst>
              <a:ext uri="{FF2B5EF4-FFF2-40B4-BE49-F238E27FC236}">
                <a16:creationId xmlns:a16="http://schemas.microsoft.com/office/drawing/2014/main" id="{36ECD9E6-59BF-4948-9483-14958C9CDC6E}"/>
              </a:ext>
            </a:extLst>
          </p:cNvPr>
          <p:cNvCxnSpPr>
            <a:cxnSpLocks/>
          </p:cNvCxnSpPr>
          <p:nvPr/>
        </p:nvCxnSpPr>
        <p:spPr>
          <a:xfrm rot="16200000" flipH="1">
            <a:off x="2321753" y="3325705"/>
            <a:ext cx="4475368" cy="1550384"/>
          </a:xfrm>
          <a:prstGeom prst="bentConnector3">
            <a:avLst>
              <a:gd name="adj1" fmla="val 69155"/>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D60FB838-AF78-4BBC-B1E4-F4888F62CB46}"/>
              </a:ext>
            </a:extLst>
          </p:cNvPr>
          <p:cNvGrpSpPr/>
          <p:nvPr/>
        </p:nvGrpSpPr>
        <p:grpSpPr>
          <a:xfrm>
            <a:off x="3635286" y="2973888"/>
            <a:ext cx="1807453" cy="2123443"/>
            <a:chOff x="4827753" y="562099"/>
            <a:chExt cx="2113472" cy="2488108"/>
          </a:xfrm>
        </p:grpSpPr>
        <p:sp>
          <p:nvSpPr>
            <p:cNvPr id="65" name="Cylinder 300">
              <a:extLst>
                <a:ext uri="{FF2B5EF4-FFF2-40B4-BE49-F238E27FC236}">
                  <a16:creationId xmlns:a16="http://schemas.microsoft.com/office/drawing/2014/main" id="{0CA4AEC7-AC8D-4076-B017-611557F41419}"/>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ylinder 301">
              <a:extLst>
                <a:ext uri="{FF2B5EF4-FFF2-40B4-BE49-F238E27FC236}">
                  <a16:creationId xmlns:a16="http://schemas.microsoft.com/office/drawing/2014/main" id="{73F17BD2-BD51-48C5-9297-9FC38EAF9CEE}"/>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11C2A1F7-97D3-48C5-9A86-8AC9D980BBA4}"/>
                </a:ext>
              </a:extLst>
            </p:cNvPr>
            <p:cNvGrpSpPr/>
            <p:nvPr/>
          </p:nvGrpSpPr>
          <p:grpSpPr>
            <a:xfrm>
              <a:off x="4901295" y="2687070"/>
              <a:ext cx="239562" cy="86756"/>
              <a:chOff x="4974320" y="2713030"/>
              <a:chExt cx="239562" cy="86756"/>
            </a:xfrm>
          </p:grpSpPr>
          <p:sp>
            <p:nvSpPr>
              <p:cNvPr id="88" name="Cylinder 29">
                <a:extLst>
                  <a:ext uri="{FF2B5EF4-FFF2-40B4-BE49-F238E27FC236}">
                    <a16:creationId xmlns:a16="http://schemas.microsoft.com/office/drawing/2014/main" id="{6F15DC0B-1F5C-41E5-9004-55E5A25EF3B1}"/>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Summing Junction 88">
                <a:extLst>
                  <a:ext uri="{FF2B5EF4-FFF2-40B4-BE49-F238E27FC236}">
                    <a16:creationId xmlns:a16="http://schemas.microsoft.com/office/drawing/2014/main" id="{2A2CC3AB-6D05-4BC9-BE27-BA2ABA8D5059}"/>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76C68C31-80AC-4543-8B8E-7513793F06FC}"/>
                </a:ext>
              </a:extLst>
            </p:cNvPr>
            <p:cNvGrpSpPr/>
            <p:nvPr/>
          </p:nvGrpSpPr>
          <p:grpSpPr>
            <a:xfrm>
              <a:off x="6623666" y="2687070"/>
              <a:ext cx="239562" cy="86756"/>
              <a:chOff x="4974320" y="2713030"/>
              <a:chExt cx="239562" cy="86756"/>
            </a:xfrm>
          </p:grpSpPr>
          <p:sp>
            <p:nvSpPr>
              <p:cNvPr id="86" name="Cylinder 29">
                <a:extLst>
                  <a:ext uri="{FF2B5EF4-FFF2-40B4-BE49-F238E27FC236}">
                    <a16:creationId xmlns:a16="http://schemas.microsoft.com/office/drawing/2014/main" id="{7CDC4955-A185-47A5-B103-1E0EB4ACF04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Summing Junction 86">
                <a:extLst>
                  <a:ext uri="{FF2B5EF4-FFF2-40B4-BE49-F238E27FC236}">
                    <a16:creationId xmlns:a16="http://schemas.microsoft.com/office/drawing/2014/main" id="{9F8F169C-33CD-4FA0-97DA-CA6191D40640}"/>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ardrop 36">
              <a:extLst>
                <a:ext uri="{FF2B5EF4-FFF2-40B4-BE49-F238E27FC236}">
                  <a16:creationId xmlns:a16="http://schemas.microsoft.com/office/drawing/2014/main" id="{7C727634-5D0B-432D-B6C4-5F6026D0CAC9}"/>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305">
              <a:extLst>
                <a:ext uri="{FF2B5EF4-FFF2-40B4-BE49-F238E27FC236}">
                  <a16:creationId xmlns:a16="http://schemas.microsoft.com/office/drawing/2014/main" id="{029C9F78-D159-4D9C-B7A6-2EC5A6AFF9E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71" name="Group 70">
              <a:extLst>
                <a:ext uri="{FF2B5EF4-FFF2-40B4-BE49-F238E27FC236}">
                  <a16:creationId xmlns:a16="http://schemas.microsoft.com/office/drawing/2014/main" id="{B909ADF6-6887-49FC-802E-153DD6FEA394}"/>
                </a:ext>
              </a:extLst>
            </p:cNvPr>
            <p:cNvGrpSpPr/>
            <p:nvPr/>
          </p:nvGrpSpPr>
          <p:grpSpPr>
            <a:xfrm>
              <a:off x="5617255" y="2268864"/>
              <a:ext cx="587708" cy="225961"/>
              <a:chOff x="4510859" y="1951754"/>
              <a:chExt cx="587708" cy="225961"/>
            </a:xfrm>
          </p:grpSpPr>
          <p:sp>
            <p:nvSpPr>
              <p:cNvPr id="80" name="Rectangle: Rounded Corners 315">
                <a:extLst>
                  <a:ext uri="{FF2B5EF4-FFF2-40B4-BE49-F238E27FC236}">
                    <a16:creationId xmlns:a16="http://schemas.microsoft.com/office/drawing/2014/main" id="{DCE71AEE-CCD4-4F2F-B8FC-96C9437D7FAC}"/>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E951FB55-29D6-4FF1-93EB-6FD8C241ED4E}"/>
                  </a:ext>
                </a:extLst>
              </p:cNvPr>
              <p:cNvGrpSpPr/>
              <p:nvPr/>
            </p:nvGrpSpPr>
            <p:grpSpPr>
              <a:xfrm>
                <a:off x="4510859" y="1951754"/>
                <a:ext cx="587708" cy="225961"/>
                <a:chOff x="4447886" y="1453752"/>
                <a:chExt cx="587708" cy="225961"/>
              </a:xfrm>
            </p:grpSpPr>
            <p:sp>
              <p:nvSpPr>
                <p:cNvPr id="82" name="Rectangle: Rounded Corners 317">
                  <a:extLst>
                    <a:ext uri="{FF2B5EF4-FFF2-40B4-BE49-F238E27FC236}">
                      <a16:creationId xmlns:a16="http://schemas.microsoft.com/office/drawing/2014/main" id="{E60797B6-E2ED-4B9F-B0AF-04B8EAD223F1}"/>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318">
                  <a:extLst>
                    <a:ext uri="{FF2B5EF4-FFF2-40B4-BE49-F238E27FC236}">
                      <a16:creationId xmlns:a16="http://schemas.microsoft.com/office/drawing/2014/main" id="{B87CD636-FD71-408E-BC60-5268E2F0A8F4}"/>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319">
                  <a:extLst>
                    <a:ext uri="{FF2B5EF4-FFF2-40B4-BE49-F238E27FC236}">
                      <a16:creationId xmlns:a16="http://schemas.microsoft.com/office/drawing/2014/main" id="{A18F4DD4-DCDC-40AF-AEC2-FA3CF3BC9DF0}"/>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320">
                  <a:extLst>
                    <a:ext uri="{FF2B5EF4-FFF2-40B4-BE49-F238E27FC236}">
                      <a16:creationId xmlns:a16="http://schemas.microsoft.com/office/drawing/2014/main" id="{9BF2E938-3BC7-467B-908C-4E91953B5D63}"/>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3370ACDF-49E4-4F41-8BC7-FE8B85845BFB}"/>
                </a:ext>
              </a:extLst>
            </p:cNvPr>
            <p:cNvGrpSpPr/>
            <p:nvPr/>
          </p:nvGrpSpPr>
          <p:grpSpPr>
            <a:xfrm flipH="1">
              <a:off x="6064748" y="1849582"/>
              <a:ext cx="103988" cy="416443"/>
              <a:chOff x="4444110" y="1298984"/>
              <a:chExt cx="260521" cy="710437"/>
            </a:xfrm>
          </p:grpSpPr>
          <p:cxnSp>
            <p:nvCxnSpPr>
              <p:cNvPr id="78" name="Straight Connector 77">
                <a:extLst>
                  <a:ext uri="{FF2B5EF4-FFF2-40B4-BE49-F238E27FC236}">
                    <a16:creationId xmlns:a16="http://schemas.microsoft.com/office/drawing/2014/main" id="{77ACD82B-F11F-429D-8EE7-99F7090789C9}"/>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2DB4B7BE-266C-4C79-8E21-DA50DE452B1A}"/>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91AB6D91-5059-4D90-8F18-9C15A52F0B67}"/>
                </a:ext>
              </a:extLst>
            </p:cNvPr>
            <p:cNvGrpSpPr/>
            <p:nvPr/>
          </p:nvGrpSpPr>
          <p:grpSpPr>
            <a:xfrm>
              <a:off x="5642910" y="1848152"/>
              <a:ext cx="103988" cy="416443"/>
              <a:chOff x="4444110" y="1298984"/>
              <a:chExt cx="260521" cy="710437"/>
            </a:xfrm>
          </p:grpSpPr>
          <p:cxnSp>
            <p:nvCxnSpPr>
              <p:cNvPr id="76" name="Straight Connector 75">
                <a:extLst>
                  <a:ext uri="{FF2B5EF4-FFF2-40B4-BE49-F238E27FC236}">
                    <a16:creationId xmlns:a16="http://schemas.microsoft.com/office/drawing/2014/main" id="{E0E203AA-66E6-4488-BA0F-15F083C6F75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F0F27CA-6C3F-421A-87E4-A583822044A7}"/>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Diamond 73">
              <a:extLst>
                <a:ext uri="{FF2B5EF4-FFF2-40B4-BE49-F238E27FC236}">
                  <a16:creationId xmlns:a16="http://schemas.microsoft.com/office/drawing/2014/main" id="{782F7521-1DCC-4F03-BB06-EBCF1D887D42}"/>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67">
              <a:extLst>
                <a:ext uri="{FF2B5EF4-FFF2-40B4-BE49-F238E27FC236}">
                  <a16:creationId xmlns:a16="http://schemas.microsoft.com/office/drawing/2014/main" id="{2EC93497-BF2A-4333-8D7A-B3F28FF6ED3E}"/>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01669B4E-74AA-4E22-8530-4E086B5B4637}"/>
              </a:ext>
            </a:extLst>
          </p:cNvPr>
          <p:cNvCxnSpPr>
            <a:cxnSpLocks/>
          </p:cNvCxnSpPr>
          <p:nvPr/>
        </p:nvCxnSpPr>
        <p:spPr>
          <a:xfrm flipV="1">
            <a:off x="5247843" y="4815320"/>
            <a:ext cx="29445" cy="92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1" name="Freeform: Shape 325">
            <a:extLst>
              <a:ext uri="{FF2B5EF4-FFF2-40B4-BE49-F238E27FC236}">
                <a16:creationId xmlns:a16="http://schemas.microsoft.com/office/drawing/2014/main" id="{3D14165E-D85B-479C-9F68-4ADA911A9FB1}"/>
              </a:ext>
            </a:extLst>
          </p:cNvPr>
          <p:cNvSpPr/>
          <p:nvPr/>
        </p:nvSpPr>
        <p:spPr>
          <a:xfrm>
            <a:off x="5263918" y="4798391"/>
            <a:ext cx="85144" cy="298940"/>
          </a:xfrm>
          <a:custGeom>
            <a:avLst/>
            <a:gdLst>
              <a:gd name="connsiteX0" fmla="*/ 63500 w 86132"/>
              <a:gd name="connsiteY0" fmla="*/ 377344 h 377344"/>
              <a:gd name="connsiteX1" fmla="*/ 82550 w 86132"/>
              <a:gd name="connsiteY1" fmla="*/ 28094 h 377344"/>
              <a:gd name="connsiteX2" fmla="*/ 0 w 86132"/>
              <a:gd name="connsiteY2" fmla="*/ 21744 h 377344"/>
              <a:gd name="connsiteX3" fmla="*/ 0 w 86132"/>
              <a:gd name="connsiteY3" fmla="*/ 21744 h 377344"/>
              <a:gd name="connsiteX0" fmla="*/ 73025 w 88806"/>
              <a:gd name="connsiteY0" fmla="*/ 385866 h 385866"/>
              <a:gd name="connsiteX1" fmla="*/ 82550 w 88806"/>
              <a:gd name="connsiteY1" fmla="*/ 28679 h 385866"/>
              <a:gd name="connsiteX2" fmla="*/ 0 w 88806"/>
              <a:gd name="connsiteY2" fmla="*/ 22329 h 385866"/>
              <a:gd name="connsiteX3" fmla="*/ 0 w 88806"/>
              <a:gd name="connsiteY3" fmla="*/ 22329 h 385866"/>
              <a:gd name="connsiteX0" fmla="*/ 73025 w 85692"/>
              <a:gd name="connsiteY0" fmla="*/ 385866 h 385866"/>
              <a:gd name="connsiteX1" fmla="*/ 82550 w 85692"/>
              <a:gd name="connsiteY1" fmla="*/ 28679 h 385866"/>
              <a:gd name="connsiteX2" fmla="*/ 0 w 85692"/>
              <a:gd name="connsiteY2" fmla="*/ 22329 h 385866"/>
              <a:gd name="connsiteX3" fmla="*/ 0 w 85692"/>
              <a:gd name="connsiteY3" fmla="*/ 22329 h 385866"/>
              <a:gd name="connsiteX0" fmla="*/ 73025 w 83154"/>
              <a:gd name="connsiteY0" fmla="*/ 389381 h 389381"/>
              <a:gd name="connsiteX1" fmla="*/ 82550 w 83154"/>
              <a:gd name="connsiteY1" fmla="*/ 32194 h 389381"/>
              <a:gd name="connsiteX2" fmla="*/ 0 w 83154"/>
              <a:gd name="connsiteY2" fmla="*/ 25844 h 389381"/>
              <a:gd name="connsiteX3" fmla="*/ 0 w 83154"/>
              <a:gd name="connsiteY3" fmla="*/ 25844 h 389381"/>
              <a:gd name="connsiteX0" fmla="*/ 66675 w 84865"/>
              <a:gd name="connsiteY0" fmla="*/ 394391 h 394391"/>
              <a:gd name="connsiteX1" fmla="*/ 82550 w 84865"/>
              <a:gd name="connsiteY1" fmla="*/ 29266 h 394391"/>
              <a:gd name="connsiteX2" fmla="*/ 0 w 84865"/>
              <a:gd name="connsiteY2" fmla="*/ 22916 h 394391"/>
              <a:gd name="connsiteX3" fmla="*/ 0 w 84865"/>
              <a:gd name="connsiteY3" fmla="*/ 22916 h 394391"/>
              <a:gd name="connsiteX0" fmla="*/ 66675 w 85529"/>
              <a:gd name="connsiteY0" fmla="*/ 394391 h 394391"/>
              <a:gd name="connsiteX1" fmla="*/ 82550 w 85529"/>
              <a:gd name="connsiteY1" fmla="*/ 29266 h 394391"/>
              <a:gd name="connsiteX2" fmla="*/ 0 w 85529"/>
              <a:gd name="connsiteY2" fmla="*/ 22916 h 394391"/>
              <a:gd name="connsiteX3" fmla="*/ 0 w 85529"/>
              <a:gd name="connsiteY3" fmla="*/ 22916 h 394391"/>
              <a:gd name="connsiteX0" fmla="*/ 77788 w 87939"/>
              <a:gd name="connsiteY0" fmla="*/ 392686 h 392686"/>
              <a:gd name="connsiteX1" fmla="*/ 82550 w 87939"/>
              <a:gd name="connsiteY1" fmla="*/ 29149 h 392686"/>
              <a:gd name="connsiteX2" fmla="*/ 0 w 87939"/>
              <a:gd name="connsiteY2" fmla="*/ 22799 h 392686"/>
              <a:gd name="connsiteX3" fmla="*/ 0 w 87939"/>
              <a:gd name="connsiteY3" fmla="*/ 22799 h 392686"/>
              <a:gd name="connsiteX0" fmla="*/ 68263 w 85788"/>
              <a:gd name="connsiteY0" fmla="*/ 387572 h 387572"/>
              <a:gd name="connsiteX1" fmla="*/ 82550 w 85788"/>
              <a:gd name="connsiteY1" fmla="*/ 28797 h 387572"/>
              <a:gd name="connsiteX2" fmla="*/ 0 w 85788"/>
              <a:gd name="connsiteY2" fmla="*/ 22447 h 387572"/>
              <a:gd name="connsiteX3" fmla="*/ 0 w 85788"/>
              <a:gd name="connsiteY3" fmla="*/ 22447 h 387572"/>
              <a:gd name="connsiteX0" fmla="*/ 74613 w 87087"/>
              <a:gd name="connsiteY0" fmla="*/ 367117 h 367117"/>
              <a:gd name="connsiteX1" fmla="*/ 82550 w 87087"/>
              <a:gd name="connsiteY1" fmla="*/ 27392 h 367117"/>
              <a:gd name="connsiteX2" fmla="*/ 0 w 87087"/>
              <a:gd name="connsiteY2" fmla="*/ 21042 h 367117"/>
              <a:gd name="connsiteX3" fmla="*/ 0 w 87087"/>
              <a:gd name="connsiteY3" fmla="*/ 21042 h 367117"/>
              <a:gd name="connsiteX0" fmla="*/ 74613 w 86261"/>
              <a:gd name="connsiteY0" fmla="*/ 367117 h 367117"/>
              <a:gd name="connsiteX1" fmla="*/ 82550 w 86261"/>
              <a:gd name="connsiteY1" fmla="*/ 27392 h 367117"/>
              <a:gd name="connsiteX2" fmla="*/ 0 w 86261"/>
              <a:gd name="connsiteY2" fmla="*/ 21042 h 367117"/>
              <a:gd name="connsiteX3" fmla="*/ 0 w 86261"/>
              <a:gd name="connsiteY3" fmla="*/ 21042 h 367117"/>
              <a:gd name="connsiteX0" fmla="*/ 73026 w 85979"/>
              <a:gd name="connsiteY0" fmla="*/ 365412 h 365412"/>
              <a:gd name="connsiteX1" fmla="*/ 82550 w 85979"/>
              <a:gd name="connsiteY1" fmla="*/ 27275 h 365412"/>
              <a:gd name="connsiteX2" fmla="*/ 0 w 85979"/>
              <a:gd name="connsiteY2" fmla="*/ 20925 h 365412"/>
              <a:gd name="connsiteX3" fmla="*/ 0 w 85979"/>
              <a:gd name="connsiteY3" fmla="*/ 20925 h 365412"/>
              <a:gd name="connsiteX0" fmla="*/ 68264 w 85258"/>
              <a:gd name="connsiteY0" fmla="*/ 362003 h 362003"/>
              <a:gd name="connsiteX1" fmla="*/ 82550 w 85258"/>
              <a:gd name="connsiteY1" fmla="*/ 27041 h 362003"/>
              <a:gd name="connsiteX2" fmla="*/ 0 w 85258"/>
              <a:gd name="connsiteY2" fmla="*/ 20691 h 362003"/>
              <a:gd name="connsiteX3" fmla="*/ 0 w 85258"/>
              <a:gd name="connsiteY3" fmla="*/ 20691 h 362003"/>
              <a:gd name="connsiteX0" fmla="*/ 73026 w 85979"/>
              <a:gd name="connsiteY0" fmla="*/ 360299 h 360299"/>
              <a:gd name="connsiteX1" fmla="*/ 82550 w 85979"/>
              <a:gd name="connsiteY1" fmla="*/ 26924 h 360299"/>
              <a:gd name="connsiteX2" fmla="*/ 0 w 85979"/>
              <a:gd name="connsiteY2" fmla="*/ 20574 h 360299"/>
              <a:gd name="connsiteX3" fmla="*/ 0 w 85979"/>
              <a:gd name="connsiteY3" fmla="*/ 20574 h 360299"/>
              <a:gd name="connsiteX0" fmla="*/ 73026 w 86509"/>
              <a:gd name="connsiteY0" fmla="*/ 360299 h 360299"/>
              <a:gd name="connsiteX1" fmla="*/ 82550 w 86509"/>
              <a:gd name="connsiteY1" fmla="*/ 26924 h 360299"/>
              <a:gd name="connsiteX2" fmla="*/ 0 w 86509"/>
              <a:gd name="connsiteY2" fmla="*/ 20574 h 360299"/>
              <a:gd name="connsiteX3" fmla="*/ 0 w 86509"/>
              <a:gd name="connsiteY3" fmla="*/ 20574 h 360299"/>
              <a:gd name="connsiteX0" fmla="*/ 73026 w 91918"/>
              <a:gd name="connsiteY0" fmla="*/ 360299 h 360299"/>
              <a:gd name="connsiteX1" fmla="*/ 82550 w 91918"/>
              <a:gd name="connsiteY1" fmla="*/ 26924 h 360299"/>
              <a:gd name="connsiteX2" fmla="*/ 0 w 91918"/>
              <a:gd name="connsiteY2" fmla="*/ 20574 h 360299"/>
              <a:gd name="connsiteX3" fmla="*/ 0 w 91918"/>
              <a:gd name="connsiteY3" fmla="*/ 20574 h 360299"/>
              <a:gd name="connsiteX0" fmla="*/ 73026 w 90545"/>
              <a:gd name="connsiteY0" fmla="*/ 350502 h 350502"/>
              <a:gd name="connsiteX1" fmla="*/ 82550 w 90545"/>
              <a:gd name="connsiteY1" fmla="*/ 17127 h 350502"/>
              <a:gd name="connsiteX2" fmla="*/ 0 w 90545"/>
              <a:gd name="connsiteY2" fmla="*/ 10777 h 350502"/>
              <a:gd name="connsiteX3" fmla="*/ 0 w 90545"/>
              <a:gd name="connsiteY3" fmla="*/ 10777 h 350502"/>
              <a:gd name="connsiteX0" fmla="*/ 73026 w 89244"/>
              <a:gd name="connsiteY0" fmla="*/ 350502 h 350502"/>
              <a:gd name="connsiteX1" fmla="*/ 82550 w 89244"/>
              <a:gd name="connsiteY1" fmla="*/ 17127 h 350502"/>
              <a:gd name="connsiteX2" fmla="*/ 0 w 89244"/>
              <a:gd name="connsiteY2" fmla="*/ 10777 h 350502"/>
              <a:gd name="connsiteX3" fmla="*/ 0 w 89244"/>
              <a:gd name="connsiteY3" fmla="*/ 10777 h 350502"/>
              <a:gd name="connsiteX0" fmla="*/ 73026 w 93031"/>
              <a:gd name="connsiteY0" fmla="*/ 350502 h 350502"/>
              <a:gd name="connsiteX1" fmla="*/ 82550 w 93031"/>
              <a:gd name="connsiteY1" fmla="*/ 17127 h 350502"/>
              <a:gd name="connsiteX2" fmla="*/ 0 w 93031"/>
              <a:gd name="connsiteY2" fmla="*/ 10777 h 350502"/>
              <a:gd name="connsiteX3" fmla="*/ 0 w 93031"/>
              <a:gd name="connsiteY3" fmla="*/ 10777 h 350502"/>
              <a:gd name="connsiteX0" fmla="*/ 61913 w 85814"/>
              <a:gd name="connsiteY0" fmla="*/ 305756 h 305756"/>
              <a:gd name="connsiteX1" fmla="*/ 82550 w 85814"/>
              <a:gd name="connsiteY1" fmla="*/ 23181 h 305756"/>
              <a:gd name="connsiteX2" fmla="*/ 0 w 85814"/>
              <a:gd name="connsiteY2" fmla="*/ 16831 h 305756"/>
              <a:gd name="connsiteX3" fmla="*/ 0 w 85814"/>
              <a:gd name="connsiteY3" fmla="*/ 16831 h 305756"/>
              <a:gd name="connsiteX0" fmla="*/ 61913 w 84324"/>
              <a:gd name="connsiteY0" fmla="*/ 305756 h 305756"/>
              <a:gd name="connsiteX1" fmla="*/ 82550 w 84324"/>
              <a:gd name="connsiteY1" fmla="*/ 23181 h 305756"/>
              <a:gd name="connsiteX2" fmla="*/ 0 w 84324"/>
              <a:gd name="connsiteY2" fmla="*/ 16831 h 305756"/>
              <a:gd name="connsiteX3" fmla="*/ 0 w 84324"/>
              <a:gd name="connsiteY3" fmla="*/ 16831 h 305756"/>
              <a:gd name="connsiteX0" fmla="*/ 66675 w 84781"/>
              <a:gd name="connsiteY0" fmla="*/ 305756 h 305756"/>
              <a:gd name="connsiteX1" fmla="*/ 82550 w 84781"/>
              <a:gd name="connsiteY1" fmla="*/ 23181 h 305756"/>
              <a:gd name="connsiteX2" fmla="*/ 0 w 84781"/>
              <a:gd name="connsiteY2" fmla="*/ 16831 h 305756"/>
              <a:gd name="connsiteX3" fmla="*/ 0 w 84781"/>
              <a:gd name="connsiteY3" fmla="*/ 16831 h 305756"/>
              <a:gd name="connsiteX0" fmla="*/ 73025 w 85564"/>
              <a:gd name="connsiteY0" fmla="*/ 300645 h 300645"/>
              <a:gd name="connsiteX1" fmla="*/ 82550 w 85564"/>
              <a:gd name="connsiteY1" fmla="*/ 22832 h 300645"/>
              <a:gd name="connsiteX2" fmla="*/ 0 w 85564"/>
              <a:gd name="connsiteY2" fmla="*/ 16482 h 300645"/>
              <a:gd name="connsiteX3" fmla="*/ 0 w 85564"/>
              <a:gd name="connsiteY3" fmla="*/ 16482 h 300645"/>
              <a:gd name="connsiteX0" fmla="*/ 69850 w 85144"/>
              <a:gd name="connsiteY0" fmla="*/ 298940 h 298940"/>
              <a:gd name="connsiteX1" fmla="*/ 82550 w 85144"/>
              <a:gd name="connsiteY1" fmla="*/ 22715 h 298940"/>
              <a:gd name="connsiteX2" fmla="*/ 0 w 85144"/>
              <a:gd name="connsiteY2" fmla="*/ 16365 h 298940"/>
              <a:gd name="connsiteX3" fmla="*/ 0 w 85144"/>
              <a:gd name="connsiteY3" fmla="*/ 16365 h 298940"/>
            </a:gdLst>
            <a:ahLst/>
            <a:cxnLst>
              <a:cxn ang="0">
                <a:pos x="connsiteX0" y="connsiteY0"/>
              </a:cxn>
              <a:cxn ang="0">
                <a:pos x="connsiteX1" y="connsiteY1"/>
              </a:cxn>
              <a:cxn ang="0">
                <a:pos x="connsiteX2" y="connsiteY2"/>
              </a:cxn>
              <a:cxn ang="0">
                <a:pos x="connsiteX3" y="connsiteY3"/>
              </a:cxn>
            </a:cxnLst>
            <a:rect l="l" t="t" r="r" b="b"/>
            <a:pathLst>
              <a:path w="85144" h="298940">
                <a:moveTo>
                  <a:pt x="69850" y="298940"/>
                </a:moveTo>
                <a:cubicBezTo>
                  <a:pt x="62442" y="149186"/>
                  <a:pt x="94192" y="69811"/>
                  <a:pt x="82550" y="22715"/>
                </a:cubicBezTo>
                <a:cubicBezTo>
                  <a:pt x="70908" y="-24381"/>
                  <a:pt x="0" y="16365"/>
                  <a:pt x="0" y="16365"/>
                </a:cubicBezTo>
                <a:lnTo>
                  <a:pt x="0" y="1636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2842076D-0D20-43E3-9392-EC7AD2618D64}"/>
              </a:ext>
            </a:extLst>
          </p:cNvPr>
          <p:cNvCxnSpPr>
            <a:cxnSpLocks/>
          </p:cNvCxnSpPr>
          <p:nvPr/>
        </p:nvCxnSpPr>
        <p:spPr>
          <a:xfrm flipV="1">
            <a:off x="7599688" y="4870605"/>
            <a:ext cx="29445" cy="92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3" name="Freeform: Shape 327">
            <a:extLst>
              <a:ext uri="{FF2B5EF4-FFF2-40B4-BE49-F238E27FC236}">
                <a16:creationId xmlns:a16="http://schemas.microsoft.com/office/drawing/2014/main" id="{F06F9946-3901-4351-A512-17BD585EB776}"/>
              </a:ext>
            </a:extLst>
          </p:cNvPr>
          <p:cNvSpPr/>
          <p:nvPr/>
        </p:nvSpPr>
        <p:spPr>
          <a:xfrm>
            <a:off x="7616634" y="4853676"/>
            <a:ext cx="85144" cy="298940"/>
          </a:xfrm>
          <a:custGeom>
            <a:avLst/>
            <a:gdLst>
              <a:gd name="connsiteX0" fmla="*/ 63500 w 86132"/>
              <a:gd name="connsiteY0" fmla="*/ 377344 h 377344"/>
              <a:gd name="connsiteX1" fmla="*/ 82550 w 86132"/>
              <a:gd name="connsiteY1" fmla="*/ 28094 h 377344"/>
              <a:gd name="connsiteX2" fmla="*/ 0 w 86132"/>
              <a:gd name="connsiteY2" fmla="*/ 21744 h 377344"/>
              <a:gd name="connsiteX3" fmla="*/ 0 w 86132"/>
              <a:gd name="connsiteY3" fmla="*/ 21744 h 377344"/>
              <a:gd name="connsiteX0" fmla="*/ 73025 w 88806"/>
              <a:gd name="connsiteY0" fmla="*/ 385866 h 385866"/>
              <a:gd name="connsiteX1" fmla="*/ 82550 w 88806"/>
              <a:gd name="connsiteY1" fmla="*/ 28679 h 385866"/>
              <a:gd name="connsiteX2" fmla="*/ 0 w 88806"/>
              <a:gd name="connsiteY2" fmla="*/ 22329 h 385866"/>
              <a:gd name="connsiteX3" fmla="*/ 0 w 88806"/>
              <a:gd name="connsiteY3" fmla="*/ 22329 h 385866"/>
              <a:gd name="connsiteX0" fmla="*/ 73025 w 85692"/>
              <a:gd name="connsiteY0" fmla="*/ 385866 h 385866"/>
              <a:gd name="connsiteX1" fmla="*/ 82550 w 85692"/>
              <a:gd name="connsiteY1" fmla="*/ 28679 h 385866"/>
              <a:gd name="connsiteX2" fmla="*/ 0 w 85692"/>
              <a:gd name="connsiteY2" fmla="*/ 22329 h 385866"/>
              <a:gd name="connsiteX3" fmla="*/ 0 w 85692"/>
              <a:gd name="connsiteY3" fmla="*/ 22329 h 385866"/>
              <a:gd name="connsiteX0" fmla="*/ 73025 w 83154"/>
              <a:gd name="connsiteY0" fmla="*/ 389381 h 389381"/>
              <a:gd name="connsiteX1" fmla="*/ 82550 w 83154"/>
              <a:gd name="connsiteY1" fmla="*/ 32194 h 389381"/>
              <a:gd name="connsiteX2" fmla="*/ 0 w 83154"/>
              <a:gd name="connsiteY2" fmla="*/ 25844 h 389381"/>
              <a:gd name="connsiteX3" fmla="*/ 0 w 83154"/>
              <a:gd name="connsiteY3" fmla="*/ 25844 h 389381"/>
              <a:gd name="connsiteX0" fmla="*/ 66675 w 84865"/>
              <a:gd name="connsiteY0" fmla="*/ 394391 h 394391"/>
              <a:gd name="connsiteX1" fmla="*/ 82550 w 84865"/>
              <a:gd name="connsiteY1" fmla="*/ 29266 h 394391"/>
              <a:gd name="connsiteX2" fmla="*/ 0 w 84865"/>
              <a:gd name="connsiteY2" fmla="*/ 22916 h 394391"/>
              <a:gd name="connsiteX3" fmla="*/ 0 w 84865"/>
              <a:gd name="connsiteY3" fmla="*/ 22916 h 394391"/>
              <a:gd name="connsiteX0" fmla="*/ 66675 w 85529"/>
              <a:gd name="connsiteY0" fmla="*/ 394391 h 394391"/>
              <a:gd name="connsiteX1" fmla="*/ 82550 w 85529"/>
              <a:gd name="connsiteY1" fmla="*/ 29266 h 394391"/>
              <a:gd name="connsiteX2" fmla="*/ 0 w 85529"/>
              <a:gd name="connsiteY2" fmla="*/ 22916 h 394391"/>
              <a:gd name="connsiteX3" fmla="*/ 0 w 85529"/>
              <a:gd name="connsiteY3" fmla="*/ 22916 h 394391"/>
              <a:gd name="connsiteX0" fmla="*/ 77788 w 87939"/>
              <a:gd name="connsiteY0" fmla="*/ 392686 h 392686"/>
              <a:gd name="connsiteX1" fmla="*/ 82550 w 87939"/>
              <a:gd name="connsiteY1" fmla="*/ 29149 h 392686"/>
              <a:gd name="connsiteX2" fmla="*/ 0 w 87939"/>
              <a:gd name="connsiteY2" fmla="*/ 22799 h 392686"/>
              <a:gd name="connsiteX3" fmla="*/ 0 w 87939"/>
              <a:gd name="connsiteY3" fmla="*/ 22799 h 392686"/>
              <a:gd name="connsiteX0" fmla="*/ 68263 w 85788"/>
              <a:gd name="connsiteY0" fmla="*/ 387572 h 387572"/>
              <a:gd name="connsiteX1" fmla="*/ 82550 w 85788"/>
              <a:gd name="connsiteY1" fmla="*/ 28797 h 387572"/>
              <a:gd name="connsiteX2" fmla="*/ 0 w 85788"/>
              <a:gd name="connsiteY2" fmla="*/ 22447 h 387572"/>
              <a:gd name="connsiteX3" fmla="*/ 0 w 85788"/>
              <a:gd name="connsiteY3" fmla="*/ 22447 h 387572"/>
              <a:gd name="connsiteX0" fmla="*/ 74613 w 87087"/>
              <a:gd name="connsiteY0" fmla="*/ 367117 h 367117"/>
              <a:gd name="connsiteX1" fmla="*/ 82550 w 87087"/>
              <a:gd name="connsiteY1" fmla="*/ 27392 h 367117"/>
              <a:gd name="connsiteX2" fmla="*/ 0 w 87087"/>
              <a:gd name="connsiteY2" fmla="*/ 21042 h 367117"/>
              <a:gd name="connsiteX3" fmla="*/ 0 w 87087"/>
              <a:gd name="connsiteY3" fmla="*/ 21042 h 367117"/>
              <a:gd name="connsiteX0" fmla="*/ 74613 w 86261"/>
              <a:gd name="connsiteY0" fmla="*/ 367117 h 367117"/>
              <a:gd name="connsiteX1" fmla="*/ 82550 w 86261"/>
              <a:gd name="connsiteY1" fmla="*/ 27392 h 367117"/>
              <a:gd name="connsiteX2" fmla="*/ 0 w 86261"/>
              <a:gd name="connsiteY2" fmla="*/ 21042 h 367117"/>
              <a:gd name="connsiteX3" fmla="*/ 0 w 86261"/>
              <a:gd name="connsiteY3" fmla="*/ 21042 h 367117"/>
              <a:gd name="connsiteX0" fmla="*/ 73026 w 85979"/>
              <a:gd name="connsiteY0" fmla="*/ 365412 h 365412"/>
              <a:gd name="connsiteX1" fmla="*/ 82550 w 85979"/>
              <a:gd name="connsiteY1" fmla="*/ 27275 h 365412"/>
              <a:gd name="connsiteX2" fmla="*/ 0 w 85979"/>
              <a:gd name="connsiteY2" fmla="*/ 20925 h 365412"/>
              <a:gd name="connsiteX3" fmla="*/ 0 w 85979"/>
              <a:gd name="connsiteY3" fmla="*/ 20925 h 365412"/>
              <a:gd name="connsiteX0" fmla="*/ 68264 w 85258"/>
              <a:gd name="connsiteY0" fmla="*/ 362003 h 362003"/>
              <a:gd name="connsiteX1" fmla="*/ 82550 w 85258"/>
              <a:gd name="connsiteY1" fmla="*/ 27041 h 362003"/>
              <a:gd name="connsiteX2" fmla="*/ 0 w 85258"/>
              <a:gd name="connsiteY2" fmla="*/ 20691 h 362003"/>
              <a:gd name="connsiteX3" fmla="*/ 0 w 85258"/>
              <a:gd name="connsiteY3" fmla="*/ 20691 h 362003"/>
              <a:gd name="connsiteX0" fmla="*/ 73026 w 85979"/>
              <a:gd name="connsiteY0" fmla="*/ 360299 h 360299"/>
              <a:gd name="connsiteX1" fmla="*/ 82550 w 85979"/>
              <a:gd name="connsiteY1" fmla="*/ 26924 h 360299"/>
              <a:gd name="connsiteX2" fmla="*/ 0 w 85979"/>
              <a:gd name="connsiteY2" fmla="*/ 20574 h 360299"/>
              <a:gd name="connsiteX3" fmla="*/ 0 w 85979"/>
              <a:gd name="connsiteY3" fmla="*/ 20574 h 360299"/>
              <a:gd name="connsiteX0" fmla="*/ 73026 w 86509"/>
              <a:gd name="connsiteY0" fmla="*/ 360299 h 360299"/>
              <a:gd name="connsiteX1" fmla="*/ 82550 w 86509"/>
              <a:gd name="connsiteY1" fmla="*/ 26924 h 360299"/>
              <a:gd name="connsiteX2" fmla="*/ 0 w 86509"/>
              <a:gd name="connsiteY2" fmla="*/ 20574 h 360299"/>
              <a:gd name="connsiteX3" fmla="*/ 0 w 86509"/>
              <a:gd name="connsiteY3" fmla="*/ 20574 h 360299"/>
              <a:gd name="connsiteX0" fmla="*/ 73026 w 91918"/>
              <a:gd name="connsiteY0" fmla="*/ 360299 h 360299"/>
              <a:gd name="connsiteX1" fmla="*/ 82550 w 91918"/>
              <a:gd name="connsiteY1" fmla="*/ 26924 h 360299"/>
              <a:gd name="connsiteX2" fmla="*/ 0 w 91918"/>
              <a:gd name="connsiteY2" fmla="*/ 20574 h 360299"/>
              <a:gd name="connsiteX3" fmla="*/ 0 w 91918"/>
              <a:gd name="connsiteY3" fmla="*/ 20574 h 360299"/>
              <a:gd name="connsiteX0" fmla="*/ 73026 w 90545"/>
              <a:gd name="connsiteY0" fmla="*/ 350502 h 350502"/>
              <a:gd name="connsiteX1" fmla="*/ 82550 w 90545"/>
              <a:gd name="connsiteY1" fmla="*/ 17127 h 350502"/>
              <a:gd name="connsiteX2" fmla="*/ 0 w 90545"/>
              <a:gd name="connsiteY2" fmla="*/ 10777 h 350502"/>
              <a:gd name="connsiteX3" fmla="*/ 0 w 90545"/>
              <a:gd name="connsiteY3" fmla="*/ 10777 h 350502"/>
              <a:gd name="connsiteX0" fmla="*/ 73026 w 89244"/>
              <a:gd name="connsiteY0" fmla="*/ 350502 h 350502"/>
              <a:gd name="connsiteX1" fmla="*/ 82550 w 89244"/>
              <a:gd name="connsiteY1" fmla="*/ 17127 h 350502"/>
              <a:gd name="connsiteX2" fmla="*/ 0 w 89244"/>
              <a:gd name="connsiteY2" fmla="*/ 10777 h 350502"/>
              <a:gd name="connsiteX3" fmla="*/ 0 w 89244"/>
              <a:gd name="connsiteY3" fmla="*/ 10777 h 350502"/>
              <a:gd name="connsiteX0" fmla="*/ 73026 w 93031"/>
              <a:gd name="connsiteY0" fmla="*/ 350502 h 350502"/>
              <a:gd name="connsiteX1" fmla="*/ 82550 w 93031"/>
              <a:gd name="connsiteY1" fmla="*/ 17127 h 350502"/>
              <a:gd name="connsiteX2" fmla="*/ 0 w 93031"/>
              <a:gd name="connsiteY2" fmla="*/ 10777 h 350502"/>
              <a:gd name="connsiteX3" fmla="*/ 0 w 93031"/>
              <a:gd name="connsiteY3" fmla="*/ 10777 h 350502"/>
              <a:gd name="connsiteX0" fmla="*/ 61913 w 85814"/>
              <a:gd name="connsiteY0" fmla="*/ 305756 h 305756"/>
              <a:gd name="connsiteX1" fmla="*/ 82550 w 85814"/>
              <a:gd name="connsiteY1" fmla="*/ 23181 h 305756"/>
              <a:gd name="connsiteX2" fmla="*/ 0 w 85814"/>
              <a:gd name="connsiteY2" fmla="*/ 16831 h 305756"/>
              <a:gd name="connsiteX3" fmla="*/ 0 w 85814"/>
              <a:gd name="connsiteY3" fmla="*/ 16831 h 305756"/>
              <a:gd name="connsiteX0" fmla="*/ 61913 w 84324"/>
              <a:gd name="connsiteY0" fmla="*/ 305756 h 305756"/>
              <a:gd name="connsiteX1" fmla="*/ 82550 w 84324"/>
              <a:gd name="connsiteY1" fmla="*/ 23181 h 305756"/>
              <a:gd name="connsiteX2" fmla="*/ 0 w 84324"/>
              <a:gd name="connsiteY2" fmla="*/ 16831 h 305756"/>
              <a:gd name="connsiteX3" fmla="*/ 0 w 84324"/>
              <a:gd name="connsiteY3" fmla="*/ 16831 h 305756"/>
              <a:gd name="connsiteX0" fmla="*/ 66675 w 84781"/>
              <a:gd name="connsiteY0" fmla="*/ 305756 h 305756"/>
              <a:gd name="connsiteX1" fmla="*/ 82550 w 84781"/>
              <a:gd name="connsiteY1" fmla="*/ 23181 h 305756"/>
              <a:gd name="connsiteX2" fmla="*/ 0 w 84781"/>
              <a:gd name="connsiteY2" fmla="*/ 16831 h 305756"/>
              <a:gd name="connsiteX3" fmla="*/ 0 w 84781"/>
              <a:gd name="connsiteY3" fmla="*/ 16831 h 305756"/>
              <a:gd name="connsiteX0" fmla="*/ 73025 w 85564"/>
              <a:gd name="connsiteY0" fmla="*/ 300645 h 300645"/>
              <a:gd name="connsiteX1" fmla="*/ 82550 w 85564"/>
              <a:gd name="connsiteY1" fmla="*/ 22832 h 300645"/>
              <a:gd name="connsiteX2" fmla="*/ 0 w 85564"/>
              <a:gd name="connsiteY2" fmla="*/ 16482 h 300645"/>
              <a:gd name="connsiteX3" fmla="*/ 0 w 85564"/>
              <a:gd name="connsiteY3" fmla="*/ 16482 h 300645"/>
              <a:gd name="connsiteX0" fmla="*/ 69850 w 85144"/>
              <a:gd name="connsiteY0" fmla="*/ 298940 h 298940"/>
              <a:gd name="connsiteX1" fmla="*/ 82550 w 85144"/>
              <a:gd name="connsiteY1" fmla="*/ 22715 h 298940"/>
              <a:gd name="connsiteX2" fmla="*/ 0 w 85144"/>
              <a:gd name="connsiteY2" fmla="*/ 16365 h 298940"/>
              <a:gd name="connsiteX3" fmla="*/ 0 w 85144"/>
              <a:gd name="connsiteY3" fmla="*/ 16365 h 298940"/>
            </a:gdLst>
            <a:ahLst/>
            <a:cxnLst>
              <a:cxn ang="0">
                <a:pos x="connsiteX0" y="connsiteY0"/>
              </a:cxn>
              <a:cxn ang="0">
                <a:pos x="connsiteX1" y="connsiteY1"/>
              </a:cxn>
              <a:cxn ang="0">
                <a:pos x="connsiteX2" y="connsiteY2"/>
              </a:cxn>
              <a:cxn ang="0">
                <a:pos x="connsiteX3" y="connsiteY3"/>
              </a:cxn>
            </a:cxnLst>
            <a:rect l="l" t="t" r="r" b="b"/>
            <a:pathLst>
              <a:path w="85144" h="298940">
                <a:moveTo>
                  <a:pt x="69850" y="298940"/>
                </a:moveTo>
                <a:cubicBezTo>
                  <a:pt x="62442" y="149186"/>
                  <a:pt x="94192" y="69811"/>
                  <a:pt x="82550" y="22715"/>
                </a:cubicBezTo>
                <a:cubicBezTo>
                  <a:pt x="70908" y="-24381"/>
                  <a:pt x="0" y="16365"/>
                  <a:pt x="0" y="16365"/>
                </a:cubicBezTo>
                <a:lnTo>
                  <a:pt x="0" y="1636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F3C520B5-AFDB-41B5-B469-2C06A60B3F38}"/>
              </a:ext>
            </a:extLst>
          </p:cNvPr>
          <p:cNvCxnSpPr>
            <a:cxnSpLocks/>
          </p:cNvCxnSpPr>
          <p:nvPr/>
        </p:nvCxnSpPr>
        <p:spPr>
          <a:xfrm flipV="1">
            <a:off x="10210557" y="4881643"/>
            <a:ext cx="29445" cy="92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5" name="Freeform: Shape 329">
            <a:extLst>
              <a:ext uri="{FF2B5EF4-FFF2-40B4-BE49-F238E27FC236}">
                <a16:creationId xmlns:a16="http://schemas.microsoft.com/office/drawing/2014/main" id="{EB7D13C2-865D-483C-BF56-7AB4A910EC2C}"/>
              </a:ext>
            </a:extLst>
          </p:cNvPr>
          <p:cNvSpPr/>
          <p:nvPr/>
        </p:nvSpPr>
        <p:spPr>
          <a:xfrm>
            <a:off x="10236259" y="4864714"/>
            <a:ext cx="70433" cy="298940"/>
          </a:xfrm>
          <a:custGeom>
            <a:avLst/>
            <a:gdLst>
              <a:gd name="connsiteX0" fmla="*/ 63500 w 86132"/>
              <a:gd name="connsiteY0" fmla="*/ 377344 h 377344"/>
              <a:gd name="connsiteX1" fmla="*/ 82550 w 86132"/>
              <a:gd name="connsiteY1" fmla="*/ 28094 h 377344"/>
              <a:gd name="connsiteX2" fmla="*/ 0 w 86132"/>
              <a:gd name="connsiteY2" fmla="*/ 21744 h 377344"/>
              <a:gd name="connsiteX3" fmla="*/ 0 w 86132"/>
              <a:gd name="connsiteY3" fmla="*/ 21744 h 377344"/>
              <a:gd name="connsiteX0" fmla="*/ 73025 w 88806"/>
              <a:gd name="connsiteY0" fmla="*/ 385866 h 385866"/>
              <a:gd name="connsiteX1" fmla="*/ 82550 w 88806"/>
              <a:gd name="connsiteY1" fmla="*/ 28679 h 385866"/>
              <a:gd name="connsiteX2" fmla="*/ 0 w 88806"/>
              <a:gd name="connsiteY2" fmla="*/ 22329 h 385866"/>
              <a:gd name="connsiteX3" fmla="*/ 0 w 88806"/>
              <a:gd name="connsiteY3" fmla="*/ 22329 h 385866"/>
              <a:gd name="connsiteX0" fmla="*/ 73025 w 85692"/>
              <a:gd name="connsiteY0" fmla="*/ 385866 h 385866"/>
              <a:gd name="connsiteX1" fmla="*/ 82550 w 85692"/>
              <a:gd name="connsiteY1" fmla="*/ 28679 h 385866"/>
              <a:gd name="connsiteX2" fmla="*/ 0 w 85692"/>
              <a:gd name="connsiteY2" fmla="*/ 22329 h 385866"/>
              <a:gd name="connsiteX3" fmla="*/ 0 w 85692"/>
              <a:gd name="connsiteY3" fmla="*/ 22329 h 385866"/>
              <a:gd name="connsiteX0" fmla="*/ 73025 w 83154"/>
              <a:gd name="connsiteY0" fmla="*/ 389381 h 389381"/>
              <a:gd name="connsiteX1" fmla="*/ 82550 w 83154"/>
              <a:gd name="connsiteY1" fmla="*/ 32194 h 389381"/>
              <a:gd name="connsiteX2" fmla="*/ 0 w 83154"/>
              <a:gd name="connsiteY2" fmla="*/ 25844 h 389381"/>
              <a:gd name="connsiteX3" fmla="*/ 0 w 83154"/>
              <a:gd name="connsiteY3" fmla="*/ 25844 h 389381"/>
              <a:gd name="connsiteX0" fmla="*/ 66675 w 84865"/>
              <a:gd name="connsiteY0" fmla="*/ 394391 h 394391"/>
              <a:gd name="connsiteX1" fmla="*/ 82550 w 84865"/>
              <a:gd name="connsiteY1" fmla="*/ 29266 h 394391"/>
              <a:gd name="connsiteX2" fmla="*/ 0 w 84865"/>
              <a:gd name="connsiteY2" fmla="*/ 22916 h 394391"/>
              <a:gd name="connsiteX3" fmla="*/ 0 w 84865"/>
              <a:gd name="connsiteY3" fmla="*/ 22916 h 394391"/>
              <a:gd name="connsiteX0" fmla="*/ 66675 w 85529"/>
              <a:gd name="connsiteY0" fmla="*/ 394391 h 394391"/>
              <a:gd name="connsiteX1" fmla="*/ 82550 w 85529"/>
              <a:gd name="connsiteY1" fmla="*/ 29266 h 394391"/>
              <a:gd name="connsiteX2" fmla="*/ 0 w 85529"/>
              <a:gd name="connsiteY2" fmla="*/ 22916 h 394391"/>
              <a:gd name="connsiteX3" fmla="*/ 0 w 85529"/>
              <a:gd name="connsiteY3" fmla="*/ 22916 h 394391"/>
              <a:gd name="connsiteX0" fmla="*/ 77788 w 87939"/>
              <a:gd name="connsiteY0" fmla="*/ 392686 h 392686"/>
              <a:gd name="connsiteX1" fmla="*/ 82550 w 87939"/>
              <a:gd name="connsiteY1" fmla="*/ 29149 h 392686"/>
              <a:gd name="connsiteX2" fmla="*/ 0 w 87939"/>
              <a:gd name="connsiteY2" fmla="*/ 22799 h 392686"/>
              <a:gd name="connsiteX3" fmla="*/ 0 w 87939"/>
              <a:gd name="connsiteY3" fmla="*/ 22799 h 392686"/>
              <a:gd name="connsiteX0" fmla="*/ 68263 w 85788"/>
              <a:gd name="connsiteY0" fmla="*/ 387572 h 387572"/>
              <a:gd name="connsiteX1" fmla="*/ 82550 w 85788"/>
              <a:gd name="connsiteY1" fmla="*/ 28797 h 387572"/>
              <a:gd name="connsiteX2" fmla="*/ 0 w 85788"/>
              <a:gd name="connsiteY2" fmla="*/ 22447 h 387572"/>
              <a:gd name="connsiteX3" fmla="*/ 0 w 85788"/>
              <a:gd name="connsiteY3" fmla="*/ 22447 h 387572"/>
              <a:gd name="connsiteX0" fmla="*/ 74613 w 87087"/>
              <a:gd name="connsiteY0" fmla="*/ 367117 h 367117"/>
              <a:gd name="connsiteX1" fmla="*/ 82550 w 87087"/>
              <a:gd name="connsiteY1" fmla="*/ 27392 h 367117"/>
              <a:gd name="connsiteX2" fmla="*/ 0 w 87087"/>
              <a:gd name="connsiteY2" fmla="*/ 21042 h 367117"/>
              <a:gd name="connsiteX3" fmla="*/ 0 w 87087"/>
              <a:gd name="connsiteY3" fmla="*/ 21042 h 367117"/>
              <a:gd name="connsiteX0" fmla="*/ 74613 w 86261"/>
              <a:gd name="connsiteY0" fmla="*/ 367117 h 367117"/>
              <a:gd name="connsiteX1" fmla="*/ 82550 w 86261"/>
              <a:gd name="connsiteY1" fmla="*/ 27392 h 367117"/>
              <a:gd name="connsiteX2" fmla="*/ 0 w 86261"/>
              <a:gd name="connsiteY2" fmla="*/ 21042 h 367117"/>
              <a:gd name="connsiteX3" fmla="*/ 0 w 86261"/>
              <a:gd name="connsiteY3" fmla="*/ 21042 h 367117"/>
              <a:gd name="connsiteX0" fmla="*/ 73026 w 85979"/>
              <a:gd name="connsiteY0" fmla="*/ 365412 h 365412"/>
              <a:gd name="connsiteX1" fmla="*/ 82550 w 85979"/>
              <a:gd name="connsiteY1" fmla="*/ 27275 h 365412"/>
              <a:gd name="connsiteX2" fmla="*/ 0 w 85979"/>
              <a:gd name="connsiteY2" fmla="*/ 20925 h 365412"/>
              <a:gd name="connsiteX3" fmla="*/ 0 w 85979"/>
              <a:gd name="connsiteY3" fmla="*/ 20925 h 365412"/>
              <a:gd name="connsiteX0" fmla="*/ 68264 w 85258"/>
              <a:gd name="connsiteY0" fmla="*/ 362003 h 362003"/>
              <a:gd name="connsiteX1" fmla="*/ 82550 w 85258"/>
              <a:gd name="connsiteY1" fmla="*/ 27041 h 362003"/>
              <a:gd name="connsiteX2" fmla="*/ 0 w 85258"/>
              <a:gd name="connsiteY2" fmla="*/ 20691 h 362003"/>
              <a:gd name="connsiteX3" fmla="*/ 0 w 85258"/>
              <a:gd name="connsiteY3" fmla="*/ 20691 h 362003"/>
              <a:gd name="connsiteX0" fmla="*/ 73026 w 85979"/>
              <a:gd name="connsiteY0" fmla="*/ 360299 h 360299"/>
              <a:gd name="connsiteX1" fmla="*/ 82550 w 85979"/>
              <a:gd name="connsiteY1" fmla="*/ 26924 h 360299"/>
              <a:gd name="connsiteX2" fmla="*/ 0 w 85979"/>
              <a:gd name="connsiteY2" fmla="*/ 20574 h 360299"/>
              <a:gd name="connsiteX3" fmla="*/ 0 w 85979"/>
              <a:gd name="connsiteY3" fmla="*/ 20574 h 360299"/>
              <a:gd name="connsiteX0" fmla="*/ 73026 w 86509"/>
              <a:gd name="connsiteY0" fmla="*/ 360299 h 360299"/>
              <a:gd name="connsiteX1" fmla="*/ 82550 w 86509"/>
              <a:gd name="connsiteY1" fmla="*/ 26924 h 360299"/>
              <a:gd name="connsiteX2" fmla="*/ 0 w 86509"/>
              <a:gd name="connsiteY2" fmla="*/ 20574 h 360299"/>
              <a:gd name="connsiteX3" fmla="*/ 0 w 86509"/>
              <a:gd name="connsiteY3" fmla="*/ 20574 h 360299"/>
              <a:gd name="connsiteX0" fmla="*/ 73026 w 91918"/>
              <a:gd name="connsiteY0" fmla="*/ 360299 h 360299"/>
              <a:gd name="connsiteX1" fmla="*/ 82550 w 91918"/>
              <a:gd name="connsiteY1" fmla="*/ 26924 h 360299"/>
              <a:gd name="connsiteX2" fmla="*/ 0 w 91918"/>
              <a:gd name="connsiteY2" fmla="*/ 20574 h 360299"/>
              <a:gd name="connsiteX3" fmla="*/ 0 w 91918"/>
              <a:gd name="connsiteY3" fmla="*/ 20574 h 360299"/>
              <a:gd name="connsiteX0" fmla="*/ 73026 w 90545"/>
              <a:gd name="connsiteY0" fmla="*/ 350502 h 350502"/>
              <a:gd name="connsiteX1" fmla="*/ 82550 w 90545"/>
              <a:gd name="connsiteY1" fmla="*/ 17127 h 350502"/>
              <a:gd name="connsiteX2" fmla="*/ 0 w 90545"/>
              <a:gd name="connsiteY2" fmla="*/ 10777 h 350502"/>
              <a:gd name="connsiteX3" fmla="*/ 0 w 90545"/>
              <a:gd name="connsiteY3" fmla="*/ 10777 h 350502"/>
              <a:gd name="connsiteX0" fmla="*/ 73026 w 89244"/>
              <a:gd name="connsiteY0" fmla="*/ 350502 h 350502"/>
              <a:gd name="connsiteX1" fmla="*/ 82550 w 89244"/>
              <a:gd name="connsiteY1" fmla="*/ 17127 h 350502"/>
              <a:gd name="connsiteX2" fmla="*/ 0 w 89244"/>
              <a:gd name="connsiteY2" fmla="*/ 10777 h 350502"/>
              <a:gd name="connsiteX3" fmla="*/ 0 w 89244"/>
              <a:gd name="connsiteY3" fmla="*/ 10777 h 350502"/>
              <a:gd name="connsiteX0" fmla="*/ 73026 w 93031"/>
              <a:gd name="connsiteY0" fmla="*/ 350502 h 350502"/>
              <a:gd name="connsiteX1" fmla="*/ 82550 w 93031"/>
              <a:gd name="connsiteY1" fmla="*/ 17127 h 350502"/>
              <a:gd name="connsiteX2" fmla="*/ 0 w 93031"/>
              <a:gd name="connsiteY2" fmla="*/ 10777 h 350502"/>
              <a:gd name="connsiteX3" fmla="*/ 0 w 93031"/>
              <a:gd name="connsiteY3" fmla="*/ 10777 h 350502"/>
              <a:gd name="connsiteX0" fmla="*/ 61913 w 85814"/>
              <a:gd name="connsiteY0" fmla="*/ 305756 h 305756"/>
              <a:gd name="connsiteX1" fmla="*/ 82550 w 85814"/>
              <a:gd name="connsiteY1" fmla="*/ 23181 h 305756"/>
              <a:gd name="connsiteX2" fmla="*/ 0 w 85814"/>
              <a:gd name="connsiteY2" fmla="*/ 16831 h 305756"/>
              <a:gd name="connsiteX3" fmla="*/ 0 w 85814"/>
              <a:gd name="connsiteY3" fmla="*/ 16831 h 305756"/>
              <a:gd name="connsiteX0" fmla="*/ 61913 w 84324"/>
              <a:gd name="connsiteY0" fmla="*/ 305756 h 305756"/>
              <a:gd name="connsiteX1" fmla="*/ 82550 w 84324"/>
              <a:gd name="connsiteY1" fmla="*/ 23181 h 305756"/>
              <a:gd name="connsiteX2" fmla="*/ 0 w 84324"/>
              <a:gd name="connsiteY2" fmla="*/ 16831 h 305756"/>
              <a:gd name="connsiteX3" fmla="*/ 0 w 84324"/>
              <a:gd name="connsiteY3" fmla="*/ 16831 h 305756"/>
              <a:gd name="connsiteX0" fmla="*/ 66675 w 84781"/>
              <a:gd name="connsiteY0" fmla="*/ 305756 h 305756"/>
              <a:gd name="connsiteX1" fmla="*/ 82550 w 84781"/>
              <a:gd name="connsiteY1" fmla="*/ 23181 h 305756"/>
              <a:gd name="connsiteX2" fmla="*/ 0 w 84781"/>
              <a:gd name="connsiteY2" fmla="*/ 16831 h 305756"/>
              <a:gd name="connsiteX3" fmla="*/ 0 w 84781"/>
              <a:gd name="connsiteY3" fmla="*/ 16831 h 305756"/>
              <a:gd name="connsiteX0" fmla="*/ 73025 w 85564"/>
              <a:gd name="connsiteY0" fmla="*/ 300645 h 300645"/>
              <a:gd name="connsiteX1" fmla="*/ 82550 w 85564"/>
              <a:gd name="connsiteY1" fmla="*/ 22832 h 300645"/>
              <a:gd name="connsiteX2" fmla="*/ 0 w 85564"/>
              <a:gd name="connsiteY2" fmla="*/ 16482 h 300645"/>
              <a:gd name="connsiteX3" fmla="*/ 0 w 85564"/>
              <a:gd name="connsiteY3" fmla="*/ 16482 h 300645"/>
              <a:gd name="connsiteX0" fmla="*/ 69850 w 85144"/>
              <a:gd name="connsiteY0" fmla="*/ 298940 h 298940"/>
              <a:gd name="connsiteX1" fmla="*/ 82550 w 85144"/>
              <a:gd name="connsiteY1" fmla="*/ 22715 h 298940"/>
              <a:gd name="connsiteX2" fmla="*/ 0 w 85144"/>
              <a:gd name="connsiteY2" fmla="*/ 16365 h 298940"/>
              <a:gd name="connsiteX3" fmla="*/ 0 w 85144"/>
              <a:gd name="connsiteY3" fmla="*/ 16365 h 298940"/>
            </a:gdLst>
            <a:ahLst/>
            <a:cxnLst>
              <a:cxn ang="0">
                <a:pos x="connsiteX0" y="connsiteY0"/>
              </a:cxn>
              <a:cxn ang="0">
                <a:pos x="connsiteX1" y="connsiteY1"/>
              </a:cxn>
              <a:cxn ang="0">
                <a:pos x="connsiteX2" y="connsiteY2"/>
              </a:cxn>
              <a:cxn ang="0">
                <a:pos x="connsiteX3" y="connsiteY3"/>
              </a:cxn>
            </a:cxnLst>
            <a:rect l="l" t="t" r="r" b="b"/>
            <a:pathLst>
              <a:path w="85144" h="298940">
                <a:moveTo>
                  <a:pt x="69850" y="298940"/>
                </a:moveTo>
                <a:cubicBezTo>
                  <a:pt x="62442" y="149186"/>
                  <a:pt x="94192" y="69811"/>
                  <a:pt x="82550" y="22715"/>
                </a:cubicBezTo>
                <a:cubicBezTo>
                  <a:pt x="70908" y="-24381"/>
                  <a:pt x="0" y="16365"/>
                  <a:pt x="0" y="16365"/>
                </a:cubicBezTo>
                <a:lnTo>
                  <a:pt x="0" y="1636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5E8BF2B7-6238-49FB-8165-98822D7E4B0B}"/>
              </a:ext>
            </a:extLst>
          </p:cNvPr>
          <p:cNvGrpSpPr/>
          <p:nvPr/>
        </p:nvGrpSpPr>
        <p:grpSpPr>
          <a:xfrm>
            <a:off x="7467554" y="6028423"/>
            <a:ext cx="432000" cy="432000"/>
            <a:chOff x="5993523" y="1227335"/>
            <a:chExt cx="654467" cy="653426"/>
          </a:xfrm>
        </p:grpSpPr>
        <p:pic>
          <p:nvPicPr>
            <p:cNvPr id="97" name="Picture 96">
              <a:extLst>
                <a:ext uri="{FF2B5EF4-FFF2-40B4-BE49-F238E27FC236}">
                  <a16:creationId xmlns:a16="http://schemas.microsoft.com/office/drawing/2014/main" id="{3DE1ED33-EC48-4995-BB34-5145DA59103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98" name="Rectangle: Rounded Corners 339">
              <a:extLst>
                <a:ext uri="{FF2B5EF4-FFF2-40B4-BE49-F238E27FC236}">
                  <a16:creationId xmlns:a16="http://schemas.microsoft.com/office/drawing/2014/main" id="{7306A7D3-7360-4E9B-A1F4-D6C5E66BC7F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4FF93EDD-7EB8-449F-A8D7-9063714949F7}"/>
              </a:ext>
            </a:extLst>
          </p:cNvPr>
          <p:cNvGrpSpPr/>
          <p:nvPr/>
        </p:nvGrpSpPr>
        <p:grpSpPr>
          <a:xfrm>
            <a:off x="3573742" y="4566826"/>
            <a:ext cx="432000" cy="432000"/>
            <a:chOff x="5981470" y="1253319"/>
            <a:chExt cx="654467" cy="653426"/>
          </a:xfrm>
        </p:grpSpPr>
        <p:pic>
          <p:nvPicPr>
            <p:cNvPr id="100" name="Picture 99">
              <a:extLst>
                <a:ext uri="{FF2B5EF4-FFF2-40B4-BE49-F238E27FC236}">
                  <a16:creationId xmlns:a16="http://schemas.microsoft.com/office/drawing/2014/main" id="{A3DEA88E-B425-40E8-BAAD-665D47BBF0DC}"/>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1" name="Rectangle: Rounded Corners 342">
              <a:extLst>
                <a:ext uri="{FF2B5EF4-FFF2-40B4-BE49-F238E27FC236}">
                  <a16:creationId xmlns:a16="http://schemas.microsoft.com/office/drawing/2014/main" id="{805EAD1E-26C8-4C04-B802-D405EAAF97D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A026C033-8E47-4213-832F-160652E15A3B}"/>
              </a:ext>
            </a:extLst>
          </p:cNvPr>
          <p:cNvGrpSpPr/>
          <p:nvPr/>
        </p:nvGrpSpPr>
        <p:grpSpPr>
          <a:xfrm>
            <a:off x="3558280" y="1595820"/>
            <a:ext cx="432000" cy="432000"/>
            <a:chOff x="5981470" y="1253319"/>
            <a:chExt cx="654467" cy="653426"/>
          </a:xfrm>
        </p:grpSpPr>
        <p:pic>
          <p:nvPicPr>
            <p:cNvPr id="103" name="Picture 102">
              <a:extLst>
                <a:ext uri="{FF2B5EF4-FFF2-40B4-BE49-F238E27FC236}">
                  <a16:creationId xmlns:a16="http://schemas.microsoft.com/office/drawing/2014/main" id="{7F504A1A-D1AC-4FE3-917E-284688E47549}"/>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4" name="Rectangle: Rounded Corners 348">
              <a:extLst>
                <a:ext uri="{FF2B5EF4-FFF2-40B4-BE49-F238E27FC236}">
                  <a16:creationId xmlns:a16="http://schemas.microsoft.com/office/drawing/2014/main" id="{BCB2EDA1-0774-48E2-B8CA-46A78FB01A2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148027F-7ECA-4BA5-81F7-D727BAF1122F}"/>
              </a:ext>
            </a:extLst>
          </p:cNvPr>
          <p:cNvGrpSpPr/>
          <p:nvPr/>
        </p:nvGrpSpPr>
        <p:grpSpPr>
          <a:xfrm>
            <a:off x="5918217" y="1610933"/>
            <a:ext cx="432000" cy="432000"/>
            <a:chOff x="5981470" y="1253319"/>
            <a:chExt cx="654467" cy="653426"/>
          </a:xfrm>
        </p:grpSpPr>
        <p:pic>
          <p:nvPicPr>
            <p:cNvPr id="106" name="Picture 105">
              <a:extLst>
                <a:ext uri="{FF2B5EF4-FFF2-40B4-BE49-F238E27FC236}">
                  <a16:creationId xmlns:a16="http://schemas.microsoft.com/office/drawing/2014/main" id="{23D1794F-FC5B-45FE-B57E-69B392929415}"/>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07" name="Rectangle: Rounded Corners 351">
              <a:extLst>
                <a:ext uri="{FF2B5EF4-FFF2-40B4-BE49-F238E27FC236}">
                  <a16:creationId xmlns:a16="http://schemas.microsoft.com/office/drawing/2014/main" id="{F6D7E147-C22D-430D-AF17-61D20E1567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7AC0A49C-20B1-44B4-92D4-24EF50CC9F55}"/>
              </a:ext>
            </a:extLst>
          </p:cNvPr>
          <p:cNvGrpSpPr/>
          <p:nvPr/>
        </p:nvGrpSpPr>
        <p:grpSpPr>
          <a:xfrm>
            <a:off x="5922893" y="4505980"/>
            <a:ext cx="432000" cy="432000"/>
            <a:chOff x="5981470" y="1253319"/>
            <a:chExt cx="654467" cy="653426"/>
          </a:xfrm>
        </p:grpSpPr>
        <p:pic>
          <p:nvPicPr>
            <p:cNvPr id="109" name="Picture 108">
              <a:extLst>
                <a:ext uri="{FF2B5EF4-FFF2-40B4-BE49-F238E27FC236}">
                  <a16:creationId xmlns:a16="http://schemas.microsoft.com/office/drawing/2014/main" id="{57CC8A7B-6ABF-40C8-A0E4-5341BA12FF92}"/>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0" name="Rectangle: Rounded Corners 354">
              <a:extLst>
                <a:ext uri="{FF2B5EF4-FFF2-40B4-BE49-F238E27FC236}">
                  <a16:creationId xmlns:a16="http://schemas.microsoft.com/office/drawing/2014/main" id="{E4B5CC31-80FC-4C8B-87B6-4928A93A9A99}"/>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16C68D93-6AD2-4695-BCD2-1B7607DA96D3}"/>
              </a:ext>
            </a:extLst>
          </p:cNvPr>
          <p:cNvGrpSpPr/>
          <p:nvPr/>
        </p:nvGrpSpPr>
        <p:grpSpPr>
          <a:xfrm>
            <a:off x="8544140" y="4534637"/>
            <a:ext cx="432000" cy="432000"/>
            <a:chOff x="5981470" y="1253319"/>
            <a:chExt cx="654467" cy="653426"/>
          </a:xfrm>
        </p:grpSpPr>
        <p:pic>
          <p:nvPicPr>
            <p:cNvPr id="112" name="Picture 111">
              <a:extLst>
                <a:ext uri="{FF2B5EF4-FFF2-40B4-BE49-F238E27FC236}">
                  <a16:creationId xmlns:a16="http://schemas.microsoft.com/office/drawing/2014/main" id="{46839A92-F0EA-4715-99F5-92F580AB12C0}"/>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3" name="Rectangle: Rounded Corners 357">
              <a:extLst>
                <a:ext uri="{FF2B5EF4-FFF2-40B4-BE49-F238E27FC236}">
                  <a16:creationId xmlns:a16="http://schemas.microsoft.com/office/drawing/2014/main" id="{D960D702-6B2E-4213-A4ED-29153F5B457C}"/>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B7BB4217-8021-4634-928C-8970968B7DF2}"/>
              </a:ext>
            </a:extLst>
          </p:cNvPr>
          <p:cNvGrpSpPr/>
          <p:nvPr/>
        </p:nvGrpSpPr>
        <p:grpSpPr>
          <a:xfrm>
            <a:off x="5122865" y="6060714"/>
            <a:ext cx="432000" cy="432000"/>
            <a:chOff x="5981470" y="1253319"/>
            <a:chExt cx="654467" cy="653426"/>
          </a:xfrm>
        </p:grpSpPr>
        <p:pic>
          <p:nvPicPr>
            <p:cNvPr id="115" name="Picture 114">
              <a:extLst>
                <a:ext uri="{FF2B5EF4-FFF2-40B4-BE49-F238E27FC236}">
                  <a16:creationId xmlns:a16="http://schemas.microsoft.com/office/drawing/2014/main" id="{35FD1C24-C94C-4DA7-BAD6-5855D6519470}"/>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6" name="Rectangle: Rounded Corners 360">
              <a:extLst>
                <a:ext uri="{FF2B5EF4-FFF2-40B4-BE49-F238E27FC236}">
                  <a16:creationId xmlns:a16="http://schemas.microsoft.com/office/drawing/2014/main" id="{066EF2C5-6FAF-40BF-90E1-634F6FE6946E}"/>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55F2457E-15B3-4782-82B6-B6F5DADAED6A}"/>
              </a:ext>
            </a:extLst>
          </p:cNvPr>
          <p:cNvGrpSpPr/>
          <p:nvPr/>
        </p:nvGrpSpPr>
        <p:grpSpPr>
          <a:xfrm>
            <a:off x="10067659" y="6030488"/>
            <a:ext cx="432000" cy="432000"/>
            <a:chOff x="5981470" y="1253319"/>
            <a:chExt cx="654467" cy="653426"/>
          </a:xfrm>
        </p:grpSpPr>
        <p:pic>
          <p:nvPicPr>
            <p:cNvPr id="118" name="Picture 117">
              <a:extLst>
                <a:ext uri="{FF2B5EF4-FFF2-40B4-BE49-F238E27FC236}">
                  <a16:creationId xmlns:a16="http://schemas.microsoft.com/office/drawing/2014/main" id="{65A65EA6-8F45-4B15-A4D7-D7BFDC4B24E6}"/>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19" name="Rectangle: Rounded Corners 363">
              <a:extLst>
                <a:ext uri="{FF2B5EF4-FFF2-40B4-BE49-F238E27FC236}">
                  <a16:creationId xmlns:a16="http://schemas.microsoft.com/office/drawing/2014/main" id="{360A9436-E0A3-423F-9ED0-FB8D266F657C}"/>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0" name="Picture 119">
            <a:extLst>
              <a:ext uri="{FF2B5EF4-FFF2-40B4-BE49-F238E27FC236}">
                <a16:creationId xmlns:a16="http://schemas.microsoft.com/office/drawing/2014/main" id="{FE0E3087-433A-498A-8456-8D6B8EC6D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60438" y="3052383"/>
            <a:ext cx="3009900" cy="1504950"/>
          </a:xfrm>
          <a:prstGeom prst="rect">
            <a:avLst/>
          </a:prstGeom>
        </p:spPr>
      </p:pic>
      <p:grpSp>
        <p:nvGrpSpPr>
          <p:cNvPr id="121" name="Group 120">
            <a:extLst>
              <a:ext uri="{FF2B5EF4-FFF2-40B4-BE49-F238E27FC236}">
                <a16:creationId xmlns:a16="http://schemas.microsoft.com/office/drawing/2014/main" id="{7460A148-D580-4459-B392-003759306775}"/>
              </a:ext>
            </a:extLst>
          </p:cNvPr>
          <p:cNvGrpSpPr/>
          <p:nvPr/>
        </p:nvGrpSpPr>
        <p:grpSpPr>
          <a:xfrm>
            <a:off x="7468415" y="6030296"/>
            <a:ext cx="432000" cy="432000"/>
            <a:chOff x="5993523" y="1227335"/>
            <a:chExt cx="654467" cy="653426"/>
          </a:xfrm>
        </p:grpSpPr>
        <p:pic>
          <p:nvPicPr>
            <p:cNvPr id="122" name="Picture 121">
              <a:extLst>
                <a:ext uri="{FF2B5EF4-FFF2-40B4-BE49-F238E27FC236}">
                  <a16:creationId xmlns:a16="http://schemas.microsoft.com/office/drawing/2014/main" id="{936EA1F6-543A-457E-848F-277323E28A0B}"/>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93523" y="1227335"/>
              <a:ext cx="654467" cy="653426"/>
            </a:xfrm>
            <a:prstGeom prst="ellipse">
              <a:avLst/>
            </a:prstGeom>
          </p:spPr>
        </p:pic>
        <p:sp>
          <p:nvSpPr>
            <p:cNvPr id="123" name="Rectangle: Rounded Corners 373">
              <a:extLst>
                <a:ext uri="{FF2B5EF4-FFF2-40B4-BE49-F238E27FC236}">
                  <a16:creationId xmlns:a16="http://schemas.microsoft.com/office/drawing/2014/main" id="{0DE8FEDA-A659-4ADD-BED8-F3CE4F5EFC53}"/>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AA39FC56-A310-4EC6-AD68-FEC89DAA83FC}"/>
              </a:ext>
            </a:extLst>
          </p:cNvPr>
          <p:cNvGrpSpPr/>
          <p:nvPr/>
        </p:nvGrpSpPr>
        <p:grpSpPr>
          <a:xfrm>
            <a:off x="3687055" y="6075828"/>
            <a:ext cx="432000" cy="432000"/>
            <a:chOff x="5981470" y="1253319"/>
            <a:chExt cx="654467" cy="653426"/>
          </a:xfrm>
        </p:grpSpPr>
        <p:pic>
          <p:nvPicPr>
            <p:cNvPr id="125" name="Picture 124">
              <a:extLst>
                <a:ext uri="{FF2B5EF4-FFF2-40B4-BE49-F238E27FC236}">
                  <a16:creationId xmlns:a16="http://schemas.microsoft.com/office/drawing/2014/main" id="{6501BE39-0A84-4995-8ED1-E2C9DAE6ABFE}"/>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26" name="Rectangle: Rounded Corners 376">
              <a:extLst>
                <a:ext uri="{FF2B5EF4-FFF2-40B4-BE49-F238E27FC236}">
                  <a16:creationId xmlns:a16="http://schemas.microsoft.com/office/drawing/2014/main" id="{491F7071-B6A1-499C-B31D-D1D3B51AB15F}"/>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5DF936-20CE-48ED-AE0A-780CE578A3C5}"/>
              </a:ext>
            </a:extLst>
          </p:cNvPr>
          <p:cNvGrpSpPr/>
          <p:nvPr/>
        </p:nvGrpSpPr>
        <p:grpSpPr>
          <a:xfrm>
            <a:off x="5122865" y="6059265"/>
            <a:ext cx="432000" cy="432000"/>
            <a:chOff x="5981470" y="1253319"/>
            <a:chExt cx="654467" cy="653426"/>
          </a:xfrm>
        </p:grpSpPr>
        <p:pic>
          <p:nvPicPr>
            <p:cNvPr id="128" name="Picture 127">
              <a:extLst>
                <a:ext uri="{FF2B5EF4-FFF2-40B4-BE49-F238E27FC236}">
                  <a16:creationId xmlns:a16="http://schemas.microsoft.com/office/drawing/2014/main" id="{E815F4AA-0466-4065-92B4-0F7BD520418D}"/>
                </a:ext>
              </a:extLst>
            </p:cNvPr>
            <p:cNvPicPr>
              <a:picLocks noChangeAspect="1"/>
            </p:cNvPicPr>
            <p:nvPr/>
          </p:nvPicPr>
          <p:blipFill rotWithShape="1">
            <a:blip r:embed="rId2">
              <a:extLst>
                <a:ext uri="{28A0092B-C50C-407E-A947-70E740481C1C}">
                  <a14:useLocalDpi xmlns:a14="http://schemas.microsoft.com/office/drawing/2010/main" val="0"/>
                </a:ext>
              </a:extLst>
            </a:blip>
            <a:srcRect l="53833"/>
            <a:stretch/>
          </p:blipFill>
          <p:spPr>
            <a:xfrm>
              <a:off x="5981470" y="1253319"/>
              <a:ext cx="654467" cy="653426"/>
            </a:xfrm>
            <a:prstGeom prst="ellipse">
              <a:avLst/>
            </a:prstGeom>
          </p:spPr>
        </p:pic>
        <p:sp>
          <p:nvSpPr>
            <p:cNvPr id="129" name="Rectangle: Rounded Corners 382">
              <a:extLst>
                <a:ext uri="{FF2B5EF4-FFF2-40B4-BE49-F238E27FC236}">
                  <a16:creationId xmlns:a16="http://schemas.microsoft.com/office/drawing/2014/main" id="{40BF653A-49D6-41BC-90A7-3A46817AF858}"/>
                </a:ext>
              </a:extLst>
            </p:cNvPr>
            <p:cNvSpPr/>
            <p:nvPr/>
          </p:nvSpPr>
          <p:spPr>
            <a:xfrm>
              <a:off x="6185493" y="1557172"/>
              <a:ext cx="246419" cy="4571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TextBox 130">
            <a:extLst>
              <a:ext uri="{FF2B5EF4-FFF2-40B4-BE49-F238E27FC236}">
                <a16:creationId xmlns:a16="http://schemas.microsoft.com/office/drawing/2014/main" id="{81F06808-F39D-40E3-8CCB-EDC09F0D861E}"/>
              </a:ext>
            </a:extLst>
          </p:cNvPr>
          <p:cNvSpPr txBox="1"/>
          <p:nvPr/>
        </p:nvSpPr>
        <p:spPr>
          <a:xfrm>
            <a:off x="1534852" y="6475968"/>
            <a:ext cx="9590468" cy="369332"/>
          </a:xfrm>
          <a:prstGeom prst="rect">
            <a:avLst/>
          </a:prstGeom>
          <a:noFill/>
        </p:spPr>
        <p:txBody>
          <a:bodyPr wrap="square" rtlCol="0">
            <a:spAutoFit/>
          </a:bodyPr>
          <a:lstStyle/>
          <a:p>
            <a:pPr algn="ctr"/>
            <a:r>
              <a:rPr lang="en-GB" dirty="0"/>
              <a:t>If a bulb is removed the electrons will continue to flow, as each bulb has its own circuit.</a:t>
            </a:r>
            <a:endParaRPr lang="en-US" dirty="0"/>
          </a:p>
        </p:txBody>
      </p:sp>
      <p:sp>
        <p:nvSpPr>
          <p:cNvPr id="132" name="TextBox 131">
            <a:extLst>
              <a:ext uri="{FF2B5EF4-FFF2-40B4-BE49-F238E27FC236}">
                <a16:creationId xmlns:a16="http://schemas.microsoft.com/office/drawing/2014/main" id="{F03B6183-7CC4-4369-9E31-1102608F2F1C}"/>
              </a:ext>
            </a:extLst>
          </p:cNvPr>
          <p:cNvSpPr txBox="1"/>
          <p:nvPr/>
        </p:nvSpPr>
        <p:spPr>
          <a:xfrm>
            <a:off x="5103732" y="236175"/>
            <a:ext cx="3069128" cy="1200329"/>
          </a:xfrm>
          <a:prstGeom prst="rect">
            <a:avLst/>
          </a:prstGeom>
          <a:noFill/>
        </p:spPr>
        <p:txBody>
          <a:bodyPr wrap="square" rtlCol="0">
            <a:spAutoFit/>
          </a:bodyPr>
          <a:lstStyle/>
          <a:p>
            <a:r>
              <a:rPr lang="en-GB" dirty="0"/>
              <a:t>In a parallel circuit the bulbs will remain bright, but it will drain the battery power quicker.</a:t>
            </a:r>
            <a:endParaRPr lang="en-US" dirty="0"/>
          </a:p>
        </p:txBody>
      </p:sp>
      <p:sp>
        <p:nvSpPr>
          <p:cNvPr id="133" name="TextBox 132">
            <a:extLst>
              <a:ext uri="{FF2B5EF4-FFF2-40B4-BE49-F238E27FC236}">
                <a16:creationId xmlns:a16="http://schemas.microsoft.com/office/drawing/2014/main" id="{3B8436E7-9B55-45F9-B0A0-3E71044D5023}"/>
              </a:ext>
            </a:extLst>
          </p:cNvPr>
          <p:cNvSpPr txBox="1"/>
          <p:nvPr/>
        </p:nvSpPr>
        <p:spPr>
          <a:xfrm>
            <a:off x="8730350" y="522964"/>
            <a:ext cx="2439665" cy="2308324"/>
          </a:xfrm>
          <a:prstGeom prst="rect">
            <a:avLst/>
          </a:prstGeom>
          <a:noFill/>
        </p:spPr>
        <p:txBody>
          <a:bodyPr wrap="square" rtlCol="0">
            <a:spAutoFit/>
          </a:bodyPr>
          <a:lstStyle/>
          <a:p>
            <a:pPr algn="r"/>
            <a:r>
              <a:rPr lang="en-GB" dirty="0"/>
              <a:t>Components connected in parallel are connected along multiple paths so that the current can split </a:t>
            </a:r>
          </a:p>
          <a:p>
            <a:pPr algn="r"/>
            <a:r>
              <a:rPr lang="en-GB" dirty="0"/>
              <a:t>up; the same voltage is applied to each component.</a:t>
            </a:r>
            <a:endParaRPr lang="en-US" dirty="0"/>
          </a:p>
        </p:txBody>
      </p:sp>
    </p:spTree>
    <p:extLst>
      <p:ext uri="{BB962C8B-B14F-4D97-AF65-F5344CB8AC3E}">
        <p14:creationId xmlns:p14="http://schemas.microsoft.com/office/powerpoint/2010/main" val="417911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path" presetSubtype="0" repeatCount="indefinite" accel="50000" decel="50000" fill="hold" nodeType="afterEffect">
                                  <p:stCondLst>
                                    <p:cond delay="0"/>
                                  </p:stCondLst>
                                  <p:childTnLst>
                                    <p:animMotion origin="layout" path="M 0.00193 -0.00185 L 0.00193 0.02824 C 0.00193 0.04166 0.03798 0.05833 0.06715 0.05833 L 0.13254 0.05833 " pathEditMode="relative" rAng="0" ptsTypes="AAAA">
                                      <p:cBhvr>
                                        <p:cTn id="6" dur="2000" fill="hold"/>
                                        <p:tgtEl>
                                          <p:spTgt spid="7"/>
                                        </p:tgtEl>
                                        <p:attrNameLst>
                                          <p:attrName>ppt_x</p:attrName>
                                          <p:attrName>ppt_y</p:attrName>
                                        </p:attrNameLst>
                                      </p:cBhvr>
                                      <p:rCtr x="6522" y="3009"/>
                                    </p:animMotion>
                                  </p:childTnLst>
                                </p:cTn>
                              </p:par>
                              <p:par>
                                <p:cTn id="7" presetID="35" presetClass="path" presetSubtype="0" repeatCount="indefinite" accel="50000" decel="50000" fill="hold" nodeType="withEffect">
                                  <p:stCondLst>
                                    <p:cond delay="0"/>
                                  </p:stCondLst>
                                  <p:childTnLst>
                                    <p:animMotion origin="layout" path="M -4.87179E-6 -2.22222E-6 L -0.26089 -0.00555 " pathEditMode="relative" rAng="0" ptsTypes="AA">
                                      <p:cBhvr>
                                        <p:cTn id="8" dur="2000" fill="hold"/>
                                        <p:tgtEl>
                                          <p:spTgt spid="4"/>
                                        </p:tgtEl>
                                        <p:attrNameLst>
                                          <p:attrName>ppt_x</p:attrName>
                                          <p:attrName>ppt_y</p:attrName>
                                        </p:attrNameLst>
                                      </p:cBhvr>
                                      <p:rCtr x="-13045" y="-278"/>
                                    </p:animMotion>
                                  </p:childTnLst>
                                </p:cTn>
                              </p:par>
                              <p:par>
                                <p:cTn id="9" presetID="64" presetClass="path" presetSubtype="0" repeatCount="indefinite" accel="50000" decel="50000" fill="hold" nodeType="withEffect">
                                  <p:stCondLst>
                                    <p:cond delay="0"/>
                                  </p:stCondLst>
                                  <p:childTnLst>
                                    <p:animMotion origin="layout" path="M -3.33333E-6 1.85185E-6 L -0.00448 -0.21806 " pathEditMode="relative" rAng="0" ptsTypes="AA">
                                      <p:cBhvr>
                                        <p:cTn id="10" dur="2000" fill="hold"/>
                                        <p:tgtEl>
                                          <p:spTgt spid="96"/>
                                        </p:tgtEl>
                                        <p:attrNameLst>
                                          <p:attrName>ppt_x</p:attrName>
                                          <p:attrName>ppt_y</p:attrName>
                                        </p:attrNameLst>
                                      </p:cBhvr>
                                      <p:rCtr x="-224" y="-10903"/>
                                    </p:animMotion>
                                  </p:childTnLst>
                                  <p:subTnLst>
                                    <p:set>
                                      <p:cBhvr override="childStyle">
                                        <p:cTn dur="1" fill="hold" display="0" masterRel="sameClick" afterEffect="1">
                                          <p:stCondLst>
                                            <p:cond evt="end" delay="0">
                                              <p:tn val="9"/>
                                            </p:cond>
                                          </p:stCondLst>
                                        </p:cTn>
                                        <p:tgtEl>
                                          <p:spTgt spid="96"/>
                                        </p:tgtEl>
                                        <p:attrNameLst>
                                          <p:attrName>style.visibility</p:attrName>
                                        </p:attrNameLst>
                                      </p:cBhvr>
                                      <p:to>
                                        <p:strVal val="hidden"/>
                                      </p:to>
                                    </p:set>
                                  </p:subTnLst>
                                </p:cTn>
                              </p:par>
                              <p:par>
                                <p:cTn id="11" presetID="0" presetClass="path" presetSubtype="0" repeatCount="indefinite" accel="50000" decel="50000" fill="hold" nodeType="withEffect">
                                  <p:stCondLst>
                                    <p:cond delay="0"/>
                                  </p:stCondLst>
                                  <p:childTnLst>
                                    <p:animMotion origin="layout" path="M 1.79487E-6 -2.96296E-6 L -0.00481 -0.42315 " pathEditMode="relative" rAng="0" ptsTypes="AA">
                                      <p:cBhvr>
                                        <p:cTn id="12" dur="2000" fill="hold"/>
                                        <p:tgtEl>
                                          <p:spTgt spid="99"/>
                                        </p:tgtEl>
                                        <p:attrNameLst>
                                          <p:attrName>ppt_x</p:attrName>
                                          <p:attrName>ppt_y</p:attrName>
                                        </p:attrNameLst>
                                      </p:cBhvr>
                                      <p:rCtr x="-240" y="-21157"/>
                                    </p:animMotion>
                                  </p:childTnLst>
                                  <p:subTnLst>
                                    <p:set>
                                      <p:cBhvr override="childStyle">
                                        <p:cTn dur="1" fill="hold" display="0" masterRel="sameClick" afterEffect="1">
                                          <p:stCondLst>
                                            <p:cond evt="end" delay="0">
                                              <p:tn val="11"/>
                                            </p:cond>
                                          </p:stCondLst>
                                        </p:cTn>
                                        <p:tgtEl>
                                          <p:spTgt spid="99"/>
                                        </p:tgtEl>
                                        <p:attrNameLst>
                                          <p:attrName>style.visibility</p:attrName>
                                        </p:attrNameLst>
                                      </p:cBhvr>
                                      <p:to>
                                        <p:strVal val="hidden"/>
                                      </p:to>
                                    </p:set>
                                  </p:subTnLst>
                                </p:cTn>
                              </p:par>
                              <p:par>
                                <p:cTn id="13" presetID="36" presetClass="path" presetSubtype="0" repeatCount="indefinite" accel="50000" decel="50000" fill="hold" nodeType="withEffect">
                                  <p:stCondLst>
                                    <p:cond delay="0"/>
                                  </p:stCondLst>
                                  <p:childTnLst>
                                    <p:animMotion origin="layout" path="M 1.02564E-6 4.81481E-6 L -0.06875 4.81481E-6 C -0.09936 4.81481E-6 -0.1375 0.05069 -0.1375 0.09212 L -0.1375 0.18425 " pathEditMode="relative" rAng="5400000" ptsTypes="AAAA">
                                      <p:cBhvr>
                                        <p:cTn id="14" dur="2000" fill="hold"/>
                                        <p:tgtEl>
                                          <p:spTgt spid="102"/>
                                        </p:tgtEl>
                                        <p:attrNameLst>
                                          <p:attrName>ppt_x</p:attrName>
                                          <p:attrName>ppt_y</p:attrName>
                                        </p:attrNameLst>
                                      </p:cBhvr>
                                      <p:rCtr x="-6875" y="9213"/>
                                    </p:animMotion>
                                  </p:childTnLst>
                                </p:cTn>
                              </p:par>
                              <p:par>
                                <p:cTn id="15" presetID="35" presetClass="path" presetSubtype="0" repeatCount="indefinite" accel="50000" decel="50000" fill="hold" nodeType="withEffect">
                                  <p:stCondLst>
                                    <p:cond delay="0"/>
                                  </p:stCondLst>
                                  <p:childTnLst>
                                    <p:animMotion origin="layout" path="M -3.07692E-6 4.81481E-6 L -0.24198 4.81481E-6 " pathEditMode="relative" rAng="0" ptsTypes="AA">
                                      <p:cBhvr>
                                        <p:cTn id="16" dur="2000" fill="hold"/>
                                        <p:tgtEl>
                                          <p:spTgt spid="105"/>
                                        </p:tgtEl>
                                        <p:attrNameLst>
                                          <p:attrName>ppt_x</p:attrName>
                                          <p:attrName>ppt_y</p:attrName>
                                        </p:attrNameLst>
                                      </p:cBhvr>
                                      <p:rCtr x="-12099" y="0"/>
                                    </p:animMotion>
                                  </p:childTnLst>
                                </p:cTn>
                              </p:par>
                              <p:par>
                                <p:cTn id="17" presetID="64" presetClass="path" presetSubtype="0" repeatCount="indefinite" accel="50000" decel="50000" fill="hold" nodeType="withEffect">
                                  <p:stCondLst>
                                    <p:cond delay="0"/>
                                  </p:stCondLst>
                                  <p:childTnLst>
                                    <p:animMotion origin="layout" path="M 0.00417 0.01528 L -0.00048 -0.42199 " pathEditMode="relative" rAng="0" ptsTypes="AA">
                                      <p:cBhvr>
                                        <p:cTn id="18" dur="2000" fill="hold"/>
                                        <p:tgtEl>
                                          <p:spTgt spid="108"/>
                                        </p:tgtEl>
                                        <p:attrNameLst>
                                          <p:attrName>ppt_x</p:attrName>
                                          <p:attrName>ppt_y</p:attrName>
                                        </p:attrNameLst>
                                      </p:cBhvr>
                                      <p:rCtr x="-240" y="-21875"/>
                                    </p:animMotion>
                                  </p:childTnLst>
                                  <p:subTnLst>
                                    <p:set>
                                      <p:cBhvr override="childStyle">
                                        <p:cTn dur="1" fill="hold" display="0" masterRel="sameClick" afterEffect="1">
                                          <p:stCondLst>
                                            <p:cond evt="end" delay="0">
                                              <p:tn val="17"/>
                                            </p:cond>
                                          </p:stCondLst>
                                        </p:cTn>
                                        <p:tgtEl>
                                          <p:spTgt spid="108"/>
                                        </p:tgtEl>
                                        <p:attrNameLst>
                                          <p:attrName>style.visibility</p:attrName>
                                        </p:attrNameLst>
                                      </p:cBhvr>
                                      <p:to>
                                        <p:strVal val="hidden"/>
                                      </p:to>
                                    </p:set>
                                  </p:subTnLst>
                                </p:cTn>
                              </p:par>
                              <p:par>
                                <p:cTn id="19" presetID="64" presetClass="path" presetSubtype="0" repeatCount="indefinite" accel="50000" decel="50000" fill="hold" nodeType="withEffect">
                                  <p:stCondLst>
                                    <p:cond delay="0"/>
                                  </p:stCondLst>
                                  <p:childTnLst>
                                    <p:animMotion origin="layout" path="M 2.82051E-6 -4.07407E-6 L -0.00145 -0.4206 " pathEditMode="relative" rAng="0" ptsTypes="AA">
                                      <p:cBhvr>
                                        <p:cTn id="20" dur="2000" fill="hold"/>
                                        <p:tgtEl>
                                          <p:spTgt spid="111"/>
                                        </p:tgtEl>
                                        <p:attrNameLst>
                                          <p:attrName>ppt_x</p:attrName>
                                          <p:attrName>ppt_y</p:attrName>
                                        </p:attrNameLst>
                                      </p:cBhvr>
                                      <p:rCtr x="-80" y="-21042"/>
                                    </p:animMotion>
                                  </p:childTnLst>
                                  <p:subTnLst>
                                    <p:set>
                                      <p:cBhvr override="childStyle">
                                        <p:cTn dur="1" fill="hold" display="0" masterRel="sameClick" afterEffect="1">
                                          <p:stCondLst>
                                            <p:cond evt="end" delay="0">
                                              <p:tn val="19"/>
                                            </p:cond>
                                          </p:stCondLst>
                                        </p:cTn>
                                        <p:tgtEl>
                                          <p:spTgt spid="111"/>
                                        </p:tgtEl>
                                        <p:attrNameLst>
                                          <p:attrName>style.visibility</p:attrName>
                                        </p:attrNameLst>
                                      </p:cBhvr>
                                      <p:to>
                                        <p:strVal val="hidden"/>
                                      </p:to>
                                    </p:set>
                                  </p:subTnLst>
                                </p:cTn>
                              </p:par>
                              <p:par>
                                <p:cTn id="21" presetID="64" presetClass="path" presetSubtype="0" repeatCount="indefinite" accel="50000" decel="50000" fill="hold" nodeType="withEffect">
                                  <p:stCondLst>
                                    <p:cond delay="0"/>
                                  </p:stCondLst>
                                  <p:childTnLst>
                                    <p:animMotion origin="layout" path="M -4.61538E-6 2.22222E-6 L -0.00064 -0.20648 " pathEditMode="relative" rAng="0" ptsTypes="AA">
                                      <p:cBhvr>
                                        <p:cTn id="22" dur="2000" fill="hold"/>
                                        <p:tgtEl>
                                          <p:spTgt spid="114"/>
                                        </p:tgtEl>
                                        <p:attrNameLst>
                                          <p:attrName>ppt_x</p:attrName>
                                          <p:attrName>ppt_y</p:attrName>
                                        </p:attrNameLst>
                                      </p:cBhvr>
                                      <p:rCtr x="-32" y="-10324"/>
                                    </p:animMotion>
                                  </p:childTnLst>
                                </p:cTn>
                              </p:par>
                              <p:par>
                                <p:cTn id="23" presetID="64" presetClass="path" presetSubtype="0" repeatCount="indefinite" accel="50000" decel="50000" fill="hold" nodeType="withEffect">
                                  <p:stCondLst>
                                    <p:cond delay="0"/>
                                  </p:stCondLst>
                                  <p:childTnLst>
                                    <p:animMotion origin="layout" path="M -3.33333E-6 3.7037E-7 L -0.00304 -0.19097 " pathEditMode="relative" rAng="0" ptsTypes="AA">
                                      <p:cBhvr>
                                        <p:cTn id="24" dur="2000" fill="hold"/>
                                        <p:tgtEl>
                                          <p:spTgt spid="117"/>
                                        </p:tgtEl>
                                        <p:attrNameLst>
                                          <p:attrName>ppt_x</p:attrName>
                                          <p:attrName>ppt_y</p:attrName>
                                        </p:attrNameLst>
                                      </p:cBhvr>
                                      <p:rCtr x="-160" y="-9560"/>
                                    </p:animMotion>
                                  </p:childTnLst>
                                  <p:subTnLst>
                                    <p:set>
                                      <p:cBhvr override="childStyle">
                                        <p:cTn dur="1" fill="hold" display="0" masterRel="sameClick" afterEffect="1">
                                          <p:stCondLst>
                                            <p:cond evt="end" delay="0">
                                              <p:tn val="23"/>
                                            </p:cond>
                                          </p:stCondLst>
                                        </p:cTn>
                                        <p:tgtEl>
                                          <p:spTgt spid="117"/>
                                        </p:tgtEl>
                                        <p:attrNameLst>
                                          <p:attrName>style.visibility</p:attrName>
                                        </p:attrNameLst>
                                      </p:cBhvr>
                                      <p:to>
                                        <p:strVal val="hidden"/>
                                      </p:to>
                                    </p:set>
                                  </p:subTnLst>
                                </p:cTn>
                              </p:par>
                              <p:par>
                                <p:cTn id="25" presetID="63" presetClass="path" presetSubtype="0" repeatCount="indefinite" accel="50000" decel="50000" fill="hold" nodeType="withEffect">
                                  <p:stCondLst>
                                    <p:cond delay="0"/>
                                  </p:stCondLst>
                                  <p:childTnLst>
                                    <p:animMotion origin="layout" path="M -0.0008 0.00301 L 0.26234 0.00023 " pathEditMode="relative" rAng="0" ptsTypes="AA">
                                      <p:cBhvr>
                                        <p:cTn id="26" dur="2000" fill="hold"/>
                                        <p:tgtEl>
                                          <p:spTgt spid="121"/>
                                        </p:tgtEl>
                                        <p:attrNameLst>
                                          <p:attrName>ppt_x</p:attrName>
                                          <p:attrName>ppt_y</p:attrName>
                                        </p:attrNameLst>
                                      </p:cBhvr>
                                      <p:rCtr x="13157" y="-139"/>
                                    </p:animMotion>
                                  </p:childTnLst>
                                </p:cTn>
                              </p:par>
                              <p:par>
                                <p:cTn id="27" presetID="0" presetClass="path" presetSubtype="0" repeatCount="indefinite" accel="50000" decel="50000" fill="hold" nodeType="withEffect">
                                  <p:stCondLst>
                                    <p:cond delay="0"/>
                                  </p:stCondLst>
                                  <p:childTnLst>
                                    <p:animMotion origin="layout" path="M -2.82051E-6 -2.59259E-6 L 0.15257 -0.00648 " pathEditMode="relative" rAng="0" ptsTypes="AA">
                                      <p:cBhvr>
                                        <p:cTn id="28" dur="2000" fill="hold"/>
                                        <p:tgtEl>
                                          <p:spTgt spid="124"/>
                                        </p:tgtEl>
                                        <p:attrNameLst>
                                          <p:attrName>ppt_x</p:attrName>
                                          <p:attrName>ppt_y</p:attrName>
                                        </p:attrNameLst>
                                      </p:cBhvr>
                                      <p:rCtr x="7628" y="-324"/>
                                    </p:animMotion>
                                  </p:childTnLst>
                                </p:cTn>
                              </p:par>
                              <p:par>
                                <p:cTn id="29" presetID="63" presetClass="path" presetSubtype="0" repeatCount="indefinite" accel="50000" decel="50000" fill="hold" nodeType="withEffect">
                                  <p:stCondLst>
                                    <p:cond delay="0"/>
                                  </p:stCondLst>
                                  <p:childTnLst>
                                    <p:animMotion origin="layout" path="M -2.05128E-6 -2.22222E-6 L 0.2367 -0.0044 " pathEditMode="relative" rAng="0" ptsTypes="AA">
                                      <p:cBhvr>
                                        <p:cTn id="30" dur="2000" fill="hold"/>
                                        <p:tgtEl>
                                          <p:spTgt spid="127"/>
                                        </p:tgtEl>
                                        <p:attrNameLst>
                                          <p:attrName>ppt_x</p:attrName>
                                          <p:attrName>ppt_y</p:attrName>
                                        </p:attrNameLst>
                                      </p:cBhvr>
                                      <p:rCtr x="11907" y="-278"/>
                                    </p:animMotion>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32"/>
                                        </p:tgtEl>
                                        <p:attrNameLst>
                                          <p:attrName>style.visibility</p:attrName>
                                        </p:attrNameLst>
                                      </p:cBhvr>
                                      <p:to>
                                        <p:strVal val="visible"/>
                                      </p:to>
                                    </p:set>
                                    <p:animEffect transition="in" filter="fade">
                                      <p:cBhvr>
                                        <p:cTn id="34" dur="500"/>
                                        <p:tgtEl>
                                          <p:spTgt spid="132"/>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childTnLst>
                                </p:cTn>
                              </p:par>
                              <p:par>
                                <p:cTn id="38" presetID="10" presetClass="entr" presetSubtype="0" fill="hold" grpId="0" nodeType="withEffect">
                                  <p:stCondLst>
                                    <p:cond delay="800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Voltage</a:t>
            </a:r>
            <a:endParaRPr lang="fr-CH" dirty="0"/>
          </a:p>
        </p:txBody>
      </p:sp>
      <p:pic>
        <p:nvPicPr>
          <p:cNvPr id="8194" name="Picture 2" descr="Basic measuring of resistance, voltage and current using digital multi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405" y="726231"/>
            <a:ext cx="2059222" cy="57650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16738" y="1219955"/>
            <a:ext cx="2206333" cy="923330"/>
          </a:xfrm>
          <a:prstGeom prst="rect">
            <a:avLst/>
          </a:prstGeom>
          <a:noFill/>
        </p:spPr>
        <p:txBody>
          <a:bodyPr wrap="square" rtlCol="0">
            <a:spAutoFit/>
          </a:bodyPr>
          <a:lstStyle/>
          <a:p>
            <a:r>
              <a:rPr lang="en-US" dirty="0" smtClean="0"/>
              <a:t>Voltage is measured in parallel across a component</a:t>
            </a:r>
            <a:endParaRPr lang="fr-CH" dirty="0"/>
          </a:p>
        </p:txBody>
      </p:sp>
      <p:sp>
        <p:nvSpPr>
          <p:cNvPr id="5" name="Text Box 3"/>
          <p:cNvSpPr txBox="1">
            <a:spLocks noChangeArrowheads="1"/>
          </p:cNvSpPr>
          <p:nvPr/>
        </p:nvSpPr>
        <p:spPr bwMode="auto">
          <a:xfrm>
            <a:off x="3856038" y="64912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Light</a:t>
            </a:r>
          </a:p>
        </p:txBody>
      </p:sp>
      <p:grpSp>
        <p:nvGrpSpPr>
          <p:cNvPr id="6" name="Group 4"/>
          <p:cNvGrpSpPr>
            <a:grpSpLocks/>
          </p:cNvGrpSpPr>
          <p:nvPr/>
        </p:nvGrpSpPr>
        <p:grpSpPr bwMode="auto">
          <a:xfrm>
            <a:off x="2454276" y="3976688"/>
            <a:ext cx="2106612" cy="1257300"/>
            <a:chOff x="1191" y="2477"/>
            <a:chExt cx="1327" cy="792"/>
          </a:xfrm>
        </p:grpSpPr>
        <p:pic>
          <p:nvPicPr>
            <p:cNvPr id="7" name="Picture 5"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25122">
              <a:off x="1204" y="2945"/>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067509">
              <a:off x="1191" y="2477"/>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descr="PushSwit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7313" y="2540000"/>
            <a:ext cx="59531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Resis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76" y="3751263"/>
            <a:ext cx="42703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Batter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1" y="4071938"/>
            <a:ext cx="19113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0588" y="5537200"/>
            <a:ext cx="166687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2514601" y="3636963"/>
            <a:ext cx="1555750" cy="733425"/>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4" name="Freeform 13"/>
          <p:cNvSpPr>
            <a:spLocks/>
          </p:cNvSpPr>
          <p:nvPr/>
        </p:nvSpPr>
        <p:spPr bwMode="auto">
          <a:xfrm flipV="1">
            <a:off x="2517776" y="4924425"/>
            <a:ext cx="1555750" cy="731838"/>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5" name="Freeform 14"/>
          <p:cNvSpPr>
            <a:spLocks/>
          </p:cNvSpPr>
          <p:nvPr/>
        </p:nvSpPr>
        <p:spPr bwMode="auto">
          <a:xfrm flipH="1" flipV="1">
            <a:off x="4768851" y="5068888"/>
            <a:ext cx="1046162" cy="588962"/>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6" name="Freeform 15"/>
          <p:cNvSpPr>
            <a:spLocks/>
          </p:cNvSpPr>
          <p:nvPr/>
        </p:nvSpPr>
        <p:spPr bwMode="auto">
          <a:xfrm flipH="1">
            <a:off x="4300538" y="3636963"/>
            <a:ext cx="1547813" cy="419100"/>
          </a:xfrm>
          <a:custGeom>
            <a:avLst/>
            <a:gdLst>
              <a:gd name="T0" fmla="*/ 0 w 1104"/>
              <a:gd name="T1" fmla="*/ 2147483647 h 547"/>
              <a:gd name="T2" fmla="*/ 0 w 1104"/>
              <a:gd name="T3" fmla="*/ 0 h 547"/>
              <a:gd name="T4" fmla="*/ 2147483647 w 1104"/>
              <a:gd name="T5" fmla="*/ 0 h 547"/>
              <a:gd name="T6" fmla="*/ 0 60000 65536"/>
              <a:gd name="T7" fmla="*/ 0 60000 65536"/>
              <a:gd name="T8" fmla="*/ 0 60000 65536"/>
              <a:gd name="T9" fmla="*/ 0 w 1104"/>
              <a:gd name="T10" fmla="*/ 0 h 547"/>
              <a:gd name="T11" fmla="*/ 1104 w 1104"/>
              <a:gd name="T12" fmla="*/ 547 h 547"/>
            </a:gdLst>
            <a:ahLst/>
            <a:cxnLst>
              <a:cxn ang="T6">
                <a:pos x="T0" y="T1"/>
              </a:cxn>
              <a:cxn ang="T7">
                <a:pos x="T2" y="T3"/>
              </a:cxn>
              <a:cxn ang="T8">
                <a:pos x="T4" y="T5"/>
              </a:cxn>
            </a:cxnLst>
            <a:rect l="T9" t="T10" r="T11" b="T12"/>
            <a:pathLst>
              <a:path w="1104" h="547">
                <a:moveTo>
                  <a:pt x="0" y="547"/>
                </a:moveTo>
                <a:lnTo>
                  <a:pt x="0" y="0"/>
                </a:lnTo>
                <a:lnTo>
                  <a:pt x="1104" y="0"/>
                </a:ln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H"/>
          </a:p>
        </p:txBody>
      </p:sp>
      <p:sp>
        <p:nvSpPr>
          <p:cNvPr id="17" name="Text Box 16"/>
          <p:cNvSpPr txBox="1">
            <a:spLocks noChangeArrowheads="1"/>
          </p:cNvSpPr>
          <p:nvPr/>
        </p:nvSpPr>
        <p:spPr bwMode="auto">
          <a:xfrm>
            <a:off x="5883276" y="4445000"/>
            <a:ext cx="1033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Resistor</a:t>
            </a:r>
          </a:p>
        </p:txBody>
      </p:sp>
      <p:sp>
        <p:nvSpPr>
          <p:cNvPr id="18" name="Text Box 17"/>
          <p:cNvSpPr txBox="1">
            <a:spLocks noChangeArrowheads="1"/>
          </p:cNvSpPr>
          <p:nvPr/>
        </p:nvSpPr>
        <p:spPr bwMode="auto">
          <a:xfrm>
            <a:off x="915988" y="377666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Battery</a:t>
            </a:r>
          </a:p>
        </p:txBody>
      </p:sp>
      <p:sp>
        <p:nvSpPr>
          <p:cNvPr id="19" name="Text Box 18"/>
          <p:cNvSpPr txBox="1">
            <a:spLocks noChangeArrowheads="1"/>
          </p:cNvSpPr>
          <p:nvPr/>
        </p:nvSpPr>
        <p:spPr bwMode="auto">
          <a:xfrm>
            <a:off x="3698876" y="227965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50000"/>
              </a:spcBef>
              <a:buFontTx/>
              <a:buNone/>
            </a:pPr>
            <a:r>
              <a:rPr lang="en-US" altLang="en-US" sz="1800"/>
              <a:t>Switch</a:t>
            </a:r>
          </a:p>
        </p:txBody>
      </p:sp>
      <p:sp>
        <p:nvSpPr>
          <p:cNvPr id="20" name="AutoShape 19"/>
          <p:cNvSpPr>
            <a:spLocks noChangeArrowheads="1"/>
          </p:cNvSpPr>
          <p:nvPr/>
        </p:nvSpPr>
        <p:spPr bwMode="auto">
          <a:xfrm>
            <a:off x="1987551" y="3690938"/>
            <a:ext cx="393700" cy="393700"/>
          </a:xfrm>
          <a:prstGeom prst="plus">
            <a:avLst>
              <a:gd name="adj" fmla="val 40106"/>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 name="Rectangle 20"/>
          <p:cNvSpPr>
            <a:spLocks noChangeArrowheads="1"/>
          </p:cNvSpPr>
          <p:nvPr/>
        </p:nvSpPr>
        <p:spPr bwMode="auto">
          <a:xfrm>
            <a:off x="2038351" y="5205413"/>
            <a:ext cx="293687" cy="53975"/>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 name="AutoShape 21"/>
          <p:cNvSpPr>
            <a:spLocks noChangeArrowheads="1"/>
          </p:cNvSpPr>
          <p:nvPr/>
        </p:nvSpPr>
        <p:spPr bwMode="auto">
          <a:xfrm rot="10800000" flipV="1">
            <a:off x="2011363" y="5454650"/>
            <a:ext cx="647700" cy="51593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chemeClr val="tx1"/>
          </a:solidFill>
          <a:ln w="9525">
            <a:solidFill>
              <a:schemeClr val="tx1"/>
            </a:solidFill>
            <a:miter lim="800000"/>
            <a:headEnd/>
            <a:tailEnd/>
          </a:ln>
        </p:spPr>
        <p:txBody>
          <a:bodyPr wrap="none" anchor="ctr"/>
          <a:lstStyle/>
          <a:p>
            <a:endParaRPr lang="fr-CH"/>
          </a:p>
        </p:txBody>
      </p:sp>
      <p:sp>
        <p:nvSpPr>
          <p:cNvPr id="23" name="AutoShape 22"/>
          <p:cNvSpPr>
            <a:spLocks noChangeArrowheads="1"/>
          </p:cNvSpPr>
          <p:nvPr/>
        </p:nvSpPr>
        <p:spPr bwMode="auto">
          <a:xfrm rot="16200000" flipV="1">
            <a:off x="2182813" y="2844800"/>
            <a:ext cx="6477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54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06" y="0"/>
                </a:moveTo>
                <a:lnTo>
                  <a:pt x="12812" y="7200"/>
                </a:lnTo>
                <a:lnTo>
                  <a:pt x="15898" y="7200"/>
                </a:lnTo>
                <a:lnTo>
                  <a:pt x="15898" y="18548"/>
                </a:lnTo>
                <a:lnTo>
                  <a:pt x="0" y="18548"/>
                </a:lnTo>
                <a:lnTo>
                  <a:pt x="0" y="21600"/>
                </a:lnTo>
                <a:lnTo>
                  <a:pt x="18514" y="21600"/>
                </a:lnTo>
                <a:lnTo>
                  <a:pt x="18514" y="7200"/>
                </a:lnTo>
                <a:lnTo>
                  <a:pt x="21600" y="7200"/>
                </a:lnTo>
                <a:lnTo>
                  <a:pt x="17206" y="0"/>
                </a:lnTo>
                <a:close/>
              </a:path>
            </a:pathLst>
          </a:custGeom>
          <a:solidFill>
            <a:srgbClr val="FF0000"/>
          </a:solidFill>
          <a:ln w="9525">
            <a:solidFill>
              <a:schemeClr val="tx1"/>
            </a:solidFill>
            <a:miter lim="800000"/>
            <a:headEnd/>
            <a:tailEnd/>
          </a:ln>
        </p:spPr>
        <p:txBody>
          <a:bodyPr wrap="none" anchor="ctr"/>
          <a:lstStyle/>
          <a:p>
            <a:endParaRPr lang="fr-CH"/>
          </a:p>
        </p:txBody>
      </p:sp>
      <p:grpSp>
        <p:nvGrpSpPr>
          <p:cNvPr id="24" name="Group 23"/>
          <p:cNvGrpSpPr>
            <a:grpSpLocks/>
          </p:cNvGrpSpPr>
          <p:nvPr/>
        </p:nvGrpSpPr>
        <p:grpSpPr bwMode="auto">
          <a:xfrm>
            <a:off x="5697538" y="4046538"/>
            <a:ext cx="2171700" cy="1449387"/>
            <a:chOff x="3234" y="2521"/>
            <a:chExt cx="1368" cy="913"/>
          </a:xfrm>
        </p:grpSpPr>
        <p:pic>
          <p:nvPicPr>
            <p:cNvPr id="25" name="Picture 24"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410947">
              <a:off x="3234" y="2521"/>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362446">
              <a:off x="3288" y="3110"/>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a:grpSpLocks/>
          </p:cNvGrpSpPr>
          <p:nvPr/>
        </p:nvGrpSpPr>
        <p:grpSpPr bwMode="auto">
          <a:xfrm>
            <a:off x="2016126" y="5792788"/>
            <a:ext cx="4764087" cy="585787"/>
            <a:chOff x="915" y="3621"/>
            <a:chExt cx="3001" cy="369"/>
          </a:xfrm>
        </p:grpSpPr>
        <p:pic>
          <p:nvPicPr>
            <p:cNvPr id="28" name="Picture 27"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92693">
              <a:off x="915" y="3621"/>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16850">
              <a:off x="2674" y="3675"/>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a:grpSpLocks/>
          </p:cNvGrpSpPr>
          <p:nvPr/>
        </p:nvGrpSpPr>
        <p:grpSpPr bwMode="auto">
          <a:xfrm>
            <a:off x="2922588" y="1744663"/>
            <a:ext cx="2590800" cy="2085975"/>
            <a:chOff x="1486" y="1071"/>
            <a:chExt cx="1632" cy="1314"/>
          </a:xfrm>
        </p:grpSpPr>
        <p:pic>
          <p:nvPicPr>
            <p:cNvPr id="31" name="Picture 30" descr="BlackPr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492520">
              <a:off x="2299" y="1566"/>
              <a:ext cx="131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Red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93726">
              <a:off x="1023" y="1573"/>
              <a:ext cx="124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Picture 3"/>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7547876" y="2196077"/>
            <a:ext cx="1415605" cy="1415605"/>
          </a:xfrm>
          <a:prstGeom prst="rect">
            <a:avLst/>
          </a:prstGeom>
        </p:spPr>
      </p:pic>
    </p:spTree>
    <p:extLst>
      <p:ext uri="{BB962C8B-B14F-4D97-AF65-F5344CB8AC3E}">
        <p14:creationId xmlns:p14="http://schemas.microsoft.com/office/powerpoint/2010/main" val="28815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fr-CH" dirty="0"/>
          </a:p>
        </p:txBody>
      </p:sp>
      <p:pic>
        <p:nvPicPr>
          <p:cNvPr id="6" name="Picture 5"/>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24" y="2713664"/>
            <a:ext cx="1674432" cy="1674432"/>
          </a:xfrm>
          <a:prstGeom prst="rect">
            <a:avLst/>
          </a:prstGeom>
        </p:spPr>
      </p:pic>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1936" y="1533237"/>
            <a:ext cx="1674432" cy="1674432"/>
          </a:xfrm>
          <a:prstGeom prst="rect">
            <a:avLst/>
          </a:prstGeom>
        </p:spPr>
      </p:pic>
      <p:pic>
        <p:nvPicPr>
          <p:cNvPr id="8" name="Picture 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241183" y="2283237"/>
            <a:ext cx="1674432" cy="1674432"/>
          </a:xfrm>
          <a:prstGeom prst="rect">
            <a:avLst/>
          </a:prstGeom>
        </p:spPr>
      </p:pic>
      <p:pic>
        <p:nvPicPr>
          <p:cNvPr id="9" name="Picture 8"/>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7392927" y="5287397"/>
            <a:ext cx="1673989" cy="1673989"/>
          </a:xfrm>
          <a:prstGeom prst="rect">
            <a:avLst/>
          </a:prstGeom>
        </p:spPr>
      </p:pic>
      <p:pic>
        <p:nvPicPr>
          <p:cNvPr id="10" name="Picture 9"/>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242759" y="295397"/>
            <a:ext cx="1674432" cy="1674432"/>
          </a:xfrm>
          <a:prstGeom prst="rect">
            <a:avLst/>
          </a:prstGeom>
        </p:spPr>
      </p:pic>
      <p:pic>
        <p:nvPicPr>
          <p:cNvPr id="11" name="Picture 10"/>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5882010" y="2733033"/>
            <a:ext cx="1673989" cy="1673989"/>
          </a:xfrm>
          <a:prstGeom prst="rect">
            <a:avLst/>
          </a:prstGeom>
        </p:spPr>
      </p:pic>
      <p:pic>
        <p:nvPicPr>
          <p:cNvPr id="12" name="Picture 11"/>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8035935" y="1752031"/>
            <a:ext cx="1674432" cy="1674432"/>
          </a:xfrm>
          <a:prstGeom prst="rect">
            <a:avLst/>
          </a:prstGeom>
        </p:spPr>
      </p:pic>
      <p:pic>
        <p:nvPicPr>
          <p:cNvPr id="13" name="Picture 12"/>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465900" y="-228411"/>
            <a:ext cx="1674432" cy="1674432"/>
          </a:xfrm>
          <a:prstGeom prst="rect">
            <a:avLst/>
          </a:prstGeom>
        </p:spPr>
      </p:pic>
      <p:pic>
        <p:nvPicPr>
          <p:cNvPr id="15" name="Picture 14"/>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9741060" y="4633817"/>
            <a:ext cx="1674432" cy="1674432"/>
          </a:xfrm>
          <a:prstGeom prst="rect">
            <a:avLst/>
          </a:prstGeom>
        </p:spPr>
      </p:pic>
      <p:pic>
        <p:nvPicPr>
          <p:cNvPr id="17" name="Picture 16"/>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4465900" y="833703"/>
            <a:ext cx="1674432" cy="1674432"/>
          </a:xfrm>
          <a:prstGeom prst="rect">
            <a:avLst/>
          </a:prstGeom>
        </p:spPr>
      </p:pic>
    </p:spTree>
    <p:extLst>
      <p:ext uri="{BB962C8B-B14F-4D97-AF65-F5344CB8AC3E}">
        <p14:creationId xmlns:p14="http://schemas.microsoft.com/office/powerpoint/2010/main" val="287027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Lamp</a:t>
            </a:r>
            <a:endParaRPr lang="fr-CH" dirty="0"/>
          </a:p>
        </p:txBody>
      </p:sp>
      <p:sp>
        <p:nvSpPr>
          <p:cNvPr id="20" name="Rectangle 19"/>
          <p:cNvSpPr/>
          <p:nvPr/>
        </p:nvSpPr>
        <p:spPr>
          <a:xfrm>
            <a:off x="751315" y="1890977"/>
            <a:ext cx="9744704" cy="923330"/>
          </a:xfrm>
          <a:prstGeom prst="rect">
            <a:avLst/>
          </a:prstGeom>
        </p:spPr>
        <p:txBody>
          <a:bodyPr wrap="square">
            <a:spAutoFit/>
          </a:bodyPr>
          <a:lstStyle/>
          <a:p>
            <a:r>
              <a:rPr lang="en-US" dirty="0" smtClean="0"/>
              <a:t>A lamp is also called a light bulb. The flow of electricity heats up a filament in the bulb, which causes it to light up. This symbol may also be used to depict a general load, which is any component that consumes power</a:t>
            </a:r>
            <a:endParaRPr lang="fr-CH" dirty="0"/>
          </a:p>
        </p:txBody>
      </p:sp>
      <p:grpSp>
        <p:nvGrpSpPr>
          <p:cNvPr id="43" name="Group 42">
            <a:extLst>
              <a:ext uri="{FF2B5EF4-FFF2-40B4-BE49-F238E27FC236}">
                <a16:creationId xmlns:a16="http://schemas.microsoft.com/office/drawing/2014/main" id="{66C8E4C4-E1FD-4023-8954-81BC0DA3DDA5}"/>
              </a:ext>
            </a:extLst>
          </p:cNvPr>
          <p:cNvGrpSpPr/>
          <p:nvPr/>
        </p:nvGrpSpPr>
        <p:grpSpPr>
          <a:xfrm>
            <a:off x="1410993" y="3905020"/>
            <a:ext cx="2113472" cy="2488108"/>
            <a:chOff x="4827753" y="562099"/>
            <a:chExt cx="2113472" cy="2488108"/>
          </a:xfrm>
        </p:grpSpPr>
        <p:sp>
          <p:nvSpPr>
            <p:cNvPr id="44" name="Cylinder 27">
              <a:extLst>
                <a:ext uri="{FF2B5EF4-FFF2-40B4-BE49-F238E27FC236}">
                  <a16:creationId xmlns:a16="http://schemas.microsoft.com/office/drawing/2014/main" id="{FE151723-2FAA-49C9-80E6-CF5CBC38B7AD}"/>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ylinder 28">
              <a:extLst>
                <a:ext uri="{FF2B5EF4-FFF2-40B4-BE49-F238E27FC236}">
                  <a16:creationId xmlns:a16="http://schemas.microsoft.com/office/drawing/2014/main" id="{F9E828AE-0B2A-42BE-AEF3-CBBC07201C90}"/>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7CEB92BC-9AEE-4395-87AC-B2727D6AF973}"/>
                </a:ext>
              </a:extLst>
            </p:cNvPr>
            <p:cNvGrpSpPr/>
            <p:nvPr/>
          </p:nvGrpSpPr>
          <p:grpSpPr>
            <a:xfrm>
              <a:off x="4901295" y="2687070"/>
              <a:ext cx="239562" cy="86756"/>
              <a:chOff x="4974320" y="2713030"/>
              <a:chExt cx="239562" cy="86756"/>
            </a:xfrm>
          </p:grpSpPr>
          <p:sp>
            <p:nvSpPr>
              <p:cNvPr id="67" name="Cylinder 29">
                <a:extLst>
                  <a:ext uri="{FF2B5EF4-FFF2-40B4-BE49-F238E27FC236}">
                    <a16:creationId xmlns:a16="http://schemas.microsoft.com/office/drawing/2014/main" id="{DDAADC81-4F0E-4270-A631-FC2956B12736}"/>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Summing Junction 67">
                <a:extLst>
                  <a:ext uri="{FF2B5EF4-FFF2-40B4-BE49-F238E27FC236}">
                    <a16:creationId xmlns:a16="http://schemas.microsoft.com/office/drawing/2014/main" id="{9844267C-C957-4399-B2DD-5C52975405B2}"/>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B4197027-D96D-4A51-B7D4-D99CD1AF6DFC}"/>
                </a:ext>
              </a:extLst>
            </p:cNvPr>
            <p:cNvGrpSpPr/>
            <p:nvPr/>
          </p:nvGrpSpPr>
          <p:grpSpPr>
            <a:xfrm>
              <a:off x="6623666" y="2687070"/>
              <a:ext cx="239562" cy="86756"/>
              <a:chOff x="4974320" y="2713030"/>
              <a:chExt cx="239562" cy="86756"/>
            </a:xfrm>
          </p:grpSpPr>
          <p:sp>
            <p:nvSpPr>
              <p:cNvPr id="65" name="Cylinder 29">
                <a:extLst>
                  <a:ext uri="{FF2B5EF4-FFF2-40B4-BE49-F238E27FC236}">
                    <a16:creationId xmlns:a16="http://schemas.microsoft.com/office/drawing/2014/main" id="{5137F9DC-C0F8-460E-ADB1-DCFFD2AB307F}"/>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Summing Junction 65">
                <a:extLst>
                  <a:ext uri="{FF2B5EF4-FFF2-40B4-BE49-F238E27FC236}">
                    <a16:creationId xmlns:a16="http://schemas.microsoft.com/office/drawing/2014/main" id="{FE546CD9-E29F-42AA-95B2-9B644807957E}"/>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ardrop 36">
              <a:extLst>
                <a:ext uri="{FF2B5EF4-FFF2-40B4-BE49-F238E27FC236}">
                  <a16:creationId xmlns:a16="http://schemas.microsoft.com/office/drawing/2014/main" id="{F717809C-6E17-459D-B9AC-8644EB808976}"/>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gradFill flip="none" rotWithShape="1">
              <a:gsLst>
                <a:gs pos="51000">
                  <a:schemeClr val="accent5">
                    <a:lumMod val="5000"/>
                    <a:lumOff val="95000"/>
                  </a:schemeClr>
                </a:gs>
                <a:gs pos="100000">
                  <a:schemeClr val="accent5">
                    <a:lumMod val="45000"/>
                    <a:lumOff val="55000"/>
                  </a:schemeClr>
                </a:gs>
                <a:gs pos="99000">
                  <a:schemeClr val="accent5">
                    <a:lumMod val="45000"/>
                    <a:lumOff val="55000"/>
                  </a:schemeClr>
                </a:gs>
                <a:gs pos="85000">
                  <a:schemeClr val="accent5">
                    <a:lumMod val="30000"/>
                    <a:lumOff val="70000"/>
                  </a:schemeClr>
                </a:gs>
              </a:gsLst>
              <a:lin ang="36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3">
              <a:extLst>
                <a:ext uri="{FF2B5EF4-FFF2-40B4-BE49-F238E27FC236}">
                  <a16:creationId xmlns:a16="http://schemas.microsoft.com/office/drawing/2014/main" id="{58629C07-9E1B-4225-A987-3DCC079B396E}"/>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50" name="Group 49">
              <a:extLst>
                <a:ext uri="{FF2B5EF4-FFF2-40B4-BE49-F238E27FC236}">
                  <a16:creationId xmlns:a16="http://schemas.microsoft.com/office/drawing/2014/main" id="{C14872DF-E829-4ADF-BBB4-A73FEC6359A2}"/>
                </a:ext>
              </a:extLst>
            </p:cNvPr>
            <p:cNvGrpSpPr/>
            <p:nvPr/>
          </p:nvGrpSpPr>
          <p:grpSpPr>
            <a:xfrm>
              <a:off x="5617255" y="2268864"/>
              <a:ext cx="587708" cy="225961"/>
              <a:chOff x="4510859" y="1951754"/>
              <a:chExt cx="587708" cy="225961"/>
            </a:xfrm>
          </p:grpSpPr>
          <p:sp>
            <p:nvSpPr>
              <p:cNvPr id="59" name="Rectangle: Rounded Corners 52">
                <a:extLst>
                  <a:ext uri="{FF2B5EF4-FFF2-40B4-BE49-F238E27FC236}">
                    <a16:creationId xmlns:a16="http://schemas.microsoft.com/office/drawing/2014/main" id="{788BC512-0660-4FB9-89E9-D89AAE9D2AE2}"/>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995D3417-BBFC-49DC-BB82-2923FF377933}"/>
                  </a:ext>
                </a:extLst>
              </p:cNvPr>
              <p:cNvGrpSpPr/>
              <p:nvPr/>
            </p:nvGrpSpPr>
            <p:grpSpPr>
              <a:xfrm>
                <a:off x="4510859" y="1951754"/>
                <a:ext cx="587708" cy="225961"/>
                <a:chOff x="4447886" y="1453752"/>
                <a:chExt cx="587708" cy="225961"/>
              </a:xfrm>
            </p:grpSpPr>
            <p:sp>
              <p:nvSpPr>
                <p:cNvPr id="61" name="Rectangle: Rounded Corners 48">
                  <a:extLst>
                    <a:ext uri="{FF2B5EF4-FFF2-40B4-BE49-F238E27FC236}">
                      <a16:creationId xmlns:a16="http://schemas.microsoft.com/office/drawing/2014/main" id="{20ADD081-3BA1-4F46-B9A0-F444513A52FC}"/>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50">
                  <a:extLst>
                    <a:ext uri="{FF2B5EF4-FFF2-40B4-BE49-F238E27FC236}">
                      <a16:creationId xmlns:a16="http://schemas.microsoft.com/office/drawing/2014/main" id="{C8BD94C1-5B5B-41C4-8F95-1689C92219E2}"/>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51">
                  <a:extLst>
                    <a:ext uri="{FF2B5EF4-FFF2-40B4-BE49-F238E27FC236}">
                      <a16:creationId xmlns:a16="http://schemas.microsoft.com/office/drawing/2014/main" id="{701AB949-90A8-4F0A-A460-E42EB2CD7244}"/>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53">
                  <a:extLst>
                    <a:ext uri="{FF2B5EF4-FFF2-40B4-BE49-F238E27FC236}">
                      <a16:creationId xmlns:a16="http://schemas.microsoft.com/office/drawing/2014/main" id="{88EF011A-07FF-4D12-BE63-DF838FEEECD0}"/>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5E047CA3-611C-4F76-B9FD-6EE4A0B04DF0}"/>
                </a:ext>
              </a:extLst>
            </p:cNvPr>
            <p:cNvGrpSpPr/>
            <p:nvPr/>
          </p:nvGrpSpPr>
          <p:grpSpPr>
            <a:xfrm flipH="1">
              <a:off x="6064748" y="1849582"/>
              <a:ext cx="103988" cy="416443"/>
              <a:chOff x="4444110" y="1298984"/>
              <a:chExt cx="260521" cy="710437"/>
            </a:xfrm>
          </p:grpSpPr>
          <p:cxnSp>
            <p:nvCxnSpPr>
              <p:cNvPr id="57" name="Straight Connector 56">
                <a:extLst>
                  <a:ext uri="{FF2B5EF4-FFF2-40B4-BE49-F238E27FC236}">
                    <a16:creationId xmlns:a16="http://schemas.microsoft.com/office/drawing/2014/main" id="{0745328A-1D46-459C-9076-BD5DDBC5CD6D}"/>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7D8F406-6D65-4F5A-8644-1049732003C6}"/>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65556CE-DF4A-4BAA-B5DA-49E9352B1514}"/>
                </a:ext>
              </a:extLst>
            </p:cNvPr>
            <p:cNvGrpSpPr/>
            <p:nvPr/>
          </p:nvGrpSpPr>
          <p:grpSpPr>
            <a:xfrm>
              <a:off x="5642910" y="1848152"/>
              <a:ext cx="103988" cy="416443"/>
              <a:chOff x="4444110" y="1298984"/>
              <a:chExt cx="260521" cy="710437"/>
            </a:xfrm>
          </p:grpSpPr>
          <p:cxnSp>
            <p:nvCxnSpPr>
              <p:cNvPr id="55" name="Straight Connector 54">
                <a:extLst>
                  <a:ext uri="{FF2B5EF4-FFF2-40B4-BE49-F238E27FC236}">
                    <a16:creationId xmlns:a16="http://schemas.microsoft.com/office/drawing/2014/main" id="{5BCE2CA3-CD2D-421C-9451-0C12A22DBBD3}"/>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A0C7086-4229-4904-A346-0B6C0E38B1D3}"/>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Diamond 52">
              <a:extLst>
                <a:ext uri="{FF2B5EF4-FFF2-40B4-BE49-F238E27FC236}">
                  <a16:creationId xmlns:a16="http://schemas.microsoft.com/office/drawing/2014/main" id="{A68D1EDB-0229-4676-8C6F-B3C746C3D0AF}"/>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67">
              <a:extLst>
                <a:ext uri="{FF2B5EF4-FFF2-40B4-BE49-F238E27FC236}">
                  <a16:creationId xmlns:a16="http://schemas.microsoft.com/office/drawing/2014/main" id="{B94BA4A1-6D06-49D7-8D21-B231B5976E15}"/>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2CCA0F9-C186-4AD7-A160-ED6F3D6C4525}"/>
              </a:ext>
            </a:extLst>
          </p:cNvPr>
          <p:cNvGrpSpPr/>
          <p:nvPr/>
        </p:nvGrpSpPr>
        <p:grpSpPr>
          <a:xfrm>
            <a:off x="4471255" y="3941137"/>
            <a:ext cx="2113472" cy="2488108"/>
            <a:chOff x="4827753" y="562099"/>
            <a:chExt cx="2113472" cy="2488108"/>
          </a:xfrm>
        </p:grpSpPr>
        <p:sp>
          <p:nvSpPr>
            <p:cNvPr id="70" name="Cylinder 70">
              <a:extLst>
                <a:ext uri="{FF2B5EF4-FFF2-40B4-BE49-F238E27FC236}">
                  <a16:creationId xmlns:a16="http://schemas.microsoft.com/office/drawing/2014/main" id="{4D75A987-6400-45D5-997D-F9D09F3ED4C6}"/>
                </a:ext>
              </a:extLst>
            </p:cNvPr>
            <p:cNvSpPr/>
            <p:nvPr/>
          </p:nvSpPr>
          <p:spPr>
            <a:xfrm>
              <a:off x="4827753" y="2696524"/>
              <a:ext cx="2113472" cy="353683"/>
            </a:xfrm>
            <a:prstGeom prst="can">
              <a:avLst>
                <a:gd name="adj" fmla="val 37195"/>
              </a:avLst>
            </a:prstGeom>
            <a:gradFill flip="none" rotWithShape="1">
              <a:gsLst>
                <a:gs pos="0">
                  <a:schemeClr val="accent3">
                    <a:lumMod val="5000"/>
                    <a:lumOff val="95000"/>
                  </a:schemeClr>
                </a:gs>
                <a:gs pos="43000">
                  <a:schemeClr val="accent3">
                    <a:lumMod val="45000"/>
                    <a:lumOff val="55000"/>
                  </a:schemeClr>
                </a:gs>
                <a:gs pos="74000">
                  <a:schemeClr val="accent3">
                    <a:lumMod val="45000"/>
                    <a:lumOff val="55000"/>
                  </a:schemeClr>
                </a:gs>
                <a:gs pos="100000">
                  <a:schemeClr val="tx1">
                    <a:lumMod val="50000"/>
                    <a:lumOff val="50000"/>
                  </a:schemeClr>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ylinder 71">
              <a:extLst>
                <a:ext uri="{FF2B5EF4-FFF2-40B4-BE49-F238E27FC236}">
                  <a16:creationId xmlns:a16="http://schemas.microsoft.com/office/drawing/2014/main" id="{2798F0DB-F81F-45BB-8C8A-941271A284D1}"/>
                </a:ext>
              </a:extLst>
            </p:cNvPr>
            <p:cNvSpPr/>
            <p:nvPr/>
          </p:nvSpPr>
          <p:spPr>
            <a:xfrm>
              <a:off x="5390555" y="2433932"/>
              <a:ext cx="983412" cy="353683"/>
            </a:xfrm>
            <a:prstGeom prst="can">
              <a:avLst>
                <a:gd name="adj" fmla="val 37195"/>
              </a:avLst>
            </a:prstGeom>
            <a:gradFill flip="none" rotWithShape="1">
              <a:gsLst>
                <a:gs pos="0">
                  <a:schemeClr val="accent3">
                    <a:lumMod val="5000"/>
                    <a:lumOff val="95000"/>
                  </a:schemeClr>
                </a:gs>
                <a:gs pos="31000">
                  <a:schemeClr val="accent3">
                    <a:lumMod val="45000"/>
                    <a:lumOff val="55000"/>
                  </a:schemeClr>
                </a:gs>
                <a:gs pos="61000">
                  <a:schemeClr val="accent3">
                    <a:lumMod val="45000"/>
                    <a:lumOff val="55000"/>
                  </a:schemeClr>
                </a:gs>
                <a:gs pos="91000">
                  <a:schemeClr val="tx1">
                    <a:lumMod val="50000"/>
                    <a:lumOff val="50000"/>
                  </a:schemeClr>
                </a:gs>
              </a:gsLst>
              <a:lin ang="18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167050B0-1284-45A8-829E-31C901699F02}"/>
                </a:ext>
              </a:extLst>
            </p:cNvPr>
            <p:cNvGrpSpPr/>
            <p:nvPr/>
          </p:nvGrpSpPr>
          <p:grpSpPr>
            <a:xfrm>
              <a:off x="4901295" y="2687070"/>
              <a:ext cx="239562" cy="86756"/>
              <a:chOff x="4974320" y="2713030"/>
              <a:chExt cx="239562" cy="86756"/>
            </a:xfrm>
          </p:grpSpPr>
          <p:sp>
            <p:nvSpPr>
              <p:cNvPr id="93" name="Cylinder 29">
                <a:extLst>
                  <a:ext uri="{FF2B5EF4-FFF2-40B4-BE49-F238E27FC236}">
                    <a16:creationId xmlns:a16="http://schemas.microsoft.com/office/drawing/2014/main" id="{5FE429E0-9D2E-49AD-B892-581C55F71D6F}"/>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Summing Junction 93">
                <a:extLst>
                  <a:ext uri="{FF2B5EF4-FFF2-40B4-BE49-F238E27FC236}">
                    <a16:creationId xmlns:a16="http://schemas.microsoft.com/office/drawing/2014/main" id="{AB908713-368C-4AD3-8FBE-8C037B56B3E8}"/>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01E188FE-5F2D-4C0C-B355-B705E4BBFBCC}"/>
                </a:ext>
              </a:extLst>
            </p:cNvPr>
            <p:cNvGrpSpPr/>
            <p:nvPr/>
          </p:nvGrpSpPr>
          <p:grpSpPr>
            <a:xfrm>
              <a:off x="6623666" y="2687070"/>
              <a:ext cx="239562" cy="86756"/>
              <a:chOff x="4974320" y="2713030"/>
              <a:chExt cx="239562" cy="86756"/>
            </a:xfrm>
          </p:grpSpPr>
          <p:sp>
            <p:nvSpPr>
              <p:cNvPr id="91" name="Cylinder 29">
                <a:extLst>
                  <a:ext uri="{FF2B5EF4-FFF2-40B4-BE49-F238E27FC236}">
                    <a16:creationId xmlns:a16="http://schemas.microsoft.com/office/drawing/2014/main" id="{44E3045D-580C-4651-A857-DCD99F3E120C}"/>
                  </a:ext>
                </a:extLst>
              </p:cNvPr>
              <p:cNvSpPr/>
              <p:nvPr/>
            </p:nvSpPr>
            <p:spPr>
              <a:xfrm>
                <a:off x="4974320" y="2725649"/>
                <a:ext cx="239562" cy="74137"/>
              </a:xfrm>
              <a:custGeom>
                <a:avLst/>
                <a:gdLst>
                  <a:gd name="connsiteX0" fmla="*/ 0 w 239562"/>
                  <a:gd name="connsiteY0" fmla="*/ 8275 h 66199"/>
                  <a:gd name="connsiteX1" fmla="*/ 119781 w 239562"/>
                  <a:gd name="connsiteY1" fmla="*/ 16550 h 66199"/>
                  <a:gd name="connsiteX2" fmla="*/ 239562 w 239562"/>
                  <a:gd name="connsiteY2" fmla="*/ 8275 h 66199"/>
                  <a:gd name="connsiteX3" fmla="*/ 239562 w 239562"/>
                  <a:gd name="connsiteY3" fmla="*/ 57924 h 66199"/>
                  <a:gd name="connsiteX4" fmla="*/ 119781 w 239562"/>
                  <a:gd name="connsiteY4" fmla="*/ 66199 h 66199"/>
                  <a:gd name="connsiteX5" fmla="*/ 0 w 239562"/>
                  <a:gd name="connsiteY5" fmla="*/ 57924 h 66199"/>
                  <a:gd name="connsiteX6" fmla="*/ 0 w 239562"/>
                  <a:gd name="connsiteY6" fmla="*/ 8275 h 66199"/>
                  <a:gd name="connsiteX0" fmla="*/ 0 w 239562"/>
                  <a:gd name="connsiteY0" fmla="*/ 8275 h 66199"/>
                  <a:gd name="connsiteX1" fmla="*/ 119781 w 239562"/>
                  <a:gd name="connsiteY1" fmla="*/ 0 h 66199"/>
                  <a:gd name="connsiteX2" fmla="*/ 239562 w 239562"/>
                  <a:gd name="connsiteY2" fmla="*/ 8275 h 66199"/>
                  <a:gd name="connsiteX3" fmla="*/ 119781 w 239562"/>
                  <a:gd name="connsiteY3" fmla="*/ 16550 h 66199"/>
                  <a:gd name="connsiteX4" fmla="*/ 0 w 239562"/>
                  <a:gd name="connsiteY4" fmla="*/ 8275 h 66199"/>
                  <a:gd name="connsiteX0" fmla="*/ 239562 w 239562"/>
                  <a:gd name="connsiteY0" fmla="*/ 8275 h 66199"/>
                  <a:gd name="connsiteX1" fmla="*/ 119781 w 239562"/>
                  <a:gd name="connsiteY1" fmla="*/ 16550 h 66199"/>
                  <a:gd name="connsiteX2" fmla="*/ 0 w 239562"/>
                  <a:gd name="connsiteY2" fmla="*/ 8275 h 66199"/>
                  <a:gd name="connsiteX3" fmla="*/ 119781 w 239562"/>
                  <a:gd name="connsiteY3" fmla="*/ 0 h 66199"/>
                  <a:gd name="connsiteX4" fmla="*/ 239562 w 239562"/>
                  <a:gd name="connsiteY4" fmla="*/ 8275 h 66199"/>
                  <a:gd name="connsiteX5" fmla="*/ 239562 w 239562"/>
                  <a:gd name="connsiteY5" fmla="*/ 57924 h 66199"/>
                  <a:gd name="connsiteX6" fmla="*/ 119781 w 239562"/>
                  <a:gd name="connsiteY6" fmla="*/ 66199 h 66199"/>
                  <a:gd name="connsiteX7" fmla="*/ 0 w 239562"/>
                  <a:gd name="connsiteY7" fmla="*/ 57924 h 66199"/>
                  <a:gd name="connsiteX8" fmla="*/ 0 w 239562"/>
                  <a:gd name="connsiteY8" fmla="*/ 8275 h 66199"/>
                  <a:gd name="connsiteX0" fmla="*/ 0 w 239562"/>
                  <a:gd name="connsiteY0" fmla="*/ 8275 h 74137"/>
                  <a:gd name="connsiteX1" fmla="*/ 119781 w 239562"/>
                  <a:gd name="connsiteY1" fmla="*/ 16550 h 74137"/>
                  <a:gd name="connsiteX2" fmla="*/ 239562 w 239562"/>
                  <a:gd name="connsiteY2" fmla="*/ 8275 h 74137"/>
                  <a:gd name="connsiteX3" fmla="*/ 239562 w 239562"/>
                  <a:gd name="connsiteY3" fmla="*/ 57924 h 74137"/>
                  <a:gd name="connsiteX4" fmla="*/ 119781 w 239562"/>
                  <a:gd name="connsiteY4" fmla="*/ 66199 h 74137"/>
                  <a:gd name="connsiteX5" fmla="*/ 0 w 239562"/>
                  <a:gd name="connsiteY5" fmla="*/ 57924 h 74137"/>
                  <a:gd name="connsiteX6" fmla="*/ 0 w 239562"/>
                  <a:gd name="connsiteY6" fmla="*/ 8275 h 74137"/>
                  <a:gd name="connsiteX0" fmla="*/ 0 w 239562"/>
                  <a:gd name="connsiteY0" fmla="*/ 8275 h 74137"/>
                  <a:gd name="connsiteX1" fmla="*/ 119781 w 239562"/>
                  <a:gd name="connsiteY1" fmla="*/ 0 h 74137"/>
                  <a:gd name="connsiteX2" fmla="*/ 239562 w 239562"/>
                  <a:gd name="connsiteY2" fmla="*/ 8275 h 74137"/>
                  <a:gd name="connsiteX3" fmla="*/ 119781 w 239562"/>
                  <a:gd name="connsiteY3" fmla="*/ 16550 h 74137"/>
                  <a:gd name="connsiteX4" fmla="*/ 0 w 239562"/>
                  <a:gd name="connsiteY4" fmla="*/ 8275 h 74137"/>
                  <a:gd name="connsiteX0" fmla="*/ 239562 w 239562"/>
                  <a:gd name="connsiteY0" fmla="*/ 8275 h 74137"/>
                  <a:gd name="connsiteX1" fmla="*/ 119781 w 239562"/>
                  <a:gd name="connsiteY1" fmla="*/ 16550 h 74137"/>
                  <a:gd name="connsiteX2" fmla="*/ 0 w 239562"/>
                  <a:gd name="connsiteY2" fmla="*/ 8275 h 74137"/>
                  <a:gd name="connsiteX3" fmla="*/ 119781 w 239562"/>
                  <a:gd name="connsiteY3" fmla="*/ 0 h 74137"/>
                  <a:gd name="connsiteX4" fmla="*/ 239562 w 239562"/>
                  <a:gd name="connsiteY4" fmla="*/ 8275 h 74137"/>
                  <a:gd name="connsiteX5" fmla="*/ 239562 w 239562"/>
                  <a:gd name="connsiteY5" fmla="*/ 57924 h 74137"/>
                  <a:gd name="connsiteX6" fmla="*/ 119781 w 239562"/>
                  <a:gd name="connsiteY6" fmla="*/ 74137 h 74137"/>
                  <a:gd name="connsiteX7" fmla="*/ 0 w 239562"/>
                  <a:gd name="connsiteY7" fmla="*/ 57924 h 74137"/>
                  <a:gd name="connsiteX8" fmla="*/ 0 w 239562"/>
                  <a:gd name="connsiteY8" fmla="*/ 8275 h 7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2" h="74137" stroke="0" extrusionOk="0">
                    <a:moveTo>
                      <a:pt x="0" y="8275"/>
                    </a:moveTo>
                    <a:cubicBezTo>
                      <a:pt x="0" y="12845"/>
                      <a:pt x="53628" y="16550"/>
                      <a:pt x="119781" y="16550"/>
                    </a:cubicBezTo>
                    <a:cubicBezTo>
                      <a:pt x="185934" y="16550"/>
                      <a:pt x="239562" y="12845"/>
                      <a:pt x="239562" y="8275"/>
                    </a:cubicBezTo>
                    <a:lnTo>
                      <a:pt x="239562" y="57924"/>
                    </a:lnTo>
                    <a:cubicBezTo>
                      <a:pt x="239562" y="62494"/>
                      <a:pt x="185934" y="66199"/>
                      <a:pt x="119781" y="66199"/>
                    </a:cubicBezTo>
                    <a:cubicBezTo>
                      <a:pt x="53628" y="66199"/>
                      <a:pt x="0" y="62494"/>
                      <a:pt x="0" y="57924"/>
                    </a:cubicBezTo>
                    <a:lnTo>
                      <a:pt x="0" y="8275"/>
                    </a:lnTo>
                    <a:close/>
                  </a:path>
                  <a:path w="239562" h="74137" fill="lighten" stroke="0" extrusionOk="0">
                    <a:moveTo>
                      <a:pt x="0" y="8275"/>
                    </a:moveTo>
                    <a:cubicBezTo>
                      <a:pt x="0" y="3705"/>
                      <a:pt x="53628" y="0"/>
                      <a:pt x="119781" y="0"/>
                    </a:cubicBezTo>
                    <a:cubicBezTo>
                      <a:pt x="185934" y="0"/>
                      <a:pt x="239562" y="3705"/>
                      <a:pt x="239562" y="8275"/>
                    </a:cubicBezTo>
                    <a:cubicBezTo>
                      <a:pt x="239562" y="12845"/>
                      <a:pt x="185934" y="16550"/>
                      <a:pt x="119781" y="16550"/>
                    </a:cubicBezTo>
                    <a:cubicBezTo>
                      <a:pt x="53628" y="16550"/>
                      <a:pt x="0" y="12845"/>
                      <a:pt x="0" y="8275"/>
                    </a:cubicBezTo>
                    <a:close/>
                  </a:path>
                  <a:path w="239562" h="74137" fill="none" extrusionOk="0">
                    <a:moveTo>
                      <a:pt x="239562" y="8275"/>
                    </a:moveTo>
                    <a:cubicBezTo>
                      <a:pt x="239562" y="12845"/>
                      <a:pt x="185934" y="16550"/>
                      <a:pt x="119781" y="16550"/>
                    </a:cubicBezTo>
                    <a:cubicBezTo>
                      <a:pt x="53628" y="16550"/>
                      <a:pt x="0" y="12845"/>
                      <a:pt x="0" y="8275"/>
                    </a:cubicBezTo>
                    <a:cubicBezTo>
                      <a:pt x="0" y="3705"/>
                      <a:pt x="53628" y="0"/>
                      <a:pt x="119781" y="0"/>
                    </a:cubicBezTo>
                    <a:cubicBezTo>
                      <a:pt x="185934" y="0"/>
                      <a:pt x="239562" y="3705"/>
                      <a:pt x="239562" y="8275"/>
                    </a:cubicBezTo>
                    <a:lnTo>
                      <a:pt x="239562" y="57924"/>
                    </a:lnTo>
                    <a:cubicBezTo>
                      <a:pt x="239562" y="62494"/>
                      <a:pt x="185934" y="74137"/>
                      <a:pt x="119781" y="74137"/>
                    </a:cubicBezTo>
                    <a:cubicBezTo>
                      <a:pt x="53628" y="74137"/>
                      <a:pt x="0" y="62494"/>
                      <a:pt x="0" y="57924"/>
                    </a:cubicBezTo>
                    <a:lnTo>
                      <a:pt x="0" y="8275"/>
                    </a:lnTo>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Summing Junction 91">
                <a:extLst>
                  <a:ext uri="{FF2B5EF4-FFF2-40B4-BE49-F238E27FC236}">
                    <a16:creationId xmlns:a16="http://schemas.microsoft.com/office/drawing/2014/main" id="{5592C8D0-9EA2-4015-9375-8702BD73A835}"/>
                  </a:ext>
                </a:extLst>
              </p:cNvPr>
              <p:cNvSpPr/>
              <p:nvPr/>
            </p:nvSpPr>
            <p:spPr>
              <a:xfrm>
                <a:off x="4974320" y="2713030"/>
                <a:ext cx="239562" cy="45719"/>
              </a:xfrm>
              <a:prstGeom prst="flowChartSummingJunction">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ardrop 36">
              <a:extLst>
                <a:ext uri="{FF2B5EF4-FFF2-40B4-BE49-F238E27FC236}">
                  <a16:creationId xmlns:a16="http://schemas.microsoft.com/office/drawing/2014/main" id="{ECD92711-6EE6-4D81-A8B8-675578D28F50}"/>
                </a:ext>
              </a:extLst>
            </p:cNvPr>
            <p:cNvSpPr/>
            <p:nvPr/>
          </p:nvSpPr>
          <p:spPr>
            <a:xfrm rot="8161019">
              <a:off x="5106437" y="562099"/>
              <a:ext cx="1637553" cy="1640360"/>
            </a:xfrm>
            <a:custGeom>
              <a:avLst/>
              <a:gdLst>
                <a:gd name="connsiteX0" fmla="*/ 0 w 1574923"/>
                <a:gd name="connsiteY0" fmla="*/ 787516 h 1575032"/>
                <a:gd name="connsiteX1" fmla="*/ 787462 w 1574923"/>
                <a:gd name="connsiteY1" fmla="*/ 0 h 1575032"/>
                <a:gd name="connsiteX2" fmla="*/ 1574923 w 1574923"/>
                <a:gd name="connsiteY2" fmla="*/ 0 h 1575032"/>
                <a:gd name="connsiteX3" fmla="*/ 1574923 w 1574923"/>
                <a:gd name="connsiteY3" fmla="*/ 787516 h 1575032"/>
                <a:gd name="connsiteX4" fmla="*/ 787461 w 1574923"/>
                <a:gd name="connsiteY4" fmla="*/ 1575032 h 1575032"/>
                <a:gd name="connsiteX5" fmla="*/ -1 w 1574923"/>
                <a:gd name="connsiteY5" fmla="*/ 787516 h 1575032"/>
                <a:gd name="connsiteX6" fmla="*/ 0 w 1574923"/>
                <a:gd name="connsiteY6" fmla="*/ 787516 h 1575032"/>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50369"/>
                <a:gd name="connsiteX1" fmla="*/ 787463 w 1574924"/>
                <a:gd name="connsiteY1" fmla="*/ 0 h 1550369"/>
                <a:gd name="connsiteX2" fmla="*/ 1574924 w 1574924"/>
                <a:gd name="connsiteY2" fmla="*/ 0 h 1550369"/>
                <a:gd name="connsiteX3" fmla="*/ 1574924 w 1574924"/>
                <a:gd name="connsiteY3" fmla="*/ 787516 h 1550369"/>
                <a:gd name="connsiteX4" fmla="*/ 796822 w 1574924"/>
                <a:gd name="connsiteY4" fmla="*/ 1550369 h 1550369"/>
                <a:gd name="connsiteX5" fmla="*/ 0 w 1574924"/>
                <a:gd name="connsiteY5" fmla="*/ 787516 h 1550369"/>
                <a:gd name="connsiteX6" fmla="*/ 1 w 1574924"/>
                <a:gd name="connsiteY6" fmla="*/ 787516 h 1550369"/>
                <a:gd name="connsiteX0" fmla="*/ 1 w 1574924"/>
                <a:gd name="connsiteY0" fmla="*/ 787516 h 1540487"/>
                <a:gd name="connsiteX1" fmla="*/ 787463 w 1574924"/>
                <a:gd name="connsiteY1" fmla="*/ 0 h 1540487"/>
                <a:gd name="connsiteX2" fmla="*/ 1574924 w 1574924"/>
                <a:gd name="connsiteY2" fmla="*/ 0 h 1540487"/>
                <a:gd name="connsiteX3" fmla="*/ 1574924 w 1574924"/>
                <a:gd name="connsiteY3" fmla="*/ 787516 h 1540487"/>
                <a:gd name="connsiteX4" fmla="*/ 801546 w 1574924"/>
                <a:gd name="connsiteY4" fmla="*/ 1540487 h 1540487"/>
                <a:gd name="connsiteX5" fmla="*/ 0 w 1574924"/>
                <a:gd name="connsiteY5" fmla="*/ 787516 h 1540487"/>
                <a:gd name="connsiteX6" fmla="*/ 1 w 1574924"/>
                <a:gd name="connsiteY6" fmla="*/ 787516 h 1540487"/>
                <a:gd name="connsiteX0" fmla="*/ 1 w 1574924"/>
                <a:gd name="connsiteY0" fmla="*/ 839070 h 1592041"/>
                <a:gd name="connsiteX1" fmla="*/ 793897 w 1574924"/>
                <a:gd name="connsiteY1" fmla="*/ 0 h 1592041"/>
                <a:gd name="connsiteX2" fmla="*/ 1574924 w 1574924"/>
                <a:gd name="connsiteY2" fmla="*/ 51554 h 1592041"/>
                <a:gd name="connsiteX3" fmla="*/ 1574924 w 1574924"/>
                <a:gd name="connsiteY3" fmla="*/ 839070 h 1592041"/>
                <a:gd name="connsiteX4" fmla="*/ 801546 w 1574924"/>
                <a:gd name="connsiteY4" fmla="*/ 1592041 h 1592041"/>
                <a:gd name="connsiteX5" fmla="*/ 0 w 1574924"/>
                <a:gd name="connsiteY5" fmla="*/ 839070 h 1592041"/>
                <a:gd name="connsiteX6" fmla="*/ 1 w 1574924"/>
                <a:gd name="connsiteY6" fmla="*/ 839070 h 1592041"/>
                <a:gd name="connsiteX0" fmla="*/ 1 w 1574924"/>
                <a:gd name="connsiteY0" fmla="*/ 845736 h 1598707"/>
                <a:gd name="connsiteX1" fmla="*/ 793897 w 1574924"/>
                <a:gd name="connsiteY1" fmla="*/ 6666 h 1598707"/>
                <a:gd name="connsiteX2" fmla="*/ 1574924 w 1574924"/>
                <a:gd name="connsiteY2" fmla="*/ 58220 h 1598707"/>
                <a:gd name="connsiteX3" fmla="*/ 1574924 w 1574924"/>
                <a:gd name="connsiteY3" fmla="*/ 845736 h 1598707"/>
                <a:gd name="connsiteX4" fmla="*/ 801546 w 1574924"/>
                <a:gd name="connsiteY4" fmla="*/ 1598707 h 1598707"/>
                <a:gd name="connsiteX5" fmla="*/ 0 w 1574924"/>
                <a:gd name="connsiteY5" fmla="*/ 845736 h 1598707"/>
                <a:gd name="connsiteX6" fmla="*/ 1 w 1574924"/>
                <a:gd name="connsiteY6" fmla="*/ 845736 h 1598707"/>
                <a:gd name="connsiteX0" fmla="*/ 1 w 1588921"/>
                <a:gd name="connsiteY0" fmla="*/ 845736 h 1598707"/>
                <a:gd name="connsiteX1" fmla="*/ 793897 w 1588921"/>
                <a:gd name="connsiteY1" fmla="*/ 6666 h 1598707"/>
                <a:gd name="connsiteX2" fmla="*/ 1574924 w 1588921"/>
                <a:gd name="connsiteY2" fmla="*/ 58220 h 1598707"/>
                <a:gd name="connsiteX3" fmla="*/ 1588921 w 1588921"/>
                <a:gd name="connsiteY3" fmla="*/ 806295 h 1598707"/>
                <a:gd name="connsiteX4" fmla="*/ 801546 w 1588921"/>
                <a:gd name="connsiteY4" fmla="*/ 1598707 h 1598707"/>
                <a:gd name="connsiteX5" fmla="*/ 0 w 1588921"/>
                <a:gd name="connsiteY5" fmla="*/ 845736 h 1598707"/>
                <a:gd name="connsiteX6" fmla="*/ 1 w 1588921"/>
                <a:gd name="connsiteY6" fmla="*/ 845736 h 1598707"/>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588921"/>
                <a:gd name="connsiteY0" fmla="*/ 959167 h 1712138"/>
                <a:gd name="connsiteX1" fmla="*/ 793897 w 1588921"/>
                <a:gd name="connsiteY1" fmla="*/ 120097 h 1712138"/>
                <a:gd name="connsiteX2" fmla="*/ 1344102 w 1588921"/>
                <a:gd name="connsiteY2" fmla="*/ 1831 h 1712138"/>
                <a:gd name="connsiteX3" fmla="*/ 1588921 w 1588921"/>
                <a:gd name="connsiteY3" fmla="*/ 919726 h 1712138"/>
                <a:gd name="connsiteX4" fmla="*/ 801546 w 1588921"/>
                <a:gd name="connsiteY4" fmla="*/ 1712138 h 1712138"/>
                <a:gd name="connsiteX5" fmla="*/ 0 w 1588921"/>
                <a:gd name="connsiteY5" fmla="*/ 959167 h 1712138"/>
                <a:gd name="connsiteX6" fmla="*/ 1 w 1588921"/>
                <a:gd name="connsiteY6" fmla="*/ 959167 h 1712138"/>
                <a:gd name="connsiteX0" fmla="*/ 1 w 1823974"/>
                <a:gd name="connsiteY0" fmla="*/ 841290 h 1594261"/>
                <a:gd name="connsiteX1" fmla="*/ 793897 w 1823974"/>
                <a:gd name="connsiteY1" fmla="*/ 2220 h 1594261"/>
                <a:gd name="connsiteX2" fmla="*/ 1697827 w 1823974"/>
                <a:gd name="connsiteY2" fmla="*/ 215713 h 1594261"/>
                <a:gd name="connsiteX3" fmla="*/ 1588921 w 1823974"/>
                <a:gd name="connsiteY3" fmla="*/ 801849 h 1594261"/>
                <a:gd name="connsiteX4" fmla="*/ 801546 w 1823974"/>
                <a:gd name="connsiteY4" fmla="*/ 1594261 h 1594261"/>
                <a:gd name="connsiteX5" fmla="*/ 0 w 1823974"/>
                <a:gd name="connsiteY5" fmla="*/ 841290 h 1594261"/>
                <a:gd name="connsiteX6" fmla="*/ 1 w 1823974"/>
                <a:gd name="connsiteY6" fmla="*/ 841290 h 1594261"/>
                <a:gd name="connsiteX0" fmla="*/ 1 w 1714513"/>
                <a:gd name="connsiteY0" fmla="*/ 847455 h 1600426"/>
                <a:gd name="connsiteX1" fmla="*/ 793897 w 1714513"/>
                <a:gd name="connsiteY1" fmla="*/ 8385 h 1600426"/>
                <a:gd name="connsiteX2" fmla="*/ 1562377 w 1714513"/>
                <a:gd name="connsiteY2" fmla="*/ 43016 h 1600426"/>
                <a:gd name="connsiteX3" fmla="*/ 1588921 w 1714513"/>
                <a:gd name="connsiteY3" fmla="*/ 808014 h 1600426"/>
                <a:gd name="connsiteX4" fmla="*/ 801546 w 1714513"/>
                <a:gd name="connsiteY4" fmla="*/ 1600426 h 1600426"/>
                <a:gd name="connsiteX5" fmla="*/ 0 w 1714513"/>
                <a:gd name="connsiteY5" fmla="*/ 847455 h 1600426"/>
                <a:gd name="connsiteX6" fmla="*/ 1 w 1714513"/>
                <a:gd name="connsiteY6" fmla="*/ 847455 h 1600426"/>
                <a:gd name="connsiteX0" fmla="*/ 1 w 1714513"/>
                <a:gd name="connsiteY0" fmla="*/ 964337 h 1717308"/>
                <a:gd name="connsiteX1" fmla="*/ 793897 w 1714513"/>
                <a:gd name="connsiteY1" fmla="*/ 125267 h 1717308"/>
                <a:gd name="connsiteX2" fmla="*/ 1562377 w 1714513"/>
                <a:gd name="connsiteY2" fmla="*/ 159898 h 1717308"/>
                <a:gd name="connsiteX3" fmla="*/ 1588921 w 1714513"/>
                <a:gd name="connsiteY3" fmla="*/ 924896 h 1717308"/>
                <a:gd name="connsiteX4" fmla="*/ 801546 w 1714513"/>
                <a:gd name="connsiteY4" fmla="*/ 1717308 h 1717308"/>
                <a:gd name="connsiteX5" fmla="*/ 0 w 1714513"/>
                <a:gd name="connsiteY5" fmla="*/ 964337 h 1717308"/>
                <a:gd name="connsiteX6" fmla="*/ 1 w 1714513"/>
                <a:gd name="connsiteY6" fmla="*/ 964337 h 1717308"/>
                <a:gd name="connsiteX0" fmla="*/ 1 w 1719115"/>
                <a:gd name="connsiteY0" fmla="*/ 964337 h 1717308"/>
                <a:gd name="connsiteX1" fmla="*/ 793897 w 1719115"/>
                <a:gd name="connsiteY1" fmla="*/ 125267 h 1717308"/>
                <a:gd name="connsiteX2" fmla="*/ 1562377 w 1719115"/>
                <a:gd name="connsiteY2" fmla="*/ 159898 h 1717308"/>
                <a:gd name="connsiteX3" fmla="*/ 1608163 w 1719115"/>
                <a:gd name="connsiteY3" fmla="*/ 904959 h 1717308"/>
                <a:gd name="connsiteX4" fmla="*/ 801546 w 1719115"/>
                <a:gd name="connsiteY4" fmla="*/ 1717308 h 1717308"/>
                <a:gd name="connsiteX5" fmla="*/ 0 w 1719115"/>
                <a:gd name="connsiteY5" fmla="*/ 964337 h 1717308"/>
                <a:gd name="connsiteX6" fmla="*/ 1 w 1719115"/>
                <a:gd name="connsiteY6" fmla="*/ 964337 h 1717308"/>
                <a:gd name="connsiteX0" fmla="*/ 1 w 1719115"/>
                <a:gd name="connsiteY0" fmla="*/ 919888 h 1672859"/>
                <a:gd name="connsiteX1" fmla="*/ 793897 w 1719115"/>
                <a:gd name="connsiteY1" fmla="*/ 80818 h 1672859"/>
                <a:gd name="connsiteX2" fmla="*/ 1562377 w 1719115"/>
                <a:gd name="connsiteY2" fmla="*/ 115449 h 1672859"/>
                <a:gd name="connsiteX3" fmla="*/ 1608163 w 1719115"/>
                <a:gd name="connsiteY3" fmla="*/ 860510 h 1672859"/>
                <a:gd name="connsiteX4" fmla="*/ 801546 w 1719115"/>
                <a:gd name="connsiteY4" fmla="*/ 1672859 h 1672859"/>
                <a:gd name="connsiteX5" fmla="*/ 0 w 1719115"/>
                <a:gd name="connsiteY5" fmla="*/ 919888 h 1672859"/>
                <a:gd name="connsiteX6" fmla="*/ 1 w 1719115"/>
                <a:gd name="connsiteY6" fmla="*/ 919888 h 1672859"/>
                <a:gd name="connsiteX0" fmla="*/ 1 w 1703992"/>
                <a:gd name="connsiteY0" fmla="*/ 919888 h 1672859"/>
                <a:gd name="connsiteX1" fmla="*/ 793897 w 1703992"/>
                <a:gd name="connsiteY1" fmla="*/ 80818 h 1672859"/>
                <a:gd name="connsiteX2" fmla="*/ 1562377 w 1703992"/>
                <a:gd name="connsiteY2" fmla="*/ 115449 h 1672859"/>
                <a:gd name="connsiteX3" fmla="*/ 1608163 w 1703992"/>
                <a:gd name="connsiteY3" fmla="*/ 860510 h 1672859"/>
                <a:gd name="connsiteX4" fmla="*/ 801546 w 1703992"/>
                <a:gd name="connsiteY4" fmla="*/ 1672859 h 1672859"/>
                <a:gd name="connsiteX5" fmla="*/ 0 w 1703992"/>
                <a:gd name="connsiteY5" fmla="*/ 919888 h 1672859"/>
                <a:gd name="connsiteX6" fmla="*/ 1 w 1703992"/>
                <a:gd name="connsiteY6" fmla="*/ 919888 h 1672859"/>
                <a:gd name="connsiteX0" fmla="*/ 1 w 1703992"/>
                <a:gd name="connsiteY0" fmla="*/ 839070 h 1592041"/>
                <a:gd name="connsiteX1" fmla="*/ 793897 w 1703992"/>
                <a:gd name="connsiteY1" fmla="*/ 0 h 1592041"/>
                <a:gd name="connsiteX2" fmla="*/ 1562377 w 1703992"/>
                <a:gd name="connsiteY2" fmla="*/ 34631 h 1592041"/>
                <a:gd name="connsiteX3" fmla="*/ 1608163 w 1703992"/>
                <a:gd name="connsiteY3" fmla="*/ 779692 h 1592041"/>
                <a:gd name="connsiteX4" fmla="*/ 801546 w 1703992"/>
                <a:gd name="connsiteY4" fmla="*/ 1592041 h 1592041"/>
                <a:gd name="connsiteX5" fmla="*/ 0 w 1703992"/>
                <a:gd name="connsiteY5" fmla="*/ 839070 h 1592041"/>
                <a:gd name="connsiteX6" fmla="*/ 1 w 1703992"/>
                <a:gd name="connsiteY6" fmla="*/ 839070 h 1592041"/>
                <a:gd name="connsiteX0" fmla="*/ 1 w 1608163"/>
                <a:gd name="connsiteY0" fmla="*/ 839070 h 1592041"/>
                <a:gd name="connsiteX1" fmla="*/ 793897 w 1608163"/>
                <a:gd name="connsiteY1" fmla="*/ 0 h 1592041"/>
                <a:gd name="connsiteX2" fmla="*/ 1562377 w 1608163"/>
                <a:gd name="connsiteY2" fmla="*/ 34631 h 1592041"/>
                <a:gd name="connsiteX3" fmla="*/ 1608163 w 1608163"/>
                <a:gd name="connsiteY3" fmla="*/ 779692 h 1592041"/>
                <a:gd name="connsiteX4" fmla="*/ 801546 w 1608163"/>
                <a:gd name="connsiteY4" fmla="*/ 1592041 h 1592041"/>
                <a:gd name="connsiteX5" fmla="*/ 0 w 1608163"/>
                <a:gd name="connsiteY5" fmla="*/ 839070 h 1592041"/>
                <a:gd name="connsiteX6" fmla="*/ 1 w 1608163"/>
                <a:gd name="connsiteY6" fmla="*/ 839070 h 1592041"/>
                <a:gd name="connsiteX0" fmla="*/ 1 w 1724633"/>
                <a:gd name="connsiteY0" fmla="*/ 839070 h 1592041"/>
                <a:gd name="connsiteX1" fmla="*/ 793897 w 1724633"/>
                <a:gd name="connsiteY1" fmla="*/ 0 h 1592041"/>
                <a:gd name="connsiteX2" fmla="*/ 1702812 w 1724633"/>
                <a:gd name="connsiteY2" fmla="*/ 218303 h 1592041"/>
                <a:gd name="connsiteX3" fmla="*/ 1608163 w 1724633"/>
                <a:gd name="connsiteY3" fmla="*/ 779692 h 1592041"/>
                <a:gd name="connsiteX4" fmla="*/ 801546 w 1724633"/>
                <a:gd name="connsiteY4" fmla="*/ 1592041 h 1592041"/>
                <a:gd name="connsiteX5" fmla="*/ 0 w 1724633"/>
                <a:gd name="connsiteY5" fmla="*/ 839070 h 1592041"/>
                <a:gd name="connsiteX6" fmla="*/ 1 w 1724633"/>
                <a:gd name="connsiteY6" fmla="*/ 839070 h 1592041"/>
                <a:gd name="connsiteX0" fmla="*/ 1 w 1724633"/>
                <a:gd name="connsiteY0" fmla="*/ 964663 h 1717634"/>
                <a:gd name="connsiteX1" fmla="*/ 793897 w 1724633"/>
                <a:gd name="connsiteY1" fmla="*/ 125593 h 1717634"/>
                <a:gd name="connsiteX2" fmla="*/ 1350722 w 1724633"/>
                <a:gd name="connsiteY2" fmla="*/ 14438 h 1717634"/>
                <a:gd name="connsiteX3" fmla="*/ 1702812 w 1724633"/>
                <a:gd name="connsiteY3" fmla="*/ 343896 h 1717634"/>
                <a:gd name="connsiteX4" fmla="*/ 1608163 w 1724633"/>
                <a:gd name="connsiteY4" fmla="*/ 905285 h 1717634"/>
                <a:gd name="connsiteX5" fmla="*/ 801546 w 1724633"/>
                <a:gd name="connsiteY5" fmla="*/ 1717634 h 1717634"/>
                <a:gd name="connsiteX6" fmla="*/ 0 w 1724633"/>
                <a:gd name="connsiteY6" fmla="*/ 964663 h 1717634"/>
                <a:gd name="connsiteX7" fmla="*/ 1 w 1724633"/>
                <a:gd name="connsiteY7" fmla="*/ 964663 h 1717634"/>
                <a:gd name="connsiteX0" fmla="*/ 1 w 1724633"/>
                <a:gd name="connsiteY0" fmla="*/ 950225 h 1703196"/>
                <a:gd name="connsiteX1" fmla="*/ 793897 w 1724633"/>
                <a:gd name="connsiteY1" fmla="*/ 111155 h 1703196"/>
                <a:gd name="connsiteX2" fmla="*/ 1350722 w 1724633"/>
                <a:gd name="connsiteY2" fmla="*/ 0 h 1703196"/>
                <a:gd name="connsiteX3" fmla="*/ 1702812 w 1724633"/>
                <a:gd name="connsiteY3" fmla="*/ 329458 h 1703196"/>
                <a:gd name="connsiteX4" fmla="*/ 1608163 w 1724633"/>
                <a:gd name="connsiteY4" fmla="*/ 890847 h 1703196"/>
                <a:gd name="connsiteX5" fmla="*/ 801546 w 1724633"/>
                <a:gd name="connsiteY5" fmla="*/ 1703196 h 1703196"/>
                <a:gd name="connsiteX6" fmla="*/ 0 w 1724633"/>
                <a:gd name="connsiteY6" fmla="*/ 950225 h 1703196"/>
                <a:gd name="connsiteX7" fmla="*/ 1 w 1724633"/>
                <a:gd name="connsiteY7" fmla="*/ 950225 h 1703196"/>
                <a:gd name="connsiteX0" fmla="*/ 1 w 1702812"/>
                <a:gd name="connsiteY0" fmla="*/ 950225 h 1703196"/>
                <a:gd name="connsiteX1" fmla="*/ 793897 w 1702812"/>
                <a:gd name="connsiteY1" fmla="*/ 111155 h 1703196"/>
                <a:gd name="connsiteX2" fmla="*/ 1350722 w 1702812"/>
                <a:gd name="connsiteY2" fmla="*/ 0 h 1703196"/>
                <a:gd name="connsiteX3" fmla="*/ 1702812 w 1702812"/>
                <a:gd name="connsiteY3" fmla="*/ 329458 h 1703196"/>
                <a:gd name="connsiteX4" fmla="*/ 1608163 w 1702812"/>
                <a:gd name="connsiteY4" fmla="*/ 890847 h 1703196"/>
                <a:gd name="connsiteX5" fmla="*/ 801546 w 1702812"/>
                <a:gd name="connsiteY5" fmla="*/ 1703196 h 1703196"/>
                <a:gd name="connsiteX6" fmla="*/ 0 w 1702812"/>
                <a:gd name="connsiteY6" fmla="*/ 950225 h 1703196"/>
                <a:gd name="connsiteX7" fmla="*/ 1 w 170281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692582"/>
                <a:gd name="connsiteY0" fmla="*/ 950225 h 1703196"/>
                <a:gd name="connsiteX1" fmla="*/ 793897 w 1692582"/>
                <a:gd name="connsiteY1" fmla="*/ 111155 h 1703196"/>
                <a:gd name="connsiteX2" fmla="*/ 1350722 w 1692582"/>
                <a:gd name="connsiteY2" fmla="*/ 0 h 1703196"/>
                <a:gd name="connsiteX3" fmla="*/ 1692582 w 1692582"/>
                <a:gd name="connsiteY3" fmla="*/ 305144 h 1703196"/>
                <a:gd name="connsiteX4" fmla="*/ 1608163 w 1692582"/>
                <a:gd name="connsiteY4" fmla="*/ 890847 h 1703196"/>
                <a:gd name="connsiteX5" fmla="*/ 801546 w 1692582"/>
                <a:gd name="connsiteY5" fmla="*/ 1703196 h 1703196"/>
                <a:gd name="connsiteX6" fmla="*/ 0 w 1692582"/>
                <a:gd name="connsiteY6" fmla="*/ 950225 h 1703196"/>
                <a:gd name="connsiteX7" fmla="*/ 1 w 1692582"/>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15186"/>
                <a:gd name="connsiteY0" fmla="*/ 950225 h 1703196"/>
                <a:gd name="connsiteX1" fmla="*/ 793897 w 1715186"/>
                <a:gd name="connsiteY1" fmla="*/ 111155 h 1703196"/>
                <a:gd name="connsiteX2" fmla="*/ 1350722 w 1715186"/>
                <a:gd name="connsiteY2" fmla="*/ 0 h 1703196"/>
                <a:gd name="connsiteX3" fmla="*/ 1715186 w 1715186"/>
                <a:gd name="connsiteY3" fmla="*/ 336586 h 1703196"/>
                <a:gd name="connsiteX4" fmla="*/ 1608163 w 1715186"/>
                <a:gd name="connsiteY4" fmla="*/ 890847 h 1703196"/>
                <a:gd name="connsiteX5" fmla="*/ 801546 w 1715186"/>
                <a:gd name="connsiteY5" fmla="*/ 1703196 h 1703196"/>
                <a:gd name="connsiteX6" fmla="*/ 0 w 1715186"/>
                <a:gd name="connsiteY6" fmla="*/ 950225 h 1703196"/>
                <a:gd name="connsiteX7" fmla="*/ 1 w 1715186"/>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93897 w 1725155"/>
                <a:gd name="connsiteY1" fmla="*/ 11115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89261 w 1725155"/>
                <a:gd name="connsiteY1" fmla="*/ 125935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703196"/>
                <a:gd name="connsiteX1" fmla="*/ 778858 w 1725155"/>
                <a:gd name="connsiteY1" fmla="*/ 91826 h 1703196"/>
                <a:gd name="connsiteX2" fmla="*/ 1350722 w 1725155"/>
                <a:gd name="connsiteY2" fmla="*/ 0 h 1703196"/>
                <a:gd name="connsiteX3" fmla="*/ 1725155 w 1725155"/>
                <a:gd name="connsiteY3" fmla="*/ 346208 h 1703196"/>
                <a:gd name="connsiteX4" fmla="*/ 1608163 w 1725155"/>
                <a:gd name="connsiteY4" fmla="*/ 890847 h 1703196"/>
                <a:gd name="connsiteX5" fmla="*/ 801546 w 1725155"/>
                <a:gd name="connsiteY5" fmla="*/ 1703196 h 1703196"/>
                <a:gd name="connsiteX6" fmla="*/ 0 w 1725155"/>
                <a:gd name="connsiteY6" fmla="*/ 950225 h 1703196"/>
                <a:gd name="connsiteX7" fmla="*/ 1 w 1725155"/>
                <a:gd name="connsiteY7" fmla="*/ 950225 h 1703196"/>
                <a:gd name="connsiteX0" fmla="*/ 1 w 1725155"/>
                <a:gd name="connsiteY0" fmla="*/ 950225 h 1683692"/>
                <a:gd name="connsiteX1" fmla="*/ 778858 w 1725155"/>
                <a:gd name="connsiteY1" fmla="*/ 91826 h 1683692"/>
                <a:gd name="connsiteX2" fmla="*/ 1350722 w 1725155"/>
                <a:gd name="connsiteY2" fmla="*/ 0 h 1683692"/>
                <a:gd name="connsiteX3" fmla="*/ 1725155 w 1725155"/>
                <a:gd name="connsiteY3" fmla="*/ 346208 h 1683692"/>
                <a:gd name="connsiteX4" fmla="*/ 1608163 w 1725155"/>
                <a:gd name="connsiteY4" fmla="*/ 890847 h 1683692"/>
                <a:gd name="connsiteX5" fmla="*/ 796301 w 1725155"/>
                <a:gd name="connsiteY5" fmla="*/ 1683692 h 1683692"/>
                <a:gd name="connsiteX6" fmla="*/ 0 w 1725155"/>
                <a:gd name="connsiteY6" fmla="*/ 950225 h 1683692"/>
                <a:gd name="connsiteX7" fmla="*/ 1 w 1725155"/>
                <a:gd name="connsiteY7" fmla="*/ 950225 h 1683692"/>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25155"/>
                <a:gd name="connsiteY0" fmla="*/ 950225 h 1685860"/>
                <a:gd name="connsiteX1" fmla="*/ 778858 w 1725155"/>
                <a:gd name="connsiteY1" fmla="*/ 91826 h 1685860"/>
                <a:gd name="connsiteX2" fmla="*/ 1350722 w 1725155"/>
                <a:gd name="connsiteY2" fmla="*/ 0 h 1685860"/>
                <a:gd name="connsiteX3" fmla="*/ 1725155 w 1725155"/>
                <a:gd name="connsiteY3" fmla="*/ 346208 h 1685860"/>
                <a:gd name="connsiteX4" fmla="*/ 1608163 w 1725155"/>
                <a:gd name="connsiteY4" fmla="*/ 890847 h 1685860"/>
                <a:gd name="connsiteX5" fmla="*/ 796301 w 1725155"/>
                <a:gd name="connsiteY5" fmla="*/ 1683692 h 1685860"/>
                <a:gd name="connsiteX6" fmla="*/ 0 w 1725155"/>
                <a:gd name="connsiteY6" fmla="*/ 950225 h 1685860"/>
                <a:gd name="connsiteX7" fmla="*/ 1 w 172515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78858 w 1712695"/>
                <a:gd name="connsiteY1" fmla="*/ 91826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0225 h 1685860"/>
                <a:gd name="connsiteX1" fmla="*/ 783844 w 1712695"/>
                <a:gd name="connsiteY1" fmla="*/ 96637 h 1685860"/>
                <a:gd name="connsiteX2" fmla="*/ 1350722 w 1712695"/>
                <a:gd name="connsiteY2" fmla="*/ 0 h 1685860"/>
                <a:gd name="connsiteX3" fmla="*/ 1712695 w 1712695"/>
                <a:gd name="connsiteY3" fmla="*/ 334182 h 1685860"/>
                <a:gd name="connsiteX4" fmla="*/ 1608163 w 1712695"/>
                <a:gd name="connsiteY4" fmla="*/ 890847 h 1685860"/>
                <a:gd name="connsiteX5" fmla="*/ 796301 w 1712695"/>
                <a:gd name="connsiteY5" fmla="*/ 1683692 h 1685860"/>
                <a:gd name="connsiteX6" fmla="*/ 0 w 1712695"/>
                <a:gd name="connsiteY6" fmla="*/ 950225 h 1685860"/>
                <a:gd name="connsiteX7" fmla="*/ 1 w 1712695"/>
                <a:gd name="connsiteY7" fmla="*/ 950225 h 1685860"/>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5"/>
                <a:gd name="connsiteY0" fmla="*/ 957354 h 1692989"/>
                <a:gd name="connsiteX1" fmla="*/ 783844 w 1712695"/>
                <a:gd name="connsiteY1" fmla="*/ 103766 h 1692989"/>
                <a:gd name="connsiteX2" fmla="*/ 1338347 w 1712695"/>
                <a:gd name="connsiteY2" fmla="*/ 0 h 1692989"/>
                <a:gd name="connsiteX3" fmla="*/ 1712695 w 1712695"/>
                <a:gd name="connsiteY3" fmla="*/ 341311 h 1692989"/>
                <a:gd name="connsiteX4" fmla="*/ 1608163 w 1712695"/>
                <a:gd name="connsiteY4" fmla="*/ 897976 h 1692989"/>
                <a:gd name="connsiteX5" fmla="*/ 796301 w 1712695"/>
                <a:gd name="connsiteY5" fmla="*/ 1690821 h 1692989"/>
                <a:gd name="connsiteX6" fmla="*/ 0 w 1712695"/>
                <a:gd name="connsiteY6" fmla="*/ 957354 h 1692989"/>
                <a:gd name="connsiteX7" fmla="*/ 1 w 1712695"/>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 name="connsiteX0" fmla="*/ 1 w 1712694"/>
                <a:gd name="connsiteY0" fmla="*/ 957354 h 1692989"/>
                <a:gd name="connsiteX1" fmla="*/ 783844 w 1712694"/>
                <a:gd name="connsiteY1" fmla="*/ 103766 h 1692989"/>
                <a:gd name="connsiteX2" fmla="*/ 1338347 w 1712694"/>
                <a:gd name="connsiteY2" fmla="*/ 0 h 1692989"/>
                <a:gd name="connsiteX3" fmla="*/ 1712694 w 1712694"/>
                <a:gd name="connsiteY3" fmla="*/ 341311 h 1692989"/>
                <a:gd name="connsiteX4" fmla="*/ 1608163 w 1712694"/>
                <a:gd name="connsiteY4" fmla="*/ 897976 h 1692989"/>
                <a:gd name="connsiteX5" fmla="*/ 796301 w 1712694"/>
                <a:gd name="connsiteY5" fmla="*/ 1690821 h 1692989"/>
                <a:gd name="connsiteX6" fmla="*/ 0 w 1712694"/>
                <a:gd name="connsiteY6" fmla="*/ 957354 h 1692989"/>
                <a:gd name="connsiteX7" fmla="*/ 1 w 1712694"/>
                <a:gd name="connsiteY7" fmla="*/ 957354 h 169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694" h="1692989">
                  <a:moveTo>
                    <a:pt x="1" y="957354"/>
                  </a:moveTo>
                  <a:cubicBezTo>
                    <a:pt x="1" y="522421"/>
                    <a:pt x="357287" y="159958"/>
                    <a:pt x="783844" y="103766"/>
                  </a:cubicBezTo>
                  <a:cubicBezTo>
                    <a:pt x="951048" y="63594"/>
                    <a:pt x="1137596" y="224144"/>
                    <a:pt x="1338347" y="0"/>
                  </a:cubicBezTo>
                  <a:cubicBezTo>
                    <a:pt x="1492585" y="53482"/>
                    <a:pt x="1647517" y="249163"/>
                    <a:pt x="1712694" y="341311"/>
                  </a:cubicBezTo>
                  <a:cubicBezTo>
                    <a:pt x="1670791" y="451053"/>
                    <a:pt x="1570836" y="326675"/>
                    <a:pt x="1608163" y="897976"/>
                  </a:cubicBezTo>
                  <a:cubicBezTo>
                    <a:pt x="1573533" y="1313927"/>
                    <a:pt x="1257574" y="1658508"/>
                    <a:pt x="796301" y="1690821"/>
                  </a:cubicBezTo>
                  <a:cubicBezTo>
                    <a:pt x="339924" y="1723047"/>
                    <a:pt x="0" y="1392287"/>
                    <a:pt x="0" y="957354"/>
                  </a:cubicBezTo>
                  <a:lnTo>
                    <a:pt x="1" y="957354"/>
                  </a:lnTo>
                  <a:close/>
                </a:path>
              </a:pathLst>
            </a:custGeom>
            <a:solidFill>
              <a:schemeClr val="accent4">
                <a:lumMod val="60000"/>
                <a:lumOff val="40000"/>
              </a:schemeClr>
            </a:solidFill>
            <a:ln>
              <a:solidFill>
                <a:srgbClr val="FFC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5">
              <a:extLst>
                <a:ext uri="{FF2B5EF4-FFF2-40B4-BE49-F238E27FC236}">
                  <a16:creationId xmlns:a16="http://schemas.microsoft.com/office/drawing/2014/main" id="{58BB0127-9630-4431-B163-37861A5E5FF6}"/>
                </a:ext>
              </a:extLst>
            </p:cNvPr>
            <p:cNvSpPr/>
            <p:nvPr/>
          </p:nvSpPr>
          <p:spPr>
            <a:xfrm rot="170803">
              <a:off x="5640488" y="1611751"/>
              <a:ext cx="548156" cy="316570"/>
            </a:xfrm>
            <a:custGeom>
              <a:avLst/>
              <a:gdLst>
                <a:gd name="connsiteX0" fmla="*/ 0 w 909553"/>
                <a:gd name="connsiteY0" fmla="*/ 429785 h 440374"/>
                <a:gd name="connsiteX1" fmla="*/ 235527 w 909553"/>
                <a:gd name="connsiteY1" fmla="*/ 156157 h 440374"/>
                <a:gd name="connsiteX2" fmla="*/ 142009 w 909553"/>
                <a:gd name="connsiteY2" fmla="*/ 41857 h 440374"/>
                <a:gd name="connsiteX3" fmla="*/ 83127 w 909553"/>
                <a:gd name="connsiteY3" fmla="*/ 173476 h 440374"/>
                <a:gd name="connsiteX4" fmla="*/ 263236 w 909553"/>
                <a:gd name="connsiteY4" fmla="*/ 440176 h 440374"/>
                <a:gd name="connsiteX5" fmla="*/ 547255 w 909553"/>
                <a:gd name="connsiteY5" fmla="*/ 128448 h 440374"/>
                <a:gd name="connsiteX6" fmla="*/ 477982 w 909553"/>
                <a:gd name="connsiteY6" fmla="*/ 7221 h 440374"/>
                <a:gd name="connsiteX7" fmla="*/ 384464 w 909553"/>
                <a:gd name="connsiteY7" fmla="*/ 159621 h 440374"/>
                <a:gd name="connsiteX8" fmla="*/ 578427 w 909553"/>
                <a:gd name="connsiteY8" fmla="*/ 429785 h 440374"/>
                <a:gd name="connsiteX9" fmla="*/ 900545 w 909553"/>
                <a:gd name="connsiteY9" fmla="*/ 142303 h 440374"/>
                <a:gd name="connsiteX10" fmla="*/ 810491 w 909553"/>
                <a:gd name="connsiteY10" fmla="*/ 294 h 440374"/>
                <a:gd name="connsiteX11" fmla="*/ 706582 w 909553"/>
                <a:gd name="connsiteY11" fmla="*/ 114594 h 440374"/>
                <a:gd name="connsiteX12" fmla="*/ 862445 w 909553"/>
                <a:gd name="connsiteY12" fmla="*/ 412466 h 440374"/>
                <a:gd name="connsiteX13" fmla="*/ 862445 w 909553"/>
                <a:gd name="connsiteY13" fmla="*/ 412466 h 440374"/>
                <a:gd name="connsiteX0" fmla="*/ 0 w 905713"/>
                <a:gd name="connsiteY0" fmla="*/ 446355 h 456944"/>
                <a:gd name="connsiteX1" fmla="*/ 235527 w 905713"/>
                <a:gd name="connsiteY1" fmla="*/ 172727 h 456944"/>
                <a:gd name="connsiteX2" fmla="*/ 142009 w 905713"/>
                <a:gd name="connsiteY2" fmla="*/ 58427 h 456944"/>
                <a:gd name="connsiteX3" fmla="*/ 83127 w 905713"/>
                <a:gd name="connsiteY3" fmla="*/ 190046 h 456944"/>
                <a:gd name="connsiteX4" fmla="*/ 263236 w 905713"/>
                <a:gd name="connsiteY4" fmla="*/ 456746 h 456944"/>
                <a:gd name="connsiteX5" fmla="*/ 547255 w 905713"/>
                <a:gd name="connsiteY5" fmla="*/ 145018 h 456944"/>
                <a:gd name="connsiteX6" fmla="*/ 477982 w 905713"/>
                <a:gd name="connsiteY6" fmla="*/ 23791 h 456944"/>
                <a:gd name="connsiteX7" fmla="*/ 384464 w 905713"/>
                <a:gd name="connsiteY7" fmla="*/ 176191 h 456944"/>
                <a:gd name="connsiteX8" fmla="*/ 578427 w 905713"/>
                <a:gd name="connsiteY8" fmla="*/ 446355 h 456944"/>
                <a:gd name="connsiteX9" fmla="*/ 900545 w 905713"/>
                <a:gd name="connsiteY9" fmla="*/ 158873 h 456944"/>
                <a:gd name="connsiteX10" fmla="*/ 772181 w 905713"/>
                <a:gd name="connsiteY10" fmla="*/ 235 h 456944"/>
                <a:gd name="connsiteX11" fmla="*/ 706582 w 905713"/>
                <a:gd name="connsiteY11" fmla="*/ 131164 h 456944"/>
                <a:gd name="connsiteX12" fmla="*/ 862445 w 905713"/>
                <a:gd name="connsiteY12" fmla="*/ 429036 h 456944"/>
                <a:gd name="connsiteX13" fmla="*/ 862445 w 905713"/>
                <a:gd name="connsiteY13" fmla="*/ 429036 h 456944"/>
                <a:gd name="connsiteX0" fmla="*/ 0 w 905952"/>
                <a:gd name="connsiteY0" fmla="*/ 446304 h 456893"/>
                <a:gd name="connsiteX1" fmla="*/ 235527 w 905952"/>
                <a:gd name="connsiteY1" fmla="*/ 172676 h 456893"/>
                <a:gd name="connsiteX2" fmla="*/ 142009 w 905952"/>
                <a:gd name="connsiteY2" fmla="*/ 58376 h 456893"/>
                <a:gd name="connsiteX3" fmla="*/ 83127 w 905952"/>
                <a:gd name="connsiteY3" fmla="*/ 189995 h 456893"/>
                <a:gd name="connsiteX4" fmla="*/ 263236 w 905952"/>
                <a:gd name="connsiteY4" fmla="*/ 456695 h 456893"/>
                <a:gd name="connsiteX5" fmla="*/ 547255 w 905952"/>
                <a:gd name="connsiteY5" fmla="*/ 144967 h 456893"/>
                <a:gd name="connsiteX6" fmla="*/ 477982 w 905952"/>
                <a:gd name="connsiteY6" fmla="*/ 23740 h 456893"/>
                <a:gd name="connsiteX7" fmla="*/ 384464 w 905952"/>
                <a:gd name="connsiteY7" fmla="*/ 176140 h 456893"/>
                <a:gd name="connsiteX8" fmla="*/ 578427 w 905952"/>
                <a:gd name="connsiteY8" fmla="*/ 446304 h 456893"/>
                <a:gd name="connsiteX9" fmla="*/ 900545 w 905952"/>
                <a:gd name="connsiteY9" fmla="*/ 158822 h 456893"/>
                <a:gd name="connsiteX10" fmla="*/ 772181 w 905952"/>
                <a:gd name="connsiteY10" fmla="*/ 184 h 456893"/>
                <a:gd name="connsiteX11" fmla="*/ 664019 w 905952"/>
                <a:gd name="connsiteY11" fmla="*/ 134058 h 456893"/>
                <a:gd name="connsiteX12" fmla="*/ 862445 w 905952"/>
                <a:gd name="connsiteY12" fmla="*/ 428985 h 456893"/>
                <a:gd name="connsiteX13" fmla="*/ 862445 w 905952"/>
                <a:gd name="connsiteY13" fmla="*/ 428985 h 456893"/>
                <a:gd name="connsiteX0" fmla="*/ 0 w 904563"/>
                <a:gd name="connsiteY0" fmla="*/ 446721 h 457310"/>
                <a:gd name="connsiteX1" fmla="*/ 235527 w 904563"/>
                <a:gd name="connsiteY1" fmla="*/ 173093 h 457310"/>
                <a:gd name="connsiteX2" fmla="*/ 142009 w 904563"/>
                <a:gd name="connsiteY2" fmla="*/ 58793 h 457310"/>
                <a:gd name="connsiteX3" fmla="*/ 83127 w 904563"/>
                <a:gd name="connsiteY3" fmla="*/ 190412 h 457310"/>
                <a:gd name="connsiteX4" fmla="*/ 263236 w 904563"/>
                <a:gd name="connsiteY4" fmla="*/ 457112 h 457310"/>
                <a:gd name="connsiteX5" fmla="*/ 547255 w 904563"/>
                <a:gd name="connsiteY5" fmla="*/ 145384 h 457310"/>
                <a:gd name="connsiteX6" fmla="*/ 477982 w 904563"/>
                <a:gd name="connsiteY6" fmla="*/ 24157 h 457310"/>
                <a:gd name="connsiteX7" fmla="*/ 384464 w 904563"/>
                <a:gd name="connsiteY7" fmla="*/ 176557 h 457310"/>
                <a:gd name="connsiteX8" fmla="*/ 578427 w 904563"/>
                <a:gd name="connsiteY8" fmla="*/ 446721 h 457310"/>
                <a:gd name="connsiteX9" fmla="*/ 899111 w 904563"/>
                <a:gd name="connsiteY9" fmla="*/ 101493 h 457310"/>
                <a:gd name="connsiteX10" fmla="*/ 772181 w 904563"/>
                <a:gd name="connsiteY10" fmla="*/ 601 h 457310"/>
                <a:gd name="connsiteX11" fmla="*/ 664019 w 904563"/>
                <a:gd name="connsiteY11" fmla="*/ 134475 h 457310"/>
                <a:gd name="connsiteX12" fmla="*/ 862445 w 904563"/>
                <a:gd name="connsiteY12" fmla="*/ 429402 h 457310"/>
                <a:gd name="connsiteX13" fmla="*/ 862445 w 904563"/>
                <a:gd name="connsiteY13" fmla="*/ 429402 h 457310"/>
                <a:gd name="connsiteX0" fmla="*/ 0 w 903849"/>
                <a:gd name="connsiteY0" fmla="*/ 492617 h 503206"/>
                <a:gd name="connsiteX1" fmla="*/ 235527 w 903849"/>
                <a:gd name="connsiteY1" fmla="*/ 218989 h 503206"/>
                <a:gd name="connsiteX2" fmla="*/ 142009 w 903849"/>
                <a:gd name="connsiteY2" fmla="*/ 104689 h 503206"/>
                <a:gd name="connsiteX3" fmla="*/ 83127 w 903849"/>
                <a:gd name="connsiteY3" fmla="*/ 236308 h 503206"/>
                <a:gd name="connsiteX4" fmla="*/ 263236 w 903849"/>
                <a:gd name="connsiteY4" fmla="*/ 503008 h 503206"/>
                <a:gd name="connsiteX5" fmla="*/ 547255 w 903849"/>
                <a:gd name="connsiteY5" fmla="*/ 191280 h 503206"/>
                <a:gd name="connsiteX6" fmla="*/ 477982 w 903849"/>
                <a:gd name="connsiteY6" fmla="*/ 70053 h 503206"/>
                <a:gd name="connsiteX7" fmla="*/ 384464 w 903849"/>
                <a:gd name="connsiteY7" fmla="*/ 222453 h 503206"/>
                <a:gd name="connsiteX8" fmla="*/ 578427 w 903849"/>
                <a:gd name="connsiteY8" fmla="*/ 492617 h 503206"/>
                <a:gd name="connsiteX9" fmla="*/ 899111 w 903849"/>
                <a:gd name="connsiteY9" fmla="*/ 147389 h 503206"/>
                <a:gd name="connsiteX10" fmla="*/ 763049 w 903849"/>
                <a:gd name="connsiteY10" fmla="*/ 302 h 503206"/>
                <a:gd name="connsiteX11" fmla="*/ 664019 w 903849"/>
                <a:gd name="connsiteY11" fmla="*/ 180371 h 503206"/>
                <a:gd name="connsiteX12" fmla="*/ 862445 w 903849"/>
                <a:gd name="connsiteY12" fmla="*/ 475298 h 503206"/>
                <a:gd name="connsiteX13" fmla="*/ 862445 w 903849"/>
                <a:gd name="connsiteY13" fmla="*/ 475298 h 503206"/>
                <a:gd name="connsiteX0" fmla="*/ 0 w 903817"/>
                <a:gd name="connsiteY0" fmla="*/ 492323 h 502912"/>
                <a:gd name="connsiteX1" fmla="*/ 235527 w 903817"/>
                <a:gd name="connsiteY1" fmla="*/ 218695 h 502912"/>
                <a:gd name="connsiteX2" fmla="*/ 142009 w 903817"/>
                <a:gd name="connsiteY2" fmla="*/ 104395 h 502912"/>
                <a:gd name="connsiteX3" fmla="*/ 83127 w 903817"/>
                <a:gd name="connsiteY3" fmla="*/ 236014 h 502912"/>
                <a:gd name="connsiteX4" fmla="*/ 263236 w 903817"/>
                <a:gd name="connsiteY4" fmla="*/ 502714 h 502912"/>
                <a:gd name="connsiteX5" fmla="*/ 547255 w 903817"/>
                <a:gd name="connsiteY5" fmla="*/ 190986 h 502912"/>
                <a:gd name="connsiteX6" fmla="*/ 477982 w 903817"/>
                <a:gd name="connsiteY6" fmla="*/ 69759 h 502912"/>
                <a:gd name="connsiteX7" fmla="*/ 384464 w 903817"/>
                <a:gd name="connsiteY7" fmla="*/ 222159 h 502912"/>
                <a:gd name="connsiteX8" fmla="*/ 578427 w 903817"/>
                <a:gd name="connsiteY8" fmla="*/ 492323 h 502912"/>
                <a:gd name="connsiteX9" fmla="*/ 899111 w 903817"/>
                <a:gd name="connsiteY9" fmla="*/ 147095 h 502912"/>
                <a:gd name="connsiteX10" fmla="*/ 763049 w 903817"/>
                <a:gd name="connsiteY10" fmla="*/ 8 h 502912"/>
                <a:gd name="connsiteX11" fmla="*/ 670498 w 903817"/>
                <a:gd name="connsiteY11" fmla="*/ 152079 h 502912"/>
                <a:gd name="connsiteX12" fmla="*/ 862445 w 903817"/>
                <a:gd name="connsiteY12" fmla="*/ 475004 h 502912"/>
                <a:gd name="connsiteX13" fmla="*/ 862445 w 903817"/>
                <a:gd name="connsiteY13" fmla="*/ 475004 h 502912"/>
                <a:gd name="connsiteX0" fmla="*/ 0 w 884138"/>
                <a:gd name="connsiteY0" fmla="*/ 492342 h 502931"/>
                <a:gd name="connsiteX1" fmla="*/ 235527 w 884138"/>
                <a:gd name="connsiteY1" fmla="*/ 218714 h 502931"/>
                <a:gd name="connsiteX2" fmla="*/ 142009 w 884138"/>
                <a:gd name="connsiteY2" fmla="*/ 104414 h 502931"/>
                <a:gd name="connsiteX3" fmla="*/ 83127 w 884138"/>
                <a:gd name="connsiteY3" fmla="*/ 236033 h 502931"/>
                <a:gd name="connsiteX4" fmla="*/ 263236 w 884138"/>
                <a:gd name="connsiteY4" fmla="*/ 502733 h 502931"/>
                <a:gd name="connsiteX5" fmla="*/ 547255 w 884138"/>
                <a:gd name="connsiteY5" fmla="*/ 191005 h 502931"/>
                <a:gd name="connsiteX6" fmla="*/ 477982 w 884138"/>
                <a:gd name="connsiteY6" fmla="*/ 69778 h 502931"/>
                <a:gd name="connsiteX7" fmla="*/ 384464 w 884138"/>
                <a:gd name="connsiteY7" fmla="*/ 222178 h 502931"/>
                <a:gd name="connsiteX8" fmla="*/ 578427 w 884138"/>
                <a:gd name="connsiteY8" fmla="*/ 492342 h 502931"/>
                <a:gd name="connsiteX9" fmla="*/ 878843 w 884138"/>
                <a:gd name="connsiteY9" fmla="*/ 143007 h 502931"/>
                <a:gd name="connsiteX10" fmla="*/ 763049 w 884138"/>
                <a:gd name="connsiteY10" fmla="*/ 27 h 502931"/>
                <a:gd name="connsiteX11" fmla="*/ 670498 w 884138"/>
                <a:gd name="connsiteY11" fmla="*/ 152098 h 502931"/>
                <a:gd name="connsiteX12" fmla="*/ 862445 w 884138"/>
                <a:gd name="connsiteY12" fmla="*/ 475023 h 502931"/>
                <a:gd name="connsiteX13" fmla="*/ 862445 w 884138"/>
                <a:gd name="connsiteY13" fmla="*/ 475023 h 502931"/>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77982 w 884642"/>
                <a:gd name="connsiteY6" fmla="*/ 70172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325"/>
                <a:gd name="connsiteX1" fmla="*/ 235527 w 884642"/>
                <a:gd name="connsiteY1" fmla="*/ 219108 h 503325"/>
                <a:gd name="connsiteX2" fmla="*/ 142009 w 884642"/>
                <a:gd name="connsiteY2" fmla="*/ 104808 h 503325"/>
                <a:gd name="connsiteX3" fmla="*/ 83127 w 884642"/>
                <a:gd name="connsiteY3" fmla="*/ 236427 h 503325"/>
                <a:gd name="connsiteX4" fmla="*/ 263236 w 884642"/>
                <a:gd name="connsiteY4" fmla="*/ 503127 h 503325"/>
                <a:gd name="connsiteX5" fmla="*/ 547255 w 884642"/>
                <a:gd name="connsiteY5" fmla="*/ 191399 h 503325"/>
                <a:gd name="connsiteX6" fmla="*/ 452028 w 884642"/>
                <a:gd name="connsiteY6" fmla="*/ 27895 h 503325"/>
                <a:gd name="connsiteX7" fmla="*/ 384464 w 884642"/>
                <a:gd name="connsiteY7" fmla="*/ 222572 h 503325"/>
                <a:gd name="connsiteX8" fmla="*/ 578427 w 884642"/>
                <a:gd name="connsiteY8" fmla="*/ 492736 h 503325"/>
                <a:gd name="connsiteX9" fmla="*/ 878843 w 884642"/>
                <a:gd name="connsiteY9" fmla="*/ 143401 h 503325"/>
                <a:gd name="connsiteX10" fmla="*/ 768722 w 884642"/>
                <a:gd name="connsiteY10" fmla="*/ 26 h 503325"/>
                <a:gd name="connsiteX11" fmla="*/ 670498 w 884642"/>
                <a:gd name="connsiteY11" fmla="*/ 152492 h 503325"/>
                <a:gd name="connsiteX12" fmla="*/ 862445 w 884642"/>
                <a:gd name="connsiteY12" fmla="*/ 475417 h 503325"/>
                <a:gd name="connsiteX13" fmla="*/ 862445 w 884642"/>
                <a:gd name="connsiteY13" fmla="*/ 475417 h 503325"/>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52028 w 884642"/>
                <a:gd name="connsiteY6" fmla="*/ 27895 h 503456"/>
                <a:gd name="connsiteX7" fmla="*/ 384464 w 884642"/>
                <a:gd name="connsiteY7" fmla="*/ 222572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454"/>
                <a:gd name="connsiteX1" fmla="*/ 235527 w 884642"/>
                <a:gd name="connsiteY1" fmla="*/ 219108 h 503454"/>
                <a:gd name="connsiteX2" fmla="*/ 142009 w 884642"/>
                <a:gd name="connsiteY2" fmla="*/ 104808 h 503454"/>
                <a:gd name="connsiteX3" fmla="*/ 83127 w 884642"/>
                <a:gd name="connsiteY3" fmla="*/ 236427 h 503454"/>
                <a:gd name="connsiteX4" fmla="*/ 263236 w 884642"/>
                <a:gd name="connsiteY4" fmla="*/ 503127 h 503454"/>
                <a:gd name="connsiteX5" fmla="*/ 583328 w 884642"/>
                <a:gd name="connsiteY5" fmla="*/ 177883 h 503454"/>
                <a:gd name="connsiteX6" fmla="*/ 452028 w 884642"/>
                <a:gd name="connsiteY6" fmla="*/ 27895 h 503454"/>
                <a:gd name="connsiteX7" fmla="*/ 362362 w 884642"/>
                <a:gd name="connsiteY7" fmla="*/ 193803 h 503454"/>
                <a:gd name="connsiteX8" fmla="*/ 578427 w 884642"/>
                <a:gd name="connsiteY8" fmla="*/ 492736 h 503454"/>
                <a:gd name="connsiteX9" fmla="*/ 878843 w 884642"/>
                <a:gd name="connsiteY9" fmla="*/ 143401 h 503454"/>
                <a:gd name="connsiteX10" fmla="*/ 768722 w 884642"/>
                <a:gd name="connsiteY10" fmla="*/ 26 h 503454"/>
                <a:gd name="connsiteX11" fmla="*/ 670498 w 884642"/>
                <a:gd name="connsiteY11" fmla="*/ 152492 h 503454"/>
                <a:gd name="connsiteX12" fmla="*/ 862445 w 884642"/>
                <a:gd name="connsiteY12" fmla="*/ 475417 h 503454"/>
                <a:gd name="connsiteX13" fmla="*/ 862445 w 884642"/>
                <a:gd name="connsiteY13" fmla="*/ 475417 h 503454"/>
                <a:gd name="connsiteX0" fmla="*/ 0 w 884642"/>
                <a:gd name="connsiteY0" fmla="*/ 492736 h 503456"/>
                <a:gd name="connsiteX1" fmla="*/ 235527 w 884642"/>
                <a:gd name="connsiteY1" fmla="*/ 219108 h 503456"/>
                <a:gd name="connsiteX2" fmla="*/ 142009 w 884642"/>
                <a:gd name="connsiteY2" fmla="*/ 104808 h 503456"/>
                <a:gd name="connsiteX3" fmla="*/ 83127 w 884642"/>
                <a:gd name="connsiteY3" fmla="*/ 236427 h 503456"/>
                <a:gd name="connsiteX4" fmla="*/ 263236 w 884642"/>
                <a:gd name="connsiteY4" fmla="*/ 503127 h 503456"/>
                <a:gd name="connsiteX5" fmla="*/ 583328 w 884642"/>
                <a:gd name="connsiteY5" fmla="*/ 177883 h 503456"/>
                <a:gd name="connsiteX6" fmla="*/ 465607 w 884642"/>
                <a:gd name="connsiteY6" fmla="*/ 18691 h 503456"/>
                <a:gd name="connsiteX7" fmla="*/ 362362 w 884642"/>
                <a:gd name="connsiteY7" fmla="*/ 193803 h 503456"/>
                <a:gd name="connsiteX8" fmla="*/ 578427 w 884642"/>
                <a:gd name="connsiteY8" fmla="*/ 492736 h 503456"/>
                <a:gd name="connsiteX9" fmla="*/ 878843 w 884642"/>
                <a:gd name="connsiteY9" fmla="*/ 143401 h 503456"/>
                <a:gd name="connsiteX10" fmla="*/ 768722 w 884642"/>
                <a:gd name="connsiteY10" fmla="*/ 26 h 503456"/>
                <a:gd name="connsiteX11" fmla="*/ 670498 w 884642"/>
                <a:gd name="connsiteY11" fmla="*/ 152492 h 503456"/>
                <a:gd name="connsiteX12" fmla="*/ 862445 w 884642"/>
                <a:gd name="connsiteY12" fmla="*/ 475417 h 503456"/>
                <a:gd name="connsiteX13" fmla="*/ 862445 w 884642"/>
                <a:gd name="connsiteY13" fmla="*/ 475417 h 503456"/>
                <a:gd name="connsiteX0" fmla="*/ 0 w 884642"/>
                <a:gd name="connsiteY0" fmla="*/ 492736 h 503640"/>
                <a:gd name="connsiteX1" fmla="*/ 235527 w 884642"/>
                <a:gd name="connsiteY1" fmla="*/ 219108 h 503640"/>
                <a:gd name="connsiteX2" fmla="*/ 142009 w 884642"/>
                <a:gd name="connsiteY2" fmla="*/ 104808 h 503640"/>
                <a:gd name="connsiteX3" fmla="*/ 83127 w 884642"/>
                <a:gd name="connsiteY3" fmla="*/ 236427 h 503640"/>
                <a:gd name="connsiteX4" fmla="*/ 263236 w 884642"/>
                <a:gd name="connsiteY4" fmla="*/ 503127 h 503640"/>
                <a:gd name="connsiteX5" fmla="*/ 565083 w 884642"/>
                <a:gd name="connsiteY5" fmla="*/ 162620 h 503640"/>
                <a:gd name="connsiteX6" fmla="*/ 465607 w 884642"/>
                <a:gd name="connsiteY6" fmla="*/ 18691 h 503640"/>
                <a:gd name="connsiteX7" fmla="*/ 362362 w 884642"/>
                <a:gd name="connsiteY7" fmla="*/ 193803 h 503640"/>
                <a:gd name="connsiteX8" fmla="*/ 578427 w 884642"/>
                <a:gd name="connsiteY8" fmla="*/ 492736 h 503640"/>
                <a:gd name="connsiteX9" fmla="*/ 878843 w 884642"/>
                <a:gd name="connsiteY9" fmla="*/ 143401 h 503640"/>
                <a:gd name="connsiteX10" fmla="*/ 768722 w 884642"/>
                <a:gd name="connsiteY10" fmla="*/ 26 h 503640"/>
                <a:gd name="connsiteX11" fmla="*/ 670498 w 884642"/>
                <a:gd name="connsiteY11" fmla="*/ 152492 h 503640"/>
                <a:gd name="connsiteX12" fmla="*/ 862445 w 884642"/>
                <a:gd name="connsiteY12" fmla="*/ 475417 h 503640"/>
                <a:gd name="connsiteX13" fmla="*/ 862445 w 884642"/>
                <a:gd name="connsiteY13" fmla="*/ 475417 h 503640"/>
                <a:gd name="connsiteX0" fmla="*/ 0 w 884642"/>
                <a:gd name="connsiteY0" fmla="*/ 492736 h 503638"/>
                <a:gd name="connsiteX1" fmla="*/ 235527 w 884642"/>
                <a:gd name="connsiteY1" fmla="*/ 219108 h 503638"/>
                <a:gd name="connsiteX2" fmla="*/ 142009 w 884642"/>
                <a:gd name="connsiteY2" fmla="*/ 104808 h 503638"/>
                <a:gd name="connsiteX3" fmla="*/ 83127 w 884642"/>
                <a:gd name="connsiteY3" fmla="*/ 236427 h 503638"/>
                <a:gd name="connsiteX4" fmla="*/ 263236 w 884642"/>
                <a:gd name="connsiteY4" fmla="*/ 503127 h 503638"/>
                <a:gd name="connsiteX5" fmla="*/ 565083 w 884642"/>
                <a:gd name="connsiteY5" fmla="*/ 162620 h 503638"/>
                <a:gd name="connsiteX6" fmla="*/ 443111 w 884642"/>
                <a:gd name="connsiteY6" fmla="*/ 23004 h 503638"/>
                <a:gd name="connsiteX7" fmla="*/ 362362 w 884642"/>
                <a:gd name="connsiteY7" fmla="*/ 193803 h 503638"/>
                <a:gd name="connsiteX8" fmla="*/ 578427 w 884642"/>
                <a:gd name="connsiteY8" fmla="*/ 492736 h 503638"/>
                <a:gd name="connsiteX9" fmla="*/ 878843 w 884642"/>
                <a:gd name="connsiteY9" fmla="*/ 143401 h 503638"/>
                <a:gd name="connsiteX10" fmla="*/ 768722 w 884642"/>
                <a:gd name="connsiteY10" fmla="*/ 26 h 503638"/>
                <a:gd name="connsiteX11" fmla="*/ 670498 w 884642"/>
                <a:gd name="connsiteY11" fmla="*/ 152492 h 503638"/>
                <a:gd name="connsiteX12" fmla="*/ 862445 w 884642"/>
                <a:gd name="connsiteY12" fmla="*/ 475417 h 503638"/>
                <a:gd name="connsiteX13" fmla="*/ 862445 w 884642"/>
                <a:gd name="connsiteY13" fmla="*/ 475417 h 503638"/>
                <a:gd name="connsiteX0" fmla="*/ 0 w 884642"/>
                <a:gd name="connsiteY0" fmla="*/ 492736 h 503668"/>
                <a:gd name="connsiteX1" fmla="*/ 235527 w 884642"/>
                <a:gd name="connsiteY1" fmla="*/ 219108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668"/>
                <a:gd name="connsiteX1" fmla="*/ 263699 w 884642"/>
                <a:gd name="connsiteY1" fmla="*/ 214403 h 503668"/>
                <a:gd name="connsiteX2" fmla="*/ 150907 w 884642"/>
                <a:gd name="connsiteY2" fmla="*/ 32570 h 503668"/>
                <a:gd name="connsiteX3" fmla="*/ 83127 w 884642"/>
                <a:gd name="connsiteY3" fmla="*/ 236427 h 503668"/>
                <a:gd name="connsiteX4" fmla="*/ 263236 w 884642"/>
                <a:gd name="connsiteY4" fmla="*/ 503127 h 503668"/>
                <a:gd name="connsiteX5" fmla="*/ 565083 w 884642"/>
                <a:gd name="connsiteY5" fmla="*/ 162620 h 503668"/>
                <a:gd name="connsiteX6" fmla="*/ 443111 w 884642"/>
                <a:gd name="connsiteY6" fmla="*/ 23004 h 503668"/>
                <a:gd name="connsiteX7" fmla="*/ 362362 w 884642"/>
                <a:gd name="connsiteY7" fmla="*/ 193803 h 503668"/>
                <a:gd name="connsiteX8" fmla="*/ 578427 w 884642"/>
                <a:gd name="connsiteY8" fmla="*/ 492736 h 503668"/>
                <a:gd name="connsiteX9" fmla="*/ 878843 w 884642"/>
                <a:gd name="connsiteY9" fmla="*/ 143401 h 503668"/>
                <a:gd name="connsiteX10" fmla="*/ 768722 w 884642"/>
                <a:gd name="connsiteY10" fmla="*/ 26 h 503668"/>
                <a:gd name="connsiteX11" fmla="*/ 670498 w 884642"/>
                <a:gd name="connsiteY11" fmla="*/ 152492 h 503668"/>
                <a:gd name="connsiteX12" fmla="*/ 862445 w 884642"/>
                <a:gd name="connsiteY12" fmla="*/ 475417 h 503668"/>
                <a:gd name="connsiteX13" fmla="*/ 862445 w 884642"/>
                <a:gd name="connsiteY13" fmla="*/ 475417 h 503668"/>
                <a:gd name="connsiteX0" fmla="*/ 0 w 884642"/>
                <a:gd name="connsiteY0" fmla="*/ 492736 h 503732"/>
                <a:gd name="connsiteX1" fmla="*/ 263699 w 884642"/>
                <a:gd name="connsiteY1" fmla="*/ 214403 h 503732"/>
                <a:gd name="connsiteX2" fmla="*/ 150907 w 884642"/>
                <a:gd name="connsiteY2" fmla="*/ 32570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32"/>
                <a:gd name="connsiteX1" fmla="*/ 263699 w 884642"/>
                <a:gd name="connsiteY1" fmla="*/ 214403 h 503732"/>
                <a:gd name="connsiteX2" fmla="*/ 130839 w 884642"/>
                <a:gd name="connsiteY2" fmla="*/ 31204 h 503732"/>
                <a:gd name="connsiteX3" fmla="*/ 69144 w 884642"/>
                <a:gd name="connsiteY3" fmla="*/ 240149 h 503732"/>
                <a:gd name="connsiteX4" fmla="*/ 263236 w 884642"/>
                <a:gd name="connsiteY4" fmla="*/ 503127 h 503732"/>
                <a:gd name="connsiteX5" fmla="*/ 565083 w 884642"/>
                <a:gd name="connsiteY5" fmla="*/ 162620 h 503732"/>
                <a:gd name="connsiteX6" fmla="*/ 443111 w 884642"/>
                <a:gd name="connsiteY6" fmla="*/ 23004 h 503732"/>
                <a:gd name="connsiteX7" fmla="*/ 362362 w 884642"/>
                <a:gd name="connsiteY7" fmla="*/ 193803 h 503732"/>
                <a:gd name="connsiteX8" fmla="*/ 578427 w 884642"/>
                <a:gd name="connsiteY8" fmla="*/ 492736 h 503732"/>
                <a:gd name="connsiteX9" fmla="*/ 878843 w 884642"/>
                <a:gd name="connsiteY9" fmla="*/ 143401 h 503732"/>
                <a:gd name="connsiteX10" fmla="*/ 768722 w 884642"/>
                <a:gd name="connsiteY10" fmla="*/ 26 h 503732"/>
                <a:gd name="connsiteX11" fmla="*/ 670498 w 884642"/>
                <a:gd name="connsiteY11" fmla="*/ 152492 h 503732"/>
                <a:gd name="connsiteX12" fmla="*/ 862445 w 884642"/>
                <a:gd name="connsiteY12" fmla="*/ 475417 h 503732"/>
                <a:gd name="connsiteX13" fmla="*/ 862445 w 884642"/>
                <a:gd name="connsiteY13" fmla="*/ 475417 h 503732"/>
                <a:gd name="connsiteX0" fmla="*/ 0 w 884642"/>
                <a:gd name="connsiteY0" fmla="*/ 492736 h 503729"/>
                <a:gd name="connsiteX1" fmla="*/ 263699 w 884642"/>
                <a:gd name="connsiteY1" fmla="*/ 214403 h 503729"/>
                <a:gd name="connsiteX2" fmla="*/ 151312 w 884642"/>
                <a:gd name="connsiteY2" fmla="*/ 38049 h 503729"/>
                <a:gd name="connsiteX3" fmla="*/ 69144 w 884642"/>
                <a:gd name="connsiteY3" fmla="*/ 240149 h 503729"/>
                <a:gd name="connsiteX4" fmla="*/ 263236 w 884642"/>
                <a:gd name="connsiteY4" fmla="*/ 503127 h 503729"/>
                <a:gd name="connsiteX5" fmla="*/ 565083 w 884642"/>
                <a:gd name="connsiteY5" fmla="*/ 162620 h 503729"/>
                <a:gd name="connsiteX6" fmla="*/ 443111 w 884642"/>
                <a:gd name="connsiteY6" fmla="*/ 23004 h 503729"/>
                <a:gd name="connsiteX7" fmla="*/ 362362 w 884642"/>
                <a:gd name="connsiteY7" fmla="*/ 193803 h 503729"/>
                <a:gd name="connsiteX8" fmla="*/ 578427 w 884642"/>
                <a:gd name="connsiteY8" fmla="*/ 492736 h 503729"/>
                <a:gd name="connsiteX9" fmla="*/ 878843 w 884642"/>
                <a:gd name="connsiteY9" fmla="*/ 143401 h 503729"/>
                <a:gd name="connsiteX10" fmla="*/ 768722 w 884642"/>
                <a:gd name="connsiteY10" fmla="*/ 26 h 503729"/>
                <a:gd name="connsiteX11" fmla="*/ 670498 w 884642"/>
                <a:gd name="connsiteY11" fmla="*/ 152492 h 503729"/>
                <a:gd name="connsiteX12" fmla="*/ 862445 w 884642"/>
                <a:gd name="connsiteY12" fmla="*/ 475417 h 503729"/>
                <a:gd name="connsiteX13" fmla="*/ 862445 w 884642"/>
                <a:gd name="connsiteY13" fmla="*/ 475417 h 503729"/>
                <a:gd name="connsiteX0" fmla="*/ 0 w 884642"/>
                <a:gd name="connsiteY0" fmla="*/ 492736 h 492961"/>
                <a:gd name="connsiteX1" fmla="*/ 263699 w 884642"/>
                <a:gd name="connsiteY1" fmla="*/ 214403 h 492961"/>
                <a:gd name="connsiteX2" fmla="*/ 151312 w 884642"/>
                <a:gd name="connsiteY2" fmla="*/ 38049 h 492961"/>
                <a:gd name="connsiteX3" fmla="*/ 69144 w 884642"/>
                <a:gd name="connsiteY3" fmla="*/ 240149 h 492961"/>
                <a:gd name="connsiteX4" fmla="*/ 305585 w 884642"/>
                <a:gd name="connsiteY4" fmla="*/ 458875 h 492961"/>
                <a:gd name="connsiteX5" fmla="*/ 565083 w 884642"/>
                <a:gd name="connsiteY5" fmla="*/ 162620 h 492961"/>
                <a:gd name="connsiteX6" fmla="*/ 443111 w 884642"/>
                <a:gd name="connsiteY6" fmla="*/ 23004 h 492961"/>
                <a:gd name="connsiteX7" fmla="*/ 362362 w 884642"/>
                <a:gd name="connsiteY7" fmla="*/ 193803 h 492961"/>
                <a:gd name="connsiteX8" fmla="*/ 578427 w 884642"/>
                <a:gd name="connsiteY8" fmla="*/ 492736 h 492961"/>
                <a:gd name="connsiteX9" fmla="*/ 878843 w 884642"/>
                <a:gd name="connsiteY9" fmla="*/ 143401 h 492961"/>
                <a:gd name="connsiteX10" fmla="*/ 768722 w 884642"/>
                <a:gd name="connsiteY10" fmla="*/ 26 h 492961"/>
                <a:gd name="connsiteX11" fmla="*/ 670498 w 884642"/>
                <a:gd name="connsiteY11" fmla="*/ 152492 h 492961"/>
                <a:gd name="connsiteX12" fmla="*/ 862445 w 884642"/>
                <a:gd name="connsiteY12" fmla="*/ 475417 h 492961"/>
                <a:gd name="connsiteX13" fmla="*/ 862445 w 884642"/>
                <a:gd name="connsiteY13" fmla="*/ 475417 h 492961"/>
                <a:gd name="connsiteX0" fmla="*/ 0 w 883375"/>
                <a:gd name="connsiteY0" fmla="*/ 492734 h 492734"/>
                <a:gd name="connsiteX1" fmla="*/ 263699 w 883375"/>
                <a:gd name="connsiteY1" fmla="*/ 214401 h 492734"/>
                <a:gd name="connsiteX2" fmla="*/ 151312 w 883375"/>
                <a:gd name="connsiteY2" fmla="*/ 38047 h 492734"/>
                <a:gd name="connsiteX3" fmla="*/ 69144 w 883375"/>
                <a:gd name="connsiteY3" fmla="*/ 240147 h 492734"/>
                <a:gd name="connsiteX4" fmla="*/ 305585 w 883375"/>
                <a:gd name="connsiteY4" fmla="*/ 458873 h 492734"/>
                <a:gd name="connsiteX5" fmla="*/ 565083 w 883375"/>
                <a:gd name="connsiteY5" fmla="*/ 162618 h 492734"/>
                <a:gd name="connsiteX6" fmla="*/ 443111 w 883375"/>
                <a:gd name="connsiteY6" fmla="*/ 23002 h 492734"/>
                <a:gd name="connsiteX7" fmla="*/ 362362 w 883375"/>
                <a:gd name="connsiteY7" fmla="*/ 193801 h 492734"/>
                <a:gd name="connsiteX8" fmla="*/ 605570 w 883375"/>
                <a:gd name="connsiteY8" fmla="*/ 435762 h 492734"/>
                <a:gd name="connsiteX9" fmla="*/ 878843 w 883375"/>
                <a:gd name="connsiteY9" fmla="*/ 143399 h 492734"/>
                <a:gd name="connsiteX10" fmla="*/ 768722 w 883375"/>
                <a:gd name="connsiteY10" fmla="*/ 24 h 492734"/>
                <a:gd name="connsiteX11" fmla="*/ 670498 w 883375"/>
                <a:gd name="connsiteY11" fmla="*/ 152490 h 492734"/>
                <a:gd name="connsiteX12" fmla="*/ 862445 w 883375"/>
                <a:gd name="connsiteY12" fmla="*/ 475415 h 492734"/>
                <a:gd name="connsiteX13" fmla="*/ 862445 w 883375"/>
                <a:gd name="connsiteY13" fmla="*/ 475415 h 4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3375" h="492734">
                  <a:moveTo>
                    <a:pt x="0" y="492734"/>
                  </a:moveTo>
                  <a:cubicBezTo>
                    <a:pt x="105929" y="388247"/>
                    <a:pt x="238480" y="290182"/>
                    <a:pt x="263699" y="214401"/>
                  </a:cubicBezTo>
                  <a:cubicBezTo>
                    <a:pt x="288918" y="138620"/>
                    <a:pt x="183738" y="33756"/>
                    <a:pt x="151312" y="38047"/>
                  </a:cubicBezTo>
                  <a:cubicBezTo>
                    <a:pt x="118886" y="42338"/>
                    <a:pt x="43432" y="170009"/>
                    <a:pt x="69144" y="240147"/>
                  </a:cubicBezTo>
                  <a:cubicBezTo>
                    <a:pt x="94856" y="310285"/>
                    <a:pt x="222929" y="471795"/>
                    <a:pt x="305585" y="458873"/>
                  </a:cubicBezTo>
                  <a:cubicBezTo>
                    <a:pt x="388242" y="445952"/>
                    <a:pt x="542162" y="235263"/>
                    <a:pt x="565083" y="162618"/>
                  </a:cubicBezTo>
                  <a:cubicBezTo>
                    <a:pt x="588004" y="89973"/>
                    <a:pt x="476898" y="17805"/>
                    <a:pt x="443111" y="23002"/>
                  </a:cubicBezTo>
                  <a:cubicBezTo>
                    <a:pt x="409324" y="28199"/>
                    <a:pt x="335286" y="125008"/>
                    <a:pt x="362362" y="193801"/>
                  </a:cubicBezTo>
                  <a:cubicBezTo>
                    <a:pt x="389438" y="262594"/>
                    <a:pt x="519490" y="444162"/>
                    <a:pt x="605570" y="435762"/>
                  </a:cubicBezTo>
                  <a:cubicBezTo>
                    <a:pt x="691650" y="427362"/>
                    <a:pt x="851651" y="216022"/>
                    <a:pt x="878843" y="143399"/>
                  </a:cubicBezTo>
                  <a:cubicBezTo>
                    <a:pt x="906035" y="70776"/>
                    <a:pt x="803446" y="-1491"/>
                    <a:pt x="768722" y="24"/>
                  </a:cubicBezTo>
                  <a:cubicBezTo>
                    <a:pt x="733998" y="1539"/>
                    <a:pt x="654878" y="73258"/>
                    <a:pt x="670498" y="152490"/>
                  </a:cubicBezTo>
                  <a:cubicBezTo>
                    <a:pt x="686119" y="231722"/>
                    <a:pt x="830454" y="421594"/>
                    <a:pt x="862445" y="475415"/>
                  </a:cubicBezTo>
                  <a:lnTo>
                    <a:pt x="862445" y="475415"/>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76" name="Group 75">
              <a:extLst>
                <a:ext uri="{FF2B5EF4-FFF2-40B4-BE49-F238E27FC236}">
                  <a16:creationId xmlns:a16="http://schemas.microsoft.com/office/drawing/2014/main" id="{316887F3-D998-4587-B9A9-D6BC9AADB38A}"/>
                </a:ext>
              </a:extLst>
            </p:cNvPr>
            <p:cNvGrpSpPr/>
            <p:nvPr/>
          </p:nvGrpSpPr>
          <p:grpSpPr>
            <a:xfrm>
              <a:off x="5617255" y="2268864"/>
              <a:ext cx="587708" cy="225961"/>
              <a:chOff x="4510859" y="1951754"/>
              <a:chExt cx="587708" cy="225961"/>
            </a:xfrm>
          </p:grpSpPr>
          <p:sp>
            <p:nvSpPr>
              <p:cNvPr id="85" name="Rectangle: Rounded Corners 85">
                <a:extLst>
                  <a:ext uri="{FF2B5EF4-FFF2-40B4-BE49-F238E27FC236}">
                    <a16:creationId xmlns:a16="http://schemas.microsoft.com/office/drawing/2014/main" id="{FC8C3D6C-400C-4A68-A7F0-00AFC6A8BB14}"/>
                  </a:ext>
                </a:extLst>
              </p:cNvPr>
              <p:cNvSpPr/>
              <p:nvPr/>
            </p:nvSpPr>
            <p:spPr>
              <a:xfrm>
                <a:off x="4510859" y="208892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1C5767C4-E9D6-44D7-919C-BC78CB652A1F}"/>
                  </a:ext>
                </a:extLst>
              </p:cNvPr>
              <p:cNvGrpSpPr/>
              <p:nvPr/>
            </p:nvGrpSpPr>
            <p:grpSpPr>
              <a:xfrm>
                <a:off x="4510859" y="1951754"/>
                <a:ext cx="587708" cy="225961"/>
                <a:chOff x="4447886" y="1453752"/>
                <a:chExt cx="587708" cy="225961"/>
              </a:xfrm>
            </p:grpSpPr>
            <p:sp>
              <p:nvSpPr>
                <p:cNvPr id="87" name="Rectangle: Rounded Corners 87">
                  <a:extLst>
                    <a:ext uri="{FF2B5EF4-FFF2-40B4-BE49-F238E27FC236}">
                      <a16:creationId xmlns:a16="http://schemas.microsoft.com/office/drawing/2014/main" id="{930448CD-FFE6-4E65-A68F-B957B14CFCE0}"/>
                    </a:ext>
                  </a:extLst>
                </p:cNvPr>
                <p:cNvSpPr/>
                <p:nvPr/>
              </p:nvSpPr>
              <p:spPr>
                <a:xfrm>
                  <a:off x="4447886" y="14537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8">
                  <a:extLst>
                    <a:ext uri="{FF2B5EF4-FFF2-40B4-BE49-F238E27FC236}">
                      <a16:creationId xmlns:a16="http://schemas.microsoft.com/office/drawing/2014/main" id="{20DE2AD3-7DDC-48EC-A7F1-C60A10A2ECE3}"/>
                    </a:ext>
                  </a:extLst>
                </p:cNvPr>
                <p:cNvSpPr/>
                <p:nvPr/>
              </p:nvSpPr>
              <p:spPr>
                <a:xfrm>
                  <a:off x="4447886" y="1498055"/>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89">
                  <a:extLst>
                    <a:ext uri="{FF2B5EF4-FFF2-40B4-BE49-F238E27FC236}">
                      <a16:creationId xmlns:a16="http://schemas.microsoft.com/office/drawing/2014/main" id="{27EFAB3C-DC4E-4302-8AC9-3A7BF8C08EDC}"/>
                    </a:ext>
                  </a:extLst>
                </p:cNvPr>
                <p:cNvSpPr/>
                <p:nvPr/>
              </p:nvSpPr>
              <p:spPr>
                <a:xfrm>
                  <a:off x="4447886" y="1545152"/>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90">
                  <a:extLst>
                    <a:ext uri="{FF2B5EF4-FFF2-40B4-BE49-F238E27FC236}">
                      <a16:creationId xmlns:a16="http://schemas.microsoft.com/office/drawing/2014/main" id="{974F45E7-4BA3-42E9-97E4-12011F0C09E6}"/>
                    </a:ext>
                  </a:extLst>
                </p:cNvPr>
                <p:cNvSpPr/>
                <p:nvPr/>
              </p:nvSpPr>
              <p:spPr>
                <a:xfrm>
                  <a:off x="4447886" y="1633994"/>
                  <a:ext cx="587708" cy="45719"/>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a:extLst>
                <a:ext uri="{FF2B5EF4-FFF2-40B4-BE49-F238E27FC236}">
                  <a16:creationId xmlns:a16="http://schemas.microsoft.com/office/drawing/2014/main" id="{75874A40-5A06-4314-8391-33AA0E1AF137}"/>
                </a:ext>
              </a:extLst>
            </p:cNvPr>
            <p:cNvGrpSpPr/>
            <p:nvPr/>
          </p:nvGrpSpPr>
          <p:grpSpPr>
            <a:xfrm flipH="1">
              <a:off x="6064748" y="1849582"/>
              <a:ext cx="103988" cy="416443"/>
              <a:chOff x="4444110" y="1298984"/>
              <a:chExt cx="260521" cy="710437"/>
            </a:xfrm>
          </p:grpSpPr>
          <p:cxnSp>
            <p:nvCxnSpPr>
              <p:cNvPr id="83" name="Straight Connector 82">
                <a:extLst>
                  <a:ext uri="{FF2B5EF4-FFF2-40B4-BE49-F238E27FC236}">
                    <a16:creationId xmlns:a16="http://schemas.microsoft.com/office/drawing/2014/main" id="{77479E0D-D9D8-412D-8794-6E5F6F750BA6}"/>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69BE86B0-92EB-4537-A00B-93D16989FD85}"/>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32492115-C6B8-4AF6-8D57-AE67FF4AB7F3}"/>
                </a:ext>
              </a:extLst>
            </p:cNvPr>
            <p:cNvGrpSpPr/>
            <p:nvPr/>
          </p:nvGrpSpPr>
          <p:grpSpPr>
            <a:xfrm>
              <a:off x="5642910" y="1848152"/>
              <a:ext cx="103988" cy="416443"/>
              <a:chOff x="4444110" y="1298984"/>
              <a:chExt cx="260521" cy="710437"/>
            </a:xfrm>
          </p:grpSpPr>
          <p:cxnSp>
            <p:nvCxnSpPr>
              <p:cNvPr id="81" name="Straight Connector 80">
                <a:extLst>
                  <a:ext uri="{FF2B5EF4-FFF2-40B4-BE49-F238E27FC236}">
                    <a16:creationId xmlns:a16="http://schemas.microsoft.com/office/drawing/2014/main" id="{96453D3D-C97C-4FEC-B695-7635B4EC17AF}"/>
                  </a:ext>
                </a:extLst>
              </p:cNvPr>
              <p:cNvCxnSpPr/>
              <p:nvPr/>
            </p:nvCxnSpPr>
            <p:spPr>
              <a:xfrm>
                <a:off x="4526707" y="1396980"/>
                <a:ext cx="177924" cy="61244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1532ECE7-2576-4B80-A927-FC0936B13188}"/>
                  </a:ext>
                </a:extLst>
              </p:cNvPr>
              <p:cNvSpPr/>
              <p:nvPr/>
            </p:nvSpPr>
            <p:spPr>
              <a:xfrm>
                <a:off x="4444110" y="1298984"/>
                <a:ext cx="117234" cy="1046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Diamond 78">
              <a:extLst>
                <a:ext uri="{FF2B5EF4-FFF2-40B4-BE49-F238E27FC236}">
                  <a16:creationId xmlns:a16="http://schemas.microsoft.com/office/drawing/2014/main" id="{C12EBD80-A017-402A-A854-20EB9FE4273D}"/>
                </a:ext>
              </a:extLst>
            </p:cNvPr>
            <p:cNvSpPr/>
            <p:nvPr/>
          </p:nvSpPr>
          <p:spPr>
            <a:xfrm>
              <a:off x="6105689" y="683388"/>
              <a:ext cx="228628" cy="20203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67">
              <a:extLst>
                <a:ext uri="{FF2B5EF4-FFF2-40B4-BE49-F238E27FC236}">
                  <a16:creationId xmlns:a16="http://schemas.microsoft.com/office/drawing/2014/main" id="{427961D8-32A8-4F37-99BD-B919E371FF13}"/>
                </a:ext>
              </a:extLst>
            </p:cNvPr>
            <p:cNvSpPr/>
            <p:nvPr/>
          </p:nvSpPr>
          <p:spPr>
            <a:xfrm rot="413123">
              <a:off x="6251407" y="869516"/>
              <a:ext cx="287486" cy="377763"/>
            </a:xfrm>
            <a:custGeom>
              <a:avLst/>
              <a:gdLst>
                <a:gd name="connsiteX0" fmla="*/ 0 w 228628"/>
                <a:gd name="connsiteY0" fmla="*/ 101018 h 202036"/>
                <a:gd name="connsiteX1" fmla="*/ 114314 w 228628"/>
                <a:gd name="connsiteY1" fmla="*/ 0 h 202036"/>
                <a:gd name="connsiteX2" fmla="*/ 228628 w 228628"/>
                <a:gd name="connsiteY2" fmla="*/ 101018 h 202036"/>
                <a:gd name="connsiteX3" fmla="*/ 114314 w 228628"/>
                <a:gd name="connsiteY3" fmla="*/ 202036 h 202036"/>
                <a:gd name="connsiteX4" fmla="*/ 0 w 228628"/>
                <a:gd name="connsiteY4" fmla="*/ 101018 h 202036"/>
                <a:gd name="connsiteX0" fmla="*/ 0 w 228628"/>
                <a:gd name="connsiteY0" fmla="*/ 101018 h 352082"/>
                <a:gd name="connsiteX1" fmla="*/ 114314 w 228628"/>
                <a:gd name="connsiteY1" fmla="*/ 0 h 352082"/>
                <a:gd name="connsiteX2" fmla="*/ 228628 w 228628"/>
                <a:gd name="connsiteY2" fmla="*/ 101018 h 352082"/>
                <a:gd name="connsiteX3" fmla="*/ 191985 w 228628"/>
                <a:gd name="connsiteY3" fmla="*/ 352082 h 352082"/>
                <a:gd name="connsiteX4" fmla="*/ 0 w 228628"/>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 name="connsiteX0" fmla="*/ 0 w 311595"/>
                <a:gd name="connsiteY0" fmla="*/ 101018 h 352082"/>
                <a:gd name="connsiteX1" fmla="*/ 114314 w 311595"/>
                <a:gd name="connsiteY1" fmla="*/ 0 h 352082"/>
                <a:gd name="connsiteX2" fmla="*/ 311595 w 311595"/>
                <a:gd name="connsiteY2" fmla="*/ 268716 h 352082"/>
                <a:gd name="connsiteX3" fmla="*/ 191985 w 311595"/>
                <a:gd name="connsiteY3" fmla="*/ 352082 h 352082"/>
                <a:gd name="connsiteX4" fmla="*/ 0 w 311595"/>
                <a:gd name="connsiteY4" fmla="*/ 101018 h 352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95" h="352082">
                  <a:moveTo>
                    <a:pt x="0" y="101018"/>
                  </a:moveTo>
                  <a:lnTo>
                    <a:pt x="114314" y="0"/>
                  </a:lnTo>
                  <a:cubicBezTo>
                    <a:pt x="225971" y="24258"/>
                    <a:pt x="311148" y="143839"/>
                    <a:pt x="311595" y="268716"/>
                  </a:cubicBezTo>
                  <a:lnTo>
                    <a:pt x="191985" y="352082"/>
                  </a:lnTo>
                  <a:cubicBezTo>
                    <a:pt x="168591" y="231324"/>
                    <a:pt x="116953" y="156462"/>
                    <a:pt x="0" y="101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9" name="Picture 9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750435" y="3467445"/>
            <a:ext cx="1674432" cy="1674432"/>
          </a:xfrm>
          <a:prstGeom prst="rect">
            <a:avLst/>
          </a:prstGeom>
        </p:spPr>
      </p:pic>
      <p:sp>
        <p:nvSpPr>
          <p:cNvPr id="3" name="TextBox 2"/>
          <p:cNvSpPr txBox="1"/>
          <p:nvPr/>
        </p:nvSpPr>
        <p:spPr>
          <a:xfrm>
            <a:off x="1902691" y="3241964"/>
            <a:ext cx="1241050" cy="369332"/>
          </a:xfrm>
          <a:prstGeom prst="rect">
            <a:avLst/>
          </a:prstGeom>
          <a:noFill/>
        </p:spPr>
        <p:txBody>
          <a:bodyPr wrap="square" rtlCol="0">
            <a:spAutoFit/>
          </a:bodyPr>
          <a:lstStyle/>
          <a:p>
            <a:pPr algn="ctr"/>
            <a:r>
              <a:rPr lang="en-US" dirty="0" smtClean="0"/>
              <a:t>off</a:t>
            </a:r>
            <a:endParaRPr lang="fr-CH" dirty="0"/>
          </a:p>
        </p:txBody>
      </p:sp>
      <p:sp>
        <p:nvSpPr>
          <p:cNvPr id="5" name="TextBox 4"/>
          <p:cNvSpPr txBox="1"/>
          <p:nvPr/>
        </p:nvSpPr>
        <p:spPr>
          <a:xfrm>
            <a:off x="4894498" y="3121568"/>
            <a:ext cx="1266987" cy="369332"/>
          </a:xfrm>
          <a:prstGeom prst="rect">
            <a:avLst/>
          </a:prstGeom>
          <a:noFill/>
        </p:spPr>
        <p:txBody>
          <a:bodyPr wrap="square" rtlCol="0">
            <a:spAutoFit/>
          </a:bodyPr>
          <a:lstStyle/>
          <a:p>
            <a:pPr algn="ctr"/>
            <a:r>
              <a:rPr lang="en-US" dirty="0" smtClean="0"/>
              <a:t>on</a:t>
            </a:r>
            <a:endParaRPr lang="fr-CH" dirty="0"/>
          </a:p>
        </p:txBody>
      </p:sp>
    </p:spTree>
    <p:extLst>
      <p:ext uri="{BB962C8B-B14F-4D97-AF65-F5344CB8AC3E}">
        <p14:creationId xmlns:p14="http://schemas.microsoft.com/office/powerpoint/2010/main" val="388057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WIRE</a:t>
            </a:r>
            <a:endParaRPr lang="fr-CH" dirty="0"/>
          </a:p>
        </p:txBody>
      </p:sp>
      <p:sp>
        <p:nvSpPr>
          <p:cNvPr id="20" name="Rectangle 19"/>
          <p:cNvSpPr/>
          <p:nvPr/>
        </p:nvSpPr>
        <p:spPr>
          <a:xfrm>
            <a:off x="751315" y="1890977"/>
            <a:ext cx="9744704" cy="646331"/>
          </a:xfrm>
          <a:prstGeom prst="rect">
            <a:avLst/>
          </a:prstGeom>
        </p:spPr>
        <p:txBody>
          <a:bodyPr wrap="square">
            <a:spAutoFit/>
          </a:bodyPr>
          <a:lstStyle/>
          <a:p>
            <a:pPr algn="just"/>
            <a:r>
              <a:rPr lang="en-GB" dirty="0"/>
              <a:t>A </a:t>
            </a:r>
            <a:r>
              <a:rPr lang="en-GB" b="1" dirty="0"/>
              <a:t>wire</a:t>
            </a:r>
            <a:r>
              <a:rPr lang="en-GB" dirty="0"/>
              <a:t> is a long thin piece of metal that is used to carry electric current. Most </a:t>
            </a:r>
            <a:r>
              <a:rPr lang="en-GB" b="1" dirty="0"/>
              <a:t>wires</a:t>
            </a:r>
            <a:r>
              <a:rPr lang="en-GB" dirty="0"/>
              <a:t> often has an inner core made of a material that conduct electricity and an outer coating that is an insulator, often plastic.</a:t>
            </a:r>
            <a:endParaRPr lang="en-US" dirty="0"/>
          </a:p>
        </p:txBody>
      </p:sp>
      <p:pic>
        <p:nvPicPr>
          <p:cNvPr id="95" name="Picture 94">
            <a:extLst>
              <a:ext uri="{FF2B5EF4-FFF2-40B4-BE49-F238E27FC236}">
                <a16:creationId xmlns:a16="http://schemas.microsoft.com/office/drawing/2014/main" id="{A21A0275-9498-497E-94C1-3ABA77AC6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214655" y="2594644"/>
            <a:ext cx="2408527" cy="3687698"/>
          </a:xfrm>
          <a:prstGeom prst="rect">
            <a:avLst/>
          </a:prstGeom>
        </p:spPr>
      </p:pic>
      <p:cxnSp>
        <p:nvCxnSpPr>
          <p:cNvPr id="96" name="Straight Connector 95">
            <a:extLst>
              <a:ext uri="{FF2B5EF4-FFF2-40B4-BE49-F238E27FC236}">
                <a16:creationId xmlns:a16="http://schemas.microsoft.com/office/drawing/2014/main" id="{492BA992-05EB-49C7-A3D3-96BD2F4AB481}"/>
              </a:ext>
            </a:extLst>
          </p:cNvPr>
          <p:cNvCxnSpPr/>
          <p:nvPr/>
        </p:nvCxnSpPr>
        <p:spPr>
          <a:xfrm>
            <a:off x="6494701" y="4438493"/>
            <a:ext cx="333890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9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Resistor</a:t>
            </a:r>
            <a:endParaRPr lang="fr-CH" dirty="0"/>
          </a:p>
        </p:txBody>
      </p:sp>
      <p:sp>
        <p:nvSpPr>
          <p:cNvPr id="20" name="Rectangle 19"/>
          <p:cNvSpPr/>
          <p:nvPr/>
        </p:nvSpPr>
        <p:spPr>
          <a:xfrm>
            <a:off x="751315" y="1890977"/>
            <a:ext cx="9744704" cy="923330"/>
          </a:xfrm>
          <a:prstGeom prst="rect">
            <a:avLst/>
          </a:prstGeom>
        </p:spPr>
        <p:txBody>
          <a:bodyPr wrap="square">
            <a:spAutoFit/>
          </a:bodyPr>
          <a:lstStyle/>
          <a:p>
            <a:pPr algn="just"/>
            <a:r>
              <a:rPr lang="en-GB" dirty="0"/>
              <a:t>A </a:t>
            </a:r>
            <a:r>
              <a:rPr lang="en-GB" b="1" dirty="0" smtClean="0"/>
              <a:t>resistor </a:t>
            </a:r>
            <a:r>
              <a:rPr lang="en-GB" dirty="0" smtClean="0"/>
              <a:t>is a component that opposes the flow of energy. It </a:t>
            </a:r>
            <a:r>
              <a:rPr lang="en-GB" i="1" dirty="0" smtClean="0"/>
              <a:t>restricts</a:t>
            </a:r>
            <a:r>
              <a:rPr lang="en-GB" dirty="0" smtClean="0"/>
              <a:t> the current flowing through the circuit. Resistance is a material property, and every component has some resistance, but we use resistors when we need a specific amount of resistance. </a:t>
            </a:r>
            <a:endParaRPr lang="en-US" dirty="0"/>
          </a:p>
        </p:txBody>
      </p:sp>
      <p:pic>
        <p:nvPicPr>
          <p:cNvPr id="6" name="Picture 5" descr="resistor.jpeg"/>
          <p:cNvPicPr>
            <a:picLocks noChangeAspect="1"/>
          </p:cNvPicPr>
          <p:nvPr/>
        </p:nvPicPr>
        <p:blipFill>
          <a:blip r:embed="rId2">
            <a:extLst>
              <a:ext uri="{BEBA8EAE-BF5A-486C-A8C5-ECC9F3942E4B}">
                <a14:imgProps xmlns:a14="http://schemas.microsoft.com/office/drawing/2010/main">
                  <a14:imgLayer r:embed="rId3">
                    <a14:imgEffect>
                      <a14:backgroundRemoval t="0" b="99103" l="0" r="100000">
                        <a14:foregroundMark x1="28514" y1="34081" x2="803" y2="11659"/>
                        <a14:foregroundMark x1="74498" y1="67713" x2="99398" y2="88341"/>
                        <a14:foregroundMark x1="74900" y1="64126" x2="99799" y2="82063"/>
                      </a14:backgroundRemoval>
                    </a14:imgEffect>
                  </a14:imgLayer>
                </a14:imgProps>
              </a:ext>
              <a:ext uri="{28A0092B-C50C-407E-A947-70E740481C1C}">
                <a14:useLocalDpi xmlns:a14="http://schemas.microsoft.com/office/drawing/2010/main" val="0"/>
              </a:ext>
            </a:extLst>
          </a:blip>
          <a:srcRect/>
          <a:stretch>
            <a:fillRect/>
          </a:stretch>
        </p:blipFill>
        <p:spPr bwMode="auto">
          <a:xfrm>
            <a:off x="2016867" y="3631249"/>
            <a:ext cx="36068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276490" y="3166195"/>
            <a:ext cx="2876745" cy="2876745"/>
          </a:xfrm>
          <a:prstGeom prst="rect">
            <a:avLst/>
          </a:prstGeom>
        </p:spPr>
      </p:pic>
      <p:sp>
        <p:nvSpPr>
          <p:cNvPr id="3" name="Rectangle 2"/>
          <p:cNvSpPr/>
          <p:nvPr/>
        </p:nvSpPr>
        <p:spPr>
          <a:xfrm>
            <a:off x="751315" y="5601013"/>
            <a:ext cx="9744704" cy="923330"/>
          </a:xfrm>
          <a:prstGeom prst="rect">
            <a:avLst/>
          </a:prstGeom>
        </p:spPr>
        <p:txBody>
          <a:bodyPr wrap="square">
            <a:spAutoFit/>
          </a:bodyPr>
          <a:lstStyle/>
          <a:p>
            <a:pPr algn="just"/>
            <a:r>
              <a:rPr lang="en-US" dirty="0"/>
              <a:t>Resistors lower voltage across an active circuit; the voltage on the positive end will be higher than the voltage on the negative end</a:t>
            </a:r>
            <a:r>
              <a:rPr lang="en-US" dirty="0" smtClean="0"/>
              <a:t>. The </a:t>
            </a:r>
            <a:r>
              <a:rPr lang="en-US" dirty="0"/>
              <a:t>voltage across is a resistor is proportional to the current flowing through it.</a:t>
            </a:r>
          </a:p>
        </p:txBody>
      </p:sp>
    </p:spTree>
    <p:extLst>
      <p:ext uri="{BB962C8B-B14F-4D97-AF65-F5344CB8AC3E}">
        <p14:creationId xmlns:p14="http://schemas.microsoft.com/office/powerpoint/2010/main" val="323540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Capacitor</a:t>
            </a:r>
            <a:endParaRPr lang="fr-CH" dirty="0"/>
          </a:p>
        </p:txBody>
      </p:sp>
      <p:sp>
        <p:nvSpPr>
          <p:cNvPr id="20" name="Rectangle 19"/>
          <p:cNvSpPr/>
          <p:nvPr/>
        </p:nvSpPr>
        <p:spPr>
          <a:xfrm>
            <a:off x="751315" y="1890977"/>
            <a:ext cx="9744704" cy="923330"/>
          </a:xfrm>
          <a:prstGeom prst="rect">
            <a:avLst/>
          </a:prstGeom>
        </p:spPr>
        <p:txBody>
          <a:bodyPr wrap="square">
            <a:spAutoFit/>
          </a:bodyPr>
          <a:lstStyle/>
          <a:p>
            <a:pPr algn="just"/>
            <a:r>
              <a:rPr lang="en-GB" dirty="0"/>
              <a:t>A </a:t>
            </a:r>
            <a:r>
              <a:rPr lang="en-GB" b="1" dirty="0" smtClean="0"/>
              <a:t>capacitor </a:t>
            </a:r>
            <a:r>
              <a:rPr lang="en-GB" dirty="0" smtClean="0"/>
              <a:t>is a component that stores charge in an electric field. They are made up of two conductors separated by an insulator. Capacitors can be either </a:t>
            </a:r>
            <a:r>
              <a:rPr lang="en-GB" b="1" dirty="0" smtClean="0"/>
              <a:t>polar</a:t>
            </a:r>
            <a:r>
              <a:rPr lang="en-GB" dirty="0" smtClean="0"/>
              <a:t>, meaning they have to be wired in a specific direction, or </a:t>
            </a:r>
            <a:r>
              <a:rPr lang="en-GB" b="1" dirty="0" smtClean="0"/>
              <a:t>non-polar</a:t>
            </a:r>
            <a:r>
              <a:rPr lang="en-GB" dirty="0" smtClean="0"/>
              <a:t>, meaning they can be wired in either direction</a:t>
            </a:r>
            <a:endParaRPr lang="en-US" dirty="0"/>
          </a:p>
        </p:txBody>
      </p:sp>
      <p:pic>
        <p:nvPicPr>
          <p:cNvPr id="8" name="Picture 7" descr="capacitor_06.jpeg"/>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100000">
                        <a14:foregroundMark x1="67903" y1="11250" x2="74194" y2="27083"/>
                        <a14:foregroundMark x1="1452" y1="94167" x2="31935" y2="53333"/>
                        <a14:foregroundMark x1="9194" y1="71667" x2="33710" y2="39167"/>
                        <a14:backgroundMark x1="10806" y1="72500" x2="29032" y2="48750"/>
                      </a14:backgroundRemoval>
                    </a14:imgEffect>
                  </a14:imgLayer>
                </a14:imgProps>
              </a:ext>
              <a:ext uri="{28A0092B-C50C-407E-A947-70E740481C1C}">
                <a14:useLocalDpi xmlns:a14="http://schemas.microsoft.com/office/drawing/2010/main" val="0"/>
              </a:ext>
            </a:extLst>
          </a:blip>
          <a:srcRect r="39424"/>
          <a:stretch/>
        </p:blipFill>
        <p:spPr bwMode="auto">
          <a:xfrm>
            <a:off x="2247035" y="3088689"/>
            <a:ext cx="2925330"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171322" y="4726270"/>
            <a:ext cx="1673989" cy="1673989"/>
          </a:xfrm>
          <a:prstGeom prst="rect">
            <a:avLst/>
          </a:prstGeom>
        </p:spPr>
      </p:pic>
      <p:pic>
        <p:nvPicPr>
          <p:cNvPr id="10" name="Picture 9" descr="capacitor_06.jpeg"/>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100000">
                        <a14:foregroundMark x1="67903" y1="11250" x2="74194" y2="27083"/>
                        <a14:foregroundMark x1="1452" y1="94167" x2="31935" y2="53333"/>
                        <a14:foregroundMark x1="9194" y1="71667" x2="33710" y2="39167"/>
                        <a14:backgroundMark x1="10806" y1="72500" x2="29032" y2="48750"/>
                      </a14:backgroundRemoval>
                    </a14:imgEffect>
                  </a14:imgLayer>
                </a14:imgProps>
              </a:ext>
              <a:ext uri="{28A0092B-C50C-407E-A947-70E740481C1C}">
                <a14:useLocalDpi xmlns:a14="http://schemas.microsoft.com/office/drawing/2010/main" val="0"/>
              </a:ext>
            </a:extLst>
          </a:blip>
          <a:srcRect l="59524"/>
          <a:stretch/>
        </p:blipFill>
        <p:spPr bwMode="auto">
          <a:xfrm>
            <a:off x="7315200" y="3181054"/>
            <a:ext cx="1954645"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890811" y="4726270"/>
            <a:ext cx="1515106" cy="1515106"/>
          </a:xfrm>
          <a:prstGeom prst="rect">
            <a:avLst/>
          </a:prstGeom>
        </p:spPr>
      </p:pic>
      <p:sp>
        <p:nvSpPr>
          <p:cNvPr id="5" name="TextBox 4"/>
          <p:cNvSpPr txBox="1"/>
          <p:nvPr/>
        </p:nvSpPr>
        <p:spPr>
          <a:xfrm>
            <a:off x="2761673" y="6225309"/>
            <a:ext cx="1773382" cy="369332"/>
          </a:xfrm>
          <a:prstGeom prst="rect">
            <a:avLst/>
          </a:prstGeom>
          <a:noFill/>
        </p:spPr>
        <p:txBody>
          <a:bodyPr wrap="square" rtlCol="0">
            <a:spAutoFit/>
          </a:bodyPr>
          <a:lstStyle/>
          <a:p>
            <a:pPr algn="ctr"/>
            <a:r>
              <a:rPr lang="en-US" dirty="0" smtClean="0"/>
              <a:t>polar</a:t>
            </a:r>
            <a:endParaRPr lang="fr-CH" dirty="0"/>
          </a:p>
        </p:txBody>
      </p:sp>
      <p:sp>
        <p:nvSpPr>
          <p:cNvPr id="12" name="TextBox 11"/>
          <p:cNvSpPr txBox="1"/>
          <p:nvPr/>
        </p:nvSpPr>
        <p:spPr>
          <a:xfrm>
            <a:off x="8121625" y="6225309"/>
            <a:ext cx="1773382" cy="369332"/>
          </a:xfrm>
          <a:prstGeom prst="rect">
            <a:avLst/>
          </a:prstGeom>
          <a:noFill/>
        </p:spPr>
        <p:txBody>
          <a:bodyPr wrap="square" rtlCol="0">
            <a:spAutoFit/>
          </a:bodyPr>
          <a:lstStyle/>
          <a:p>
            <a:pPr algn="ctr"/>
            <a:r>
              <a:rPr lang="en-US" dirty="0"/>
              <a:t>n</a:t>
            </a:r>
            <a:r>
              <a:rPr lang="en-US" dirty="0" smtClean="0"/>
              <a:t>on-polar</a:t>
            </a:r>
            <a:endParaRPr lang="fr-CH" dirty="0"/>
          </a:p>
        </p:txBody>
      </p:sp>
    </p:spTree>
    <p:extLst>
      <p:ext uri="{BB962C8B-B14F-4D97-AF65-F5344CB8AC3E}">
        <p14:creationId xmlns:p14="http://schemas.microsoft.com/office/powerpoint/2010/main" val="208229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Capacitor</a:t>
            </a:r>
            <a:endParaRPr lang="fr-CH" dirty="0"/>
          </a:p>
        </p:txBody>
      </p:sp>
      <p:sp>
        <p:nvSpPr>
          <p:cNvPr id="20" name="Rectangle 19"/>
          <p:cNvSpPr/>
          <p:nvPr/>
        </p:nvSpPr>
        <p:spPr>
          <a:xfrm>
            <a:off x="751315" y="1890977"/>
            <a:ext cx="9744704" cy="1477328"/>
          </a:xfrm>
          <a:prstGeom prst="rect">
            <a:avLst/>
          </a:prstGeom>
        </p:spPr>
        <p:txBody>
          <a:bodyPr wrap="square">
            <a:spAutoFit/>
          </a:bodyPr>
          <a:lstStyle/>
          <a:p>
            <a:pPr algn="just"/>
            <a:r>
              <a:rPr lang="en-US" dirty="0"/>
              <a:t>When a circuit first comes on, the charge in the capacitor begins to build. Electrons gathering on one end and vacating the other create a temporary current as they move. As they do so, the voltage across the capacitor increases and the current decreases</a:t>
            </a:r>
            <a:r>
              <a:rPr lang="en-US" dirty="0" smtClean="0"/>
              <a:t>. After </a:t>
            </a:r>
            <a:r>
              <a:rPr lang="en-US" dirty="0"/>
              <a:t>the circuit has been on for a long time (steady-state), there is a voltage across the capacitor and no current through it. At steady-state conditions, a capacitor acts like a break in the circuit.</a:t>
            </a:r>
          </a:p>
        </p:txBody>
      </p:sp>
      <p:pic>
        <p:nvPicPr>
          <p:cNvPr id="9" name="Picture 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964607" y="3660164"/>
            <a:ext cx="1673989" cy="1673989"/>
          </a:xfrm>
          <a:prstGeom prst="rect">
            <a:avLst/>
          </a:prstGeom>
        </p:spPr>
      </p:pic>
      <p:pic>
        <p:nvPicPr>
          <p:cNvPr id="11" name="Picture 10"/>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733793" y="3739606"/>
            <a:ext cx="1515106" cy="1515106"/>
          </a:xfrm>
          <a:prstGeom prst="rect">
            <a:avLst/>
          </a:prstGeom>
        </p:spPr>
      </p:pic>
      <p:sp>
        <p:nvSpPr>
          <p:cNvPr id="12" name="TextBox 11"/>
          <p:cNvSpPr txBox="1"/>
          <p:nvPr/>
        </p:nvSpPr>
        <p:spPr>
          <a:xfrm>
            <a:off x="2604655" y="5238645"/>
            <a:ext cx="1773382" cy="369332"/>
          </a:xfrm>
          <a:prstGeom prst="rect">
            <a:avLst/>
          </a:prstGeom>
          <a:noFill/>
        </p:spPr>
        <p:txBody>
          <a:bodyPr wrap="square" rtlCol="0">
            <a:spAutoFit/>
          </a:bodyPr>
          <a:lstStyle/>
          <a:p>
            <a:pPr algn="ctr"/>
            <a:r>
              <a:rPr lang="en-US" dirty="0" smtClean="0"/>
              <a:t>polar</a:t>
            </a:r>
            <a:endParaRPr lang="fr-CH" dirty="0"/>
          </a:p>
        </p:txBody>
      </p:sp>
      <p:sp>
        <p:nvSpPr>
          <p:cNvPr id="13" name="TextBox 12"/>
          <p:cNvSpPr txBox="1"/>
          <p:nvPr/>
        </p:nvSpPr>
        <p:spPr>
          <a:xfrm>
            <a:off x="7964607" y="5238645"/>
            <a:ext cx="1773382" cy="369332"/>
          </a:xfrm>
          <a:prstGeom prst="rect">
            <a:avLst/>
          </a:prstGeom>
          <a:noFill/>
        </p:spPr>
        <p:txBody>
          <a:bodyPr wrap="square" rtlCol="0">
            <a:spAutoFit/>
          </a:bodyPr>
          <a:lstStyle/>
          <a:p>
            <a:pPr algn="ctr"/>
            <a:r>
              <a:rPr lang="en-US" dirty="0"/>
              <a:t>n</a:t>
            </a:r>
            <a:r>
              <a:rPr lang="en-US" dirty="0" smtClean="0"/>
              <a:t>on-polar</a:t>
            </a:r>
            <a:endParaRPr lang="fr-CH" dirty="0"/>
          </a:p>
        </p:txBody>
      </p:sp>
    </p:spTree>
    <p:extLst>
      <p:ext uri="{BB962C8B-B14F-4D97-AF65-F5344CB8AC3E}">
        <p14:creationId xmlns:p14="http://schemas.microsoft.com/office/powerpoint/2010/main" val="125397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Inductor</a:t>
            </a:r>
            <a:endParaRPr lang="fr-CH" dirty="0"/>
          </a:p>
        </p:txBody>
      </p:sp>
      <p:sp>
        <p:nvSpPr>
          <p:cNvPr id="20" name="Rectangle 19"/>
          <p:cNvSpPr/>
          <p:nvPr/>
        </p:nvSpPr>
        <p:spPr>
          <a:xfrm>
            <a:off x="751315" y="1890977"/>
            <a:ext cx="9744704" cy="923330"/>
          </a:xfrm>
          <a:prstGeom prst="rect">
            <a:avLst/>
          </a:prstGeom>
        </p:spPr>
        <p:txBody>
          <a:bodyPr wrap="square">
            <a:spAutoFit/>
          </a:bodyPr>
          <a:lstStyle/>
          <a:p>
            <a:pPr algn="just"/>
            <a:r>
              <a:rPr lang="en-US" dirty="0" smtClean="0"/>
              <a:t>An </a:t>
            </a:r>
            <a:r>
              <a:rPr lang="en-US" b="1" dirty="0" smtClean="0"/>
              <a:t>inductor </a:t>
            </a:r>
            <a:r>
              <a:rPr lang="en-US" dirty="0" smtClean="0"/>
              <a:t>is a component that stores energy in a magnetic field. It is usually made of coiled wire, which </a:t>
            </a:r>
            <a:r>
              <a:rPr lang="en-US" dirty="0"/>
              <a:t>develops a magnetic field as current flows through it. This field resists and slows the movement of electrons in the inductor.</a:t>
            </a:r>
          </a:p>
        </p:txBody>
      </p:sp>
      <p:pic>
        <p:nvPicPr>
          <p:cNvPr id="14" name="Picture 1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739454" y="3867665"/>
            <a:ext cx="1674432" cy="1674432"/>
          </a:xfrm>
          <a:prstGeom prst="rect">
            <a:avLst/>
          </a:prstGeom>
        </p:spPr>
      </p:pic>
      <p:pic>
        <p:nvPicPr>
          <p:cNvPr id="15" name="Picture 14" descr="power-inductor-571.jpeg"/>
          <p:cNvPicPr>
            <a:picLocks noChangeAspect="1"/>
          </p:cNvPicPr>
          <p:nvPr/>
        </p:nvPicPr>
        <p:blipFill>
          <a:blip r:embed="rId3">
            <a:extLst>
              <a:ext uri="{BEBA8EAE-BF5A-486C-A8C5-ECC9F3942E4B}">
                <a14:imgProps xmlns:a14="http://schemas.microsoft.com/office/drawing/2010/main">
                  <a14:imgLayer r:embed="rId4">
                    <a14:imgEffect>
                      <a14:backgroundRemoval t="633" b="100000" l="0" r="100000">
                        <a14:foregroundMark x1="26816" y1="15823" x2="14804" y2="39241"/>
                        <a14:foregroundMark x1="15084" y1="47152" x2="12291" y2="99684"/>
                        <a14:foregroundMark x1="29330" y1="50633" x2="27933" y2="98101"/>
                        <a14:foregroundMark x1="66760" y1="50000" x2="62849" y2="99367"/>
                        <a14:foregroundMark x1="73743" y1="53165" x2="72626" y2="99051"/>
                      </a14:backgroundRemoval>
                    </a14:imgEffect>
                  </a14:imgLayer>
                </a14:imgProps>
              </a:ext>
              <a:ext uri="{28A0092B-C50C-407E-A947-70E740481C1C}">
                <a14:useLocalDpi xmlns:a14="http://schemas.microsoft.com/office/drawing/2010/main" val="0"/>
              </a:ext>
            </a:extLst>
          </a:blip>
          <a:srcRect/>
          <a:stretch>
            <a:fillRect/>
          </a:stretch>
        </p:blipFill>
        <p:spPr bwMode="auto">
          <a:xfrm>
            <a:off x="2774104" y="3447581"/>
            <a:ext cx="28495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30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 Inductor</a:t>
            </a:r>
            <a:endParaRPr lang="fr-CH" dirty="0"/>
          </a:p>
        </p:txBody>
      </p:sp>
      <p:sp>
        <p:nvSpPr>
          <p:cNvPr id="20" name="Rectangle 19"/>
          <p:cNvSpPr/>
          <p:nvPr/>
        </p:nvSpPr>
        <p:spPr>
          <a:xfrm>
            <a:off x="751315" y="1890977"/>
            <a:ext cx="9744704" cy="1200329"/>
          </a:xfrm>
          <a:prstGeom prst="rect">
            <a:avLst/>
          </a:prstGeom>
        </p:spPr>
        <p:txBody>
          <a:bodyPr wrap="square">
            <a:spAutoFit/>
          </a:bodyPr>
          <a:lstStyle/>
          <a:p>
            <a:pPr algn="just"/>
            <a:r>
              <a:rPr lang="en-US" dirty="0"/>
              <a:t>When a circuit first comes on, the voltage across an inductor is high and no current flows through it</a:t>
            </a:r>
            <a:r>
              <a:rPr lang="en-US" dirty="0" smtClean="0"/>
              <a:t>. Over </a:t>
            </a:r>
            <a:r>
              <a:rPr lang="en-US" dirty="0"/>
              <a:t>time, the voltage drops and the current through the inductor increases as the magnetic field develops</a:t>
            </a:r>
            <a:r>
              <a:rPr lang="en-US" dirty="0" smtClean="0"/>
              <a:t>. At </a:t>
            </a:r>
            <a:r>
              <a:rPr lang="en-US" dirty="0"/>
              <a:t>steady-state conditions, there is no voltage across an inductor and current flows through at a constant rate. An inductor behaves like wire at steady-state.</a:t>
            </a:r>
          </a:p>
        </p:txBody>
      </p:sp>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739454" y="3867665"/>
            <a:ext cx="1674432" cy="1674432"/>
          </a:xfrm>
          <a:prstGeom prst="rect">
            <a:avLst/>
          </a:prstGeom>
        </p:spPr>
      </p:pic>
      <p:pic>
        <p:nvPicPr>
          <p:cNvPr id="10" name="Picture 9" descr="power-inductor-571.jpeg"/>
          <p:cNvPicPr>
            <a:picLocks noChangeAspect="1"/>
          </p:cNvPicPr>
          <p:nvPr/>
        </p:nvPicPr>
        <p:blipFill>
          <a:blip r:embed="rId3">
            <a:extLst>
              <a:ext uri="{BEBA8EAE-BF5A-486C-A8C5-ECC9F3942E4B}">
                <a14:imgProps xmlns:a14="http://schemas.microsoft.com/office/drawing/2010/main">
                  <a14:imgLayer r:embed="rId4">
                    <a14:imgEffect>
                      <a14:backgroundRemoval t="633" b="100000" l="0" r="100000">
                        <a14:foregroundMark x1="26816" y1="15823" x2="14804" y2="39241"/>
                        <a14:foregroundMark x1="15084" y1="47152" x2="12291" y2="99684"/>
                        <a14:foregroundMark x1="29330" y1="50633" x2="27933" y2="98101"/>
                        <a14:foregroundMark x1="66760" y1="50000" x2="62849" y2="99367"/>
                        <a14:foregroundMark x1="73743" y1="53165" x2="72626" y2="99051"/>
                      </a14:backgroundRemoval>
                    </a14:imgEffect>
                  </a14:imgLayer>
                </a14:imgProps>
              </a:ext>
              <a:ext uri="{28A0092B-C50C-407E-A947-70E740481C1C}">
                <a14:useLocalDpi xmlns:a14="http://schemas.microsoft.com/office/drawing/2010/main" val="0"/>
              </a:ext>
            </a:extLst>
          </a:blip>
          <a:srcRect/>
          <a:stretch>
            <a:fillRect/>
          </a:stretch>
        </p:blipFill>
        <p:spPr bwMode="auto">
          <a:xfrm>
            <a:off x="2774104" y="3447581"/>
            <a:ext cx="28495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257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801</TotalTime>
  <Words>1035</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Electrical Engineering</vt:lpstr>
      <vt:lpstr>Components - Switch</vt:lpstr>
      <vt:lpstr>Components - Lamp</vt:lpstr>
      <vt:lpstr>Components - WIRE</vt:lpstr>
      <vt:lpstr>Components - Resistor</vt:lpstr>
      <vt:lpstr>Components - Capacitor</vt:lpstr>
      <vt:lpstr>Components - Capacitor</vt:lpstr>
      <vt:lpstr>Components - Inductor</vt:lpstr>
      <vt:lpstr>Components - Inductor</vt:lpstr>
      <vt:lpstr>Components – Capacitors vs Inductors</vt:lpstr>
      <vt:lpstr>Components - DIODE</vt:lpstr>
      <vt:lpstr>Components - LED</vt:lpstr>
      <vt:lpstr>Components - transistor</vt:lpstr>
      <vt:lpstr>Components - transistor</vt:lpstr>
      <vt:lpstr>Components – Op-AMP</vt:lpstr>
      <vt:lpstr>Components – Fuse</vt:lpstr>
      <vt:lpstr>Components – Power</vt:lpstr>
      <vt:lpstr>Schematics – nodes and junctions</vt:lpstr>
      <vt:lpstr>Breadboards</vt:lpstr>
      <vt:lpstr>Series circuit</vt:lpstr>
      <vt:lpstr>Measuring Current</vt:lpstr>
      <vt:lpstr>Parallel circuit</vt:lpstr>
      <vt:lpstr>Measuring Voltage</vt:lpstr>
      <vt:lpstr>Components</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Engineering</dc:title>
  <dc:creator>Lenovo User</dc:creator>
  <cp:lastModifiedBy>Lenovo User</cp:lastModifiedBy>
  <cp:revision>30</cp:revision>
  <dcterms:created xsi:type="dcterms:W3CDTF">2023-06-27T00:59:33Z</dcterms:created>
  <dcterms:modified xsi:type="dcterms:W3CDTF">2023-06-29T03:38:52Z</dcterms:modified>
</cp:coreProperties>
</file>