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5" r:id="rId6"/>
    <p:sldId id="262" r:id="rId7"/>
    <p:sldId id="259" r:id="rId8"/>
    <p:sldId id="267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cheatsheet.com/jquery/" TargetMode="External"/><Relationship Id="rId2" Type="http://schemas.openxmlformats.org/officeDocument/2006/relationships/hyperlink" Target="https://api.jquery.com/category/events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9BB6B-18D3-442C-8AF1-E57C4BC060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112D62-78CD-424C-95EC-2B2A8FD97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C4EEBB-7351-4499-BA0F-F3750D2A4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C0E5664-778C-4B73-B456-6131987A6EE5}"/>
              </a:ext>
            </a:extLst>
          </p:cNvPr>
          <p:cNvSpPr txBox="1"/>
          <p:nvPr/>
        </p:nvSpPr>
        <p:spPr>
          <a:xfrm>
            <a:off x="5249299" y="1603513"/>
            <a:ext cx="5036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Les évènements</a:t>
            </a:r>
          </a:p>
        </p:txBody>
      </p:sp>
    </p:spTree>
    <p:extLst>
      <p:ext uri="{BB962C8B-B14F-4D97-AF65-F5344CB8AC3E}">
        <p14:creationId xmlns:p14="http://schemas.microsoft.com/office/powerpoint/2010/main" val="1669749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9AEE74-67D7-4311-A6C9-BE4A480A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633" y="39272"/>
            <a:ext cx="9601200" cy="1902655"/>
          </a:xfrm>
        </p:spPr>
        <p:txBody>
          <a:bodyPr>
            <a:normAutofit fontScale="90000"/>
          </a:bodyPr>
          <a:lstStyle/>
          <a:p>
            <a:r>
              <a:rPr lang="fr-FR" sz="3200" dirty="0" err="1">
                <a:solidFill>
                  <a:srgbClr val="0070C0"/>
                </a:solidFill>
              </a:rPr>
              <a:t>Let’s</a:t>
            </a:r>
            <a:r>
              <a:rPr lang="fr-FR" sz="3200" dirty="0">
                <a:solidFill>
                  <a:srgbClr val="0070C0"/>
                </a:solidFill>
              </a:rPr>
              <a:t> do </a:t>
            </a:r>
            <a:r>
              <a:rPr lang="fr-FR" sz="3200" dirty="0" err="1">
                <a:solidFill>
                  <a:srgbClr val="0070C0"/>
                </a:solidFill>
              </a:rPr>
              <a:t>this</a:t>
            </a:r>
            <a:r>
              <a:rPr lang="fr-FR" sz="3200" dirty="0">
                <a:solidFill>
                  <a:srgbClr val="0070C0"/>
                </a:solidFill>
              </a:rPr>
              <a:t>!</a:t>
            </a:r>
            <a:br>
              <a:rPr lang="fr-FR" sz="3200" dirty="0"/>
            </a:br>
            <a:r>
              <a:rPr lang="fr-FR" sz="3200" u="sng" dirty="0"/>
              <a:t>Exercice: </a:t>
            </a:r>
            <a:br>
              <a:rPr lang="fr-FR" sz="3200" u="sng" dirty="0"/>
            </a:br>
            <a:r>
              <a:rPr lang="fr-FR" dirty="0"/>
              <a:t>Chargement d’une barre de progression en fonction de ton scroll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5929486-692E-4571-96B2-D106FCD63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672" y="4298779"/>
            <a:ext cx="10640648" cy="2438400"/>
          </a:xfrm>
        </p:spPr>
        <p:txBody>
          <a:bodyPr/>
          <a:lstStyle/>
          <a:p>
            <a:r>
              <a:rPr lang="fr-FR" dirty="0"/>
              <a:t>Une petite aide…</a:t>
            </a:r>
          </a:p>
          <a:p>
            <a:pPr lvl="1"/>
            <a:r>
              <a:rPr lang="fr-FR" sz="3200" dirty="0" err="1"/>
              <a:t>window</a:t>
            </a:r>
            <a:r>
              <a:rPr lang="fr-FR" sz="3200" dirty="0"/>
              <a:t>, document</a:t>
            </a:r>
          </a:p>
          <a:p>
            <a:pPr lvl="1"/>
            <a:r>
              <a:rPr lang="fr-FR" sz="3200" dirty="0" err="1"/>
              <a:t>scrollTop</a:t>
            </a:r>
            <a:r>
              <a:rPr lang="fr-FR" sz="3200" dirty="0"/>
              <a:t>;</a:t>
            </a:r>
          </a:p>
          <a:p>
            <a:pPr lvl="1"/>
            <a:r>
              <a:rPr lang="fr-FR" sz="3200" dirty="0" err="1"/>
              <a:t>Height</a:t>
            </a:r>
            <a:r>
              <a:rPr lang="fr-FR" sz="3200" dirty="0"/>
              <a:t>();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6C0E4F8-1DD4-492C-A42B-4FCFC07D5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70" y="1941927"/>
            <a:ext cx="9136189" cy="235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1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48AD88-CA29-4AAE-8770-3DB72EB2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Le gestionnaire d’évènements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D63FC1-F0FF-49A4-AC09-4111FBA52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1600" spc="600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249B28-29E7-4394-A608-8E5ABA5AF7DA}"/>
              </a:ext>
            </a:extLst>
          </p:cNvPr>
          <p:cNvSpPr/>
          <p:nvPr/>
        </p:nvSpPr>
        <p:spPr>
          <a:xfrm>
            <a:off x="2035126" y="4466491"/>
            <a:ext cx="8785274" cy="19132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pc="600" dirty="0"/>
              <a:t>$(</a:t>
            </a:r>
            <a:r>
              <a:rPr lang="fr-FR" spc="600" dirty="0">
                <a:solidFill>
                  <a:srgbClr val="00B050"/>
                </a:solidFill>
              </a:rPr>
              <a:t>sélecteur</a:t>
            </a:r>
            <a:r>
              <a:rPr lang="fr-FR" spc="600" dirty="0"/>
              <a:t>).</a:t>
            </a:r>
            <a:r>
              <a:rPr lang="fr-FR" sz="2000" b="1" spc="600" dirty="0" err="1">
                <a:solidFill>
                  <a:srgbClr val="0070C0"/>
                </a:solidFill>
              </a:rPr>
              <a:t>evenement</a:t>
            </a:r>
            <a:r>
              <a:rPr lang="fr-FR" spc="600" dirty="0"/>
              <a:t>(</a:t>
            </a:r>
            <a:r>
              <a:rPr lang="fr-FR" spc="600" dirty="0" err="1">
                <a:solidFill>
                  <a:schemeClr val="accent2">
                    <a:lumMod val="75000"/>
                  </a:schemeClr>
                </a:solidFill>
              </a:rPr>
              <a:t>function</a:t>
            </a:r>
            <a:r>
              <a:rPr lang="fr-FR" spc="600" dirty="0"/>
              <a:t>(){</a:t>
            </a:r>
          </a:p>
          <a:p>
            <a:r>
              <a:rPr lang="fr-FR" spc="600" dirty="0"/>
              <a:t> 		 </a:t>
            </a:r>
            <a:r>
              <a:rPr lang="fr-FR" spc="600" dirty="0">
                <a:solidFill>
                  <a:schemeClr val="bg1">
                    <a:lumMod val="50000"/>
                  </a:schemeClr>
                </a:solidFill>
              </a:rPr>
              <a:t>// Le code</a:t>
            </a:r>
          </a:p>
          <a:p>
            <a:r>
              <a:rPr lang="fr-FR" spc="600" dirty="0"/>
              <a:t>});</a:t>
            </a:r>
          </a:p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D495510-607D-4C25-B052-7064408AD4A9}"/>
              </a:ext>
            </a:extLst>
          </p:cNvPr>
          <p:cNvSpPr txBox="1"/>
          <p:nvPr/>
        </p:nvSpPr>
        <p:spPr>
          <a:xfrm>
            <a:off x="1069145" y="2592268"/>
            <a:ext cx="80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JS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E1955A9-C31C-47EE-B672-79218B5D46A4}"/>
              </a:ext>
            </a:extLst>
          </p:cNvPr>
          <p:cNvSpPr txBox="1"/>
          <p:nvPr/>
        </p:nvSpPr>
        <p:spPr>
          <a:xfrm>
            <a:off x="1038665" y="4967363"/>
            <a:ext cx="80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/>
              <a:t>jQ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A722B1-6B26-4D41-97C3-2D431C5C24BE}"/>
              </a:ext>
            </a:extLst>
          </p:cNvPr>
          <p:cNvSpPr/>
          <p:nvPr/>
        </p:nvSpPr>
        <p:spPr>
          <a:xfrm>
            <a:off x="2035126" y="2040988"/>
            <a:ext cx="8785274" cy="19132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spc="300" dirty="0">
                <a:solidFill>
                  <a:schemeClr val="tx1"/>
                </a:solidFill>
              </a:rPr>
              <a:t>var JS= </a:t>
            </a:r>
            <a:r>
              <a:rPr lang="fr-FR" altLang="fr-FR" sz="2000" spc="300" dirty="0" err="1">
                <a:solidFill>
                  <a:srgbClr val="00B050"/>
                </a:solidFill>
              </a:rPr>
              <a:t>document.getElementById</a:t>
            </a:r>
            <a:r>
              <a:rPr lang="fr-FR" altLang="fr-FR" sz="2000" spc="300" dirty="0">
                <a:solidFill>
                  <a:srgbClr val="00B050"/>
                </a:solidFill>
              </a:rPr>
              <a:t>("");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000" spc="300" dirty="0">
              <a:solidFill>
                <a:schemeClr val="tx1"/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spc="300" dirty="0" err="1">
                <a:solidFill>
                  <a:schemeClr val="tx1"/>
                </a:solidFill>
              </a:rPr>
              <a:t>JS.addEventListener</a:t>
            </a:r>
            <a:r>
              <a:rPr lang="fr-FR" altLang="fr-FR" sz="2000" spc="300" dirty="0">
                <a:solidFill>
                  <a:schemeClr val="tx1"/>
                </a:solidFill>
              </a:rPr>
              <a:t>("</a:t>
            </a:r>
            <a:r>
              <a:rPr lang="fr-FR" altLang="fr-FR" sz="2000" b="1" spc="300" dirty="0">
                <a:solidFill>
                  <a:srgbClr val="0070C0"/>
                </a:solidFill>
              </a:rPr>
              <a:t>click</a:t>
            </a:r>
            <a:r>
              <a:rPr lang="fr-FR" altLang="fr-FR" sz="2000" spc="300" dirty="0">
                <a:solidFill>
                  <a:schemeClr val="tx1"/>
                </a:solidFill>
              </a:rPr>
              <a:t>",</a:t>
            </a:r>
            <a:r>
              <a:rPr lang="fr-FR" altLang="fr-FR" sz="2000" spc="300" dirty="0" err="1">
                <a:solidFill>
                  <a:schemeClr val="accent2">
                    <a:lumMod val="75000"/>
                  </a:schemeClr>
                </a:solidFill>
              </a:rPr>
              <a:t>function</a:t>
            </a:r>
            <a:r>
              <a:rPr lang="fr-FR" altLang="fr-FR" sz="2000" spc="300" dirty="0">
                <a:solidFill>
                  <a:schemeClr val="tx1"/>
                </a:solidFill>
              </a:rPr>
              <a:t>); </a:t>
            </a:r>
            <a:endParaRPr lang="fr-FR" sz="2000" spc="300" dirty="0"/>
          </a:p>
        </p:txBody>
      </p:sp>
    </p:spTree>
    <p:extLst>
      <p:ext uri="{BB962C8B-B14F-4D97-AF65-F5344CB8AC3E}">
        <p14:creationId xmlns:p14="http://schemas.microsoft.com/office/powerpoint/2010/main" val="149096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22B398-1659-433E-933E-287A840FD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474"/>
            <a:ext cx="9601200" cy="892126"/>
          </a:xfrm>
        </p:spPr>
        <p:txBody>
          <a:bodyPr/>
          <a:lstStyle/>
          <a:p>
            <a:r>
              <a:rPr lang="fr-FR" dirty="0"/>
              <a:t>Les premiers pas 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773AFD-1E0F-46D2-BF81-ABC96DEDD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648222"/>
            <a:ext cx="9601200" cy="892126"/>
          </a:xfrm>
        </p:spPr>
        <p:txBody>
          <a:bodyPr/>
          <a:lstStyle/>
          <a:p>
            <a:r>
              <a:rPr lang="fr-FR" dirty="0"/>
              <a:t>Interaction utilisateur</a:t>
            </a:r>
          </a:p>
          <a:p>
            <a:r>
              <a:rPr lang="fr-FR" dirty="0"/>
              <a:t>Action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069511-F87F-4390-9832-DEA12BEFC5F6}"/>
              </a:ext>
            </a:extLst>
          </p:cNvPr>
          <p:cNvSpPr/>
          <p:nvPr/>
        </p:nvSpPr>
        <p:spPr>
          <a:xfrm>
            <a:off x="1779563" y="1196926"/>
            <a:ext cx="8785274" cy="19132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800" spc="300" dirty="0"/>
              <a:t>$(</a:t>
            </a:r>
            <a:r>
              <a:rPr lang="fr-FR" sz="2800" spc="300" dirty="0">
                <a:solidFill>
                  <a:srgbClr val="00B050"/>
                </a:solidFill>
              </a:rPr>
              <a:t>document</a:t>
            </a:r>
            <a:r>
              <a:rPr lang="fr-FR" sz="2800" spc="300" dirty="0"/>
              <a:t>).</a:t>
            </a:r>
            <a:r>
              <a:rPr lang="fr-FR" sz="2800" b="1" spc="300" dirty="0" err="1">
                <a:solidFill>
                  <a:srgbClr val="0070C0"/>
                </a:solidFill>
              </a:rPr>
              <a:t>ready</a:t>
            </a:r>
            <a:r>
              <a:rPr lang="fr-FR" sz="2800" spc="300" dirty="0"/>
              <a:t>(</a:t>
            </a:r>
            <a:r>
              <a:rPr lang="fr-FR" sz="2800" spc="300" dirty="0" err="1">
                <a:solidFill>
                  <a:schemeClr val="accent2">
                    <a:lumMod val="50000"/>
                  </a:schemeClr>
                </a:solidFill>
              </a:rPr>
              <a:t>function</a:t>
            </a:r>
            <a:r>
              <a:rPr lang="fr-FR" sz="2800" spc="300" dirty="0"/>
              <a:t>(){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800" spc="300" dirty="0"/>
              <a:t>	</a:t>
            </a:r>
            <a:r>
              <a:rPr lang="fr-FR" sz="2800" spc="300" dirty="0">
                <a:solidFill>
                  <a:schemeClr val="bg1">
                    <a:lumMod val="50000"/>
                  </a:schemeClr>
                </a:solidFill>
              </a:rPr>
              <a:t>//code ici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800" spc="3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460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DC58E8-32B9-46B8-B6BF-D69696AB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l’écoute de votre souris et de votre clavier	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35F5AAE-F125-456C-8DC1-2ABB3CF6F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1860" y="2045975"/>
            <a:ext cx="4280640" cy="44726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CDDE336-56FD-4CC1-B70D-888E922EBF3B}"/>
              </a:ext>
            </a:extLst>
          </p:cNvPr>
          <p:cNvSpPr txBox="1"/>
          <p:nvPr/>
        </p:nvSpPr>
        <p:spPr>
          <a:xfrm>
            <a:off x="6095999" y="2729132"/>
            <a:ext cx="6096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highlight>
                  <a:srgbClr val="FFFF00"/>
                </a:highlight>
              </a:rPr>
              <a:t>keyDown</a:t>
            </a:r>
            <a:r>
              <a:rPr lang="fr-FR" dirty="0">
                <a:highlight>
                  <a:srgbClr val="FFFF00"/>
                </a:highlight>
              </a:rPr>
              <a:t>();     </a:t>
            </a:r>
            <a:r>
              <a:rPr lang="fr-FR" dirty="0"/>
              <a:t>touche est enfoncée</a:t>
            </a:r>
          </a:p>
          <a:p>
            <a:r>
              <a:rPr lang="fr-FR" dirty="0" err="1">
                <a:highlight>
                  <a:srgbClr val="FFFF00"/>
                </a:highlight>
              </a:rPr>
              <a:t>keyPress</a:t>
            </a:r>
            <a:r>
              <a:rPr lang="fr-FR" dirty="0">
                <a:highlight>
                  <a:srgbClr val="FFFF00"/>
                </a:highlight>
              </a:rPr>
              <a:t>();     </a:t>
            </a:r>
            <a:r>
              <a:rPr lang="fr-FR" dirty="0"/>
              <a:t>maintient d’une touche enfoncée</a:t>
            </a:r>
          </a:p>
          <a:p>
            <a:r>
              <a:rPr lang="fr-FR" dirty="0" err="1">
                <a:highlight>
                  <a:srgbClr val="FFFF00"/>
                </a:highlight>
              </a:rPr>
              <a:t>keyUp</a:t>
            </a:r>
            <a:r>
              <a:rPr lang="fr-FR" dirty="0">
                <a:highlight>
                  <a:srgbClr val="FFFF00"/>
                </a:highlight>
              </a:rPr>
              <a:t>();          </a:t>
            </a:r>
            <a:r>
              <a:rPr lang="fr-FR" dirty="0"/>
              <a:t>relâche d’une touche préalablement enfoncée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490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D66802-0356-4311-8F50-D899D687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 live click!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56672-E2CB-49CF-BBEF-3978EFAE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4905"/>
            <a:ext cx="9601200" cy="4432495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464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3D21D-EC0E-4D1F-A6CF-50DA8E2E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formulaires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ECBF0CC-70C4-4CEB-B3F1-A6CD7ECDB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3871" y="2171700"/>
            <a:ext cx="5009930" cy="345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55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23EEE-B46D-4DCA-BBB6-1D0DF016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développeur fainéant…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3C8AFD-15B1-486B-8DF8-130A8C8D2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Association de plusieurs évènements :</a:t>
            </a:r>
          </a:p>
          <a:p>
            <a:pPr lvl="1"/>
            <a:r>
              <a:rPr lang="fr-FR" dirty="0"/>
              <a:t>Utilisation </a:t>
            </a:r>
            <a:r>
              <a:rPr lang="fr-FR" sz="2800" dirty="0"/>
              <a:t>on(); </a:t>
            </a:r>
            <a:r>
              <a:rPr lang="fr-FR" dirty="0"/>
              <a:t>versus </a:t>
            </a:r>
            <a:r>
              <a:rPr lang="fr-FR" sz="2800" dirty="0"/>
              <a:t>off();</a:t>
            </a: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631F41-C6D5-4EAF-BD91-B81112479496}"/>
              </a:ext>
            </a:extLst>
          </p:cNvPr>
          <p:cNvSpPr/>
          <p:nvPr/>
        </p:nvSpPr>
        <p:spPr>
          <a:xfrm>
            <a:off x="1659988" y="3165231"/>
            <a:ext cx="9115864" cy="31792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dirty="0"/>
              <a:t>$(</a:t>
            </a:r>
            <a:r>
              <a:rPr lang="fr-FR" sz="2000" dirty="0">
                <a:solidFill>
                  <a:srgbClr val="00B050"/>
                </a:solidFill>
              </a:rPr>
              <a:t>'</a:t>
            </a:r>
            <a:r>
              <a:rPr lang="fr-FR" sz="2000" dirty="0" err="1">
                <a:solidFill>
                  <a:srgbClr val="00B050"/>
                </a:solidFill>
              </a:rPr>
              <a:t>button</a:t>
            </a:r>
            <a:r>
              <a:rPr lang="fr-FR" sz="2000" dirty="0"/>
              <a:t>').</a:t>
            </a:r>
            <a:r>
              <a:rPr lang="fr-FR" sz="2000" dirty="0">
                <a:solidFill>
                  <a:srgbClr val="0070C0"/>
                </a:solidFill>
              </a:rPr>
              <a:t>on</a:t>
            </a:r>
            <a:r>
              <a:rPr lang="fr-FR" sz="2000" dirty="0"/>
              <a:t>({</a:t>
            </a:r>
          </a:p>
          <a:p>
            <a:endParaRPr lang="fr-FR" sz="2000" dirty="0"/>
          </a:p>
          <a:p>
            <a:r>
              <a:rPr lang="fr-FR" sz="2000" dirty="0"/>
              <a:t>    </a:t>
            </a:r>
            <a:r>
              <a:rPr lang="fr-FR" sz="2000" dirty="0">
                <a:solidFill>
                  <a:srgbClr val="0070C0"/>
                </a:solidFill>
              </a:rPr>
              <a:t>click</a:t>
            </a:r>
            <a:r>
              <a:rPr lang="fr-FR" sz="2000" dirty="0"/>
              <a:t> :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function</a:t>
            </a:r>
            <a:r>
              <a:rPr lang="fr-FR" sz="2000" dirty="0"/>
              <a:t>(){</a:t>
            </a:r>
          </a:p>
          <a:p>
            <a:r>
              <a:rPr lang="fr-FR" sz="2000" dirty="0"/>
              <a:t>        </a:t>
            </a:r>
            <a:r>
              <a:rPr lang="fr-FR" sz="2000" dirty="0" err="1">
                <a:solidFill>
                  <a:schemeClr val="bg1">
                    <a:lumMod val="50000"/>
                  </a:schemeClr>
                </a:solidFill>
              </a:rPr>
              <a:t>alert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('Vous avez cliqué !');</a:t>
            </a:r>
          </a:p>
          <a:p>
            <a:r>
              <a:rPr lang="fr-FR" sz="2000" dirty="0"/>
              <a:t>    },</a:t>
            </a:r>
          </a:p>
          <a:p>
            <a:r>
              <a:rPr lang="fr-FR" sz="2000" dirty="0"/>
              <a:t>   </a:t>
            </a:r>
            <a:r>
              <a:rPr lang="fr-FR" sz="2000" dirty="0">
                <a:solidFill>
                  <a:srgbClr val="0070C0"/>
                </a:solidFill>
              </a:rPr>
              <a:t> </a:t>
            </a:r>
            <a:r>
              <a:rPr lang="fr-FR" sz="2000" dirty="0" err="1">
                <a:solidFill>
                  <a:srgbClr val="0070C0"/>
                </a:solidFill>
              </a:rPr>
              <a:t>mouseup</a:t>
            </a:r>
            <a:r>
              <a:rPr lang="fr-FR" sz="2000" dirty="0">
                <a:solidFill>
                  <a:srgbClr val="0070C0"/>
                </a:solidFill>
              </a:rPr>
              <a:t> </a:t>
            </a:r>
            <a:r>
              <a:rPr lang="fr-FR" sz="2000" dirty="0"/>
              <a:t>: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function</a:t>
            </a:r>
            <a:r>
              <a:rPr lang="fr-FR" sz="2000" dirty="0"/>
              <a:t>(){</a:t>
            </a:r>
          </a:p>
          <a:p>
            <a:r>
              <a:rPr lang="fr-FR" sz="2000" dirty="0"/>
              <a:t>        </a:t>
            </a:r>
            <a:r>
              <a:rPr lang="fr-FR" sz="2000" dirty="0" err="1">
                <a:solidFill>
                  <a:schemeClr val="bg1">
                    <a:lumMod val="50000"/>
                  </a:schemeClr>
                </a:solidFill>
              </a:rPr>
              <a:t>alert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('Vous avez relâché le clic !');</a:t>
            </a:r>
          </a:p>
          <a:p>
            <a:r>
              <a:rPr lang="fr-FR" sz="2000" dirty="0"/>
              <a:t>    }</a:t>
            </a:r>
          </a:p>
          <a:p>
            <a:r>
              <a:rPr lang="fr-FR" sz="2000" dirty="0"/>
              <a:t>});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39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D66802-0356-4311-8F50-D899D687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 live </a:t>
            </a:r>
            <a:r>
              <a:rPr lang="fr-FR" dirty="0" err="1"/>
              <a:t>Form</a:t>
            </a:r>
            <a:r>
              <a:rPr lang="fr-FR" dirty="0"/>
              <a:t>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56672-E2CB-49CF-BBEF-3978EFAE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4905"/>
            <a:ext cx="9601200" cy="4432495"/>
          </a:xfrm>
        </p:spPr>
        <p:txBody>
          <a:bodyPr/>
          <a:lstStyle/>
          <a:p>
            <a:endParaRPr lang="fr-FR" dirty="0"/>
          </a:p>
          <a:p>
            <a:r>
              <a:rPr lang="fr-FR" dirty="0" err="1"/>
              <a:t>Blur</a:t>
            </a:r>
            <a:r>
              <a:rPr lang="fr-FR" dirty="0"/>
              <a:t>();</a:t>
            </a:r>
          </a:p>
          <a:p>
            <a:r>
              <a:rPr lang="fr-FR" dirty="0" err="1"/>
              <a:t>Submit</a:t>
            </a:r>
            <a:r>
              <a:rPr lang="fr-FR" dirty="0"/>
              <a:t>(); https://api.jquery.com/submit/</a:t>
            </a:r>
          </a:p>
          <a:p>
            <a:r>
              <a:rPr lang="fr-FR" dirty="0"/>
              <a:t>Focus();</a:t>
            </a:r>
          </a:p>
          <a:p>
            <a:r>
              <a:rPr lang="fr-FR" dirty="0"/>
              <a:t>Change();</a:t>
            </a:r>
          </a:p>
          <a:p>
            <a:r>
              <a:rPr lang="fr-FR" dirty="0"/>
              <a:t>Récupérer value de input en cliquant sur </a:t>
            </a:r>
            <a:r>
              <a:rPr lang="fr-FR" dirty="0" err="1"/>
              <a:t>submit</a:t>
            </a:r>
            <a:endParaRPr lang="fr-FR" dirty="0"/>
          </a:p>
          <a:p>
            <a:r>
              <a:rPr lang="fr-FR" dirty="0"/>
              <a:t>https://api.jquery.com/select/</a:t>
            </a:r>
          </a:p>
        </p:txBody>
      </p:sp>
    </p:spTree>
    <p:extLst>
      <p:ext uri="{BB962C8B-B14F-4D97-AF65-F5344CB8AC3E}">
        <p14:creationId xmlns:p14="http://schemas.microsoft.com/office/powerpoint/2010/main" val="426672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E09A8465-2FF8-4A51-807A-D5392BEBDFE1}"/>
              </a:ext>
            </a:extLst>
          </p:cNvPr>
          <p:cNvSpPr txBox="1">
            <a:spLocks/>
          </p:cNvSpPr>
          <p:nvPr/>
        </p:nvSpPr>
        <p:spPr>
          <a:xfrm>
            <a:off x="1295400" y="2536873"/>
            <a:ext cx="9601200" cy="19788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fr-FR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https://api.jquery.com/category/events/</a:t>
            </a:r>
            <a:endParaRPr lang="fr-FR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fr-FR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https://htmlcheatsheet.com/jquery/</a:t>
            </a:r>
            <a:endParaRPr lang="fr-FR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fr-F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1C692A3-DD0F-432E-BBE0-5A53CDF1F710}"/>
              </a:ext>
            </a:extLst>
          </p:cNvPr>
          <p:cNvSpPr txBox="1"/>
          <p:nvPr/>
        </p:nvSpPr>
        <p:spPr>
          <a:xfrm>
            <a:off x="956603" y="337625"/>
            <a:ext cx="10621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Documentez-vous!</a:t>
            </a:r>
          </a:p>
        </p:txBody>
      </p:sp>
    </p:spTree>
    <p:extLst>
      <p:ext uri="{BB962C8B-B14F-4D97-AF65-F5344CB8AC3E}">
        <p14:creationId xmlns:p14="http://schemas.microsoft.com/office/powerpoint/2010/main" val="3493596527"/>
      </p:ext>
    </p:extLst>
  </p:cSld>
  <p:clrMapOvr>
    <a:masterClrMapping/>
  </p:clrMapOvr>
</p:sld>
</file>

<file path=ppt/theme/theme1.xml><?xml version="1.0" encoding="utf-8"?>
<a:theme xmlns:a="http://schemas.openxmlformats.org/drawingml/2006/main" name="Rogn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Rogner</Template>
  <TotalTime>1367</TotalTime>
  <Words>205</Words>
  <Application>Microsoft Office PowerPoint</Application>
  <PresentationFormat>Grand écran</PresentationFormat>
  <Paragraphs>50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Arial Rounded MT Bold</vt:lpstr>
      <vt:lpstr>Franklin Gothic Book</vt:lpstr>
      <vt:lpstr>Rognage</vt:lpstr>
      <vt:lpstr>Présentation PowerPoint</vt:lpstr>
      <vt:lpstr>Le gestionnaire d’évènements </vt:lpstr>
      <vt:lpstr>Les premiers pas …</vt:lpstr>
      <vt:lpstr>À l’écoute de votre souris et de votre clavier </vt:lpstr>
      <vt:lpstr>On live click!</vt:lpstr>
      <vt:lpstr>Les formulaires</vt:lpstr>
      <vt:lpstr>Le développeur fainéant…</vt:lpstr>
      <vt:lpstr>On live Form!</vt:lpstr>
      <vt:lpstr>Présentation PowerPoint</vt:lpstr>
      <vt:lpstr>Let’s do this! Exercice:  Chargement d’une barre de progression en fonction de ton scroll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ALENDA Anaelle</dc:creator>
  <cp:lastModifiedBy>ALENDA Anaelle</cp:lastModifiedBy>
  <cp:revision>23</cp:revision>
  <dcterms:created xsi:type="dcterms:W3CDTF">2019-05-12T15:02:42Z</dcterms:created>
  <dcterms:modified xsi:type="dcterms:W3CDTF">2019-05-13T13:50:11Z</dcterms:modified>
</cp:coreProperties>
</file>