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2"/>
    <p:restoredTop sz="94620"/>
  </p:normalViewPr>
  <p:slideViewPr>
    <p:cSldViewPr snapToGrid="0">
      <p:cViewPr varScale="1">
        <p:scale>
          <a:sx n="86" d="100"/>
          <a:sy n="86" d="100"/>
        </p:scale>
        <p:origin x="2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BE2F9-4B26-B848-B3D3-A91859F3DCE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6B64B-0DFD-1141-90D1-981E0F35C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0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6B64B-0DFD-1141-90D1-981E0F35C4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31E3-0AD9-1738-C7BA-04611C0D0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5131" y="802299"/>
            <a:ext cx="8889721" cy="107905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Data Profession Career shift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B26F8-0A2A-A156-CEA1-92CDA2A48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131" y="2963916"/>
            <a:ext cx="8742576" cy="325700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Global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10 Job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Regions with highest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Europe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7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AD53-7304-E1C9-2741-81E43D6B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Company Size Distribution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0511-133F-4E1F-C538-96857CE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113005"/>
            <a:ext cx="3750616" cy="335334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Medium-sized companies ("M") are the most common, significantly outnumbering small ("S") and large ("L") companies.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0A05B-2E83-5D03-4367-9BFB79223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080" y="2014151"/>
            <a:ext cx="5252294" cy="402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0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F890-CE53-BE2C-E98E-ACD96728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Correlation Analysis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1326-E456-B902-ABE8-D3516E68B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229693" cy="3450613"/>
          </a:xfrm>
        </p:spPr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Correlation Analysis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Weak correlations observed between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salary_in_usd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 other numerical variables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work_year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remote_ratio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Indicates that salary variations are not strongly dependent on these features.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5792A-C236-EC8A-9B7F-F08A995E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84" y="1853754"/>
            <a:ext cx="5292370" cy="444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6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0FF6-86E9-29A5-9CD8-B7F2E69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391654"/>
            <a:ext cx="9603274" cy="462099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Outlier Detection in Salaries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7F6F-8E52-6697-64CC-E2F5E33A2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54546" cy="345061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boxplot highlights a significant number of salary outliers above $300,000.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These high salaries may represent niche roles or industries with elevated pay scales.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079D5-E751-4667-2B6E-53BB555EE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126" y="2015731"/>
            <a:ext cx="5966084" cy="42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28D7-C1AC-1E84-9A7A-9FEE8A98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67" y="1034321"/>
            <a:ext cx="9630788" cy="819433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Average Salary by Experience Level and Company Size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1F00-24E4-6AD7-BD63-7934B993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69" y="2015732"/>
            <a:ext cx="4364605" cy="345061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Senior-level roles ("SE") have the highest average salaries across all company sizes.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Large companies ("L") offer the highest salaries for senior roles, while small companies ("S") generally pay less across all experience levels.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54DDD-8247-1E24-B62F-D495B714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76" y="2015732"/>
            <a:ext cx="6759720" cy="44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6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A0CD-1A81-625B-6E0B-002542CE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Columns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92B6-E1F8-9665-F205-2D679A26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29" y="2015732"/>
            <a:ext cx="4487204" cy="345061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Numerical Columns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work_year</a:t>
            </a:r>
            <a:r>
              <a:rPr lang="en-US" dirty="0"/>
              <a:t>: Data spans from 2020 to 2025.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salary: Wide range from €14,000 to €11,000,000, indicating potential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salary_in_usd</a:t>
            </a:r>
            <a:r>
              <a:rPr lang="en-US" dirty="0"/>
              <a:t>: Converted salary ranges from $15,129 to $465,972.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remote_ratio</a:t>
            </a:r>
            <a:r>
              <a:rPr lang="en-US" dirty="0"/>
              <a:t>: Distribution from 0% to 100%, indicating varying degrees of remote work.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AECBE7-0DC8-BC1A-5217-490F5D82268E}"/>
              </a:ext>
            </a:extLst>
          </p:cNvPr>
          <p:cNvSpPr txBox="1">
            <a:spLocks/>
          </p:cNvSpPr>
          <p:nvPr/>
        </p:nvSpPr>
        <p:spPr>
          <a:xfrm>
            <a:off x="4949433" y="2015732"/>
            <a:ext cx="696774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Categorical Columns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experience_level</a:t>
            </a:r>
            <a:r>
              <a:rPr lang="en-US" dirty="0"/>
              <a:t>: 4 unique levels, with "SE" (Senior) being the most common.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employment_type</a:t>
            </a:r>
            <a:r>
              <a:rPr lang="en-US" dirty="0"/>
              <a:t>: Predominantly "FT" (Full-Time).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job_title</a:t>
            </a:r>
            <a:r>
              <a:rPr lang="en-US" dirty="0"/>
              <a:t>: 126 unique job titles, with "Data Scientist" being the most frequent.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salary_currency</a:t>
            </a:r>
            <a:r>
              <a:rPr lang="en-US" dirty="0"/>
              <a:t>: 14 currencies, with EUR (Euro) being the most common.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employee_residence</a:t>
            </a:r>
            <a:r>
              <a:rPr lang="en-US" dirty="0"/>
              <a:t>: 48 unique countries, with Germany (DE) being the most common.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company_location</a:t>
            </a:r>
            <a:r>
              <a:rPr lang="en-US" dirty="0"/>
              <a:t>: 37 unique countries, with Germany (DE) leading.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company_size</a:t>
            </a:r>
            <a:r>
              <a:rPr lang="en-US" dirty="0"/>
              <a:t>: 3 categories (Small, Medium, Large), with Medium (M) being dominant.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0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04B8-1014-91C9-CAA7-95077BA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Salary Distribution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20A59-0410-5192-BEBC-14F3FDA0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39" y="2008682"/>
            <a:ext cx="3794978" cy="34576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majority of salaries fall within $40,000 to $100,000 USD.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are a few significant outliers with exceptionally high salaries, which might require further investigation.</a:t>
            </a:r>
          </a:p>
          <a:p>
            <a:endParaRPr lang="en-US" dirty="0"/>
          </a:p>
        </p:txBody>
      </p:sp>
      <p:pic>
        <p:nvPicPr>
          <p:cNvPr id="10242" name="Picture 2" descr="Output image">
            <a:extLst>
              <a:ext uri="{FF2B5EF4-FFF2-40B4-BE49-F238E27FC236}">
                <a16:creationId xmlns:a16="http://schemas.microsoft.com/office/drawing/2014/main" id="{67B93031-73F4-B440-255D-E61B3847C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17" y="1963712"/>
            <a:ext cx="7776836" cy="42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1B59-353A-9C05-1E07-73CB2720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09075"/>
            <a:ext cx="9603275" cy="444679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Remote Ratio Distribution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2C84-623E-177C-269E-9A59579F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93" y="2015732"/>
            <a:ext cx="4079791" cy="403774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 large proportion of jobs are fully on-site (0% remote).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There is a notable number of fully remote jobs (100% remote), but hybrid roles (e.g., 50%) are less common.</a:t>
            </a:r>
          </a:p>
          <a:p>
            <a:endParaRPr lang="en-US" dirty="0"/>
          </a:p>
        </p:txBody>
      </p:sp>
      <p:pic>
        <p:nvPicPr>
          <p:cNvPr id="11266" name="Picture 2" descr="Output image">
            <a:extLst>
              <a:ext uri="{FF2B5EF4-FFF2-40B4-BE49-F238E27FC236}">
                <a16:creationId xmlns:a16="http://schemas.microsoft.com/office/drawing/2014/main" id="{B74C6C42-5EF4-AEC5-A872-57F480B5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296" y="2026975"/>
            <a:ext cx="5834844" cy="45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61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06FE-390E-8CC6-E16E-934F8D1F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11162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top ten Jobs World wide: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10CD-E122-D7DA-3D8E-3C644A709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93" y="2241475"/>
            <a:ext cx="4685644" cy="32248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Trends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Titles like </a:t>
            </a:r>
            <a:r>
              <a:rPr lang="en-US" b="1" dirty="0"/>
              <a:t>Data Scientist</a:t>
            </a:r>
            <a:r>
              <a:rPr lang="en-US" dirty="0"/>
              <a:t> and </a:t>
            </a:r>
            <a:r>
              <a:rPr lang="en-US" b="1" dirty="0"/>
              <a:t>Software Engineer</a:t>
            </a:r>
            <a:r>
              <a:rPr lang="en-US" dirty="0"/>
              <a:t> often dominate, reflecting their universal demand across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Balanced Representation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distribution suggests a widespread need for tech-related roles globally.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435FB-FB51-63DE-64D3-948280D6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024" y="2015732"/>
            <a:ext cx="7180857" cy="42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54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EEF1-AD64-4A57-B4C5-EBB2677B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top ten Jobs in Europe: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6EF2-626B-3F82-337B-8FC77E1F2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28" y="2263515"/>
            <a:ext cx="4570699" cy="42920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European Focus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Similar to worldwide trends, roles like </a:t>
            </a:r>
            <a:r>
              <a:rPr lang="en-US" b="1" dirty="0"/>
              <a:t>Software Engineer</a:t>
            </a:r>
            <a:r>
              <a:rPr lang="en-US" dirty="0"/>
              <a:t> and </a:t>
            </a:r>
            <a:r>
              <a:rPr lang="en-US" b="1" dirty="0"/>
              <a:t>Data Scientist</a:t>
            </a:r>
            <a:r>
              <a:rPr lang="en-US" dirty="0"/>
              <a:t> are highly prominent.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Regional Specialization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Specific roles may show relatively higher counts compared to other regions, indicating regional expertise or demand.</a:t>
            </a:r>
          </a:p>
          <a:p>
            <a:endParaRPr lang="en-US" dirty="0"/>
          </a:p>
        </p:txBody>
      </p:sp>
      <p:pic>
        <p:nvPicPr>
          <p:cNvPr id="14338" name="Picture 2" descr="Output image">
            <a:extLst>
              <a:ext uri="{FF2B5EF4-FFF2-40B4-BE49-F238E27FC236}">
                <a16:creationId xmlns:a16="http://schemas.microsoft.com/office/drawing/2014/main" id="{13EC6CEF-1187-273B-019C-6117A071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551" y="1921338"/>
            <a:ext cx="6624325" cy="429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29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CD30-41DB-7575-8E8C-F0E7CF09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41142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top ten Jobs in Germany: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E1B3-A418-573B-1F74-CC10E2A08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68643"/>
            <a:ext cx="4049811" cy="3397702"/>
          </a:xfrm>
        </p:spPr>
        <p:txBody>
          <a:bodyPr/>
          <a:lstStyle/>
          <a:p>
            <a:r>
              <a:rPr lang="en-US" b="1" dirty="0"/>
              <a:t>High-Demand Titles</a:t>
            </a:r>
            <a:r>
              <a:rPr lang="en-US" dirty="0"/>
              <a:t>: The most common roles reflect Germany's industrial and technological strengths, such as </a:t>
            </a:r>
            <a:r>
              <a:rPr lang="en-US" b="1" dirty="0"/>
              <a:t>Software Engineer</a:t>
            </a:r>
            <a:r>
              <a:rPr lang="en-US" dirty="0"/>
              <a:t> or </a:t>
            </a:r>
            <a:r>
              <a:rPr lang="en-US" b="1" dirty="0"/>
              <a:t>Data </a:t>
            </a:r>
            <a:r>
              <a:rPr lang="en-US" b="1" dirty="0" err="1"/>
              <a:t>Scientist</a:t>
            </a:r>
            <a:r>
              <a:rPr lang="en-US" dirty="0" err="1"/>
              <a:t>.</a:t>
            </a:r>
            <a:r>
              <a:rPr lang="en-US" b="1" dirty="0" err="1"/>
              <a:t>Niche</a:t>
            </a:r>
            <a:r>
              <a:rPr lang="en-US" b="1" dirty="0"/>
              <a:t> Roles</a:t>
            </a:r>
            <a:r>
              <a:rPr lang="en-US" dirty="0"/>
              <a:t>: Some job titles may have lower counts, indicating more specialized demand.</a:t>
            </a:r>
          </a:p>
        </p:txBody>
      </p:sp>
      <p:pic>
        <p:nvPicPr>
          <p:cNvPr id="4" name="Picture 2" descr="Output image">
            <a:extLst>
              <a:ext uri="{FF2B5EF4-FFF2-40B4-BE49-F238E27FC236}">
                <a16:creationId xmlns:a16="http://schemas.microsoft.com/office/drawing/2014/main" id="{FBC249E9-8CEA-2471-B40C-29AD05DC3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874" y="2463337"/>
            <a:ext cx="6024295" cy="359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22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BB60-76E4-0637-F224-48F2CEE1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1241"/>
            <a:ext cx="9603275" cy="592513"/>
          </a:xfrm>
        </p:spPr>
        <p:txBody>
          <a:bodyPr/>
          <a:lstStyle/>
          <a:p>
            <a:r>
              <a:rPr lang="en-US"/>
              <a:t>Global Perspective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2DB6-4C49-F0C4-0A73-9ACC6420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427" y="3266464"/>
            <a:ext cx="9603275" cy="864102"/>
          </a:xfrm>
        </p:spPr>
        <p:txBody>
          <a:bodyPr>
            <a:normAutofit/>
          </a:bodyPr>
          <a:lstStyle/>
          <a:p>
            <a:r>
              <a:rPr lang="en-US" dirty="0"/>
              <a:t>Dataset contains 73.412 entries</a:t>
            </a:r>
          </a:p>
        </p:txBody>
      </p:sp>
    </p:spTree>
    <p:extLst>
      <p:ext uri="{BB962C8B-B14F-4D97-AF65-F5344CB8AC3E}">
        <p14:creationId xmlns:p14="http://schemas.microsoft.com/office/powerpoint/2010/main" val="111549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6FE3-8D6A-15F0-D2D0-36F4950B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1875"/>
            <a:ext cx="9656132" cy="9018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Comparisson</a:t>
            </a:r>
            <a:r>
              <a:rPr lang="en-US" dirty="0"/>
              <a:t> Top Ten Titles WW, Europe and Germany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95EF-01E8-A42A-023A-550DA917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66" y="2038663"/>
            <a:ext cx="5950595" cy="44071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Germany vs. </a:t>
            </a:r>
            <a:r>
              <a:rPr lang="en-US" b="1" dirty="0" err="1"/>
              <a:t>Europe</a:t>
            </a:r>
            <a:r>
              <a:rPr lang="en-US" dirty="0" err="1"/>
              <a:t>:Some</a:t>
            </a:r>
            <a:r>
              <a:rPr lang="en-US" dirty="0"/>
              <a:t> roles may be more prominent in Germany compared to the broader European context, indicating regional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A title like </a:t>
            </a:r>
            <a:r>
              <a:rPr lang="en-US" b="1" dirty="0"/>
              <a:t>Data Engineer</a:t>
            </a:r>
            <a:r>
              <a:rPr lang="en-US" dirty="0"/>
              <a:t> might stand out in Germany due to industrial focus on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</a:t>
            </a:r>
            <a:r>
              <a:rPr lang="en-US" b="1" dirty="0" err="1"/>
              <a:t>Comparisons</a:t>
            </a:r>
            <a:r>
              <a:rPr lang="en-US" dirty="0" err="1"/>
              <a:t>:Job</a:t>
            </a:r>
            <a:r>
              <a:rPr lang="en-US" dirty="0"/>
              <a:t> titles popular globally but underrepresented in Germany may suggest opportunities for growth or skill gaps in the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Balanced </a:t>
            </a:r>
            <a:r>
              <a:rPr lang="en-US" b="1" dirty="0" err="1"/>
              <a:t>Trends</a:t>
            </a:r>
            <a:r>
              <a:rPr lang="en-US" dirty="0" err="1"/>
              <a:t>:Titles</a:t>
            </a:r>
            <a:r>
              <a:rPr lang="en-US" dirty="0"/>
              <a:t> with similar counts across all three regions reflect universally high demand.</a:t>
            </a:r>
          </a:p>
          <a:p>
            <a:endParaRPr lang="en-US" dirty="0"/>
          </a:p>
        </p:txBody>
      </p:sp>
      <p:pic>
        <p:nvPicPr>
          <p:cNvPr id="15362" name="Picture 2" descr="Output image">
            <a:extLst>
              <a:ext uri="{FF2B5EF4-FFF2-40B4-BE49-F238E27FC236}">
                <a16:creationId xmlns:a16="http://schemas.microsoft.com/office/drawing/2014/main" id="{2B7DCC0C-C92F-E37D-AB24-63A81A6D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961" y="2038663"/>
            <a:ext cx="5823576" cy="386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384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8DC5-58FC-F1DC-8030-3FB687BC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20930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Comparisson</a:t>
            </a:r>
            <a:r>
              <a:rPr lang="en-US" dirty="0"/>
              <a:t> Top Ten Titles Europe and Germany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1BF0-3B07-5CA9-E116-CBF2DE85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68643"/>
            <a:ext cx="3300302" cy="4077324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Worldwide Distribution of Top 10 Job Titles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Displays the count of each top job title globally.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European Distribution of Top 10 Job Titles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Shows the count of the same job titles specifically within Europe.</a:t>
            </a:r>
          </a:p>
          <a:p>
            <a:endParaRPr lang="en-US" dirty="0"/>
          </a:p>
        </p:txBody>
      </p:sp>
      <p:pic>
        <p:nvPicPr>
          <p:cNvPr id="16386" name="Picture 2" descr="Output image">
            <a:extLst>
              <a:ext uri="{FF2B5EF4-FFF2-40B4-BE49-F238E27FC236}">
                <a16:creationId xmlns:a16="http://schemas.microsoft.com/office/drawing/2014/main" id="{CDE1807B-2A17-F9B9-AE61-70F20CAEB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050" y="2080984"/>
            <a:ext cx="6608244" cy="452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5D5393-FC20-37E7-B1BE-284770838746}"/>
              </a:ext>
            </a:extLst>
          </p:cNvPr>
          <p:cNvSpPr txBox="1"/>
          <p:nvPr/>
        </p:nvSpPr>
        <p:spPr>
          <a:xfrm>
            <a:off x="4886793" y="18437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1BC7-1B70-EC37-DE04-B88CC69F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34814"/>
            <a:ext cx="9603275" cy="430924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</a:rPr>
              <a:t>Columns Overview:</a:t>
            </a:r>
            <a:br>
              <a:rPr lang="en-US" b="1" i="0" u="none" strike="noStrike">
                <a:solidFill>
                  <a:srgbClr val="000000"/>
                </a:solidFill>
                <a:effectLst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253D-2763-C3E5-8443-755010CDB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23091"/>
            <a:ext cx="7366600" cy="3930390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work_year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The year of the data entry (e.g., 2024, 2025).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experience_level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The level of experience (e.g., SE for Senior, MI for Mid-level).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employment_type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The type of employment (e.g., FT for Full-Time).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job_title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The title of the job (e.g., Data Scientist, Machine Learning Engineer).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salary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The salary in the original currency.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salary_currency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The currency of the salary (e.g., USD, EUR).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salary_in_usd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Salary converted to USD.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employee_residence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Country of residence of the employee.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remote_ratio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Percentage of remote work (e.g., 0 for on-site, 100 for fully remote).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company_location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The location of the company.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company_size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Size of the company (e.g., S for Small, M for Medium, L for Large).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3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49AA-492B-B74E-BE50-FEE7B97B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</a:rPr>
              <a:t>Key Observations:</a:t>
            </a:r>
            <a:br>
              <a:rPr lang="en-US" b="1" i="0" u="none" strike="noStrike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3E03-DEF6-B1A7-105E-60E9BE24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1" i="0" u="none" strike="noStrike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Experience Levels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4 categories, most frequent is "SE" (Senior Experience).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Employment Type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Majority are "FT" (Full-Time).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Job Titles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289 unique titles, most common is "Data Scientist."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Currency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25 unique currencies; USD is the most frequent.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Remote Work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Most entries indicate no remote work (remote_ratio = 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solidFill>
                  <a:srgbClr val="000000"/>
                </a:solidFill>
                <a:effectLst/>
              </a:rPr>
              <a:t>Company Size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: Predominantly medium-sized companies ("M").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6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D0B8-C92F-3BA0-F735-B42735A7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3283"/>
            <a:ext cx="9603275" cy="550471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Numerical Data Insights: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DEE0-1360-ECD1-EFE5-BA71D4B6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Salary (USD)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Mean: 157,970 USD</a:t>
            </a:r>
          </a:p>
          <a:p>
            <a:pPr lvl="1"/>
            <a:r>
              <a:rPr lang="en-US" dirty="0"/>
              <a:t>Median: 147,500 USD</a:t>
            </a:r>
          </a:p>
          <a:p>
            <a:pPr lvl="1"/>
            <a:r>
              <a:rPr lang="en-US" dirty="0"/>
              <a:t>Min: 15,000 USD</a:t>
            </a:r>
          </a:p>
          <a:p>
            <a:pPr lvl="1"/>
            <a:r>
              <a:rPr lang="en-US" dirty="0"/>
              <a:t>Max: 800,000 USD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Remote Ratio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Mean: 21.55%</a:t>
            </a:r>
          </a:p>
          <a:p>
            <a:pPr lvl="1"/>
            <a:r>
              <a:rPr lang="en-US" dirty="0"/>
              <a:t>Median: 0% (most jobs are on-site)</a:t>
            </a:r>
          </a:p>
          <a:p>
            <a:pPr lvl="1"/>
            <a:r>
              <a:rPr lang="en-US" dirty="0"/>
              <a:t>Range: 0% to 100%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8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8E1A-8F48-A712-88F1-431C4DA5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87366"/>
            <a:ext cx="9603275" cy="4663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Salary Distribution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1260-01D9-FC90-7C8D-842A81624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639" y="2022037"/>
            <a:ext cx="4551146" cy="2426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salaries are concentrated between $100,000 and $200,000, with a few outliers reaching up to $800,000.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B67AC788-7459-06B1-FE13-7E1C921B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16" y="2022037"/>
            <a:ext cx="5088839" cy="325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20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7086-06A2-603C-5794-FC54EFC2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Experience Levels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5958-767C-A2AA-8AA3-D0ECA8928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46638"/>
            <a:ext cx="4084249" cy="3019707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Senior Experience ("SE") dominates the dataset, followed by Mid-level ("MI").</a:t>
            </a:r>
            <a:endParaRPr lang="en-US" dirty="0"/>
          </a:p>
        </p:txBody>
      </p:sp>
      <p:sp>
        <p:nvSpPr>
          <p:cNvPr id="4" name="AutoShape 2" descr="Output image">
            <a:extLst>
              <a:ext uri="{FF2B5EF4-FFF2-40B4-BE49-F238E27FC236}">
                <a16:creationId xmlns:a16="http://schemas.microsoft.com/office/drawing/2014/main" id="{5F4A9F43-AA05-512A-4F39-0D40C04000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4151-CCBD-D5ED-BC54-FD62566F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2137718"/>
            <a:ext cx="4473146" cy="356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4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9A0F-83BC-DC15-D06E-F68750F3A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Remote Ratio vs Salary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502DE-299E-6ACF-387E-E4FBB455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113005"/>
            <a:ext cx="3923610" cy="335334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Fully remote roles (100% remote ratio) tend to have higher salary variability.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On-site roles (0% remote) also show a broad salary range, but slightly lower median values compared to remote roles.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3EBBA-F3D4-9839-2B93-595997D25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3005"/>
            <a:ext cx="5365346" cy="39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1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6088-EC07-DEC8-C453-E5886C78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Top 10 Job Titles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6DE4-47BA-1D34-E87B-FDC1023CB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23" y="2068996"/>
            <a:ext cx="4108962" cy="39912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"Data Scientist" is the most frequent job, followed by roles like "Data Engineer" and "Machine Learning Engineer."</a:t>
            </a:r>
          </a:p>
          <a:p>
            <a:endParaRPr lang="en-US" dirty="0"/>
          </a:p>
        </p:txBody>
      </p:sp>
      <p:pic>
        <p:nvPicPr>
          <p:cNvPr id="5122" name="Picture 2" descr="Output image">
            <a:extLst>
              <a:ext uri="{FF2B5EF4-FFF2-40B4-BE49-F238E27FC236}">
                <a16:creationId xmlns:a16="http://schemas.microsoft.com/office/drawing/2014/main" id="{7415252B-2401-57A2-0A80-1EBDD08E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234" y="2068996"/>
            <a:ext cx="7047489" cy="399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480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2760</TotalTime>
  <Words>1161</Words>
  <Application>Microsoft Macintosh PowerPoint</Application>
  <PresentationFormat>Widescreen</PresentationFormat>
  <Paragraphs>104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-webkit-standard</vt:lpstr>
      <vt:lpstr>Aptos</vt:lpstr>
      <vt:lpstr>Arial</vt:lpstr>
      <vt:lpstr>Gill Sans MT</vt:lpstr>
      <vt:lpstr>Gallery</vt:lpstr>
      <vt:lpstr>Data Profession Career shift</vt:lpstr>
      <vt:lpstr>Global Perspective</vt:lpstr>
      <vt:lpstr>Columns Overview:   </vt:lpstr>
      <vt:lpstr>Key Observations: </vt:lpstr>
      <vt:lpstr>Numerical Data Insights:</vt:lpstr>
      <vt:lpstr>Salary Distribution: </vt:lpstr>
      <vt:lpstr>Experience Levels:</vt:lpstr>
      <vt:lpstr>Remote Ratio vs Salary: </vt:lpstr>
      <vt:lpstr>Top 10 Job Titles: </vt:lpstr>
      <vt:lpstr>Company Size Distribution: </vt:lpstr>
      <vt:lpstr>Correlation Analysis: </vt:lpstr>
      <vt:lpstr>Outlier Detection in Salaries: </vt:lpstr>
      <vt:lpstr>Average Salary by Experience Level and Company Size: </vt:lpstr>
      <vt:lpstr>Columns Overview:</vt:lpstr>
      <vt:lpstr>Salary Distribution: </vt:lpstr>
      <vt:lpstr>Remote Ratio Distribution: </vt:lpstr>
      <vt:lpstr>Distribution of top ten Jobs World wide:</vt:lpstr>
      <vt:lpstr>Distribution of top ten Jobs in Europe:</vt:lpstr>
      <vt:lpstr>Distribution of top ten Jobs in Germany:</vt:lpstr>
      <vt:lpstr>Comparisson Top Ten Titles WW, Europe and Germany</vt:lpstr>
      <vt:lpstr>Comparisson Top Ten Titles Europe and Germany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Cornelia  Stackhouse</dc:creator>
  <cp:lastModifiedBy>Cornelia  Stackhouse</cp:lastModifiedBy>
  <cp:revision>1</cp:revision>
  <dcterms:created xsi:type="dcterms:W3CDTF">2025-01-09T14:37:26Z</dcterms:created>
  <dcterms:modified xsi:type="dcterms:W3CDTF">2025-01-11T12:38:23Z</dcterms:modified>
</cp:coreProperties>
</file>