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9" r:id="rId13"/>
    <p:sldId id="382" r:id="rId14"/>
    <p:sldId id="378" r:id="rId15"/>
    <p:sldId id="388" r:id="rId16"/>
    <p:sldId id="380" r:id="rId17"/>
    <p:sldId id="387" r:id="rId18"/>
    <p:sldId id="383" r:id="rId19"/>
    <p:sldId id="384" r:id="rId20"/>
    <p:sldId id="386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BD8"/>
    <a:srgbClr val="20C9E9"/>
    <a:srgbClr val="146C7E"/>
    <a:srgbClr val="47047C"/>
    <a:srgbClr val="B119FC"/>
    <a:srgbClr val="E73FFB"/>
    <a:srgbClr val="009DFE"/>
    <a:srgbClr val="0165B4"/>
    <a:srgbClr val="1CDFF5"/>
    <a:srgbClr val="E3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48" d="100"/>
          <a:sy n="48" d="100"/>
        </p:scale>
        <p:origin x="67" y="7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8AB80-56C7-4A4B-B2F9-05205B177B9A}" type="doc">
      <dgm:prSet loTypeId="urn:microsoft.com/office/officeart/2005/8/layout/vProcess5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8A507AF9-BFEB-401E-9CF6-777D81E004F4}">
      <dgm:prSet/>
      <dgm:spPr>
        <a:solidFill>
          <a:srgbClr val="47047C"/>
        </a:solidFill>
      </dgm:spPr>
      <dgm:t>
        <a:bodyPr/>
        <a:lstStyle/>
        <a:p>
          <a:r>
            <a:rPr lang="ru-RU" dirty="0"/>
            <a:t>Процесот на креирање панорамски слики започнува со детекција на карактеристични точки на секоја слика, често користејќи алгоритми како SIFT. </a:t>
          </a:r>
          <a:endParaRPr lang="en-US" dirty="0"/>
        </a:p>
      </dgm:t>
    </dgm:pt>
    <dgm:pt modelId="{0B677072-FD4E-4E0E-96F3-BD7ED8B85891}" type="parTrans" cxnId="{2770749D-2160-4F0C-9431-C7666F58FFDC}">
      <dgm:prSet/>
      <dgm:spPr/>
      <dgm:t>
        <a:bodyPr/>
        <a:lstStyle/>
        <a:p>
          <a:endParaRPr lang="en-US"/>
        </a:p>
      </dgm:t>
    </dgm:pt>
    <dgm:pt modelId="{D197AF14-FBD1-42D6-A387-3A00C1BB0F6B}" type="sibTrans" cxnId="{2770749D-2160-4F0C-9431-C7666F58FFDC}">
      <dgm:prSet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3367B785-A3C2-4731-873D-E3A757FA7D75}">
      <dgm:prSet/>
      <dgm:spPr>
        <a:solidFill>
          <a:srgbClr val="B119FC"/>
        </a:solidFill>
      </dgm:spPr>
      <dgm:t>
        <a:bodyPr/>
        <a:lstStyle/>
        <a:p>
          <a:r>
            <a:rPr lang="ru-RU" dirty="0"/>
            <a:t>Потоа, овие точки се совпаѓаат меѓу сликите со алгоритми како BFMatcher за да се порамнат сликите точно една со друга. </a:t>
          </a:r>
          <a:endParaRPr lang="en-US" dirty="0"/>
        </a:p>
      </dgm:t>
    </dgm:pt>
    <dgm:pt modelId="{5E675B5B-9E71-407E-9DFD-AB9330E7BEB4}" type="parTrans" cxnId="{97E8E69A-497D-4528-9914-7C19B5D146A5}">
      <dgm:prSet/>
      <dgm:spPr/>
      <dgm:t>
        <a:bodyPr/>
        <a:lstStyle/>
        <a:p>
          <a:endParaRPr lang="en-US"/>
        </a:p>
      </dgm:t>
    </dgm:pt>
    <dgm:pt modelId="{48375C32-F35E-47E6-A702-D895D3EBD685}" type="sibTrans" cxnId="{97E8E69A-497D-4528-9914-7C19B5D146A5}">
      <dgm:prSet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7ECE4596-6DFD-4A8F-B089-5C0D9EAD0DC6}">
      <dgm:prSet/>
      <dgm:spPr>
        <a:solidFill>
          <a:srgbClr val="E73FFB"/>
        </a:solidFill>
      </dgm:spPr>
      <dgm:t>
        <a:bodyPr/>
        <a:lstStyle/>
        <a:p>
          <a:r>
            <a:rPr lang="ru-RU" dirty="0"/>
            <a:t>Конечно, сликите се спојуваат (stitching) во една целосна панорама, а со пост-обработка се отстрануваат несаканите делови за да се добие чиста и конзистентна слика.</a:t>
          </a:r>
          <a:endParaRPr lang="en-US" dirty="0"/>
        </a:p>
      </dgm:t>
    </dgm:pt>
    <dgm:pt modelId="{0E5BB7E9-5F13-4994-B534-293CEB03E16F}" type="parTrans" cxnId="{ED6FCD2A-6F37-4806-BEA8-1156CA454F95}">
      <dgm:prSet/>
      <dgm:spPr/>
      <dgm:t>
        <a:bodyPr/>
        <a:lstStyle/>
        <a:p>
          <a:endParaRPr lang="en-US"/>
        </a:p>
      </dgm:t>
    </dgm:pt>
    <dgm:pt modelId="{27852D84-431B-44A4-AB31-CB69579DC2AB}" type="sibTrans" cxnId="{ED6FCD2A-6F37-4806-BEA8-1156CA454F95}">
      <dgm:prSet/>
      <dgm:spPr/>
      <dgm:t>
        <a:bodyPr/>
        <a:lstStyle/>
        <a:p>
          <a:endParaRPr lang="en-US"/>
        </a:p>
      </dgm:t>
    </dgm:pt>
    <dgm:pt modelId="{E1CFFD3C-CE13-435B-B8CB-8EC51635AD51}" type="pres">
      <dgm:prSet presAssocID="{1C08AB80-56C7-4A4B-B2F9-05205B177B9A}" presName="outerComposite" presStyleCnt="0">
        <dgm:presLayoutVars>
          <dgm:chMax val="5"/>
          <dgm:dir/>
          <dgm:resizeHandles val="exact"/>
        </dgm:presLayoutVars>
      </dgm:prSet>
      <dgm:spPr/>
    </dgm:pt>
    <dgm:pt modelId="{1B7CB3CC-308A-4D40-B69F-4FB2E4A50D47}" type="pres">
      <dgm:prSet presAssocID="{1C08AB80-56C7-4A4B-B2F9-05205B177B9A}" presName="dummyMaxCanvas" presStyleCnt="0">
        <dgm:presLayoutVars/>
      </dgm:prSet>
      <dgm:spPr/>
    </dgm:pt>
    <dgm:pt modelId="{581578AA-3D42-41A6-AF12-EE665903585B}" type="pres">
      <dgm:prSet presAssocID="{1C08AB80-56C7-4A4B-B2F9-05205B177B9A}" presName="ThreeNodes_1" presStyleLbl="node1" presStyleIdx="0" presStyleCnt="3">
        <dgm:presLayoutVars>
          <dgm:bulletEnabled val="1"/>
        </dgm:presLayoutVars>
      </dgm:prSet>
      <dgm:spPr/>
    </dgm:pt>
    <dgm:pt modelId="{57BC2029-7A74-4099-9825-BF2905AD5889}" type="pres">
      <dgm:prSet presAssocID="{1C08AB80-56C7-4A4B-B2F9-05205B177B9A}" presName="ThreeNodes_2" presStyleLbl="node1" presStyleIdx="1" presStyleCnt="3">
        <dgm:presLayoutVars>
          <dgm:bulletEnabled val="1"/>
        </dgm:presLayoutVars>
      </dgm:prSet>
      <dgm:spPr/>
    </dgm:pt>
    <dgm:pt modelId="{C5DA1373-EB98-4D0C-90AB-D098A0F92E01}" type="pres">
      <dgm:prSet presAssocID="{1C08AB80-56C7-4A4B-B2F9-05205B177B9A}" presName="ThreeNodes_3" presStyleLbl="node1" presStyleIdx="2" presStyleCnt="3">
        <dgm:presLayoutVars>
          <dgm:bulletEnabled val="1"/>
        </dgm:presLayoutVars>
      </dgm:prSet>
      <dgm:spPr/>
    </dgm:pt>
    <dgm:pt modelId="{A93D29E2-96D2-4F85-B8A6-DF100AA23950}" type="pres">
      <dgm:prSet presAssocID="{1C08AB80-56C7-4A4B-B2F9-05205B177B9A}" presName="ThreeConn_1-2" presStyleLbl="fgAccFollowNode1" presStyleIdx="0" presStyleCnt="2">
        <dgm:presLayoutVars>
          <dgm:bulletEnabled val="1"/>
        </dgm:presLayoutVars>
      </dgm:prSet>
      <dgm:spPr/>
    </dgm:pt>
    <dgm:pt modelId="{B9EC1BEC-E4CB-41F6-B336-853602FD80BB}" type="pres">
      <dgm:prSet presAssocID="{1C08AB80-56C7-4A4B-B2F9-05205B177B9A}" presName="ThreeConn_2-3" presStyleLbl="fgAccFollowNode1" presStyleIdx="1" presStyleCnt="2">
        <dgm:presLayoutVars>
          <dgm:bulletEnabled val="1"/>
        </dgm:presLayoutVars>
      </dgm:prSet>
      <dgm:spPr/>
    </dgm:pt>
    <dgm:pt modelId="{9F6948E2-4676-4C12-A327-3FB054538AB8}" type="pres">
      <dgm:prSet presAssocID="{1C08AB80-56C7-4A4B-B2F9-05205B177B9A}" presName="ThreeNodes_1_text" presStyleLbl="node1" presStyleIdx="2" presStyleCnt="3">
        <dgm:presLayoutVars>
          <dgm:bulletEnabled val="1"/>
        </dgm:presLayoutVars>
      </dgm:prSet>
      <dgm:spPr/>
    </dgm:pt>
    <dgm:pt modelId="{921E71D5-7D4E-400B-A6B5-2FADF6A86D0B}" type="pres">
      <dgm:prSet presAssocID="{1C08AB80-56C7-4A4B-B2F9-05205B177B9A}" presName="ThreeNodes_2_text" presStyleLbl="node1" presStyleIdx="2" presStyleCnt="3">
        <dgm:presLayoutVars>
          <dgm:bulletEnabled val="1"/>
        </dgm:presLayoutVars>
      </dgm:prSet>
      <dgm:spPr/>
    </dgm:pt>
    <dgm:pt modelId="{6EDEB41D-FD19-4A02-8072-A62AB497A01B}" type="pres">
      <dgm:prSet presAssocID="{1C08AB80-56C7-4A4B-B2F9-05205B177B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6EBB27-E778-4505-B2EE-8A7032299214}" type="presOf" srcId="{8A507AF9-BFEB-401E-9CF6-777D81E004F4}" destId="{9F6948E2-4676-4C12-A327-3FB054538AB8}" srcOrd="1" destOrd="0" presId="urn:microsoft.com/office/officeart/2005/8/layout/vProcess5"/>
    <dgm:cxn modelId="{ED6FCD2A-6F37-4806-BEA8-1156CA454F95}" srcId="{1C08AB80-56C7-4A4B-B2F9-05205B177B9A}" destId="{7ECE4596-6DFD-4A8F-B089-5C0D9EAD0DC6}" srcOrd="2" destOrd="0" parTransId="{0E5BB7E9-5F13-4994-B534-293CEB03E16F}" sibTransId="{27852D84-431B-44A4-AB31-CB69579DC2AB}"/>
    <dgm:cxn modelId="{90A9005B-ED58-414D-91F3-AD695382517E}" type="presOf" srcId="{3367B785-A3C2-4731-873D-E3A757FA7D75}" destId="{57BC2029-7A74-4099-9825-BF2905AD5889}" srcOrd="0" destOrd="0" presId="urn:microsoft.com/office/officeart/2005/8/layout/vProcess5"/>
    <dgm:cxn modelId="{EF2D5246-0DB8-4458-8181-9EC2C100007C}" type="presOf" srcId="{1C08AB80-56C7-4A4B-B2F9-05205B177B9A}" destId="{E1CFFD3C-CE13-435B-B8CB-8EC51635AD51}" srcOrd="0" destOrd="0" presId="urn:microsoft.com/office/officeart/2005/8/layout/vProcess5"/>
    <dgm:cxn modelId="{19024848-878D-4E64-8EAD-604B33792D74}" type="presOf" srcId="{3367B785-A3C2-4731-873D-E3A757FA7D75}" destId="{921E71D5-7D4E-400B-A6B5-2FADF6A86D0B}" srcOrd="1" destOrd="0" presId="urn:microsoft.com/office/officeart/2005/8/layout/vProcess5"/>
    <dgm:cxn modelId="{398D1D76-92CE-4394-9A5B-34075B7E1420}" type="presOf" srcId="{8A507AF9-BFEB-401E-9CF6-777D81E004F4}" destId="{581578AA-3D42-41A6-AF12-EE665903585B}" srcOrd="0" destOrd="0" presId="urn:microsoft.com/office/officeart/2005/8/layout/vProcess5"/>
    <dgm:cxn modelId="{73B97E57-5532-476A-B38D-D114EF60D5A8}" type="presOf" srcId="{7ECE4596-6DFD-4A8F-B089-5C0D9EAD0DC6}" destId="{6EDEB41D-FD19-4A02-8072-A62AB497A01B}" srcOrd="1" destOrd="0" presId="urn:microsoft.com/office/officeart/2005/8/layout/vProcess5"/>
    <dgm:cxn modelId="{97E8E69A-497D-4528-9914-7C19B5D146A5}" srcId="{1C08AB80-56C7-4A4B-B2F9-05205B177B9A}" destId="{3367B785-A3C2-4731-873D-E3A757FA7D75}" srcOrd="1" destOrd="0" parTransId="{5E675B5B-9E71-407E-9DFD-AB9330E7BEB4}" sibTransId="{48375C32-F35E-47E6-A702-D895D3EBD685}"/>
    <dgm:cxn modelId="{2770749D-2160-4F0C-9431-C7666F58FFDC}" srcId="{1C08AB80-56C7-4A4B-B2F9-05205B177B9A}" destId="{8A507AF9-BFEB-401E-9CF6-777D81E004F4}" srcOrd="0" destOrd="0" parTransId="{0B677072-FD4E-4E0E-96F3-BD7ED8B85891}" sibTransId="{D197AF14-FBD1-42D6-A387-3A00C1BB0F6B}"/>
    <dgm:cxn modelId="{FA50D7A6-8338-4BD3-97C0-D6AE72B17A74}" type="presOf" srcId="{D197AF14-FBD1-42D6-A387-3A00C1BB0F6B}" destId="{A93D29E2-96D2-4F85-B8A6-DF100AA23950}" srcOrd="0" destOrd="0" presId="urn:microsoft.com/office/officeart/2005/8/layout/vProcess5"/>
    <dgm:cxn modelId="{DB5071A8-4AB1-41E7-A2C6-213FC9310854}" type="presOf" srcId="{7ECE4596-6DFD-4A8F-B089-5C0D9EAD0DC6}" destId="{C5DA1373-EB98-4D0C-90AB-D098A0F92E01}" srcOrd="0" destOrd="0" presId="urn:microsoft.com/office/officeart/2005/8/layout/vProcess5"/>
    <dgm:cxn modelId="{C9EE79BD-FA0B-4276-ADB7-F7E229BAA32E}" type="presOf" srcId="{48375C32-F35E-47E6-A702-D895D3EBD685}" destId="{B9EC1BEC-E4CB-41F6-B336-853602FD80BB}" srcOrd="0" destOrd="0" presId="urn:microsoft.com/office/officeart/2005/8/layout/vProcess5"/>
    <dgm:cxn modelId="{1D6D934C-84E3-4063-BE9B-DEF63DE836F2}" type="presParOf" srcId="{E1CFFD3C-CE13-435B-B8CB-8EC51635AD51}" destId="{1B7CB3CC-308A-4D40-B69F-4FB2E4A50D47}" srcOrd="0" destOrd="0" presId="urn:microsoft.com/office/officeart/2005/8/layout/vProcess5"/>
    <dgm:cxn modelId="{3C737F8F-CDDD-4C2B-8502-6C85DCF8E5A1}" type="presParOf" srcId="{E1CFFD3C-CE13-435B-B8CB-8EC51635AD51}" destId="{581578AA-3D42-41A6-AF12-EE665903585B}" srcOrd="1" destOrd="0" presId="urn:microsoft.com/office/officeart/2005/8/layout/vProcess5"/>
    <dgm:cxn modelId="{502120A7-E2D0-41ED-9AC0-43E0B9F7DE62}" type="presParOf" srcId="{E1CFFD3C-CE13-435B-B8CB-8EC51635AD51}" destId="{57BC2029-7A74-4099-9825-BF2905AD5889}" srcOrd="2" destOrd="0" presId="urn:microsoft.com/office/officeart/2005/8/layout/vProcess5"/>
    <dgm:cxn modelId="{19484CBF-1F37-47A7-96AE-AC6C7B8B773D}" type="presParOf" srcId="{E1CFFD3C-CE13-435B-B8CB-8EC51635AD51}" destId="{C5DA1373-EB98-4D0C-90AB-D098A0F92E01}" srcOrd="3" destOrd="0" presId="urn:microsoft.com/office/officeart/2005/8/layout/vProcess5"/>
    <dgm:cxn modelId="{94A519AC-E1C2-436B-B718-44F1CAE94E95}" type="presParOf" srcId="{E1CFFD3C-CE13-435B-B8CB-8EC51635AD51}" destId="{A93D29E2-96D2-4F85-B8A6-DF100AA23950}" srcOrd="4" destOrd="0" presId="urn:microsoft.com/office/officeart/2005/8/layout/vProcess5"/>
    <dgm:cxn modelId="{9664888C-5C16-435D-B8BA-F32D9D44C5B6}" type="presParOf" srcId="{E1CFFD3C-CE13-435B-B8CB-8EC51635AD51}" destId="{B9EC1BEC-E4CB-41F6-B336-853602FD80BB}" srcOrd="5" destOrd="0" presId="urn:microsoft.com/office/officeart/2005/8/layout/vProcess5"/>
    <dgm:cxn modelId="{9C8B4639-3C9F-4A6C-88E0-46E8AE24E843}" type="presParOf" srcId="{E1CFFD3C-CE13-435B-B8CB-8EC51635AD51}" destId="{9F6948E2-4676-4C12-A327-3FB054538AB8}" srcOrd="6" destOrd="0" presId="urn:microsoft.com/office/officeart/2005/8/layout/vProcess5"/>
    <dgm:cxn modelId="{D7B618B9-7951-45E8-A3B5-D016BDB55CF8}" type="presParOf" srcId="{E1CFFD3C-CE13-435B-B8CB-8EC51635AD51}" destId="{921E71D5-7D4E-400B-A6B5-2FADF6A86D0B}" srcOrd="7" destOrd="0" presId="urn:microsoft.com/office/officeart/2005/8/layout/vProcess5"/>
    <dgm:cxn modelId="{2CD57017-8280-4E69-A902-20AC2359388E}" type="presParOf" srcId="{E1CFFD3C-CE13-435B-B8CB-8EC51635AD51}" destId="{6EDEB41D-FD19-4A02-8072-A62AB497A0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578AA-3D42-41A6-AF12-EE665903585B}">
      <dsp:nvSpPr>
        <dsp:cNvPr id="0" name=""/>
        <dsp:cNvSpPr/>
      </dsp:nvSpPr>
      <dsp:spPr>
        <a:xfrm>
          <a:off x="0" y="0"/>
          <a:ext cx="6653839" cy="1126814"/>
        </a:xfrm>
        <a:prstGeom prst="roundRect">
          <a:avLst>
            <a:gd name="adj" fmla="val 10000"/>
          </a:avLst>
        </a:prstGeom>
        <a:solidFill>
          <a:srgbClr val="4704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Процесот на креирање панорамски слики започнува со детекција на карактеристични точки на секоја слика, често користејќи алгоритми како SIFT. </a:t>
          </a:r>
          <a:endParaRPr lang="en-US" sz="1600" kern="1200" dirty="0"/>
        </a:p>
      </dsp:txBody>
      <dsp:txXfrm>
        <a:off x="33003" y="33003"/>
        <a:ext cx="5437919" cy="1060808"/>
      </dsp:txXfrm>
    </dsp:sp>
    <dsp:sp modelId="{57BC2029-7A74-4099-9825-BF2905AD5889}">
      <dsp:nvSpPr>
        <dsp:cNvPr id="0" name=""/>
        <dsp:cNvSpPr/>
      </dsp:nvSpPr>
      <dsp:spPr>
        <a:xfrm>
          <a:off x="587103" y="1314616"/>
          <a:ext cx="6653839" cy="1126814"/>
        </a:xfrm>
        <a:prstGeom prst="roundRect">
          <a:avLst>
            <a:gd name="adj" fmla="val 10000"/>
          </a:avLst>
        </a:prstGeom>
        <a:solidFill>
          <a:srgbClr val="B119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Потоа, овие точки се совпаѓаат меѓу сликите со алгоритми како BFMatcher за да се порамнат сликите точно една со друга. </a:t>
          </a:r>
          <a:endParaRPr lang="en-US" sz="1600" kern="1200" dirty="0"/>
        </a:p>
      </dsp:txBody>
      <dsp:txXfrm>
        <a:off x="620106" y="1347619"/>
        <a:ext cx="5268300" cy="1060808"/>
      </dsp:txXfrm>
    </dsp:sp>
    <dsp:sp modelId="{C5DA1373-EB98-4D0C-90AB-D098A0F92E01}">
      <dsp:nvSpPr>
        <dsp:cNvPr id="0" name=""/>
        <dsp:cNvSpPr/>
      </dsp:nvSpPr>
      <dsp:spPr>
        <a:xfrm>
          <a:off x="1174206" y="2629233"/>
          <a:ext cx="6653839" cy="1126814"/>
        </a:xfrm>
        <a:prstGeom prst="roundRect">
          <a:avLst>
            <a:gd name="adj" fmla="val 10000"/>
          </a:avLst>
        </a:prstGeom>
        <a:solidFill>
          <a:srgbClr val="E73F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Конечно, сликите се спојуваат (stitching) во една целосна панорама, а со пост-обработка се отстрануваат несаканите делови за да се добие чиста и конзистентна слика.</a:t>
          </a:r>
          <a:endParaRPr lang="en-US" sz="1600" kern="1200" dirty="0"/>
        </a:p>
      </dsp:txBody>
      <dsp:txXfrm>
        <a:off x="1207209" y="2662236"/>
        <a:ext cx="5268300" cy="1060808"/>
      </dsp:txXfrm>
    </dsp:sp>
    <dsp:sp modelId="{A93D29E2-96D2-4F85-B8A6-DF100AA23950}">
      <dsp:nvSpPr>
        <dsp:cNvPr id="0" name=""/>
        <dsp:cNvSpPr/>
      </dsp:nvSpPr>
      <dsp:spPr>
        <a:xfrm>
          <a:off x="5921409" y="854500"/>
          <a:ext cx="732429" cy="732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086206" y="854500"/>
        <a:ext cx="402835" cy="551153"/>
      </dsp:txXfrm>
    </dsp:sp>
    <dsp:sp modelId="{B9EC1BEC-E4CB-41F6-B336-853602FD80BB}">
      <dsp:nvSpPr>
        <dsp:cNvPr id="0" name=""/>
        <dsp:cNvSpPr/>
      </dsp:nvSpPr>
      <dsp:spPr>
        <a:xfrm>
          <a:off x="6508513" y="2161605"/>
          <a:ext cx="732429" cy="732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6673310" y="2161605"/>
        <a:ext cx="402835" cy="551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16-Sep-24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15-Sep-24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91" y="1936778"/>
            <a:ext cx="9798817" cy="2984443"/>
          </a:xfrm>
        </p:spPr>
        <p:txBody>
          <a:bodyPr anchor="b"/>
          <a:lstStyle/>
          <a:p>
            <a:r>
              <a:rPr lang="mk-MK" sz="5400" b="1" dirty="0"/>
              <a:t>Алгоритми за креирање на панорамски слики од повеќе слики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E9BC76-F89A-632C-89FF-4D498B76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266677"/>
            <a:ext cx="8052114" cy="1656304"/>
          </a:xfrm>
        </p:spPr>
        <p:txBody>
          <a:bodyPr/>
          <a:lstStyle/>
          <a:p>
            <a:pPr algn="ctr"/>
            <a:r>
              <a:rPr lang="mk-MK" dirty="0"/>
              <a:t>Споредување на Карактеристични Точки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7D668E-1E69-54FD-D6CA-94BAC380312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algn="just"/>
            <a:r>
              <a:rPr lang="ru-RU" dirty="0"/>
              <a:t>По детектирањето на карактеристични точки во секоја од сликите, потребно е да се споредат овие точки за да се утврди како различните слики се поврзуваат</a:t>
            </a:r>
            <a:endParaRPr lang="en-US" dirty="0"/>
          </a:p>
          <a:p>
            <a:pPr algn="just"/>
            <a:r>
              <a:rPr lang="ru-RU" dirty="0"/>
              <a:t>Секоја карактеристична точка е претставена со вектор на дескриптори кој ги содржи информациите за нејзината околина. Целта на споредувањето е да се најдат парови на точки со слични дескриптори помеѓу сликите.</a:t>
            </a:r>
          </a:p>
          <a:p>
            <a:pPr algn="just"/>
            <a:r>
              <a:rPr lang="mk-MK" dirty="0"/>
              <a:t>За споредување на дескрипторите, најчесто се користат алгоритми како </a:t>
            </a:r>
            <a:r>
              <a:rPr lang="en-US" dirty="0" err="1"/>
              <a:t>BFMatcher</a:t>
            </a:r>
            <a:r>
              <a:rPr lang="en-US" dirty="0"/>
              <a:t> (Brute Force Matcher) </a:t>
            </a:r>
            <a:r>
              <a:rPr lang="mk-MK" dirty="0"/>
              <a:t>и </a:t>
            </a:r>
            <a:r>
              <a:rPr lang="en-US" dirty="0"/>
              <a:t>FLANN (Fast Library for Approximate Nearest Neighbors)</a:t>
            </a:r>
            <a:r>
              <a:rPr lang="mk-MK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pPr lvl="0" algn="ctr"/>
            <a:r>
              <a:rPr lang="en-US" dirty="0" err="1"/>
              <a:t>BFMatcher</a:t>
            </a:r>
            <a:r>
              <a:rPr lang="en-US" dirty="0"/>
              <a:t> (Brute Force Matcher)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91520" y="2479980"/>
            <a:ext cx="3823164" cy="3030360"/>
          </a:xfrm>
        </p:spPr>
        <p:txBody>
          <a:bodyPr numCol="1">
            <a:normAutofit fontScale="92500"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ru-RU" sz="1900" dirty="0"/>
              <a:t>BFMatcher функционира на принципот на „груба сила,“ споредувајќи секој дескриптор од првата слика со сите дескриптори од втората слика</a:t>
            </a:r>
            <a:r>
              <a:rPr lang="en-US" sz="1900" dirty="0"/>
              <a:t>,</a:t>
            </a:r>
            <a:r>
              <a:rPr lang="mk-MK" sz="1900" dirty="0"/>
              <a:t> со </a:t>
            </a:r>
            <a:r>
              <a:rPr lang="ru-RU" sz="1900" dirty="0"/>
              <a:t>пресметување на растојанието (често користејќи Евклидово растојание).</a:t>
            </a: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64715" y="2479981"/>
            <a:ext cx="3183808" cy="3655348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910ED-EDE8-727D-23ED-77029F3B4770}"/>
              </a:ext>
            </a:extLst>
          </p:cNvPr>
          <p:cNvSpPr txBox="1"/>
          <p:nvPr/>
        </p:nvSpPr>
        <p:spPr>
          <a:xfrm>
            <a:off x="4414684" y="2479981"/>
            <a:ext cx="364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mk-MK" sz="1800" dirty="0">
                <a:solidFill>
                  <a:schemeClr val="accent3">
                    <a:lumMod val="75000"/>
                  </a:schemeClr>
                </a:solidFill>
              </a:rPr>
              <a:t>Варијанти на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BFMatcher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match():</a:t>
            </a:r>
            <a:r>
              <a:rPr lang="mk-MK" sz="1800" dirty="0">
                <a:solidFill>
                  <a:schemeClr val="bg1"/>
                </a:solidFill>
              </a:rPr>
              <a:t> Споредува и наоѓа едно најдобро совпаѓање за секој дескриптор.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chemeClr val="bg1"/>
                </a:solidFill>
              </a:rPr>
              <a:t>knnMatch</a:t>
            </a:r>
            <a:r>
              <a:rPr lang="en-US" sz="1800" dirty="0">
                <a:solidFill>
                  <a:schemeClr val="bg1"/>
                </a:solidFill>
              </a:rPr>
              <a:t>(): </a:t>
            </a:r>
            <a:r>
              <a:rPr lang="mk-MK" sz="1800" dirty="0">
                <a:solidFill>
                  <a:schemeClr val="bg1"/>
                </a:solidFill>
              </a:rPr>
              <a:t>Наоѓа </a:t>
            </a:r>
            <a:r>
              <a:rPr lang="en-US" sz="1800" dirty="0">
                <a:solidFill>
                  <a:schemeClr val="bg1"/>
                </a:solidFill>
              </a:rPr>
              <a:t>k </a:t>
            </a:r>
            <a:r>
              <a:rPr lang="mk-MK" sz="1800" dirty="0">
                <a:solidFill>
                  <a:schemeClr val="bg1"/>
                </a:solidFill>
              </a:rPr>
              <a:t>најдобри совпаѓања за секој дескриптор.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081D-E084-F193-AE69-D8826A3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2742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pPr algn="ctr"/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190232"/>
            <a:ext cx="7303538" cy="3427265"/>
          </a:xfrm>
        </p:spPr>
        <p:txBody>
          <a:bodyPr/>
          <a:lstStyle/>
          <a:p>
            <a:r>
              <a:rPr lang="en-US" sz="1700" dirty="0"/>
              <a:t>cv2.imread()</a:t>
            </a:r>
            <a:r>
              <a:rPr lang="mk-MK" sz="1700" dirty="0"/>
              <a:t> - </a:t>
            </a:r>
            <a:r>
              <a:rPr lang="ru-RU" sz="1700" dirty="0"/>
              <a:t>вчитување на слика од датотека</a:t>
            </a:r>
            <a:endParaRPr lang="mk-MK" sz="1700" dirty="0"/>
          </a:p>
          <a:p>
            <a:r>
              <a:rPr lang="en-US" sz="1700" dirty="0"/>
              <a:t>cv2.resize()</a:t>
            </a:r>
            <a:r>
              <a:rPr lang="mk-MK" sz="1700" dirty="0"/>
              <a:t> – </a:t>
            </a:r>
            <a:r>
              <a:rPr lang="ru-RU" sz="1700" dirty="0"/>
              <a:t>менување на големината на сликата според зададени димензии</a:t>
            </a:r>
          </a:p>
          <a:p>
            <a:pPr algn="just"/>
            <a:r>
              <a:rPr lang="en-US" sz="1700" dirty="0"/>
              <a:t>cv2.cvtColor()</a:t>
            </a:r>
            <a:r>
              <a:rPr lang="mk-MK" sz="1700" dirty="0"/>
              <a:t> – менување на колоритниот простор</a:t>
            </a:r>
          </a:p>
          <a:p>
            <a:r>
              <a:rPr lang="en-US" sz="1700" dirty="0"/>
              <a:t>cv2.drawMatches()</a:t>
            </a:r>
            <a:r>
              <a:rPr lang="mk-MK" sz="1700" dirty="0"/>
              <a:t> - </a:t>
            </a:r>
            <a:r>
              <a:rPr lang="ru-RU" sz="1700" dirty="0"/>
              <a:t>визуелизација на совпаѓањата на карактеристични точки помеѓу две слики</a:t>
            </a:r>
          </a:p>
          <a:p>
            <a:r>
              <a:rPr lang="en-US" sz="1700" dirty="0"/>
              <a:t>cv2.Stitcher_create()</a:t>
            </a:r>
            <a:r>
              <a:rPr lang="ru-RU" sz="1700" dirty="0"/>
              <a:t> - создава Stitcher објект кој автоматски спојува повеќе слики во една панорамска слика</a:t>
            </a:r>
          </a:p>
          <a:p>
            <a:r>
              <a:rPr lang="en-US" sz="1700" dirty="0"/>
              <a:t>cv2.imshow()</a:t>
            </a:r>
            <a:r>
              <a:rPr lang="mk-MK" sz="1700" dirty="0"/>
              <a:t>- прикажување на сликите на екран</a:t>
            </a:r>
          </a:p>
          <a:p>
            <a:r>
              <a:rPr lang="en-US" sz="1700" dirty="0"/>
              <a:t>cv2.waitKey()</a:t>
            </a:r>
            <a:r>
              <a:rPr lang="mk-MK" sz="1700" dirty="0"/>
              <a:t> - </a:t>
            </a:r>
            <a:r>
              <a:rPr lang="ru-RU" sz="1700" dirty="0"/>
              <a:t>паузирање на програмата додека корисникот не притисне копче</a:t>
            </a:r>
            <a:endParaRPr lang="en-US" sz="17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16412" y="2492524"/>
            <a:ext cx="2832613" cy="2991515"/>
          </a:xfrm>
        </p:spPr>
        <p:txBody>
          <a:bodyPr/>
          <a:lstStyle/>
          <a:p>
            <a:pPr algn="just"/>
            <a:r>
              <a:rPr lang="ru-RU" b="1" dirty="0"/>
              <a:t>OpenCV</a:t>
            </a:r>
            <a:r>
              <a:rPr lang="ru-RU" dirty="0"/>
              <a:t> (Open Source Computer Vision Library) е широко користена библиотека за обработка на слики и компјутерски вид, која поддржува различни функции за манипулација со слики, анализа и машинско учење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D1E19-91FF-1292-481B-D8B2D8232781}"/>
              </a:ext>
            </a:extLst>
          </p:cNvPr>
          <p:cNvSpPr/>
          <p:nvPr/>
        </p:nvSpPr>
        <p:spPr>
          <a:xfrm>
            <a:off x="8117840" y="2379406"/>
            <a:ext cx="3425231" cy="3569110"/>
          </a:xfrm>
          <a:prstGeom prst="rect">
            <a:avLst/>
          </a:prstGeom>
          <a:noFill/>
          <a:ln w="19050">
            <a:solidFill>
              <a:srgbClr val="20C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6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D500-08AC-1B90-96AF-19AD4DAD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резултати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3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38BA07-E7D0-F275-D3DB-1C8FCF0C3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48" y="679432"/>
            <a:ext cx="11562303" cy="674430"/>
          </a:xfrm>
        </p:spPr>
        <p:txBody>
          <a:bodyPr/>
          <a:lstStyle/>
          <a:p>
            <a:r>
              <a:rPr lang="mk-MK" sz="4800" dirty="0"/>
              <a:t>Внесени слики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3BB3-D590-7F4D-6600-BF671FB7D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1999596"/>
            <a:ext cx="3581976" cy="3259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08F408-1192-1300-1A22-26D73443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56" y="1999596"/>
            <a:ext cx="3776737" cy="325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F7521-93FD-27A3-95EE-04C6F2E05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26" y="1999596"/>
            <a:ext cx="3613745" cy="32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819EEC-785D-9A5E-1893-A6293AAF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3" y="342900"/>
            <a:ext cx="6852967" cy="3096000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D377FEB-ACD8-43D5-E375-2453294E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144" y="3473791"/>
            <a:ext cx="6789765" cy="3106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7DABA-40F5-8514-ABF7-60871C559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03" y="2456578"/>
            <a:ext cx="5242497" cy="751834"/>
          </a:xfrm>
        </p:spPr>
        <p:txBody>
          <a:bodyPr/>
          <a:lstStyle/>
          <a:p>
            <a:r>
              <a:rPr lang="mk-MK" sz="4000" dirty="0"/>
              <a:t>Совпаднати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38ED-E54B-F0E7-7E3A-C0620DEDBEA7}"/>
              </a:ext>
            </a:extLst>
          </p:cNvPr>
          <p:cNvSpPr txBox="1"/>
          <p:nvPr/>
        </p:nvSpPr>
        <p:spPr>
          <a:xfrm>
            <a:off x="292099" y="3910236"/>
            <a:ext cx="4729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4400" dirty="0">
                <a:solidFill>
                  <a:srgbClr val="62DBD8"/>
                </a:solidFill>
                <a:latin typeface="+mj-lt"/>
              </a:rPr>
              <a:t> </a:t>
            </a:r>
            <a:r>
              <a:rPr lang="mk-MK" sz="4000" dirty="0">
                <a:solidFill>
                  <a:srgbClr val="62DBD8"/>
                </a:solidFill>
                <a:latin typeface="+mj-lt"/>
              </a:rPr>
              <a:t>КЛУЧНИ ТОЧКИ</a:t>
            </a:r>
            <a:endParaRPr lang="en-US" sz="4400" dirty="0">
              <a:solidFill>
                <a:srgbClr val="62DBD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96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6E7EBA-37B4-DA58-993F-458E50F78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48" y="682421"/>
            <a:ext cx="11562303" cy="851411"/>
          </a:xfrm>
        </p:spPr>
        <p:txBody>
          <a:bodyPr/>
          <a:lstStyle/>
          <a:p>
            <a:r>
              <a:rPr lang="mk-MK" sz="4800" dirty="0"/>
              <a:t>Панорамска слика</a:t>
            </a:r>
            <a:endParaRPr lang="en-US" sz="4800" dirty="0"/>
          </a:p>
        </p:txBody>
      </p:sp>
      <p:pic>
        <p:nvPicPr>
          <p:cNvPr id="5" name="Picture 4" descr="A mountain range reflected in a lake&#10;&#10;Description automatically generated">
            <a:extLst>
              <a:ext uri="{FF2B5EF4-FFF2-40B4-BE49-F238E27FC236}">
                <a16:creationId xmlns:a16="http://schemas.microsoft.com/office/drawing/2014/main" id="{A5C050FF-B40F-04A6-1DA7-52BE98C7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16" y="1877068"/>
            <a:ext cx="9308968" cy="40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512088"/>
            <a:ext cx="6327105" cy="1126045"/>
          </a:xfrm>
        </p:spPr>
        <p:txBody>
          <a:bodyPr anchor="b">
            <a:normAutofit/>
          </a:bodyPr>
          <a:lstStyle/>
          <a:p>
            <a:r>
              <a:rPr lang="mk-MK" sz="3600" dirty="0"/>
              <a:t>Ви благодарам на вниманието!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14591-F5B4-BC4B-C8F0-57A489780656}"/>
              </a:ext>
            </a:extLst>
          </p:cNvPr>
          <p:cNvSpPr txBox="1"/>
          <p:nvPr/>
        </p:nvSpPr>
        <p:spPr>
          <a:xfrm>
            <a:off x="2932448" y="3962136"/>
            <a:ext cx="6327105" cy="39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b="0" i="0" kern="1200" cap="all" spc="300" baseline="0" dirty="0" err="1">
                <a:solidFill>
                  <a:schemeClr val="bg1"/>
                </a:solidFill>
              </a:rPr>
              <a:t>Изработила</a:t>
            </a:r>
            <a:r>
              <a:rPr lang="en-US" b="0" i="0" kern="1200" cap="all" spc="300" baseline="0" dirty="0">
                <a:solidFill>
                  <a:schemeClr val="bg1"/>
                </a:solidFill>
              </a:rPr>
              <a:t>: Ана Алексова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465005"/>
            <a:ext cx="4466502" cy="836985"/>
          </a:xfrm>
        </p:spPr>
        <p:txBody>
          <a:bodyPr/>
          <a:lstStyle/>
          <a:p>
            <a:pPr algn="ctr"/>
            <a:r>
              <a:rPr lang="mk-MK" sz="4000" dirty="0"/>
              <a:t>Агенда</a:t>
            </a:r>
            <a:endParaRPr lang="en-US" sz="400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205748" cy="3405187"/>
          </a:xfrm>
        </p:spPr>
        <p:txBody>
          <a:bodyPr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mk-MK" sz="2200" dirty="0"/>
              <a:t>Вовед во панорамски слики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mk-MK" sz="2200" dirty="0"/>
              <a:t>Алгоритми за креирање панорамски слики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OpenCV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mk-MK" sz="2200" dirty="0"/>
              <a:t>Резултати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mk-MK" sz="6600" dirty="0"/>
              <a:t>Вовед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47" y="559642"/>
            <a:ext cx="4958081" cy="926964"/>
          </a:xfrm>
        </p:spPr>
        <p:txBody>
          <a:bodyPr/>
          <a:lstStyle/>
          <a:p>
            <a:pPr algn="ctr"/>
            <a:r>
              <a:rPr lang="mk-MK" dirty="0"/>
              <a:t>Панорамски слики</a:t>
            </a:r>
            <a:endParaRPr lang="en-US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7" name="Content Placeholder 35">
            <a:extLst>
              <a:ext uri="{FF2B5EF4-FFF2-40B4-BE49-F238E27FC236}">
                <a16:creationId xmlns:a16="http://schemas.microsoft.com/office/drawing/2014/main" id="{B40D2256-2DF1-EF2A-378F-EBB1BF04FC7C}"/>
              </a:ext>
            </a:extLst>
          </p:cNvPr>
          <p:cNvSpPr txBox="1">
            <a:spLocks/>
          </p:cNvSpPr>
          <p:nvPr/>
        </p:nvSpPr>
        <p:spPr>
          <a:xfrm>
            <a:off x="871949" y="1708221"/>
            <a:ext cx="4476476" cy="481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mk-MK" sz="1800" dirty="0">
                <a:solidFill>
                  <a:schemeClr val="bg1"/>
                </a:solidFill>
                <a:latin typeface="+mn-lt"/>
              </a:rPr>
              <a:t>Панорамските слики се креираат со спојување на повеќе слики во една, со помош на различни техники и алгоритми.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+mn-lt"/>
              </a:rPr>
              <a:t>Во процесот на спојување панорамски слики, важно е да се осигура дека комплетот на слики има доволно логично преклопување помеѓу нив.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+mn-lt"/>
              </a:rPr>
              <a:t>Покрај тоа, сликите треба да содржат доволно карактеристични точки што можат да се  споредуваат. Овие мерливи карактеристики помагаат во прецизното порамнување и спојување на сликите, што води до создавање на квалитетен панорамски приказ.</a:t>
            </a:r>
            <a:endParaRPr lang="mk-MK" sz="1800" dirty="0">
              <a:solidFill>
                <a:schemeClr val="bg1"/>
              </a:solidFill>
              <a:latin typeface="+mn-lt"/>
            </a:endParaRPr>
          </a:p>
          <a:p>
            <a:pPr algn="just"/>
            <a:endParaRPr lang="en-US" sz="1600" dirty="0">
              <a:solidFill>
                <a:srgbClr val="FFFFFE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A03273-013D-F68C-02F6-48C44EB0962C}"/>
              </a:ext>
            </a:extLst>
          </p:cNvPr>
          <p:cNvGrpSpPr/>
          <p:nvPr/>
        </p:nvGrpSpPr>
        <p:grpSpPr>
          <a:xfrm>
            <a:off x="7163808" y="1023124"/>
            <a:ext cx="3990545" cy="4793447"/>
            <a:chOff x="7876652" y="1036848"/>
            <a:chExt cx="3990545" cy="4793447"/>
          </a:xfrm>
        </p:grpSpPr>
        <p:pic>
          <p:nvPicPr>
            <p:cNvPr id="16" name="Picture 2" descr="Image Stitching to create a Panorama | by Naveksha Sood | Medium">
              <a:extLst>
                <a:ext uri="{FF2B5EF4-FFF2-40B4-BE49-F238E27FC236}">
                  <a16:creationId xmlns:a16="http://schemas.microsoft.com/office/drawing/2014/main" id="{B73AE8A9-B1FD-D39A-B2BA-379C2017E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76652" y="1036848"/>
              <a:ext cx="3990545" cy="4793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3A87588-1B3C-A134-1FCA-3DD659CCCC74}"/>
                </a:ext>
              </a:extLst>
            </p:cNvPr>
            <p:cNvSpPr/>
            <p:nvPr/>
          </p:nvSpPr>
          <p:spPr>
            <a:xfrm rot="5400000">
              <a:off x="9569083" y="2852042"/>
              <a:ext cx="730080" cy="704059"/>
            </a:xfrm>
            <a:prstGeom prst="rightArrow">
              <a:avLst>
                <a:gd name="adj1" fmla="val 37705"/>
                <a:gd name="adj2" fmla="val 50000"/>
              </a:avLst>
            </a:prstGeom>
            <a:solidFill>
              <a:srgbClr val="009D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164436" cy="1656304"/>
          </a:xfrm>
        </p:spPr>
        <p:txBody>
          <a:bodyPr/>
          <a:lstStyle/>
          <a:p>
            <a:r>
              <a:rPr lang="mk-MK" dirty="0"/>
              <a:t>Креирање на панорамски слики</a:t>
            </a:r>
            <a:endParaRPr lang="en-US" dirty="0"/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285C044-B545-25E1-2D26-661CB37C9523}"/>
              </a:ext>
            </a:extLst>
          </p:cNvPr>
          <p:cNvGraphicFramePr>
            <a:graphicFrameLocks noGrp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800879756"/>
              </p:ext>
            </p:extLst>
          </p:nvPr>
        </p:nvGraphicFramePr>
        <p:xfrm>
          <a:off x="3305669" y="2470150"/>
          <a:ext cx="7828046" cy="375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anchor="ctr">
            <a:normAutofit/>
          </a:bodyPr>
          <a:lstStyle/>
          <a:p>
            <a:r>
              <a:rPr lang="mk-MK" sz="5400" dirty="0"/>
              <a:t>Алгоритми за креирање панорамски слики</a:t>
            </a:r>
            <a:endParaRPr lang="en-US" sz="5400" dirty="0"/>
          </a:p>
        </p:txBody>
      </p:sp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19" y="162560"/>
            <a:ext cx="9281103" cy="1616904"/>
          </a:xfrm>
        </p:spPr>
        <p:txBody>
          <a:bodyPr/>
          <a:lstStyle/>
          <a:p>
            <a:r>
              <a:rPr lang="mk-MK" dirty="0"/>
              <a:t>Детекција на карактеристични точки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4145785" cy="352839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Детекцијата на карактеристични точки е клучен чекор во процесот на создавање панорамски слики. Овие точки претставуваат уникатни и лесно препознатливи детали на сликата, како што се агли, рабови, или текстури, кои се користат за да се утврдат совпаѓањата меѓу различни фотографии.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77172" y="2474810"/>
            <a:ext cx="4227332" cy="352839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Алгоритмите како SIFT, ORB, и SURF се користат за автоматска детекција на овие точки. Овие алгоритми го анализираат визуелниот контекст на сликата за да ги идентификуваат областите што се стабилни и препознатливи, без разлика на промените во перспектива или скала на сликата.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SIFT </a:t>
            </a:r>
            <a:r>
              <a:rPr lang="mk-MK" sz="3200" dirty="0"/>
              <a:t>алгоритам</a:t>
            </a:r>
            <a:br>
              <a:rPr lang="en-US" sz="3200" dirty="0"/>
            </a:br>
            <a:r>
              <a:rPr lang="en-US" sz="3200" dirty="0"/>
              <a:t>(Scale-Invariant Feature Transform)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Алгоритмот </a:t>
            </a:r>
            <a:r>
              <a:rPr lang="ru-RU" b="1" dirty="0"/>
              <a:t>SIFT</a:t>
            </a:r>
            <a:r>
              <a:rPr lang="ru-RU" dirty="0"/>
              <a:t> (Scale-Invariant Feature Transform) е широко користен метод за детекција и опис на карактеристични точки во слики. SIFT е познат по својата способност да открива стабилни и препознатливи клучни точки во слики кои се отпорни на промени во скала, ротирање и осветленост.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BE8D3A1E-8064-F79B-EB52-655D38AA2208}"/>
              </a:ext>
            </a:extLst>
          </p:cNvPr>
          <p:cNvSpPr txBox="1">
            <a:spLocks/>
          </p:cNvSpPr>
          <p:nvPr/>
        </p:nvSpPr>
        <p:spPr>
          <a:xfrm>
            <a:off x="5905341" y="3179287"/>
            <a:ext cx="4692973" cy="26979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bg1"/>
                </a:solidFill>
              </a:rPr>
              <a:t>Отпорност на Промени во Скала и Ротација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bg1"/>
                </a:solidFill>
              </a:rPr>
              <a:t>Проверка на Резолуција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bg1"/>
                </a:solidFill>
              </a:rPr>
              <a:t>Отпорност на Осветленост и Шум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bg1"/>
                </a:solidFill>
              </a:rPr>
              <a:t>Стабилност и Прецизност</a:t>
            </a:r>
            <a:endParaRPr lang="en-US" sz="2000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chemeClr val="bg1"/>
                </a:solidFill>
              </a:rPr>
              <a:t>Широка Примена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BC2ACC-9A2C-6AE4-5AC0-87ED749FC5CE}"/>
              </a:ext>
            </a:extLst>
          </p:cNvPr>
          <p:cNvGrpSpPr/>
          <p:nvPr/>
        </p:nvGrpSpPr>
        <p:grpSpPr>
          <a:xfrm>
            <a:off x="5119621" y="2558001"/>
            <a:ext cx="6264414" cy="3319232"/>
            <a:chOff x="5119621" y="2558001"/>
            <a:chExt cx="6264414" cy="3319232"/>
          </a:xfrm>
        </p:grpSpPr>
        <p:sp>
          <p:nvSpPr>
            <p:cNvPr id="6" name="Text Placeholder 8">
              <a:extLst>
                <a:ext uri="{FF2B5EF4-FFF2-40B4-BE49-F238E27FC236}">
                  <a16:creationId xmlns:a16="http://schemas.microsoft.com/office/drawing/2014/main" id="{A050A886-8C35-0315-6B48-2628EB4824F7}"/>
                </a:ext>
              </a:extLst>
            </p:cNvPr>
            <p:cNvSpPr txBox="1">
              <a:spLocks/>
            </p:cNvSpPr>
            <p:nvPr/>
          </p:nvSpPr>
          <p:spPr>
            <a:xfrm>
              <a:off x="5119621" y="2672001"/>
              <a:ext cx="6264414" cy="68580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accent3"/>
                  </a:solidFill>
                  <a:latin typeface="+mj-lt"/>
                  <a:ea typeface="+mn-ea"/>
                  <a:cs typeface="Biome" panose="020B0503030204020804" pitchFamily="34" charset="0"/>
                </a:defRPr>
              </a:lvl1pPr>
              <a:lvl2pPr marL="8001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573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k-MK" dirty="0"/>
                <a:t>Зошто е добар </a:t>
              </a:r>
              <a:r>
                <a:rPr lang="en-US" dirty="0"/>
                <a:t>sift?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D6FF9-B52E-DDBE-7DA7-615021D84331}"/>
                </a:ext>
              </a:extLst>
            </p:cNvPr>
            <p:cNvSpPr/>
            <p:nvPr/>
          </p:nvSpPr>
          <p:spPr>
            <a:xfrm>
              <a:off x="5119621" y="2558001"/>
              <a:ext cx="6023077" cy="3319232"/>
            </a:xfrm>
            <a:prstGeom prst="rect">
              <a:avLst/>
            </a:prstGeom>
            <a:noFill/>
            <a:ln w="19050">
              <a:solidFill>
                <a:srgbClr val="20C9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89" y="1399483"/>
            <a:ext cx="3736630" cy="1092250"/>
          </a:xfrm>
        </p:spPr>
        <p:txBody>
          <a:bodyPr/>
          <a:lstStyle/>
          <a:p>
            <a:pPr lvl="0"/>
            <a:r>
              <a:rPr lang="mk-MK" dirty="0"/>
              <a:t>Споредба на алгоритмите</a:t>
            </a:r>
            <a:endParaRPr lang="en-US" noProof="0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969659781"/>
              </p:ext>
            </p:extLst>
          </p:nvPr>
        </p:nvGraphicFramePr>
        <p:xfrm>
          <a:off x="5952203" y="1281496"/>
          <a:ext cx="5236907" cy="42950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182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6550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10000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mk-MK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</a:rPr>
                        <a:t>АЛГОРИТАМ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mk-MK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</a:rPr>
                        <a:t>ОПИС</a:t>
                      </a:r>
                      <a:endParaRPr lang="en-US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983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SIFT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mk-MK" dirty="0"/>
                        <a:t>Робусен на промени во скалата, ротацијата и осветлувањето.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983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SURF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mk-MK" dirty="0"/>
                        <a:t>Побрз од SIFT, но малку помалку прецизен.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983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ORB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mk-MK" dirty="0"/>
                        <a:t>Брз и ефикасен, погоден за апликации во реално време.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{EFD6B7DA-1674-4272-9CD2-0C4EAAD570B3}tf11936837_win32</Template>
  <TotalTime>815</TotalTime>
  <Words>709</Words>
  <Application>Microsoft Office PowerPoint</Application>
  <PresentationFormat>Widescreen</PresentationFormat>
  <Paragraphs>74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</vt:lpstr>
      <vt:lpstr>Biome</vt:lpstr>
      <vt:lpstr>Calibri</vt:lpstr>
      <vt:lpstr>Courier New</vt:lpstr>
      <vt:lpstr>Wingdings</vt:lpstr>
      <vt:lpstr>Custom</vt:lpstr>
      <vt:lpstr>Алгоритми за креирање на панорамски слики од повеќе слики</vt:lpstr>
      <vt:lpstr>Агенда</vt:lpstr>
      <vt:lpstr>Вовед</vt:lpstr>
      <vt:lpstr>PowerPoint Presentation</vt:lpstr>
      <vt:lpstr>Креирање на панорамски слики</vt:lpstr>
      <vt:lpstr>Алгоритми за креирање панорамски слики</vt:lpstr>
      <vt:lpstr>Детекција на карактеристични точки</vt:lpstr>
      <vt:lpstr>SIFT алгоритам (Scale-Invariant Feature Transform)</vt:lpstr>
      <vt:lpstr>Споредба на алгоритмите</vt:lpstr>
      <vt:lpstr>Споредување на Карактеристични Точки</vt:lpstr>
      <vt:lpstr>BFMatcher (Brute Force Matcher)</vt:lpstr>
      <vt:lpstr>OpenCV</vt:lpstr>
      <vt:lpstr>OpenCV</vt:lpstr>
      <vt:lpstr>резултати</vt:lpstr>
      <vt:lpstr>PowerPoint Presentation</vt:lpstr>
      <vt:lpstr>PowerPoint Presentation</vt:lpstr>
      <vt:lpstr>PowerPoint Presentation</vt:lpstr>
      <vt:lpstr>Ви благодарам на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 Алексова</dc:creator>
  <cp:lastModifiedBy>Ана Алексова</cp:lastModifiedBy>
  <cp:revision>34</cp:revision>
  <dcterms:created xsi:type="dcterms:W3CDTF">2024-08-24T11:58:50Z</dcterms:created>
  <dcterms:modified xsi:type="dcterms:W3CDTF">2024-09-15T23:17:38Z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