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7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73F3C36-EB56-4FE2-86AB-AC55DD88BB47}" type="datetimeFigureOut">
              <a:rPr lang="en-US" smtClean="0"/>
              <a:t>11/14/2017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0EBD085-271A-4519-81D6-F591E024454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87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F3C36-EB56-4FE2-86AB-AC55DD88BB4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32287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F3C36-EB56-4FE2-86AB-AC55DD88BB4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273892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F3C36-EB56-4FE2-86AB-AC55DD88BB47}"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273295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73F3C36-EB56-4FE2-86AB-AC55DD88BB47}" type="datetimeFigureOut">
              <a:rPr lang="en-US" smtClean="0"/>
              <a:t>11/14/2017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0EBD085-271A-4519-81D6-F591E024454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413426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F3C36-EB56-4FE2-86AB-AC55DD88BB47}"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37423997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F3C36-EB56-4FE2-86AB-AC55DD88BB47}"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152644705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F3C36-EB56-4FE2-86AB-AC55DD88BB47}"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230709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F3C36-EB56-4FE2-86AB-AC55DD88BB47}"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352011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73F3C36-EB56-4FE2-86AB-AC55DD88BB47}" type="datetimeFigureOut">
              <a:rPr lang="en-US" smtClean="0"/>
              <a:t>11/14/2017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0EBD085-271A-4519-81D6-F591E024454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405588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73F3C36-EB56-4FE2-86AB-AC55DD88BB47}" type="datetimeFigureOut">
              <a:rPr lang="en-US" smtClean="0"/>
              <a:t>11/14/2017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0EBD085-271A-4519-81D6-F591E024454C}" type="slidenum">
              <a:rPr lang="en-US" smtClean="0"/>
              <a:t>‹#›</a:t>
            </a:fld>
            <a:endParaRPr lang="en-US"/>
          </a:p>
        </p:txBody>
      </p:sp>
    </p:spTree>
    <p:extLst>
      <p:ext uri="{BB962C8B-B14F-4D97-AF65-F5344CB8AC3E}">
        <p14:creationId xmlns:p14="http://schemas.microsoft.com/office/powerpoint/2010/main" val="421759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73F3C36-EB56-4FE2-86AB-AC55DD88BB47}" type="datetimeFigureOut">
              <a:rPr lang="en-US" smtClean="0"/>
              <a:t>11/14/2017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0EBD085-271A-4519-81D6-F591E024454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4197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746C1-35F7-41B1-AD93-0E0844507CBB}"/>
              </a:ext>
            </a:extLst>
          </p:cNvPr>
          <p:cNvSpPr>
            <a:spLocks noGrp="1"/>
          </p:cNvSpPr>
          <p:nvPr>
            <p:ph type="ctrTitle"/>
          </p:nvPr>
        </p:nvSpPr>
        <p:spPr>
          <a:xfrm>
            <a:off x="1095301" y="905441"/>
            <a:ext cx="10318418" cy="4394988"/>
          </a:xfrm>
        </p:spPr>
        <p:txBody>
          <a:bodyPr/>
          <a:lstStyle/>
          <a:p>
            <a:r>
              <a:rPr lang="en-US" dirty="0"/>
              <a:t>Hill Climbing Algorithm</a:t>
            </a:r>
          </a:p>
        </p:txBody>
      </p:sp>
    </p:spTree>
    <p:extLst>
      <p:ext uri="{BB962C8B-B14F-4D97-AF65-F5344CB8AC3E}">
        <p14:creationId xmlns:p14="http://schemas.microsoft.com/office/powerpoint/2010/main" val="246835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2CAEF-9CB7-4D8C-B669-E5317FE6DC22}"/>
              </a:ext>
            </a:extLst>
          </p:cNvPr>
          <p:cNvSpPr>
            <a:spLocks noGrp="1"/>
          </p:cNvSpPr>
          <p:nvPr>
            <p:ph type="title"/>
          </p:nvPr>
        </p:nvSpPr>
        <p:spPr/>
        <p:txBody>
          <a:bodyPr/>
          <a:lstStyle/>
          <a:p>
            <a:pPr algn="ctr"/>
            <a:r>
              <a:rPr lang="en-US" dirty="0"/>
              <a:t>"a horse with wings"</a:t>
            </a:r>
          </a:p>
        </p:txBody>
      </p:sp>
      <p:sp>
        <p:nvSpPr>
          <p:cNvPr id="3" name="Content Placeholder 2">
            <a:extLst>
              <a:ext uri="{FF2B5EF4-FFF2-40B4-BE49-F238E27FC236}">
                <a16:creationId xmlns:a16="http://schemas.microsoft.com/office/drawing/2014/main" xmlns="" id="{E3961843-2BD4-4E2F-AE2D-9DF41371F04C}"/>
              </a:ext>
            </a:extLst>
          </p:cNvPr>
          <p:cNvSpPr>
            <a:spLocks noGrp="1"/>
          </p:cNvSpPr>
          <p:nvPr>
            <p:ph idx="1"/>
          </p:nvPr>
        </p:nvSpPr>
        <p:spPr>
          <a:xfrm>
            <a:off x="1251678" y="2168555"/>
            <a:ext cx="10178322" cy="3955408"/>
          </a:xfrm>
        </p:spPr>
        <p:txBody>
          <a:bodyPr>
            <a:normAutofit/>
          </a:bodyPr>
          <a:lstStyle/>
          <a:p>
            <a:pPr algn="just"/>
            <a:r>
              <a:rPr lang="en-US" sz="2800" dirty="0">
                <a:solidFill>
                  <a:schemeClr val="tx1"/>
                </a:solidFill>
              </a:rPr>
              <a:t>After reaching a local optimum, a new starting point is generated and the search is commenced all over again until escaping local optima within a single run of an algorithm.</a:t>
            </a:r>
          </a:p>
          <a:p>
            <a:pPr algn="just"/>
            <a:r>
              <a:rPr lang="en-US" sz="2800" dirty="0">
                <a:solidFill>
                  <a:schemeClr val="tx1"/>
                </a:solidFill>
              </a:rPr>
              <a:t>An additional parameter (called </a:t>
            </a:r>
            <a:r>
              <a:rPr lang="en-US" sz="2800" i="1" dirty="0">
                <a:solidFill>
                  <a:schemeClr val="tx1"/>
                </a:solidFill>
              </a:rPr>
              <a:t>temperature) </a:t>
            </a:r>
            <a:r>
              <a:rPr lang="en-US" sz="2800" dirty="0">
                <a:solidFill>
                  <a:schemeClr val="tx1"/>
                </a:solidFill>
              </a:rPr>
              <a:t>that changes the probability of moving from one point of the search space to another, or a memory, which forces the algorithm to explore new areas of the search space.</a:t>
            </a:r>
          </a:p>
        </p:txBody>
      </p:sp>
    </p:spTree>
    <p:extLst>
      <p:ext uri="{BB962C8B-B14F-4D97-AF65-F5344CB8AC3E}">
        <p14:creationId xmlns:p14="http://schemas.microsoft.com/office/powerpoint/2010/main" val="164255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359C0-6457-43CA-AB11-A486AAB868E2}"/>
              </a:ext>
            </a:extLst>
          </p:cNvPr>
          <p:cNvSpPr>
            <a:spLocks noGrp="1"/>
          </p:cNvSpPr>
          <p:nvPr>
            <p:ph type="title"/>
          </p:nvPr>
        </p:nvSpPr>
        <p:spPr>
          <a:xfrm>
            <a:off x="1251678" y="382385"/>
            <a:ext cx="10178322" cy="926298"/>
          </a:xfrm>
        </p:spPr>
        <p:txBody>
          <a:bodyPr/>
          <a:lstStyle/>
          <a:p>
            <a:pPr algn="ctr"/>
            <a:r>
              <a:rPr lang="en-US" dirty="0"/>
              <a:t>Simulated annealing</a:t>
            </a:r>
          </a:p>
        </p:txBody>
      </p:sp>
      <p:pic>
        <p:nvPicPr>
          <p:cNvPr id="7" name="Picture 6">
            <a:extLst>
              <a:ext uri="{FF2B5EF4-FFF2-40B4-BE49-F238E27FC236}">
                <a16:creationId xmlns:a16="http://schemas.microsoft.com/office/drawing/2014/main" xmlns="" id="{506F1635-33BC-4326-8AC3-27DB9A11CA01}"/>
              </a:ext>
            </a:extLst>
          </p:cNvPr>
          <p:cNvPicPr>
            <a:picLocks noChangeAspect="1"/>
          </p:cNvPicPr>
          <p:nvPr/>
        </p:nvPicPr>
        <p:blipFill>
          <a:blip r:embed="rId2"/>
          <a:stretch>
            <a:fillRect/>
          </a:stretch>
        </p:blipFill>
        <p:spPr>
          <a:xfrm>
            <a:off x="3488582" y="1308683"/>
            <a:ext cx="5704514" cy="5007650"/>
          </a:xfrm>
          <a:prstGeom prst="rect">
            <a:avLst/>
          </a:prstGeom>
        </p:spPr>
      </p:pic>
    </p:spTree>
    <p:extLst>
      <p:ext uri="{BB962C8B-B14F-4D97-AF65-F5344CB8AC3E}">
        <p14:creationId xmlns:p14="http://schemas.microsoft.com/office/powerpoint/2010/main" val="393414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749EF-5D0F-4B5E-960C-523D96AF365A}"/>
              </a:ext>
            </a:extLst>
          </p:cNvPr>
          <p:cNvSpPr>
            <a:spLocks noGrp="1"/>
          </p:cNvSpPr>
          <p:nvPr>
            <p:ph type="title"/>
          </p:nvPr>
        </p:nvSpPr>
        <p:spPr/>
        <p:txBody>
          <a:bodyPr/>
          <a:lstStyle/>
          <a:p>
            <a:pPr algn="ctr"/>
            <a:r>
              <a:rPr lang="en-US" dirty="0" err="1"/>
              <a:t>Modifyed</a:t>
            </a:r>
            <a:r>
              <a:rPr lang="en-US" dirty="0"/>
              <a:t> simulated </a:t>
            </a:r>
            <a:r>
              <a:rPr lang="en-US" dirty="0" err="1"/>
              <a:t>anneling</a:t>
            </a:r>
            <a:r>
              <a:rPr lang="en-US" dirty="0"/>
              <a:t> procedure</a:t>
            </a:r>
          </a:p>
        </p:txBody>
      </p:sp>
      <p:sp>
        <p:nvSpPr>
          <p:cNvPr id="3" name="Content Placeholder 2">
            <a:extLst>
              <a:ext uri="{FF2B5EF4-FFF2-40B4-BE49-F238E27FC236}">
                <a16:creationId xmlns:a16="http://schemas.microsoft.com/office/drawing/2014/main" xmlns="" id="{568442D7-952D-4F55-BDA3-1E559129598E}"/>
              </a:ext>
            </a:extLst>
          </p:cNvPr>
          <p:cNvSpPr>
            <a:spLocks noGrp="1"/>
          </p:cNvSpPr>
          <p:nvPr>
            <p:ph idx="1"/>
          </p:nvPr>
        </p:nvSpPr>
        <p:spPr>
          <a:xfrm>
            <a:off x="1251678" y="2172749"/>
            <a:ext cx="10178322" cy="3926048"/>
          </a:xfrm>
        </p:spPr>
        <p:txBody>
          <a:bodyPr>
            <a:normAutofit lnSpcReduction="10000"/>
          </a:bodyPr>
          <a:lstStyle/>
          <a:p>
            <a:pPr marL="0" indent="0" algn="just">
              <a:buNone/>
            </a:pPr>
            <a:r>
              <a:rPr lang="en-US" sz="2800" dirty="0">
                <a:solidFill>
                  <a:schemeClr val="tx1"/>
                </a:solidFill>
              </a:rPr>
              <a:t>Changes in the procedure:</a:t>
            </a:r>
          </a:p>
          <a:p>
            <a:pPr algn="just"/>
            <a:r>
              <a:rPr lang="en-US" sz="2800" dirty="0">
                <a:solidFill>
                  <a:schemeClr val="tx1"/>
                </a:solidFill>
              </a:rPr>
              <a:t>Instead of checking all of the strings in the neighborhood of a current point </a:t>
            </a:r>
            <a:r>
              <a:rPr lang="en-US" sz="2800" dirty="0" err="1">
                <a:solidFill>
                  <a:schemeClr val="tx1"/>
                </a:solidFill>
              </a:rPr>
              <a:t>Vc</a:t>
            </a:r>
            <a:r>
              <a:rPr lang="en-US" sz="2800" dirty="0">
                <a:solidFill>
                  <a:schemeClr val="tx1"/>
                </a:solidFill>
              </a:rPr>
              <a:t> and selecting the best one, select only one point, </a:t>
            </a:r>
            <a:r>
              <a:rPr lang="en-US" sz="2800" dirty="0" err="1">
                <a:solidFill>
                  <a:schemeClr val="tx1"/>
                </a:solidFill>
              </a:rPr>
              <a:t>Vn</a:t>
            </a:r>
            <a:r>
              <a:rPr lang="en-US" sz="2800" dirty="0">
                <a:solidFill>
                  <a:schemeClr val="tx1"/>
                </a:solidFill>
              </a:rPr>
              <a:t>, from this neighborhood.</a:t>
            </a:r>
          </a:p>
          <a:p>
            <a:pPr algn="just"/>
            <a:r>
              <a:rPr lang="en-US" sz="2800" dirty="0">
                <a:solidFill>
                  <a:schemeClr val="tx1"/>
                </a:solidFill>
              </a:rPr>
              <a:t>Accept this new point, i.e., </a:t>
            </a:r>
            <a:r>
              <a:rPr lang="en-US" sz="2800" dirty="0" err="1">
                <a:solidFill>
                  <a:schemeClr val="tx1"/>
                </a:solidFill>
              </a:rPr>
              <a:t>Vc</a:t>
            </a:r>
            <a:r>
              <a:rPr lang="en-US" sz="2800" dirty="0">
                <a:solidFill>
                  <a:schemeClr val="tx1"/>
                </a:solidFill>
              </a:rPr>
              <a:t> +- </a:t>
            </a:r>
            <a:r>
              <a:rPr lang="en-US" sz="2800" dirty="0" err="1">
                <a:solidFill>
                  <a:schemeClr val="tx1"/>
                </a:solidFill>
              </a:rPr>
              <a:t>Vn</a:t>
            </a:r>
            <a:r>
              <a:rPr lang="en-US" sz="2800" dirty="0">
                <a:solidFill>
                  <a:schemeClr val="tx1"/>
                </a:solidFill>
              </a:rPr>
              <a:t>, with some probability that depends on the relative merit of these two points, i.e., the difference between the values returned by the evaluation function for these two points.</a:t>
            </a:r>
          </a:p>
        </p:txBody>
      </p:sp>
    </p:spTree>
    <p:extLst>
      <p:ext uri="{BB962C8B-B14F-4D97-AF65-F5344CB8AC3E}">
        <p14:creationId xmlns:p14="http://schemas.microsoft.com/office/powerpoint/2010/main" val="4032610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48B633-7A06-4F2C-9909-9085F70779B1}"/>
              </a:ext>
            </a:extLst>
          </p:cNvPr>
          <p:cNvSpPr>
            <a:spLocks noGrp="1"/>
          </p:cNvSpPr>
          <p:nvPr>
            <p:ph type="title"/>
          </p:nvPr>
        </p:nvSpPr>
        <p:spPr>
          <a:xfrm>
            <a:off x="1251678" y="130715"/>
            <a:ext cx="10178322" cy="1492132"/>
          </a:xfrm>
        </p:spPr>
        <p:txBody>
          <a:bodyPr/>
          <a:lstStyle/>
          <a:p>
            <a:pPr algn="ctr"/>
            <a:r>
              <a:rPr lang="en-US" dirty="0"/>
              <a:t>stochastic hill-climber procedure</a:t>
            </a:r>
          </a:p>
        </p:txBody>
      </p:sp>
      <p:pic>
        <p:nvPicPr>
          <p:cNvPr id="7" name="Picture 6">
            <a:extLst>
              <a:ext uri="{FF2B5EF4-FFF2-40B4-BE49-F238E27FC236}">
                <a16:creationId xmlns:a16="http://schemas.microsoft.com/office/drawing/2014/main" xmlns="" id="{3226072F-68E5-4852-A6B5-A9429400975E}"/>
              </a:ext>
            </a:extLst>
          </p:cNvPr>
          <p:cNvPicPr>
            <a:picLocks noChangeAspect="1"/>
          </p:cNvPicPr>
          <p:nvPr/>
        </p:nvPicPr>
        <p:blipFill>
          <a:blip r:embed="rId2"/>
          <a:stretch>
            <a:fillRect/>
          </a:stretch>
        </p:blipFill>
        <p:spPr>
          <a:xfrm>
            <a:off x="1931179" y="1694577"/>
            <a:ext cx="8534549" cy="4855040"/>
          </a:xfrm>
          <a:prstGeom prst="rect">
            <a:avLst/>
          </a:prstGeom>
        </p:spPr>
      </p:pic>
    </p:spTree>
    <p:extLst>
      <p:ext uri="{BB962C8B-B14F-4D97-AF65-F5344CB8AC3E}">
        <p14:creationId xmlns:p14="http://schemas.microsoft.com/office/powerpoint/2010/main" val="250459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DEA4E-9199-4FA1-AF92-48B07AB8B404}"/>
              </a:ext>
            </a:extLst>
          </p:cNvPr>
          <p:cNvSpPr>
            <a:spLocks noGrp="1"/>
          </p:cNvSpPr>
          <p:nvPr>
            <p:ph type="title"/>
          </p:nvPr>
        </p:nvSpPr>
        <p:spPr/>
        <p:txBody>
          <a:bodyPr/>
          <a:lstStyle/>
          <a:p>
            <a:pPr algn="ctr"/>
            <a:r>
              <a:rPr lang="en-US" dirty="0"/>
              <a:t>stochastic hill-climber</a:t>
            </a:r>
          </a:p>
        </p:txBody>
      </p:sp>
      <p:sp>
        <p:nvSpPr>
          <p:cNvPr id="3" name="Content Placeholder 2">
            <a:extLst>
              <a:ext uri="{FF2B5EF4-FFF2-40B4-BE49-F238E27FC236}">
                <a16:creationId xmlns:a16="http://schemas.microsoft.com/office/drawing/2014/main" xmlns="" id="{54E20622-81EA-4935-9BD1-798D4D659D2B}"/>
              </a:ext>
            </a:extLst>
          </p:cNvPr>
          <p:cNvSpPr>
            <a:spLocks noGrp="1"/>
          </p:cNvSpPr>
          <p:nvPr>
            <p:ph idx="1"/>
          </p:nvPr>
        </p:nvSpPr>
        <p:spPr/>
        <p:txBody>
          <a:bodyPr>
            <a:normAutofit/>
          </a:bodyPr>
          <a:lstStyle/>
          <a:p>
            <a:pPr algn="just"/>
            <a:r>
              <a:rPr lang="en-US" dirty="0">
                <a:solidFill>
                  <a:schemeClr val="tx1"/>
                </a:solidFill>
              </a:rPr>
              <a:t>First, the stochastic hill-climber has only one loop. We don't have to repeat its iterations starting from different random points. Second, the newly selected point is "accepted" with some </a:t>
            </a:r>
            <a:r>
              <a:rPr lang="en-US" b="1" dirty="0">
                <a:solidFill>
                  <a:schemeClr val="tx1"/>
                </a:solidFill>
              </a:rPr>
              <a:t>probability </a:t>
            </a:r>
            <a:r>
              <a:rPr lang="en-US" b="1" i="1" dirty="0">
                <a:solidFill>
                  <a:schemeClr val="tx1"/>
                </a:solidFill>
              </a:rPr>
              <a:t>p</a:t>
            </a:r>
            <a:r>
              <a:rPr lang="en-US" i="1" dirty="0">
                <a:solidFill>
                  <a:schemeClr val="tx1"/>
                </a:solidFill>
              </a:rPr>
              <a:t>. </a:t>
            </a:r>
            <a:r>
              <a:rPr lang="en-US" dirty="0">
                <a:solidFill>
                  <a:schemeClr val="tx1"/>
                </a:solidFill>
              </a:rPr>
              <a:t>This means that the rule of moving from the current point </a:t>
            </a:r>
            <a:r>
              <a:rPr lang="en-US" b="1" dirty="0" err="1">
                <a:solidFill>
                  <a:schemeClr val="tx1"/>
                </a:solidFill>
              </a:rPr>
              <a:t>Vc</a:t>
            </a:r>
            <a:r>
              <a:rPr lang="en-US" dirty="0">
                <a:solidFill>
                  <a:schemeClr val="tx1"/>
                </a:solidFill>
              </a:rPr>
              <a:t> to the new neighbor, </a:t>
            </a:r>
            <a:r>
              <a:rPr lang="en-US" b="1" dirty="0" err="1">
                <a:solidFill>
                  <a:schemeClr val="tx1"/>
                </a:solidFill>
              </a:rPr>
              <a:t>Vn</a:t>
            </a:r>
            <a:r>
              <a:rPr lang="en-US" dirty="0">
                <a:solidFill>
                  <a:schemeClr val="tx1"/>
                </a:solidFill>
              </a:rPr>
              <a:t>, is probabilistic. It's possible for the new accepted point to be </a:t>
            </a:r>
            <a:r>
              <a:rPr lang="en-US" b="1" i="1" dirty="0">
                <a:solidFill>
                  <a:schemeClr val="tx1"/>
                </a:solidFill>
              </a:rPr>
              <a:t>worse</a:t>
            </a:r>
            <a:r>
              <a:rPr lang="en-US" i="1" dirty="0">
                <a:solidFill>
                  <a:schemeClr val="tx1"/>
                </a:solidFill>
              </a:rPr>
              <a:t> </a:t>
            </a:r>
            <a:r>
              <a:rPr lang="en-US" dirty="0">
                <a:solidFill>
                  <a:schemeClr val="tx1"/>
                </a:solidFill>
              </a:rPr>
              <a:t>than the current point. Note, however, that the probability of acceptance depends on the difference in merit between these two competitors, i.e.,</a:t>
            </a:r>
            <a:r>
              <a:rPr lang="en-US" b="1" dirty="0">
                <a:solidFill>
                  <a:schemeClr val="tx1"/>
                </a:solidFill>
              </a:rPr>
              <a:t> </a:t>
            </a:r>
            <a:r>
              <a:rPr lang="en-US" b="1" i="1" dirty="0" err="1">
                <a:solidFill>
                  <a:schemeClr val="tx1"/>
                </a:solidFill>
              </a:rPr>
              <a:t>eval</a:t>
            </a:r>
            <a:r>
              <a:rPr lang="en-US" b="1" i="1" dirty="0">
                <a:solidFill>
                  <a:schemeClr val="tx1"/>
                </a:solidFill>
              </a:rPr>
              <a:t>(</a:t>
            </a:r>
            <a:r>
              <a:rPr lang="en-US" b="1" i="1" dirty="0" err="1">
                <a:solidFill>
                  <a:schemeClr val="tx1"/>
                </a:solidFill>
              </a:rPr>
              <a:t>Vc</a:t>
            </a:r>
            <a:r>
              <a:rPr lang="en-US" b="1" i="1" dirty="0">
                <a:solidFill>
                  <a:schemeClr val="tx1"/>
                </a:solidFill>
              </a:rPr>
              <a:t>)- </a:t>
            </a:r>
            <a:r>
              <a:rPr lang="en-US" b="1" i="1" dirty="0" err="1">
                <a:solidFill>
                  <a:schemeClr val="tx1"/>
                </a:solidFill>
              </a:rPr>
              <a:t>eval</a:t>
            </a:r>
            <a:r>
              <a:rPr lang="en-US" b="1" i="1" dirty="0">
                <a:solidFill>
                  <a:schemeClr val="tx1"/>
                </a:solidFill>
              </a:rPr>
              <a:t>(</a:t>
            </a:r>
            <a:r>
              <a:rPr lang="en-US" b="1" i="1" dirty="0" err="1">
                <a:solidFill>
                  <a:schemeClr val="tx1"/>
                </a:solidFill>
              </a:rPr>
              <a:t>Vn</a:t>
            </a:r>
            <a:r>
              <a:rPr lang="en-US" b="1" i="1" dirty="0">
                <a:solidFill>
                  <a:schemeClr val="tx1"/>
                </a:solidFill>
              </a:rPr>
              <a:t>)</a:t>
            </a:r>
            <a:r>
              <a:rPr lang="en-US" i="1" dirty="0">
                <a:solidFill>
                  <a:schemeClr val="tx1"/>
                </a:solidFill>
              </a:rPr>
              <a:t>,</a:t>
            </a:r>
            <a:r>
              <a:rPr lang="en-US" b="1" i="1" dirty="0">
                <a:solidFill>
                  <a:schemeClr val="tx1"/>
                </a:solidFill>
              </a:rPr>
              <a:t> </a:t>
            </a:r>
            <a:r>
              <a:rPr lang="en-US" dirty="0">
                <a:solidFill>
                  <a:schemeClr val="tx1"/>
                </a:solidFill>
              </a:rPr>
              <a:t>and on the value of an additional parameter </a:t>
            </a:r>
            <a:r>
              <a:rPr lang="en-US" b="1" i="1" dirty="0">
                <a:solidFill>
                  <a:schemeClr val="tx1"/>
                </a:solidFill>
              </a:rPr>
              <a:t>T</a:t>
            </a:r>
            <a:r>
              <a:rPr lang="en-US" i="1" dirty="0">
                <a:solidFill>
                  <a:schemeClr val="tx1"/>
                </a:solidFill>
              </a:rPr>
              <a:t>. </a:t>
            </a:r>
            <a:r>
              <a:rPr lang="en-US" b="1" i="1" dirty="0">
                <a:solidFill>
                  <a:schemeClr val="tx1"/>
                </a:solidFill>
              </a:rPr>
              <a:t>T</a:t>
            </a:r>
            <a:r>
              <a:rPr lang="en-US" i="1" dirty="0">
                <a:solidFill>
                  <a:schemeClr val="tx1"/>
                </a:solidFill>
              </a:rPr>
              <a:t> </a:t>
            </a:r>
            <a:r>
              <a:rPr lang="en-US" dirty="0">
                <a:solidFill>
                  <a:schemeClr val="tx1"/>
                </a:solidFill>
              </a:rPr>
              <a:t>remains constant during the execution of the algorithm.</a:t>
            </a:r>
          </a:p>
        </p:txBody>
      </p:sp>
      <p:pic>
        <p:nvPicPr>
          <p:cNvPr id="5" name="Picture 4">
            <a:extLst>
              <a:ext uri="{FF2B5EF4-FFF2-40B4-BE49-F238E27FC236}">
                <a16:creationId xmlns:a16="http://schemas.microsoft.com/office/drawing/2014/main" xmlns="" id="{D7E77B84-771D-480D-A4D1-31791A995524}"/>
              </a:ext>
            </a:extLst>
          </p:cNvPr>
          <p:cNvPicPr>
            <a:picLocks noChangeAspect="1"/>
          </p:cNvPicPr>
          <p:nvPr/>
        </p:nvPicPr>
        <p:blipFill>
          <a:blip r:embed="rId2"/>
          <a:stretch>
            <a:fillRect/>
          </a:stretch>
        </p:blipFill>
        <p:spPr>
          <a:xfrm>
            <a:off x="4016841" y="4945441"/>
            <a:ext cx="4057650" cy="1228725"/>
          </a:xfrm>
          <a:prstGeom prst="rect">
            <a:avLst/>
          </a:prstGeom>
        </p:spPr>
      </p:pic>
    </p:spTree>
    <p:extLst>
      <p:ext uri="{BB962C8B-B14F-4D97-AF65-F5344CB8AC3E}">
        <p14:creationId xmlns:p14="http://schemas.microsoft.com/office/powerpoint/2010/main" val="159573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A40D8-141C-4468-8557-1FB26AC1BEB5}"/>
              </a:ext>
            </a:extLst>
          </p:cNvPr>
          <p:cNvSpPr>
            <a:spLocks noGrp="1"/>
          </p:cNvSpPr>
          <p:nvPr>
            <p:ph type="title"/>
          </p:nvPr>
        </p:nvSpPr>
        <p:spPr/>
        <p:txBody>
          <a:bodyPr/>
          <a:lstStyle/>
          <a:p>
            <a:pPr algn="ctr"/>
            <a:r>
              <a:rPr lang="en-US" dirty="0"/>
              <a:t>role of the parameter </a:t>
            </a:r>
            <a:r>
              <a:rPr lang="en-US" i="1" dirty="0"/>
              <a:t>T</a:t>
            </a:r>
            <a:endParaRPr lang="en-US" dirty="0"/>
          </a:p>
        </p:txBody>
      </p:sp>
      <p:sp>
        <p:nvSpPr>
          <p:cNvPr id="3" name="Content Placeholder 2">
            <a:extLst>
              <a:ext uri="{FF2B5EF4-FFF2-40B4-BE49-F238E27FC236}">
                <a16:creationId xmlns:a16="http://schemas.microsoft.com/office/drawing/2014/main" xmlns="" id="{F5DC501D-CF8B-4B52-B901-F5C33DED1257}"/>
              </a:ext>
            </a:extLst>
          </p:cNvPr>
          <p:cNvSpPr>
            <a:spLocks noGrp="1"/>
          </p:cNvSpPr>
          <p:nvPr>
            <p:ph idx="1"/>
          </p:nvPr>
        </p:nvSpPr>
        <p:spPr/>
        <p:txBody>
          <a:bodyPr/>
          <a:lstStyle/>
          <a:p>
            <a:r>
              <a:rPr lang="en-US" dirty="0">
                <a:solidFill>
                  <a:schemeClr val="tx1"/>
                </a:solidFill>
              </a:rPr>
              <a:t>For example, that the evaluation for the current and next points are </a:t>
            </a:r>
            <a:r>
              <a:rPr lang="en-US" b="1" i="1" dirty="0" err="1">
                <a:solidFill>
                  <a:schemeClr val="tx1"/>
                </a:solidFill>
              </a:rPr>
              <a:t>eval</a:t>
            </a:r>
            <a:r>
              <a:rPr lang="en-US" b="1" i="1" dirty="0">
                <a:solidFill>
                  <a:schemeClr val="tx1"/>
                </a:solidFill>
              </a:rPr>
              <a:t>(</a:t>
            </a:r>
            <a:r>
              <a:rPr lang="en-US" b="1" i="1" dirty="0" err="1">
                <a:solidFill>
                  <a:schemeClr val="tx1"/>
                </a:solidFill>
              </a:rPr>
              <a:t>Vc</a:t>
            </a:r>
            <a:r>
              <a:rPr lang="en-US" b="1" i="1" dirty="0">
                <a:solidFill>
                  <a:schemeClr val="tx1"/>
                </a:solidFill>
              </a:rPr>
              <a:t>) </a:t>
            </a:r>
            <a:r>
              <a:rPr lang="en-US" dirty="0">
                <a:solidFill>
                  <a:schemeClr val="tx1"/>
                </a:solidFill>
              </a:rPr>
              <a:t>= 107 and </a:t>
            </a:r>
            <a:r>
              <a:rPr lang="en-US" b="1" i="1" dirty="0" err="1">
                <a:solidFill>
                  <a:schemeClr val="tx1"/>
                </a:solidFill>
              </a:rPr>
              <a:t>eval</a:t>
            </a:r>
            <a:r>
              <a:rPr lang="en-US" b="1" i="1" dirty="0">
                <a:solidFill>
                  <a:schemeClr val="tx1"/>
                </a:solidFill>
              </a:rPr>
              <a:t>(</a:t>
            </a:r>
            <a:r>
              <a:rPr lang="en-US" b="1" i="1" dirty="0" err="1">
                <a:solidFill>
                  <a:schemeClr val="tx1"/>
                </a:solidFill>
              </a:rPr>
              <a:t>Vn</a:t>
            </a:r>
            <a:r>
              <a:rPr lang="en-US" b="1" i="1" dirty="0">
                <a:solidFill>
                  <a:schemeClr val="tx1"/>
                </a:solidFill>
              </a:rPr>
              <a:t>) </a:t>
            </a:r>
            <a:r>
              <a:rPr lang="en-US" dirty="0">
                <a:solidFill>
                  <a:schemeClr val="tx1"/>
                </a:solidFill>
              </a:rPr>
              <a:t>= 120. The difference in our example is </a:t>
            </a:r>
            <a:r>
              <a:rPr lang="en-US" b="1" i="1" dirty="0" err="1">
                <a:solidFill>
                  <a:schemeClr val="tx1"/>
                </a:solidFill>
              </a:rPr>
              <a:t>eval</a:t>
            </a:r>
            <a:r>
              <a:rPr lang="en-US" b="1" i="1" dirty="0">
                <a:solidFill>
                  <a:schemeClr val="tx1"/>
                </a:solidFill>
              </a:rPr>
              <a:t>(</a:t>
            </a:r>
            <a:r>
              <a:rPr lang="en-US" b="1" i="1" dirty="0" err="1">
                <a:solidFill>
                  <a:schemeClr val="tx1"/>
                </a:solidFill>
              </a:rPr>
              <a:t>Vc</a:t>
            </a:r>
            <a:r>
              <a:rPr lang="en-US" b="1" i="1" dirty="0">
                <a:solidFill>
                  <a:schemeClr val="tx1"/>
                </a:solidFill>
              </a:rPr>
              <a:t>)- </a:t>
            </a:r>
            <a:r>
              <a:rPr lang="en-US" b="1" i="1" dirty="0" err="1">
                <a:solidFill>
                  <a:schemeClr val="tx1"/>
                </a:solidFill>
              </a:rPr>
              <a:t>eval</a:t>
            </a:r>
            <a:r>
              <a:rPr lang="en-US" b="1" i="1" dirty="0">
                <a:solidFill>
                  <a:schemeClr val="tx1"/>
                </a:solidFill>
              </a:rPr>
              <a:t>(</a:t>
            </a:r>
            <a:r>
              <a:rPr lang="en-US" b="1" i="1" dirty="0" err="1">
                <a:solidFill>
                  <a:schemeClr val="tx1"/>
                </a:solidFill>
              </a:rPr>
              <a:t>Vn</a:t>
            </a:r>
            <a:r>
              <a:rPr lang="en-US" b="1" i="1" dirty="0">
                <a:solidFill>
                  <a:schemeClr val="tx1"/>
                </a:solidFill>
              </a:rPr>
              <a:t>) </a:t>
            </a:r>
            <a:r>
              <a:rPr lang="en-US" dirty="0">
                <a:solidFill>
                  <a:schemeClr val="tx1"/>
                </a:solidFill>
              </a:rPr>
              <a:t>or </a:t>
            </a:r>
            <a:r>
              <a:rPr lang="en-US" b="1" dirty="0">
                <a:solidFill>
                  <a:schemeClr val="tx1"/>
                </a:solidFill>
              </a:rPr>
              <a:t>-13</a:t>
            </a:r>
            <a:r>
              <a:rPr lang="en-US" dirty="0">
                <a:solidFill>
                  <a:schemeClr val="tx1"/>
                </a:solidFill>
              </a:rPr>
              <a:t>, meaning that the new point </a:t>
            </a:r>
            <a:r>
              <a:rPr lang="en-US" b="1" dirty="0" err="1">
                <a:solidFill>
                  <a:schemeClr val="tx1"/>
                </a:solidFill>
              </a:rPr>
              <a:t>Vn</a:t>
            </a:r>
            <a:r>
              <a:rPr lang="en-US" dirty="0">
                <a:solidFill>
                  <a:schemeClr val="tx1"/>
                </a:solidFill>
              </a:rPr>
              <a:t> is better than </a:t>
            </a:r>
            <a:r>
              <a:rPr lang="en-US" b="1" dirty="0" err="1">
                <a:solidFill>
                  <a:schemeClr val="tx1"/>
                </a:solidFill>
              </a:rPr>
              <a:t>Vc</a:t>
            </a:r>
            <a:r>
              <a:rPr lang="en-US" dirty="0">
                <a:solidFill>
                  <a:schemeClr val="tx1"/>
                </a:solidFill>
              </a:rPr>
              <a:t>· What is the probability of accepting this new point based on different values </a:t>
            </a:r>
            <a:r>
              <a:rPr lang="en-US" i="1" dirty="0">
                <a:solidFill>
                  <a:schemeClr val="tx1"/>
                </a:solidFill>
              </a:rPr>
              <a:t>of </a:t>
            </a:r>
            <a:r>
              <a:rPr lang="en-US" b="1" i="1" dirty="0">
                <a:solidFill>
                  <a:schemeClr val="tx1"/>
                </a:solidFill>
              </a:rPr>
              <a:t>T.</a:t>
            </a:r>
            <a:endParaRPr lang="en-US" dirty="0">
              <a:solidFill>
                <a:schemeClr val="tx1"/>
              </a:solidFill>
            </a:endParaRPr>
          </a:p>
        </p:txBody>
      </p:sp>
      <p:pic>
        <p:nvPicPr>
          <p:cNvPr id="5" name="Picture 4">
            <a:extLst>
              <a:ext uri="{FF2B5EF4-FFF2-40B4-BE49-F238E27FC236}">
                <a16:creationId xmlns:a16="http://schemas.microsoft.com/office/drawing/2014/main" xmlns="" id="{4EC149C1-9B39-41A7-8319-C4E94FF01F2F}"/>
              </a:ext>
            </a:extLst>
          </p:cNvPr>
          <p:cNvPicPr>
            <a:picLocks noChangeAspect="1"/>
          </p:cNvPicPr>
          <p:nvPr/>
        </p:nvPicPr>
        <p:blipFill>
          <a:blip r:embed="rId2"/>
          <a:stretch>
            <a:fillRect/>
          </a:stretch>
        </p:blipFill>
        <p:spPr>
          <a:xfrm>
            <a:off x="5106427" y="3607454"/>
            <a:ext cx="3592956" cy="2869699"/>
          </a:xfrm>
          <a:prstGeom prst="rect">
            <a:avLst/>
          </a:prstGeom>
        </p:spPr>
      </p:pic>
    </p:spTree>
    <p:extLst>
      <p:ext uri="{BB962C8B-B14F-4D97-AF65-F5344CB8AC3E}">
        <p14:creationId xmlns:p14="http://schemas.microsoft.com/office/powerpoint/2010/main" val="2467535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ADF32-6F3E-4FB8-AA8F-4F25DA51E9D0}"/>
              </a:ext>
            </a:extLst>
          </p:cNvPr>
          <p:cNvSpPr>
            <a:spLocks noGrp="1"/>
          </p:cNvSpPr>
          <p:nvPr>
            <p:ph type="title"/>
          </p:nvPr>
        </p:nvSpPr>
        <p:spPr/>
        <p:txBody>
          <a:bodyPr/>
          <a:lstStyle/>
          <a:p>
            <a:pPr algn="ctr"/>
            <a:r>
              <a:rPr lang="en-US" dirty="0"/>
              <a:t>Parameter t evaluations</a:t>
            </a:r>
          </a:p>
        </p:txBody>
      </p:sp>
      <p:sp>
        <p:nvSpPr>
          <p:cNvPr id="3" name="Content Placeholder 2">
            <a:extLst>
              <a:ext uri="{FF2B5EF4-FFF2-40B4-BE49-F238E27FC236}">
                <a16:creationId xmlns:a16="http://schemas.microsoft.com/office/drawing/2014/main" xmlns="" id="{29F101C4-89DE-4F37-B8F5-C2CA8D2381E6}"/>
              </a:ext>
            </a:extLst>
          </p:cNvPr>
          <p:cNvSpPr>
            <a:spLocks noGrp="1"/>
          </p:cNvSpPr>
          <p:nvPr>
            <p:ph idx="1"/>
          </p:nvPr>
        </p:nvSpPr>
        <p:spPr/>
        <p:txBody>
          <a:bodyPr/>
          <a:lstStyle/>
          <a:p>
            <a:pPr algn="just"/>
            <a:r>
              <a:rPr lang="en-US" dirty="0">
                <a:solidFill>
                  <a:schemeClr val="tx1"/>
                </a:solidFill>
              </a:rPr>
              <a:t>The greater the value of T, the smaller the importance of the relative merit of the competing points </a:t>
            </a:r>
            <a:r>
              <a:rPr lang="en-US" b="1" dirty="0" err="1">
                <a:solidFill>
                  <a:schemeClr val="tx1"/>
                </a:solidFill>
              </a:rPr>
              <a:t>Vc</a:t>
            </a:r>
            <a:r>
              <a:rPr lang="en-US" dirty="0">
                <a:solidFill>
                  <a:schemeClr val="tx1"/>
                </a:solidFill>
              </a:rPr>
              <a:t> and </a:t>
            </a:r>
            <a:r>
              <a:rPr lang="en-US" b="1" dirty="0" err="1">
                <a:solidFill>
                  <a:schemeClr val="tx1"/>
                </a:solidFill>
              </a:rPr>
              <a:t>Vn</a:t>
            </a:r>
            <a:r>
              <a:rPr lang="en-US" dirty="0">
                <a:solidFill>
                  <a:schemeClr val="tx1"/>
                </a:solidFill>
              </a:rPr>
              <a:t>! if </a:t>
            </a:r>
            <a:r>
              <a:rPr lang="en-US" i="1" dirty="0">
                <a:solidFill>
                  <a:schemeClr val="tx1"/>
                </a:solidFill>
              </a:rPr>
              <a:t>T </a:t>
            </a:r>
            <a:r>
              <a:rPr lang="en-US" dirty="0">
                <a:solidFill>
                  <a:schemeClr val="tx1"/>
                </a:solidFill>
              </a:rPr>
              <a:t>is very small (e.g., </a:t>
            </a:r>
            <a:r>
              <a:rPr lang="en-US" i="1" dirty="0">
                <a:solidFill>
                  <a:schemeClr val="tx1"/>
                </a:solidFill>
              </a:rPr>
              <a:t>T </a:t>
            </a:r>
            <a:r>
              <a:rPr lang="en-US" dirty="0">
                <a:solidFill>
                  <a:schemeClr val="tx1"/>
                </a:solidFill>
              </a:rPr>
              <a:t>= 1), the stochastic hill-climber reverts into an ordinary hill-climber! we have to find an appropriate value of the parameter </a:t>
            </a:r>
            <a:r>
              <a:rPr lang="en-US" i="1" dirty="0">
                <a:solidFill>
                  <a:schemeClr val="tx1"/>
                </a:solidFill>
              </a:rPr>
              <a:t>T </a:t>
            </a:r>
            <a:r>
              <a:rPr lang="en-US" dirty="0">
                <a:solidFill>
                  <a:schemeClr val="tx1"/>
                </a:solidFill>
              </a:rPr>
              <a:t>for a particular problem: not too low and not too high.</a:t>
            </a:r>
          </a:p>
          <a:p>
            <a:r>
              <a:rPr lang="en-US" dirty="0">
                <a:solidFill>
                  <a:schemeClr val="tx1"/>
                </a:solidFill>
              </a:rPr>
              <a:t>If the new point is better, the probability of acceptance is greater than 0.5. There is a small chance to choose a weaker solution then the current individual. The probability of acceptance grows together with the (negative) difference between these evaluations. In particular, if the new solution is </a:t>
            </a:r>
            <a:r>
              <a:rPr lang="en-US" i="1" dirty="0">
                <a:solidFill>
                  <a:schemeClr val="tx1"/>
                </a:solidFill>
              </a:rPr>
              <a:t>much </a:t>
            </a:r>
            <a:r>
              <a:rPr lang="en-US" dirty="0">
                <a:solidFill>
                  <a:schemeClr val="tx1"/>
                </a:solidFill>
              </a:rPr>
              <a:t>better than the current one </a:t>
            </a:r>
            <a:r>
              <a:rPr lang="en-US" b="1" dirty="0">
                <a:solidFill>
                  <a:schemeClr val="tx1"/>
                </a:solidFill>
              </a:rPr>
              <a:t>(say, </a:t>
            </a:r>
            <a:r>
              <a:rPr lang="en-US" b="1" i="1" dirty="0" err="1">
                <a:solidFill>
                  <a:schemeClr val="tx1"/>
                </a:solidFill>
              </a:rPr>
              <a:t>eval</a:t>
            </a:r>
            <a:r>
              <a:rPr lang="en-US" b="1" i="1" dirty="0">
                <a:solidFill>
                  <a:schemeClr val="tx1"/>
                </a:solidFill>
              </a:rPr>
              <a:t>(</a:t>
            </a:r>
            <a:r>
              <a:rPr lang="en-US" b="1" i="1" dirty="0" err="1">
                <a:solidFill>
                  <a:schemeClr val="tx1"/>
                </a:solidFill>
              </a:rPr>
              <a:t>Vn</a:t>
            </a:r>
            <a:r>
              <a:rPr lang="en-US" b="1" i="1" dirty="0">
                <a:solidFill>
                  <a:schemeClr val="tx1"/>
                </a:solidFill>
              </a:rPr>
              <a:t>) </a:t>
            </a:r>
            <a:r>
              <a:rPr lang="en-US" b="1" dirty="0">
                <a:solidFill>
                  <a:schemeClr val="tx1"/>
                </a:solidFill>
              </a:rPr>
              <a:t>= 150)</a:t>
            </a:r>
            <a:r>
              <a:rPr lang="en-US" dirty="0">
                <a:solidFill>
                  <a:schemeClr val="tx1"/>
                </a:solidFill>
              </a:rPr>
              <a:t>, the probability of acceptance is close to 1.</a:t>
            </a:r>
          </a:p>
        </p:txBody>
      </p:sp>
    </p:spTree>
    <p:extLst>
      <p:ext uri="{BB962C8B-B14F-4D97-AF65-F5344CB8AC3E}">
        <p14:creationId xmlns:p14="http://schemas.microsoft.com/office/powerpoint/2010/main" val="139504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1B740-DFCE-4639-815D-EEDFA07A7D9D}"/>
              </a:ext>
            </a:extLst>
          </p:cNvPr>
          <p:cNvSpPr>
            <a:spLocks noGrp="1"/>
          </p:cNvSpPr>
          <p:nvPr>
            <p:ph type="title"/>
          </p:nvPr>
        </p:nvSpPr>
        <p:spPr/>
        <p:txBody>
          <a:bodyPr/>
          <a:lstStyle/>
          <a:p>
            <a:pPr algn="ctr"/>
            <a:r>
              <a:rPr lang="en-US" dirty="0"/>
              <a:t>stochastic hill-climber vs. simulated annealing</a:t>
            </a:r>
          </a:p>
        </p:txBody>
      </p:sp>
      <p:sp>
        <p:nvSpPr>
          <p:cNvPr id="3" name="Content Placeholder 2">
            <a:extLst>
              <a:ext uri="{FF2B5EF4-FFF2-40B4-BE49-F238E27FC236}">
                <a16:creationId xmlns:a16="http://schemas.microsoft.com/office/drawing/2014/main" xmlns="" id="{CD06070D-4D75-4A51-A34F-C03002C6CFA9}"/>
              </a:ext>
            </a:extLst>
          </p:cNvPr>
          <p:cNvSpPr>
            <a:spLocks noGrp="1"/>
          </p:cNvSpPr>
          <p:nvPr>
            <p:ph idx="1"/>
          </p:nvPr>
        </p:nvSpPr>
        <p:spPr>
          <a:xfrm>
            <a:off x="1251678" y="2286001"/>
            <a:ext cx="10178322" cy="3754072"/>
          </a:xfrm>
        </p:spPr>
        <p:txBody>
          <a:bodyPr>
            <a:normAutofit lnSpcReduction="10000"/>
          </a:bodyPr>
          <a:lstStyle/>
          <a:p>
            <a:pPr marL="0" indent="0" algn="just">
              <a:buNone/>
            </a:pPr>
            <a:r>
              <a:rPr lang="en-US" sz="2800" dirty="0"/>
              <a:t>	The main difference between the stochastic hill-climber and simulated annealing is that the latter changes the parameter </a:t>
            </a:r>
            <a:r>
              <a:rPr lang="en-US" sz="2800" i="1" dirty="0"/>
              <a:t>T </a:t>
            </a:r>
            <a:r>
              <a:rPr lang="en-US" sz="2800" dirty="0"/>
              <a:t>during the run. It starts with high values </a:t>
            </a:r>
            <a:r>
              <a:rPr lang="en-US" sz="2800" i="1" dirty="0"/>
              <a:t>of T </a:t>
            </a:r>
            <a:r>
              <a:rPr lang="en-US" sz="2800" dirty="0"/>
              <a:t>making the procedure more similar to a purely random search, and then gradually decreases the value </a:t>
            </a:r>
            <a:r>
              <a:rPr lang="en-US" sz="2800" i="1" dirty="0"/>
              <a:t>of T. </a:t>
            </a:r>
            <a:r>
              <a:rPr lang="en-US" sz="2800" dirty="0"/>
              <a:t>Towards the end of the run, the values of </a:t>
            </a:r>
            <a:r>
              <a:rPr lang="en-US" sz="2800" i="1" dirty="0"/>
              <a:t>T </a:t>
            </a:r>
            <a:r>
              <a:rPr lang="en-US" sz="2800" dirty="0"/>
              <a:t>are quite small so the final stages of simulated annealing merely resemble an ordinary hill-climber. In addition, we always accept new points if they are better than the current point.</a:t>
            </a:r>
          </a:p>
        </p:txBody>
      </p:sp>
    </p:spTree>
    <p:extLst>
      <p:ext uri="{BB962C8B-B14F-4D97-AF65-F5344CB8AC3E}">
        <p14:creationId xmlns:p14="http://schemas.microsoft.com/office/powerpoint/2010/main" val="1476743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3B7C8D-AEF9-49DA-848B-26DD351D9AB2}"/>
              </a:ext>
            </a:extLst>
          </p:cNvPr>
          <p:cNvSpPr>
            <a:spLocks noGrp="1"/>
          </p:cNvSpPr>
          <p:nvPr>
            <p:ph type="title"/>
          </p:nvPr>
        </p:nvSpPr>
        <p:spPr/>
        <p:txBody>
          <a:bodyPr/>
          <a:lstStyle/>
          <a:p>
            <a:pPr algn="ctr"/>
            <a:r>
              <a:rPr lang="en-US" dirty="0"/>
              <a:t>simulated annealing procedure</a:t>
            </a:r>
          </a:p>
        </p:txBody>
      </p:sp>
      <p:pic>
        <p:nvPicPr>
          <p:cNvPr id="7" name="Picture 6">
            <a:extLst>
              <a:ext uri="{FF2B5EF4-FFF2-40B4-BE49-F238E27FC236}">
                <a16:creationId xmlns:a16="http://schemas.microsoft.com/office/drawing/2014/main" xmlns="" id="{39A8E0BA-4769-4C98-B82C-BDF1DB177448}"/>
              </a:ext>
            </a:extLst>
          </p:cNvPr>
          <p:cNvPicPr>
            <a:picLocks noChangeAspect="1"/>
          </p:cNvPicPr>
          <p:nvPr/>
        </p:nvPicPr>
        <p:blipFill>
          <a:blip r:embed="rId2"/>
          <a:stretch>
            <a:fillRect/>
          </a:stretch>
        </p:blipFill>
        <p:spPr>
          <a:xfrm>
            <a:off x="3482778" y="1128451"/>
            <a:ext cx="5716121" cy="5431740"/>
          </a:xfrm>
          <a:prstGeom prst="rect">
            <a:avLst/>
          </a:prstGeom>
        </p:spPr>
      </p:pic>
    </p:spTree>
    <p:extLst>
      <p:ext uri="{BB962C8B-B14F-4D97-AF65-F5344CB8AC3E}">
        <p14:creationId xmlns:p14="http://schemas.microsoft.com/office/powerpoint/2010/main" val="115480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A33A9-9F76-494A-9FC0-824475E41139}"/>
              </a:ext>
            </a:extLst>
          </p:cNvPr>
          <p:cNvSpPr>
            <a:spLocks noGrp="1"/>
          </p:cNvSpPr>
          <p:nvPr>
            <p:ph type="title"/>
          </p:nvPr>
        </p:nvSpPr>
        <p:spPr/>
        <p:txBody>
          <a:bodyPr/>
          <a:lstStyle/>
          <a:p>
            <a:pPr algn="ctr"/>
            <a:r>
              <a:rPr lang="en-US" dirty="0"/>
              <a:t>Monte Carlo annealing</a:t>
            </a:r>
          </a:p>
        </p:txBody>
      </p:sp>
      <p:sp>
        <p:nvSpPr>
          <p:cNvPr id="3" name="Content Placeholder 2">
            <a:extLst>
              <a:ext uri="{FF2B5EF4-FFF2-40B4-BE49-F238E27FC236}">
                <a16:creationId xmlns:a16="http://schemas.microsoft.com/office/drawing/2014/main" xmlns="" id="{3279C5F6-0F23-411E-AA7C-317D2C108448}"/>
              </a:ext>
            </a:extLst>
          </p:cNvPr>
          <p:cNvSpPr>
            <a:spLocks noGrp="1"/>
          </p:cNvSpPr>
          <p:nvPr>
            <p:ph idx="1"/>
          </p:nvPr>
        </p:nvSpPr>
        <p:spPr>
          <a:xfrm>
            <a:off x="1251678" y="1514213"/>
            <a:ext cx="10178322" cy="3593591"/>
          </a:xfrm>
        </p:spPr>
        <p:txBody>
          <a:bodyPr/>
          <a:lstStyle/>
          <a:p>
            <a:pPr algn="just"/>
            <a:r>
              <a:rPr lang="en-US" dirty="0">
                <a:solidFill>
                  <a:schemeClr val="tx1"/>
                </a:solidFill>
              </a:rPr>
              <a:t>Simulated annealing - also known as Monte Carlo annealing, statistical cooling, probabilistic hill-climbing is based on an analogy taken from thermodynamics. To grow a crystal, you start by heating a row of materials to a molten state. You then reduce the temperature of this </a:t>
            </a:r>
            <a:r>
              <a:rPr lang="en-US" i="1" dirty="0">
                <a:solidFill>
                  <a:schemeClr val="tx1"/>
                </a:solidFill>
              </a:rPr>
              <a:t>crystal melt </a:t>
            </a:r>
            <a:r>
              <a:rPr lang="en-US" dirty="0">
                <a:solidFill>
                  <a:schemeClr val="tx1"/>
                </a:solidFill>
              </a:rPr>
              <a:t>until the crystal structure is </a:t>
            </a:r>
            <a:r>
              <a:rPr lang="en-US" i="1" dirty="0">
                <a:solidFill>
                  <a:schemeClr val="tx1"/>
                </a:solidFill>
              </a:rPr>
              <a:t>frozen in. </a:t>
            </a:r>
            <a:r>
              <a:rPr lang="en-US" dirty="0">
                <a:solidFill>
                  <a:schemeClr val="tx1"/>
                </a:solidFill>
              </a:rPr>
              <a:t>Bad things happen if the cooling is done too quickly.</a:t>
            </a:r>
          </a:p>
          <a:p>
            <a:pPr algn="just"/>
            <a:endParaRPr lang="en-US" dirty="0">
              <a:solidFill>
                <a:schemeClr val="tx1"/>
              </a:solidFill>
            </a:endParaRPr>
          </a:p>
          <a:p>
            <a:endParaRPr lang="en-US" dirty="0">
              <a:solidFill>
                <a:schemeClr val="tx1"/>
              </a:solidFill>
            </a:endParaRPr>
          </a:p>
        </p:txBody>
      </p:sp>
      <p:pic>
        <p:nvPicPr>
          <p:cNvPr id="1026" name="Picture 2" descr="http://iacs-courses.seas.harvard.edu/courses/am207/blog/images/mcmc.png">
            <a:extLst>
              <a:ext uri="{FF2B5EF4-FFF2-40B4-BE49-F238E27FC236}">
                <a16:creationId xmlns:a16="http://schemas.microsoft.com/office/drawing/2014/main" xmlns="" id="{ACC32206-2D9B-4EED-A869-C2AEFE911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301" y="3134839"/>
            <a:ext cx="5365805" cy="325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1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5EBA-C9D8-4213-9E31-6A66401399B4}"/>
              </a:ext>
            </a:extLst>
          </p:cNvPr>
          <p:cNvSpPr>
            <a:spLocks noGrp="1"/>
          </p:cNvSpPr>
          <p:nvPr>
            <p:ph type="title"/>
          </p:nvPr>
        </p:nvSpPr>
        <p:spPr>
          <a:xfrm>
            <a:off x="1251678" y="382385"/>
            <a:ext cx="10178322" cy="817241"/>
          </a:xfrm>
        </p:spPr>
        <p:txBody>
          <a:bodyPr/>
          <a:lstStyle/>
          <a:p>
            <a:pPr algn="ctr"/>
            <a:r>
              <a:rPr lang="en-US" dirty="0"/>
              <a:t>Hill-climbing methods (1)</a:t>
            </a:r>
          </a:p>
        </p:txBody>
      </p:sp>
      <p:sp>
        <p:nvSpPr>
          <p:cNvPr id="3" name="Content Placeholder 2">
            <a:extLst>
              <a:ext uri="{FF2B5EF4-FFF2-40B4-BE49-F238E27FC236}">
                <a16:creationId xmlns:a16="http://schemas.microsoft.com/office/drawing/2014/main" xmlns="" id="{F42DE8D2-7AD7-4F51-ADFA-DEBFE112B542}"/>
              </a:ext>
            </a:extLst>
          </p:cNvPr>
          <p:cNvSpPr>
            <a:spLocks noGrp="1"/>
          </p:cNvSpPr>
          <p:nvPr>
            <p:ph idx="1"/>
          </p:nvPr>
        </p:nvSpPr>
        <p:spPr>
          <a:xfrm>
            <a:off x="1057014" y="1493238"/>
            <a:ext cx="6644080" cy="4756559"/>
          </a:xfrm>
        </p:spPr>
        <p:txBody>
          <a:bodyPr>
            <a:normAutofit fontScale="92500"/>
          </a:bodyPr>
          <a:lstStyle/>
          <a:p>
            <a:pPr algn="just"/>
            <a:r>
              <a:rPr lang="en-US" sz="2400" dirty="0">
                <a:solidFill>
                  <a:schemeClr val="tx1"/>
                </a:solidFill>
              </a:rPr>
              <a:t>Hill-climbing methods use an iterative improvement technique and this is applied to a single point in the search space.</a:t>
            </a:r>
          </a:p>
          <a:p>
            <a:pPr marL="0" indent="0" algn="just">
              <a:buNone/>
            </a:pPr>
            <a:endParaRPr lang="en-US" sz="2400" dirty="0">
              <a:solidFill>
                <a:schemeClr val="tx1"/>
              </a:solidFill>
            </a:endParaRPr>
          </a:p>
          <a:p>
            <a:pPr algn="just"/>
            <a:r>
              <a:rPr lang="en-US" sz="2400" dirty="0">
                <a:solidFill>
                  <a:schemeClr val="tx1"/>
                </a:solidFill>
              </a:rPr>
              <a:t>During each iteration, a </a:t>
            </a:r>
            <a:r>
              <a:rPr lang="en-US" sz="2400" b="1" dirty="0">
                <a:solidFill>
                  <a:schemeClr val="tx1"/>
                </a:solidFill>
              </a:rPr>
              <a:t>new point is selected from the neighborhood of the current point</a:t>
            </a:r>
            <a:r>
              <a:rPr lang="en-US" sz="2400" dirty="0">
                <a:solidFill>
                  <a:schemeClr val="tx1"/>
                </a:solidFill>
              </a:rPr>
              <a:t>. If that new point provides a better value in light of the evaluation function, the new point becomes the current point. Otherwise, some other neighbor is selected and tested against the current point. The method terminates if no further improvement is possible, or we run out of time or patience.</a:t>
            </a:r>
          </a:p>
          <a:p>
            <a:pPr algn="just"/>
            <a:endParaRPr lang="en-US" dirty="0">
              <a:solidFill>
                <a:schemeClr val="tx1"/>
              </a:solidFill>
            </a:endParaRPr>
          </a:p>
        </p:txBody>
      </p:sp>
      <p:pic>
        <p:nvPicPr>
          <p:cNvPr id="4098" name="Picture 2" descr="https://qph.ec.quoracdn.net/main-qimg-8f0453fe4c245d9c36724d92664f46ce">
            <a:extLst>
              <a:ext uri="{FF2B5EF4-FFF2-40B4-BE49-F238E27FC236}">
                <a16:creationId xmlns:a16="http://schemas.microsoft.com/office/drawing/2014/main" xmlns="" id="{BACFB945-CD33-43AF-B64F-7917D5636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283" y="3003259"/>
            <a:ext cx="3746599" cy="171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4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5F26D-C503-4AAD-95D8-E18A933D23D2}"/>
              </a:ext>
            </a:extLst>
          </p:cNvPr>
          <p:cNvSpPr>
            <a:spLocks noGrp="1"/>
          </p:cNvSpPr>
          <p:nvPr>
            <p:ph type="title"/>
          </p:nvPr>
        </p:nvSpPr>
        <p:spPr>
          <a:xfrm>
            <a:off x="1251678" y="382385"/>
            <a:ext cx="10178322" cy="1026965"/>
          </a:xfrm>
        </p:spPr>
        <p:txBody>
          <a:bodyPr/>
          <a:lstStyle/>
          <a:p>
            <a:pPr algn="ctr"/>
            <a:r>
              <a:rPr lang="en-US" dirty="0"/>
              <a:t>problem-specific questions</a:t>
            </a:r>
          </a:p>
        </p:txBody>
      </p:sp>
      <p:sp>
        <p:nvSpPr>
          <p:cNvPr id="3" name="Content Placeholder 2">
            <a:extLst>
              <a:ext uri="{FF2B5EF4-FFF2-40B4-BE49-F238E27FC236}">
                <a16:creationId xmlns:a16="http://schemas.microsoft.com/office/drawing/2014/main" xmlns="" id="{487ED92D-9A39-4781-BC44-A5546AAC09D0}"/>
              </a:ext>
            </a:extLst>
          </p:cNvPr>
          <p:cNvSpPr>
            <a:spLocks noGrp="1"/>
          </p:cNvSpPr>
          <p:nvPr>
            <p:ph idx="1"/>
          </p:nvPr>
        </p:nvSpPr>
        <p:spPr>
          <a:xfrm>
            <a:off x="1090190" y="1409350"/>
            <a:ext cx="10501298" cy="4618139"/>
          </a:xfrm>
        </p:spPr>
        <p:txBody>
          <a:bodyPr>
            <a:normAutofit/>
          </a:bodyPr>
          <a:lstStyle/>
          <a:p>
            <a:pPr algn="just"/>
            <a:r>
              <a:rPr lang="en-US" dirty="0">
                <a:solidFill>
                  <a:schemeClr val="tx1"/>
                </a:solidFill>
              </a:rPr>
              <a:t>As with any search algorithm, simulated annealing requires the answers for the following problem-specific questions:</a:t>
            </a:r>
          </a:p>
          <a:p>
            <a:pPr lvl="1" algn="just"/>
            <a:r>
              <a:rPr lang="en-US" sz="2000" dirty="0">
                <a:solidFill>
                  <a:schemeClr val="tx1"/>
                </a:solidFill>
              </a:rPr>
              <a:t>What is a solution?</a:t>
            </a:r>
          </a:p>
          <a:p>
            <a:pPr lvl="1" algn="just"/>
            <a:r>
              <a:rPr lang="en-US" sz="2000" dirty="0">
                <a:solidFill>
                  <a:schemeClr val="tx1"/>
                </a:solidFill>
              </a:rPr>
              <a:t> What are the neighbors of a solution?</a:t>
            </a:r>
          </a:p>
          <a:p>
            <a:pPr lvl="1" algn="just"/>
            <a:r>
              <a:rPr lang="en-US" sz="2000" dirty="0">
                <a:solidFill>
                  <a:schemeClr val="tx1"/>
                </a:solidFill>
              </a:rPr>
              <a:t> What is the cost of a solution?</a:t>
            </a:r>
          </a:p>
          <a:p>
            <a:pPr marL="457200" lvl="1" indent="0" algn="just">
              <a:buNone/>
            </a:pPr>
            <a:endParaRPr lang="en-US" sz="2000" dirty="0">
              <a:solidFill>
                <a:schemeClr val="tx1"/>
              </a:solidFill>
            </a:endParaRPr>
          </a:p>
          <a:p>
            <a:pPr lvl="1" algn="just"/>
            <a:r>
              <a:rPr lang="en-US" sz="2000" dirty="0">
                <a:solidFill>
                  <a:schemeClr val="tx1"/>
                </a:solidFill>
              </a:rPr>
              <a:t>How do we determine the initial solution?</a:t>
            </a:r>
          </a:p>
          <a:p>
            <a:pPr lvl="1"/>
            <a:r>
              <a:rPr lang="en-US" sz="2000" dirty="0">
                <a:solidFill>
                  <a:schemeClr val="tx1"/>
                </a:solidFill>
              </a:rPr>
              <a:t>How do we determine the initial "temperature" </a:t>
            </a:r>
            <a:r>
              <a:rPr lang="en-US" sz="2000" i="1" dirty="0">
                <a:solidFill>
                  <a:schemeClr val="tx1"/>
                </a:solidFill>
              </a:rPr>
              <a:t>T?</a:t>
            </a:r>
          </a:p>
          <a:p>
            <a:pPr lvl="1"/>
            <a:r>
              <a:rPr lang="en-US" sz="2000" dirty="0">
                <a:solidFill>
                  <a:schemeClr val="tx1"/>
                </a:solidFill>
              </a:rPr>
              <a:t>How do we determine the cooling ratio </a:t>
            </a:r>
            <a:r>
              <a:rPr lang="en-US" sz="2000" i="1" dirty="0">
                <a:solidFill>
                  <a:schemeClr val="tx1"/>
                </a:solidFill>
              </a:rPr>
              <a:t>g(T, t)?</a:t>
            </a:r>
          </a:p>
          <a:p>
            <a:pPr lvl="1"/>
            <a:r>
              <a:rPr lang="en-US" sz="2000" dirty="0">
                <a:solidFill>
                  <a:schemeClr val="tx1"/>
                </a:solidFill>
              </a:rPr>
              <a:t>How do we determine the termination condition?</a:t>
            </a:r>
          </a:p>
          <a:p>
            <a:pPr lvl="1"/>
            <a:r>
              <a:rPr lang="en-US" sz="2000" dirty="0">
                <a:solidFill>
                  <a:schemeClr val="tx1"/>
                </a:solidFill>
              </a:rPr>
              <a:t>How do we determine the halting criterion?</a:t>
            </a:r>
          </a:p>
        </p:txBody>
      </p:sp>
      <p:pic>
        <p:nvPicPr>
          <p:cNvPr id="5124" name="Picture 4" descr="Imagini pentru questions">
            <a:extLst>
              <a:ext uri="{FF2B5EF4-FFF2-40B4-BE49-F238E27FC236}">
                <a16:creationId xmlns:a16="http://schemas.microsoft.com/office/drawing/2014/main" xmlns="" id="{8AE1FCA6-B1E1-45F7-98FD-6C03C4AB4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0473" y="2043403"/>
            <a:ext cx="3909527" cy="390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376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48D2F-7AB0-40E5-A766-EC4F94195271}"/>
              </a:ext>
            </a:extLst>
          </p:cNvPr>
          <p:cNvSpPr>
            <a:spLocks noGrp="1"/>
          </p:cNvSpPr>
          <p:nvPr>
            <p:ph type="title"/>
          </p:nvPr>
        </p:nvSpPr>
        <p:spPr>
          <a:xfrm>
            <a:off x="1251678" y="382385"/>
            <a:ext cx="10178322" cy="1337358"/>
          </a:xfrm>
        </p:spPr>
        <p:txBody>
          <a:bodyPr>
            <a:normAutofit fontScale="90000"/>
          </a:bodyPr>
          <a:lstStyle/>
          <a:p>
            <a:pPr algn="ctr"/>
            <a:r>
              <a:rPr lang="en-US" dirty="0"/>
              <a:t>simulated annealing  - sequence of steps</a:t>
            </a:r>
          </a:p>
        </p:txBody>
      </p:sp>
      <p:pic>
        <p:nvPicPr>
          <p:cNvPr id="7" name="Picture 6">
            <a:extLst>
              <a:ext uri="{FF2B5EF4-FFF2-40B4-BE49-F238E27FC236}">
                <a16:creationId xmlns:a16="http://schemas.microsoft.com/office/drawing/2014/main" xmlns="" id="{5EC110D1-9363-49E2-9C39-41FA4E317FFF}"/>
              </a:ext>
            </a:extLst>
          </p:cNvPr>
          <p:cNvPicPr>
            <a:picLocks noChangeAspect="1"/>
          </p:cNvPicPr>
          <p:nvPr/>
        </p:nvPicPr>
        <p:blipFill>
          <a:blip r:embed="rId2"/>
          <a:stretch>
            <a:fillRect/>
          </a:stretch>
        </p:blipFill>
        <p:spPr>
          <a:xfrm>
            <a:off x="2810312" y="1719743"/>
            <a:ext cx="6927129" cy="4626496"/>
          </a:xfrm>
          <a:prstGeom prst="rect">
            <a:avLst/>
          </a:prstGeom>
        </p:spPr>
      </p:pic>
    </p:spTree>
    <p:extLst>
      <p:ext uri="{BB962C8B-B14F-4D97-AF65-F5344CB8AC3E}">
        <p14:creationId xmlns:p14="http://schemas.microsoft.com/office/powerpoint/2010/main" val="228560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06323-A1D3-46CE-86DF-63494B402B36}"/>
              </a:ext>
            </a:extLst>
          </p:cNvPr>
          <p:cNvSpPr>
            <a:spLocks noGrp="1"/>
          </p:cNvSpPr>
          <p:nvPr>
            <p:ph type="title"/>
          </p:nvPr>
        </p:nvSpPr>
        <p:spPr/>
        <p:txBody>
          <a:bodyPr/>
          <a:lstStyle/>
          <a:p>
            <a:pPr algn="ctr"/>
            <a:r>
              <a:rPr lang="en-US" dirty="0"/>
              <a:t>sequence of steps - explication</a:t>
            </a:r>
          </a:p>
        </p:txBody>
      </p:sp>
      <p:sp>
        <p:nvSpPr>
          <p:cNvPr id="3" name="Content Placeholder 2">
            <a:extLst>
              <a:ext uri="{FF2B5EF4-FFF2-40B4-BE49-F238E27FC236}">
                <a16:creationId xmlns:a16="http://schemas.microsoft.com/office/drawing/2014/main" xmlns="" id="{C3882BE8-5015-4E8B-BF28-BB8D10BDC328}"/>
              </a:ext>
            </a:extLst>
          </p:cNvPr>
          <p:cNvSpPr>
            <a:spLocks noGrp="1"/>
          </p:cNvSpPr>
          <p:nvPr>
            <p:ph idx="1"/>
          </p:nvPr>
        </p:nvSpPr>
        <p:spPr>
          <a:xfrm>
            <a:off x="1385904" y="2269225"/>
            <a:ext cx="5350456" cy="3074563"/>
          </a:xfrm>
        </p:spPr>
        <p:txBody>
          <a:bodyPr>
            <a:normAutofit/>
          </a:bodyPr>
          <a:lstStyle/>
          <a:p>
            <a:pPr marL="0" indent="0" algn="just">
              <a:buNone/>
            </a:pPr>
            <a:r>
              <a:rPr lang="en-US" sz="2800" dirty="0">
                <a:solidFill>
                  <a:schemeClr val="tx1"/>
                </a:solidFill>
              </a:rPr>
              <a:t>	We have to set the values of the parameters </a:t>
            </a:r>
            <a:r>
              <a:rPr lang="en-US" sz="2800" b="1" i="1" dirty="0" err="1">
                <a:solidFill>
                  <a:schemeClr val="tx1"/>
                </a:solidFill>
              </a:rPr>
              <a:t>Tmax</a:t>
            </a:r>
            <a:r>
              <a:rPr lang="en-US" sz="2800" b="1" i="1" dirty="0">
                <a:solidFill>
                  <a:schemeClr val="tx1"/>
                </a:solidFill>
              </a:rPr>
              <a:t>, </a:t>
            </a:r>
            <a:r>
              <a:rPr lang="en-US" sz="2800" b="1" i="1" dirty="0" err="1">
                <a:solidFill>
                  <a:schemeClr val="tx1"/>
                </a:solidFill>
              </a:rPr>
              <a:t>kr</a:t>
            </a:r>
            <a:r>
              <a:rPr lang="en-US" sz="2800" b="1" i="1" dirty="0">
                <a:solidFill>
                  <a:schemeClr val="tx1"/>
                </a:solidFill>
              </a:rPr>
              <a:t>, r,</a:t>
            </a:r>
            <a:r>
              <a:rPr lang="en-US" sz="2800" i="1" dirty="0">
                <a:solidFill>
                  <a:schemeClr val="tx1"/>
                </a:solidFill>
              </a:rPr>
              <a:t> </a:t>
            </a:r>
            <a:r>
              <a:rPr lang="en-US" sz="2800" dirty="0">
                <a:solidFill>
                  <a:schemeClr val="tx1"/>
                </a:solidFill>
              </a:rPr>
              <a:t>and </a:t>
            </a:r>
            <a:r>
              <a:rPr lang="en-US" sz="2800" b="1" i="1" dirty="0" err="1">
                <a:solidFill>
                  <a:schemeClr val="tx1"/>
                </a:solidFill>
              </a:rPr>
              <a:t>Tmin</a:t>
            </a:r>
            <a:r>
              <a:rPr lang="en-US" sz="2800" i="1" dirty="0">
                <a:solidFill>
                  <a:schemeClr val="tx1"/>
                </a:solidFill>
              </a:rPr>
              <a:t>, </a:t>
            </a:r>
            <a:r>
              <a:rPr lang="en-US" sz="2800" dirty="0">
                <a:solidFill>
                  <a:schemeClr val="tx1"/>
                </a:solidFill>
              </a:rPr>
              <a:t>which correspond to the initial temperature, the number of iterations, the cooling ratio, and the frozen temperature, respectively. </a:t>
            </a:r>
          </a:p>
        </p:txBody>
      </p:sp>
      <p:pic>
        <p:nvPicPr>
          <p:cNvPr id="2050" name="Picture 2" descr="http://fearofflyingschool.com/wp-content/uploads/2015/03/step-by-step-goals.png">
            <a:extLst>
              <a:ext uri="{FF2B5EF4-FFF2-40B4-BE49-F238E27FC236}">
                <a16:creationId xmlns:a16="http://schemas.microsoft.com/office/drawing/2014/main" xmlns="" id="{A2C34C67-1D3F-4B98-BDF4-53AF15C7C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292" y="1406708"/>
            <a:ext cx="5773198" cy="479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40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0BC95-5B45-4F7C-8681-63C3BEF74513}"/>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xmlns="" id="{D6EFC7F7-57B0-4117-8E3A-7D07AEF53C57}"/>
              </a:ext>
            </a:extLst>
          </p:cNvPr>
          <p:cNvSpPr>
            <a:spLocks noGrp="1"/>
          </p:cNvSpPr>
          <p:nvPr>
            <p:ph idx="1"/>
          </p:nvPr>
        </p:nvSpPr>
        <p:spPr>
          <a:xfrm>
            <a:off x="1176177" y="1715548"/>
            <a:ext cx="6172579" cy="4551028"/>
          </a:xfrm>
        </p:spPr>
        <p:txBody>
          <a:bodyPr>
            <a:normAutofit/>
          </a:bodyPr>
          <a:lstStyle/>
          <a:p>
            <a:pPr algn="just"/>
            <a:r>
              <a:rPr lang="en-US" dirty="0">
                <a:solidFill>
                  <a:schemeClr val="tx1"/>
                </a:solidFill>
              </a:rPr>
              <a:t>Simulated annealing is designed for the purpose of escaping local optima;</a:t>
            </a:r>
          </a:p>
          <a:p>
            <a:pPr algn="just"/>
            <a:r>
              <a:rPr lang="en-US" dirty="0">
                <a:solidFill>
                  <a:schemeClr val="tx1"/>
                </a:solidFill>
              </a:rPr>
              <a:t>Simulated annealing is a stochastic algorithm;</a:t>
            </a:r>
          </a:p>
          <a:p>
            <a:pPr algn="just"/>
            <a:r>
              <a:rPr lang="en-US" dirty="0">
                <a:solidFill>
                  <a:schemeClr val="tx1"/>
                </a:solidFill>
              </a:rPr>
              <a:t>Simulated annealing have parameters to worry about, such as temperature, rate of reduction but how to choose the parameters of the algorithm so that it performs optimally. This is a pervasive issue that accompanies the vast majority of algorithms that can escape local optima. The more sophisticated the method, the more you have to use your judgment as to how it should be utilized.</a:t>
            </a:r>
          </a:p>
        </p:txBody>
      </p:sp>
      <p:pic>
        <p:nvPicPr>
          <p:cNvPr id="3074" name="Picture 2" descr="https://thumb7.shutterstock.com/display_pic_with_logo/436114/549957601/stock-vector-summary-stamp-sticker-seal-round-grunge-vintage-ribbon-summary-sign-549957601.jpg">
            <a:extLst>
              <a:ext uri="{FF2B5EF4-FFF2-40B4-BE49-F238E27FC236}">
                <a16:creationId xmlns:a16="http://schemas.microsoft.com/office/drawing/2014/main" xmlns="" id="{08679E39-373A-4024-9E0A-A1A280FB0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356" y="1874517"/>
            <a:ext cx="4286250" cy="333375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8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5EBA-C9D8-4213-9E31-6A66401399B4}"/>
              </a:ext>
            </a:extLst>
          </p:cNvPr>
          <p:cNvSpPr>
            <a:spLocks noGrp="1"/>
          </p:cNvSpPr>
          <p:nvPr>
            <p:ph type="title"/>
          </p:nvPr>
        </p:nvSpPr>
        <p:spPr>
          <a:xfrm>
            <a:off x="1251678" y="382385"/>
            <a:ext cx="10178322" cy="817241"/>
          </a:xfrm>
        </p:spPr>
        <p:txBody>
          <a:bodyPr/>
          <a:lstStyle/>
          <a:p>
            <a:pPr algn="ctr"/>
            <a:r>
              <a:rPr lang="en-US" dirty="0"/>
              <a:t>Hill-climbing methods</a:t>
            </a:r>
          </a:p>
        </p:txBody>
      </p:sp>
      <p:sp>
        <p:nvSpPr>
          <p:cNvPr id="3" name="Content Placeholder 2">
            <a:extLst>
              <a:ext uri="{FF2B5EF4-FFF2-40B4-BE49-F238E27FC236}">
                <a16:creationId xmlns:a16="http://schemas.microsoft.com/office/drawing/2014/main" xmlns="" id="{F42DE8D2-7AD7-4F51-ADFA-DEBFE112B542}"/>
              </a:ext>
            </a:extLst>
          </p:cNvPr>
          <p:cNvSpPr>
            <a:spLocks noGrp="1"/>
          </p:cNvSpPr>
          <p:nvPr>
            <p:ph idx="1"/>
          </p:nvPr>
        </p:nvSpPr>
        <p:spPr>
          <a:xfrm>
            <a:off x="1251678" y="2286001"/>
            <a:ext cx="10568410" cy="4005742"/>
          </a:xfrm>
        </p:spPr>
        <p:txBody>
          <a:bodyPr>
            <a:normAutofit/>
          </a:bodyPr>
          <a:lstStyle/>
          <a:p>
            <a:pPr algn="just"/>
            <a:r>
              <a:rPr lang="en-US" sz="2400" dirty="0">
                <a:solidFill>
                  <a:schemeClr val="tx1"/>
                </a:solidFill>
              </a:rPr>
              <a:t>Hill-climbing methods:</a:t>
            </a:r>
          </a:p>
          <a:p>
            <a:pPr lvl="1" algn="just"/>
            <a:r>
              <a:rPr lang="en-US" sz="2000" dirty="0">
                <a:solidFill>
                  <a:schemeClr val="tx1"/>
                </a:solidFill>
              </a:rPr>
              <a:t>can only provide locally optimum values, </a:t>
            </a:r>
          </a:p>
          <a:p>
            <a:pPr lvl="1" algn="just"/>
            <a:r>
              <a:rPr lang="en-US" sz="2000" dirty="0">
                <a:solidFill>
                  <a:schemeClr val="tx1"/>
                </a:solidFill>
              </a:rPr>
              <a:t>these values depend on the selection of the starting point</a:t>
            </a:r>
          </a:p>
          <a:p>
            <a:pPr algn="just"/>
            <a:r>
              <a:rPr lang="en-US" sz="2400" dirty="0">
                <a:solidFill>
                  <a:schemeClr val="tx1"/>
                </a:solidFill>
              </a:rPr>
              <a:t>Start hill-climbing methods from a large variety of different starting points</a:t>
            </a:r>
          </a:p>
          <a:p>
            <a:pPr algn="just"/>
            <a:r>
              <a:rPr lang="en-US" sz="2400" dirty="0">
                <a:solidFill>
                  <a:schemeClr val="tx1"/>
                </a:solidFill>
              </a:rPr>
              <a:t>Choose the initial points at random, or on some grid or regular pattern, or even in the light of other information that's available, as a result of prior searches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109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5EBA-C9D8-4213-9E31-6A66401399B4}"/>
              </a:ext>
            </a:extLst>
          </p:cNvPr>
          <p:cNvSpPr>
            <a:spLocks noGrp="1"/>
          </p:cNvSpPr>
          <p:nvPr>
            <p:ph type="title"/>
          </p:nvPr>
        </p:nvSpPr>
        <p:spPr>
          <a:xfrm>
            <a:off x="1251678" y="382385"/>
            <a:ext cx="10178322" cy="1572250"/>
          </a:xfrm>
        </p:spPr>
        <p:txBody>
          <a:bodyPr>
            <a:normAutofit/>
          </a:bodyPr>
          <a:lstStyle/>
          <a:p>
            <a:pPr algn="ctr"/>
            <a:r>
              <a:rPr lang="en-US" dirty="0"/>
              <a:t>versions of hill-climbing algorithms</a:t>
            </a:r>
          </a:p>
        </p:txBody>
      </p:sp>
      <p:sp>
        <p:nvSpPr>
          <p:cNvPr id="3" name="Content Placeholder 2">
            <a:extLst>
              <a:ext uri="{FF2B5EF4-FFF2-40B4-BE49-F238E27FC236}">
                <a16:creationId xmlns:a16="http://schemas.microsoft.com/office/drawing/2014/main" xmlns="" id="{F42DE8D2-7AD7-4F51-ADFA-DEBFE112B542}"/>
              </a:ext>
            </a:extLst>
          </p:cNvPr>
          <p:cNvSpPr>
            <a:spLocks noGrp="1"/>
          </p:cNvSpPr>
          <p:nvPr>
            <p:ph idx="1"/>
          </p:nvPr>
        </p:nvSpPr>
        <p:spPr>
          <a:xfrm>
            <a:off x="949674" y="1954634"/>
            <a:ext cx="10920748" cy="4731391"/>
          </a:xfrm>
        </p:spPr>
        <p:txBody>
          <a:bodyPr>
            <a:normAutofit/>
          </a:bodyPr>
          <a:lstStyle/>
          <a:p>
            <a:endParaRPr lang="en-US" dirty="0">
              <a:solidFill>
                <a:schemeClr val="tx1"/>
              </a:solidFill>
            </a:endParaRPr>
          </a:p>
          <a:p>
            <a:pPr algn="just"/>
            <a:r>
              <a:rPr lang="en-US" dirty="0">
                <a:solidFill>
                  <a:schemeClr val="tx1"/>
                </a:solidFill>
              </a:rPr>
              <a:t>Versions differ mainly in the way a new solution is selected for comparison with the current solution (for example: steepest ascent hill-climbing)</a:t>
            </a:r>
          </a:p>
          <a:p>
            <a:pPr algn="just"/>
            <a:r>
              <a:rPr lang="en-US" dirty="0">
                <a:solidFill>
                  <a:schemeClr val="tx1"/>
                </a:solidFill>
              </a:rPr>
              <a:t>Initially, all possible neighbors of the current solution are considered, and the one </a:t>
            </a:r>
            <a:r>
              <a:rPr lang="en-US" b="1" dirty="0" err="1">
                <a:solidFill>
                  <a:schemeClr val="tx1"/>
                </a:solidFill>
              </a:rPr>
              <a:t>Vn</a:t>
            </a:r>
            <a:r>
              <a:rPr lang="en-US" dirty="0">
                <a:solidFill>
                  <a:schemeClr val="tx1"/>
                </a:solidFill>
              </a:rPr>
              <a:t> that returns the best value </a:t>
            </a:r>
            <a:r>
              <a:rPr lang="en-US" b="1" dirty="0" err="1">
                <a:solidFill>
                  <a:schemeClr val="tx1"/>
                </a:solidFill>
              </a:rPr>
              <a:t>eval</a:t>
            </a:r>
            <a:r>
              <a:rPr lang="en-US" b="1" dirty="0">
                <a:solidFill>
                  <a:schemeClr val="tx1"/>
                </a:solidFill>
              </a:rPr>
              <a:t>(</a:t>
            </a:r>
            <a:r>
              <a:rPr lang="en-US" b="1" dirty="0" err="1">
                <a:solidFill>
                  <a:schemeClr val="tx1"/>
                </a:solidFill>
              </a:rPr>
              <a:t>Vn</a:t>
            </a:r>
            <a:r>
              <a:rPr lang="en-US" b="1" dirty="0">
                <a:solidFill>
                  <a:schemeClr val="tx1"/>
                </a:solidFill>
              </a:rPr>
              <a:t>) </a:t>
            </a:r>
            <a:r>
              <a:rPr lang="en-US" dirty="0">
                <a:solidFill>
                  <a:schemeClr val="tx1"/>
                </a:solidFill>
              </a:rPr>
              <a:t>is selected to compete with the current </a:t>
            </a:r>
            <a:r>
              <a:rPr lang="en-US" b="1" dirty="0">
                <a:solidFill>
                  <a:schemeClr val="tx1"/>
                </a:solidFill>
              </a:rPr>
              <a:t>string </a:t>
            </a:r>
            <a:r>
              <a:rPr lang="en-US" b="1" dirty="0" err="1">
                <a:solidFill>
                  <a:schemeClr val="tx1"/>
                </a:solidFill>
              </a:rPr>
              <a:t>Vc</a:t>
            </a:r>
            <a:r>
              <a:rPr lang="en-US" dirty="0">
                <a:solidFill>
                  <a:schemeClr val="tx1"/>
                </a:solidFill>
              </a:rPr>
              <a:t>. If </a:t>
            </a:r>
            <a:r>
              <a:rPr lang="en-US" b="1" dirty="0" err="1">
                <a:solidFill>
                  <a:schemeClr val="tx1"/>
                </a:solidFill>
              </a:rPr>
              <a:t>eval</a:t>
            </a:r>
            <a:r>
              <a:rPr lang="en-US" b="1" dirty="0">
                <a:solidFill>
                  <a:schemeClr val="tx1"/>
                </a:solidFill>
              </a:rPr>
              <a:t>(</a:t>
            </a:r>
            <a:r>
              <a:rPr lang="en-US" b="1" dirty="0" err="1">
                <a:solidFill>
                  <a:schemeClr val="tx1"/>
                </a:solidFill>
              </a:rPr>
              <a:t>Vc</a:t>
            </a:r>
            <a:r>
              <a:rPr lang="en-US" b="1" dirty="0">
                <a:solidFill>
                  <a:schemeClr val="tx1"/>
                </a:solidFill>
              </a:rPr>
              <a:t>) </a:t>
            </a:r>
            <a:r>
              <a:rPr lang="en-US" dirty="0">
                <a:solidFill>
                  <a:schemeClr val="tx1"/>
                </a:solidFill>
              </a:rPr>
              <a:t>is worse than </a:t>
            </a:r>
            <a:r>
              <a:rPr lang="en-US" b="1" dirty="0" err="1">
                <a:solidFill>
                  <a:schemeClr val="tx1"/>
                </a:solidFill>
              </a:rPr>
              <a:t>eval</a:t>
            </a:r>
            <a:r>
              <a:rPr lang="en-US" b="1" dirty="0">
                <a:solidFill>
                  <a:schemeClr val="tx1"/>
                </a:solidFill>
              </a:rPr>
              <a:t>(</a:t>
            </a:r>
            <a:r>
              <a:rPr lang="en-US" b="1" dirty="0" err="1">
                <a:solidFill>
                  <a:schemeClr val="tx1"/>
                </a:solidFill>
              </a:rPr>
              <a:t>Vn</a:t>
            </a:r>
            <a:r>
              <a:rPr lang="en-US" b="1" dirty="0">
                <a:solidFill>
                  <a:schemeClr val="tx1"/>
                </a:solidFill>
              </a:rPr>
              <a:t>), </a:t>
            </a:r>
            <a:r>
              <a:rPr lang="en-US" dirty="0">
                <a:solidFill>
                  <a:schemeClr val="tx1"/>
                </a:solidFill>
              </a:rPr>
              <a:t>then the new string v n becomes the current string. Otherwise, no local improvement is possible: the algorithm has reached a local or global optimum </a:t>
            </a:r>
            <a:r>
              <a:rPr lang="en-US" b="1" dirty="0">
                <a:solidFill>
                  <a:schemeClr val="tx1"/>
                </a:solidFill>
              </a:rPr>
              <a:t>(local= TRUE). </a:t>
            </a:r>
            <a:r>
              <a:rPr lang="en-US" dirty="0">
                <a:solidFill>
                  <a:schemeClr val="tx1"/>
                </a:solidFill>
              </a:rPr>
              <a:t>In such a case, the next iteration </a:t>
            </a:r>
            <a:r>
              <a:rPr lang="en-US" b="1" dirty="0">
                <a:solidFill>
                  <a:schemeClr val="tx1"/>
                </a:solidFill>
              </a:rPr>
              <a:t>(t </a:t>
            </a:r>
            <a:r>
              <a:rPr lang="en-US" b="1" dirty="0">
                <a:solidFill>
                  <a:schemeClr val="tx1"/>
                </a:solidFill>
                <a:sym typeface="Wingdings" panose="05000000000000000000" pitchFamily="2" charset="2"/>
              </a:rPr>
              <a:t></a:t>
            </a:r>
            <a:r>
              <a:rPr lang="en-US" b="1" dirty="0">
                <a:solidFill>
                  <a:schemeClr val="tx1"/>
                </a:solidFill>
              </a:rPr>
              <a:t> t + </a:t>
            </a:r>
            <a:r>
              <a:rPr lang="en-US" sz="1800" dirty="0">
                <a:solidFill>
                  <a:schemeClr val="tx1"/>
                </a:solidFill>
                <a:latin typeface="Arial Black" panose="020B0A04020102020204" pitchFamily="34" charset="0"/>
              </a:rPr>
              <a:t>1</a:t>
            </a:r>
            <a:r>
              <a:rPr lang="en-US" b="1" dirty="0">
                <a:solidFill>
                  <a:schemeClr val="tx1"/>
                </a:solidFill>
              </a:rPr>
              <a:t>) </a:t>
            </a:r>
            <a:r>
              <a:rPr lang="en-US" dirty="0">
                <a:solidFill>
                  <a:schemeClr val="tx1"/>
                </a:solidFill>
              </a:rPr>
              <a:t>of the algorithm is executed with a new current string selected at random.</a:t>
            </a:r>
          </a:p>
          <a:p>
            <a:pPr algn="just"/>
            <a:r>
              <a:rPr lang="en-US" dirty="0">
                <a:solidFill>
                  <a:schemeClr val="tx1"/>
                </a:solidFill>
              </a:rPr>
              <a:t>The success or failure of a single iteration (i.e., one complete climb) of the above hill-climbing algorithm is determined completely by the initial point. For problems with many local optima, particularly those where these optima have large </a:t>
            </a:r>
            <a:r>
              <a:rPr lang="en-US" i="1" dirty="0">
                <a:solidFill>
                  <a:schemeClr val="tx1"/>
                </a:solidFill>
              </a:rPr>
              <a:t>basins of attraction, </a:t>
            </a:r>
            <a:r>
              <a:rPr lang="en-US" dirty="0">
                <a:solidFill>
                  <a:schemeClr val="tx1"/>
                </a:solidFill>
              </a:rPr>
              <a:t>it's often very difficult to locate a globally optimal solution.</a:t>
            </a:r>
          </a:p>
        </p:txBody>
      </p:sp>
    </p:spTree>
    <p:extLst>
      <p:ext uri="{BB962C8B-B14F-4D97-AF65-F5344CB8AC3E}">
        <p14:creationId xmlns:p14="http://schemas.microsoft.com/office/powerpoint/2010/main" val="363376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5EBA-C9D8-4213-9E31-6A66401399B4}"/>
              </a:ext>
            </a:extLst>
          </p:cNvPr>
          <p:cNvSpPr>
            <a:spLocks noGrp="1"/>
          </p:cNvSpPr>
          <p:nvPr>
            <p:ph type="title"/>
          </p:nvPr>
        </p:nvSpPr>
        <p:spPr>
          <a:xfrm>
            <a:off x="1350384" y="161471"/>
            <a:ext cx="10178322" cy="917912"/>
          </a:xfrm>
        </p:spPr>
        <p:txBody>
          <a:bodyPr>
            <a:normAutofit/>
          </a:bodyPr>
          <a:lstStyle/>
          <a:p>
            <a:pPr algn="ctr"/>
            <a:r>
              <a:rPr lang="en-US" dirty="0"/>
              <a:t>steepest ascent procedure</a:t>
            </a:r>
          </a:p>
        </p:txBody>
      </p:sp>
      <p:pic>
        <p:nvPicPr>
          <p:cNvPr id="7" name="Picture 6">
            <a:extLst>
              <a:ext uri="{FF2B5EF4-FFF2-40B4-BE49-F238E27FC236}">
                <a16:creationId xmlns:a16="http://schemas.microsoft.com/office/drawing/2014/main" xmlns="" id="{0F045C40-1C7F-44CB-AD1F-E294EE6F164E}"/>
              </a:ext>
            </a:extLst>
          </p:cNvPr>
          <p:cNvPicPr>
            <a:picLocks noChangeAspect="1"/>
          </p:cNvPicPr>
          <p:nvPr/>
        </p:nvPicPr>
        <p:blipFill>
          <a:blip r:embed="rId2"/>
          <a:stretch>
            <a:fillRect/>
          </a:stretch>
        </p:blipFill>
        <p:spPr>
          <a:xfrm>
            <a:off x="2939845" y="756927"/>
            <a:ext cx="6390968" cy="6107721"/>
          </a:xfrm>
          <a:prstGeom prst="rect">
            <a:avLst/>
          </a:prstGeom>
        </p:spPr>
      </p:pic>
    </p:spTree>
    <p:extLst>
      <p:ext uri="{BB962C8B-B14F-4D97-AF65-F5344CB8AC3E}">
        <p14:creationId xmlns:p14="http://schemas.microsoft.com/office/powerpoint/2010/main" val="271544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5EBA-C9D8-4213-9E31-6A66401399B4}"/>
              </a:ext>
            </a:extLst>
          </p:cNvPr>
          <p:cNvSpPr>
            <a:spLocks noGrp="1"/>
          </p:cNvSpPr>
          <p:nvPr>
            <p:ph type="title"/>
          </p:nvPr>
        </p:nvSpPr>
        <p:spPr>
          <a:xfrm>
            <a:off x="1320887" y="306882"/>
            <a:ext cx="10178322" cy="1303804"/>
          </a:xfrm>
        </p:spPr>
        <p:txBody>
          <a:bodyPr>
            <a:normAutofit fontScale="90000"/>
          </a:bodyPr>
          <a:lstStyle/>
          <a:p>
            <a:pPr algn="ctr"/>
            <a:r>
              <a:rPr lang="en-US" dirty="0"/>
              <a:t>Hill-climbing algorithms weaknesses</a:t>
            </a:r>
          </a:p>
        </p:txBody>
      </p:sp>
      <p:sp>
        <p:nvSpPr>
          <p:cNvPr id="3" name="Content Placeholder 2">
            <a:extLst>
              <a:ext uri="{FF2B5EF4-FFF2-40B4-BE49-F238E27FC236}">
                <a16:creationId xmlns:a16="http://schemas.microsoft.com/office/drawing/2014/main" xmlns="" id="{F42DE8D2-7AD7-4F51-ADFA-DEBFE112B542}"/>
              </a:ext>
            </a:extLst>
          </p:cNvPr>
          <p:cNvSpPr>
            <a:spLocks noGrp="1"/>
          </p:cNvSpPr>
          <p:nvPr>
            <p:ph idx="1"/>
          </p:nvPr>
        </p:nvSpPr>
        <p:spPr>
          <a:xfrm>
            <a:off x="1252727" y="2726422"/>
            <a:ext cx="10314642" cy="3112316"/>
          </a:xfrm>
        </p:spPr>
        <p:txBody>
          <a:bodyPr>
            <a:normAutofit/>
          </a:bodyPr>
          <a:lstStyle/>
          <a:p>
            <a:pPr algn="just"/>
            <a:r>
              <a:rPr lang="en-US" dirty="0">
                <a:solidFill>
                  <a:schemeClr val="tx1"/>
                </a:solidFill>
              </a:rPr>
              <a:t>They usually terminate at solutions that are only locally optimal.</a:t>
            </a:r>
          </a:p>
          <a:p>
            <a:pPr algn="just"/>
            <a:r>
              <a:rPr lang="en-US" dirty="0">
                <a:solidFill>
                  <a:schemeClr val="tx1"/>
                </a:solidFill>
              </a:rPr>
              <a:t>There is no information as to the amount by which the discovered local optimum deviates from the global optimum, or perhaps even other local optima.</a:t>
            </a:r>
          </a:p>
          <a:p>
            <a:pPr algn="just"/>
            <a:r>
              <a:rPr lang="en-US" dirty="0">
                <a:solidFill>
                  <a:schemeClr val="tx1"/>
                </a:solidFill>
              </a:rPr>
              <a:t>The optimum that's obtained depends on the initial configuration.</a:t>
            </a:r>
          </a:p>
          <a:p>
            <a:pPr algn="just"/>
            <a:r>
              <a:rPr lang="en-US" dirty="0">
                <a:solidFill>
                  <a:schemeClr val="tx1"/>
                </a:solidFill>
              </a:rPr>
              <a:t>In general, it is </a:t>
            </a:r>
            <a:r>
              <a:rPr lang="en-US" i="1" dirty="0">
                <a:solidFill>
                  <a:schemeClr val="tx1"/>
                </a:solidFill>
              </a:rPr>
              <a:t>not </a:t>
            </a:r>
            <a:r>
              <a:rPr lang="en-US" dirty="0">
                <a:solidFill>
                  <a:schemeClr val="tx1"/>
                </a:solidFill>
              </a:rPr>
              <a:t>possible to provide an upper bound for the computation time.</a:t>
            </a:r>
            <a:endParaRPr lang="en-US" sz="1200" b="1" dirty="0">
              <a:solidFill>
                <a:schemeClr val="tx1"/>
              </a:solidFill>
            </a:endParaRPr>
          </a:p>
        </p:txBody>
      </p:sp>
    </p:spTree>
    <p:extLst>
      <p:ext uri="{BB962C8B-B14F-4D97-AF65-F5344CB8AC3E}">
        <p14:creationId xmlns:p14="http://schemas.microsoft.com/office/powerpoint/2010/main" val="208842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5EBA-C9D8-4213-9E31-6A66401399B4}"/>
              </a:ext>
            </a:extLst>
          </p:cNvPr>
          <p:cNvSpPr>
            <a:spLocks noGrp="1"/>
          </p:cNvSpPr>
          <p:nvPr>
            <p:ph type="title"/>
          </p:nvPr>
        </p:nvSpPr>
        <p:spPr>
          <a:xfrm>
            <a:off x="1320887" y="306882"/>
            <a:ext cx="10178322" cy="1303804"/>
          </a:xfrm>
        </p:spPr>
        <p:txBody>
          <a:bodyPr>
            <a:normAutofit/>
          </a:bodyPr>
          <a:lstStyle/>
          <a:p>
            <a:pPr algn="ctr"/>
            <a:r>
              <a:rPr lang="en-US" dirty="0"/>
              <a:t>Hill-climbing techniques</a:t>
            </a:r>
          </a:p>
        </p:txBody>
      </p:sp>
      <p:sp>
        <p:nvSpPr>
          <p:cNvPr id="3" name="Content Placeholder 2">
            <a:extLst>
              <a:ext uri="{FF2B5EF4-FFF2-40B4-BE49-F238E27FC236}">
                <a16:creationId xmlns:a16="http://schemas.microsoft.com/office/drawing/2014/main" xmlns="" id="{F42DE8D2-7AD7-4F51-ADFA-DEBFE112B542}"/>
              </a:ext>
            </a:extLst>
          </p:cNvPr>
          <p:cNvSpPr>
            <a:spLocks noGrp="1"/>
          </p:cNvSpPr>
          <p:nvPr>
            <p:ph idx="1"/>
          </p:nvPr>
        </p:nvSpPr>
        <p:spPr>
          <a:xfrm>
            <a:off x="1252727" y="2726422"/>
            <a:ext cx="10314642" cy="3112316"/>
          </a:xfrm>
        </p:spPr>
        <p:txBody>
          <a:bodyPr>
            <a:normAutofit/>
          </a:bodyPr>
          <a:lstStyle/>
          <a:p>
            <a:pPr algn="just"/>
            <a:r>
              <a:rPr lang="en-US" dirty="0">
                <a:solidFill>
                  <a:schemeClr val="tx1"/>
                </a:solidFill>
              </a:rPr>
              <a:t>Hill-climbing techniques exploit the best available solution for possible improvement but neglect exploring a large portion of the search space </a:t>
            </a:r>
            <a:r>
              <a:rPr lang="en-US" i="1" dirty="0">
                <a:solidFill>
                  <a:schemeClr val="tx1"/>
                </a:solidFill>
              </a:rPr>
              <a:t>S. </a:t>
            </a:r>
            <a:r>
              <a:rPr lang="en-US" dirty="0">
                <a:solidFill>
                  <a:schemeClr val="tx1"/>
                </a:solidFill>
              </a:rPr>
              <a:t>In contrast, a random search - where points are sampled from </a:t>
            </a:r>
            <a:r>
              <a:rPr lang="en-US" i="1" dirty="0">
                <a:solidFill>
                  <a:schemeClr val="tx1"/>
                </a:solidFill>
              </a:rPr>
              <a:t>S </a:t>
            </a:r>
            <a:r>
              <a:rPr lang="en-US" dirty="0">
                <a:solidFill>
                  <a:schemeClr val="tx1"/>
                </a:solidFill>
              </a:rPr>
              <a:t>with equal probabilities - explores the search space thoroughly but foregoes exploiting promising regions of the space.</a:t>
            </a:r>
          </a:p>
          <a:p>
            <a:r>
              <a:rPr lang="en-US" dirty="0">
                <a:solidFill>
                  <a:schemeClr val="tx1"/>
                </a:solidFill>
              </a:rPr>
              <a:t>Getting stuck in local optima is a serious problem. It's one of the main deficiencies that plague industrial applications of numerical optimization.</a:t>
            </a:r>
          </a:p>
        </p:txBody>
      </p:sp>
    </p:spTree>
    <p:extLst>
      <p:ext uri="{BB962C8B-B14F-4D97-AF65-F5344CB8AC3E}">
        <p14:creationId xmlns:p14="http://schemas.microsoft.com/office/powerpoint/2010/main" val="389608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372E5-7E1B-4BE0-A270-07EC6E86F3D1}"/>
              </a:ext>
            </a:extLst>
          </p:cNvPr>
          <p:cNvSpPr>
            <a:spLocks noGrp="1"/>
          </p:cNvSpPr>
          <p:nvPr>
            <p:ph type="title"/>
          </p:nvPr>
        </p:nvSpPr>
        <p:spPr>
          <a:xfrm>
            <a:off x="1251678" y="382385"/>
            <a:ext cx="10178322" cy="926298"/>
          </a:xfrm>
        </p:spPr>
        <p:txBody>
          <a:bodyPr/>
          <a:lstStyle/>
          <a:p>
            <a:pPr algn="ctr"/>
            <a:r>
              <a:rPr lang="en-US" dirty="0">
                <a:solidFill>
                  <a:schemeClr val="tx1"/>
                </a:solidFill>
              </a:rPr>
              <a:t>design a search algorithm</a:t>
            </a:r>
            <a:endParaRPr lang="en-US" dirty="0"/>
          </a:p>
        </p:txBody>
      </p:sp>
      <p:sp>
        <p:nvSpPr>
          <p:cNvPr id="3" name="Content Placeholder 2">
            <a:extLst>
              <a:ext uri="{FF2B5EF4-FFF2-40B4-BE49-F238E27FC236}">
                <a16:creationId xmlns:a16="http://schemas.microsoft.com/office/drawing/2014/main" xmlns="" id="{AF9DEE1D-B1F0-426C-AF9C-32B0B6402782}"/>
              </a:ext>
            </a:extLst>
          </p:cNvPr>
          <p:cNvSpPr>
            <a:spLocks noGrp="1"/>
          </p:cNvSpPr>
          <p:nvPr>
            <p:ph idx="1"/>
          </p:nvPr>
        </p:nvSpPr>
        <p:spPr>
          <a:xfrm>
            <a:off x="1251678" y="2176945"/>
            <a:ext cx="10178322" cy="3593591"/>
          </a:xfrm>
        </p:spPr>
        <p:txBody>
          <a:bodyPr/>
          <a:lstStyle/>
          <a:p>
            <a:pPr algn="just"/>
            <a:r>
              <a:rPr lang="en-US" dirty="0">
                <a:solidFill>
                  <a:schemeClr val="tx1"/>
                </a:solidFill>
              </a:rPr>
              <a:t>How can we design a search algorithm that has a chance to escape local optima, to balance exploration and exploitation, and to make the search independent from the initial configuration?</a:t>
            </a:r>
            <a:endParaRPr lang="en-US" sz="1200" b="1" dirty="0">
              <a:solidFill>
                <a:schemeClr val="tx1"/>
              </a:solidFill>
            </a:endParaRPr>
          </a:p>
          <a:p>
            <a:pPr marL="457200" indent="-457200">
              <a:buFont typeface="+mj-lt"/>
              <a:buAutoNum type="arabicPeriod"/>
            </a:pPr>
            <a:r>
              <a:rPr lang="en-US" dirty="0">
                <a:solidFill>
                  <a:schemeClr val="tx1"/>
                </a:solidFill>
              </a:rPr>
              <a:t>One option, is to execute the chosen search algorithm for a large number of initial configurations.</a:t>
            </a:r>
          </a:p>
          <a:p>
            <a:pPr marL="457200" indent="-457200" algn="just">
              <a:buFont typeface="+mj-lt"/>
              <a:buAutoNum type="arabicPeriod"/>
            </a:pPr>
            <a:r>
              <a:rPr lang="en-US" dirty="0">
                <a:solidFill>
                  <a:schemeClr val="tx1"/>
                </a:solidFill>
              </a:rPr>
              <a:t>It's also possible to modify the criteria for accepting transitions to new points that correspond with a </a:t>
            </a:r>
            <a:r>
              <a:rPr lang="en-US" i="1" dirty="0">
                <a:solidFill>
                  <a:schemeClr val="tx1"/>
                </a:solidFill>
              </a:rPr>
              <a:t>negative </a:t>
            </a:r>
            <a:r>
              <a:rPr lang="en-US" dirty="0">
                <a:solidFill>
                  <a:schemeClr val="tx1"/>
                </a:solidFill>
              </a:rPr>
              <a:t>change in the evaluation function. That is, we might want to accept a worse solution from the local neighborhood in the hope that it will eventually lead to something better.</a:t>
            </a:r>
          </a:p>
        </p:txBody>
      </p:sp>
    </p:spTree>
    <p:extLst>
      <p:ext uri="{BB962C8B-B14F-4D97-AF65-F5344CB8AC3E}">
        <p14:creationId xmlns:p14="http://schemas.microsoft.com/office/powerpoint/2010/main" val="363841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0A52B-04CF-426F-BE13-EB18B4A79237}"/>
              </a:ext>
            </a:extLst>
          </p:cNvPr>
          <p:cNvSpPr>
            <a:spLocks noGrp="1"/>
          </p:cNvSpPr>
          <p:nvPr>
            <p:ph type="title"/>
          </p:nvPr>
        </p:nvSpPr>
        <p:spPr/>
        <p:txBody>
          <a:bodyPr/>
          <a:lstStyle/>
          <a:p>
            <a:pPr algn="ctr"/>
            <a:r>
              <a:rPr lang="en-US" b="1" dirty="0"/>
              <a:t>Escaping Local Optima</a:t>
            </a:r>
            <a:endParaRPr lang="en-US" dirty="0"/>
          </a:p>
        </p:txBody>
      </p:sp>
      <p:sp>
        <p:nvSpPr>
          <p:cNvPr id="3" name="Content Placeholder 2">
            <a:extLst>
              <a:ext uri="{FF2B5EF4-FFF2-40B4-BE49-F238E27FC236}">
                <a16:creationId xmlns:a16="http://schemas.microsoft.com/office/drawing/2014/main" xmlns="" id="{AD17DCC9-9A65-4220-8E3B-DE1A9B44430F}"/>
              </a:ext>
            </a:extLst>
          </p:cNvPr>
          <p:cNvSpPr>
            <a:spLocks noGrp="1"/>
          </p:cNvSpPr>
          <p:nvPr>
            <p:ph idx="1"/>
          </p:nvPr>
        </p:nvSpPr>
        <p:spPr>
          <a:xfrm>
            <a:off x="1111162" y="2135000"/>
            <a:ext cx="10459353" cy="4198689"/>
          </a:xfrm>
        </p:spPr>
        <p:txBody>
          <a:bodyPr>
            <a:normAutofit/>
          </a:bodyPr>
          <a:lstStyle/>
          <a:p>
            <a:pPr algn="just"/>
            <a:r>
              <a:rPr lang="en-US" sz="2800" dirty="0">
                <a:solidFill>
                  <a:schemeClr val="tx1"/>
                </a:solidFill>
              </a:rPr>
              <a:t>Traditional problem-solving strategies share a common pattern. Either they guarantee discovering the global solution, but are too expensive (i.e., too time consuming) for solving typical real-world problems, or else they have a tendency of "getting stuck" in local optima.</a:t>
            </a:r>
          </a:p>
          <a:p>
            <a:pPr algn="just"/>
            <a:r>
              <a:rPr lang="en-US" sz="2800" dirty="0">
                <a:solidFill>
                  <a:schemeClr val="tx1"/>
                </a:solidFill>
              </a:rPr>
              <a:t>Since there is almost no chance to speed up algorithms that guarantee finding the global solution, i.e., there is almost no chance of finding polynomial-time algorithms for most real problems (NP-hard).</a:t>
            </a:r>
          </a:p>
        </p:txBody>
      </p:sp>
    </p:spTree>
    <p:extLst>
      <p:ext uri="{BB962C8B-B14F-4D97-AF65-F5344CB8AC3E}">
        <p14:creationId xmlns:p14="http://schemas.microsoft.com/office/powerpoint/2010/main" val="262067440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382</TotalTime>
  <Words>1475</Words>
  <Application>Microsoft Office PowerPoint</Application>
  <PresentationFormat>Widescreen</PresentationFormat>
  <Paragraphs>71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Gill Sans MT</vt:lpstr>
      <vt:lpstr>Impact</vt:lpstr>
      <vt:lpstr>Wingdings</vt:lpstr>
      <vt:lpstr>Badge</vt:lpstr>
      <vt:lpstr>Hill Climbing Algorithm</vt:lpstr>
      <vt:lpstr>Hill-climbing methods (1)</vt:lpstr>
      <vt:lpstr>Hill-climbing methods</vt:lpstr>
      <vt:lpstr>versions of hill-climbing algorithms</vt:lpstr>
      <vt:lpstr>steepest ascent procedure</vt:lpstr>
      <vt:lpstr>Hill-climbing algorithms weaknesses</vt:lpstr>
      <vt:lpstr>Hill-climbing techniques</vt:lpstr>
      <vt:lpstr>design a search algorithm</vt:lpstr>
      <vt:lpstr>Escaping Local Optima</vt:lpstr>
      <vt:lpstr>"a horse with wings"</vt:lpstr>
      <vt:lpstr>Simulated annealing</vt:lpstr>
      <vt:lpstr>Modifyed simulated anneling procedure</vt:lpstr>
      <vt:lpstr>stochastic hill-climber procedure</vt:lpstr>
      <vt:lpstr>stochastic hill-climber</vt:lpstr>
      <vt:lpstr>role of the parameter T</vt:lpstr>
      <vt:lpstr>Parameter t evaluations</vt:lpstr>
      <vt:lpstr>stochastic hill-climber vs. simulated annealing</vt:lpstr>
      <vt:lpstr>simulated annealing procedure</vt:lpstr>
      <vt:lpstr>Monte Carlo annealing</vt:lpstr>
      <vt:lpstr>problem-specific questions</vt:lpstr>
      <vt:lpstr>simulated annealing  - sequence of steps</vt:lpstr>
      <vt:lpstr>sequence of steps - explication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Climbing Algorithm</dc:title>
  <dc:creator>CIOBOTEA RADU-ILIE-GABRIEL</dc:creator>
  <cp:lastModifiedBy>aflorea</cp:lastModifiedBy>
  <cp:revision>19</cp:revision>
  <dcterms:created xsi:type="dcterms:W3CDTF">2017-11-13T12:40:42Z</dcterms:created>
  <dcterms:modified xsi:type="dcterms:W3CDTF">2017-11-14T07:39:28Z</dcterms:modified>
</cp:coreProperties>
</file>