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T Serif"/>
      <p:regular r:id="rId21"/>
      <p:bold r:id="rId22"/>
      <p:italic r:id="rId23"/>
      <p:boldItalic r:id="rId24"/>
    </p:embeddedFont>
    <p:embeddedFont>
      <p:font typeface="Assistant"/>
      <p:regular r:id="rId25"/>
      <p:bold r:id="rId26"/>
    </p:embeddedFont>
    <p:embeddedFont>
      <p:font typeface="Thasadith"/>
      <p:regular r:id="rId27"/>
      <p:bold r:id="rId28"/>
      <p:italic r:id="rId29"/>
      <p:boldItalic r:id="rId30"/>
    </p:embeddedFont>
    <p:embeddedFont>
      <p:font typeface="Marv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erif-bold.fntdata"/><Relationship Id="rId21" Type="http://schemas.openxmlformats.org/officeDocument/2006/relationships/font" Target="fonts/PTSerif-regular.fntdata"/><Relationship Id="rId24" Type="http://schemas.openxmlformats.org/officeDocument/2006/relationships/font" Target="fonts/PTSerif-boldItalic.fntdata"/><Relationship Id="rId23" Type="http://schemas.openxmlformats.org/officeDocument/2006/relationships/font" Target="fonts/PTSerif-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Thasadith-bold.fntdata"/><Relationship Id="rId27" Type="http://schemas.openxmlformats.org/officeDocument/2006/relationships/font" Target="fonts/Thasadith-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hasadith-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rvel-regular.fntdata"/><Relationship Id="rId30" Type="http://schemas.openxmlformats.org/officeDocument/2006/relationships/font" Target="fonts/Thasadith-boldItalic.fntdata"/><Relationship Id="rId11" Type="http://schemas.openxmlformats.org/officeDocument/2006/relationships/slide" Target="slides/slide7.xml"/><Relationship Id="rId33" Type="http://schemas.openxmlformats.org/officeDocument/2006/relationships/font" Target="fonts/Marvel-italic.fntdata"/><Relationship Id="rId10" Type="http://schemas.openxmlformats.org/officeDocument/2006/relationships/slide" Target="slides/slide6.xml"/><Relationship Id="rId32" Type="http://schemas.openxmlformats.org/officeDocument/2006/relationships/font" Target="fonts/Marvel-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arvel-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c976b579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c976b579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c976b579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c976b579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e6e50a5a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e6e50a5a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c976b579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c976b579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Although we were </a:t>
            </a:r>
            <a:r>
              <a:rPr lang="en"/>
              <a:t>unsuccessful</a:t>
            </a:r>
            <a:r>
              <a:rPr lang="en"/>
              <a:t> in </a:t>
            </a:r>
            <a:r>
              <a:rPr lang="en"/>
              <a:t>pickling</a:t>
            </a:r>
            <a:r>
              <a:rPr lang="en"/>
              <a:t> the Multiclass, our intended model for utilized transfer learning with inception v3 cnn model. It consisted of 4 layers and we did trial and error to determine the number of filters and nodes.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c976b579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c976b579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Here are some of the </a:t>
            </a:r>
            <a:r>
              <a:rPr lang="en"/>
              <a:t>parameters</a:t>
            </a:r>
            <a:r>
              <a:rPr lang="en"/>
              <a:t> of our </a:t>
            </a:r>
            <a:r>
              <a:rPr lang="en"/>
              <a:t>model</a:t>
            </a:r>
            <a:r>
              <a:rPr lang="en"/>
              <a:t> that weren’t covered on the last slide. We also used trial and error to determine many of these values. One thing to note is that we utilized early stopping to help prevent the accuracy from decreasing too much.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c976b579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c976b579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Here are some of the scores from our Multiclass Transfer Learning model, and as you can see the Confusion matrix score and model accuracy were much lower than the binary model which is as expected. Nevertheless, the area ROC-AUC value was decent at 0.931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e6e50a5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e6e50a5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 We ran into resizing issues with our transfer learning model which prevented us from properly pickling it. We eventually could not submit our transfer learning model and opted to submit our alternates. In addition, converting from grayscale to rgb added channels that were not be able to be processed by the pickle program.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c976b579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c976b579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memes here :P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976b579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976b579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First of all, we are going to discuss how we cleaned and augmented our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c976b57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976b57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We resized our images to be half the resolution in order to save processing time/ power -- larger images would make our notebooks crash bcs not enough RAM.</a:t>
            </a:r>
            <a:endParaRPr/>
          </a:p>
          <a:p>
            <a:pPr indent="0" lvl="0" marL="0" rtl="0" algn="l">
              <a:spcBef>
                <a:spcPts val="0"/>
              </a:spcBef>
              <a:spcAft>
                <a:spcPts val="0"/>
              </a:spcAft>
              <a:buNone/>
            </a:pPr>
            <a:r>
              <a:rPr lang="en"/>
              <a:t>First, normalized data then,</a:t>
            </a:r>
            <a:endParaRPr/>
          </a:p>
          <a:p>
            <a:pPr indent="0" lvl="0" marL="0" rtl="0" algn="l">
              <a:spcBef>
                <a:spcPts val="0"/>
              </a:spcBef>
              <a:spcAft>
                <a:spcPts val="0"/>
              </a:spcAft>
              <a:buNone/>
            </a:pPr>
            <a:r>
              <a:rPr lang="en"/>
              <a:t>We also converted images from grayscale to rgb for transfer learning → Inception V3, the model for transfer learning that we used is unable to process grayscale data because it was trained on rgb data originally.</a:t>
            </a:r>
            <a:endParaRPr/>
          </a:p>
          <a:p>
            <a:pPr indent="0" lvl="0" marL="0" rtl="0" algn="l">
              <a:spcBef>
                <a:spcPts val="0"/>
              </a:spcBef>
              <a:spcAft>
                <a:spcPts val="0"/>
              </a:spcAft>
              <a:buNone/>
            </a:pPr>
            <a:r>
              <a:rPr lang="en"/>
              <a:t>Then we shuffled/partitioned our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c976b579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c976b579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Since we only had several thousand training examples, we augmented our data by creating random transformations to prevent overfitting and help the model generalize better. </a:t>
            </a:r>
            <a:endParaRPr/>
          </a:p>
          <a:p>
            <a:pPr indent="0" lvl="0" marL="0" rtl="0" algn="l">
              <a:spcBef>
                <a:spcPts val="0"/>
              </a:spcBef>
              <a:spcAft>
                <a:spcPts val="0"/>
              </a:spcAft>
              <a:buNone/>
            </a:pPr>
            <a:r>
              <a:rPr lang="en"/>
              <a:t>In our intended Transfer Learning model, we used augmentation, but in the end we had to use a CNN model, so we used image smoothening to preprocess the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e6e50a5a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e6e50a5a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 CNN model was overfit to training data. Got the idea from the week’s presentations. Build a Gaussian kernel, and passed image, and the signal.fftconvolve performed the gaussian smoothing by taking the fft of the kernel and image. About 20% were randomly smoothened. We were also working to randomly rotate the image but by then we moved onto transfer learning because we were getting higher roc and acc values. So we implemented rotation in our transfer learning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c976b579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c976b579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experimented with both cnn and transfer learning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c976b579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c976b579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 Using our augmented dataset, we experimented with various different architectures with additional dense layers, dropout layers and adding Gaussian noise in order to reduce overfitting before settling with the following architecture for our </a:t>
            </a:r>
            <a:r>
              <a:rPr lang="en"/>
              <a:t>intended</a:t>
            </a:r>
            <a:r>
              <a:rPr lang="en"/>
              <a:t> final transfer learning binary classifier. Our final model used 2 dense layers starting with 32 nodes.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c976b579d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c976b579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 As you can see, the validation accuracy caught up slowly to the training accuracy after each epoch. The final confusion matrix score was 789 with a area under the curve of 0.925. However, we ran in to pickling issues with resizing and converting from grayscale to rgb so we submitted our best 2d cnn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e6e50a5a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e6e50a5a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413900" y="2822600"/>
            <a:ext cx="2913300" cy="26100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898825" y="40770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rot="896">
            <a:off x="1043701" y="907800"/>
            <a:ext cx="6904200" cy="2052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50" name="Shape 50"/>
        <p:cNvGrpSpPr/>
        <p:nvPr/>
      </p:nvGrpSpPr>
      <p:grpSpPr>
        <a:xfrm>
          <a:off x="0" y="0"/>
          <a:ext cx="0" cy="0"/>
          <a:chOff x="0" y="0"/>
          <a:chExt cx="0" cy="0"/>
        </a:xfrm>
      </p:grpSpPr>
      <p:sp>
        <p:nvSpPr>
          <p:cNvPr id="51" name="Google Shape;51;p11"/>
          <p:cNvSpPr/>
          <p:nvPr/>
        </p:nvSpPr>
        <p:spPr>
          <a:xfrm>
            <a:off x="3905250" y="402050"/>
            <a:ext cx="5990400" cy="31179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6000">
                <a:solidFill>
                  <a:schemeClr val="lt1"/>
                </a:solidFill>
              </a:defRPr>
            </a:lvl1pPr>
            <a:lvl2pPr lvl="1"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
        <p:nvSpPr>
          <p:cNvPr id="53" name="Google Shape;53;p11"/>
          <p:cNvSpPr txBox="1"/>
          <p:nvPr>
            <p:ph idx="2" type="title"/>
          </p:nvPr>
        </p:nvSpPr>
        <p:spPr>
          <a:xfrm>
            <a:off x="637750" y="540000"/>
            <a:ext cx="3325500" cy="797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txBox="1"/>
          <p:nvPr>
            <p:ph hasCustomPrompt="1" type="title"/>
          </p:nvPr>
        </p:nvSpPr>
        <p:spPr>
          <a:xfrm rot="121">
            <a:off x="345816" y="2356616"/>
            <a:ext cx="85206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subTitle"/>
          </p:nvPr>
        </p:nvSpPr>
        <p:spPr>
          <a:xfrm flipH="1">
            <a:off x="3482150" y="1567376"/>
            <a:ext cx="2179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57"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309250" y="184141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flipH="1">
            <a:off x="7371856" y="2213414"/>
            <a:ext cx="1209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p:nvPr>
            <p:ph idx="1" type="subTitle"/>
          </p:nvPr>
        </p:nvSpPr>
        <p:spPr>
          <a:xfrm flipH="1">
            <a:off x="2078142" y="247783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13"/>
          <p:cNvSpPr txBox="1"/>
          <p:nvPr>
            <p:ph idx="2" type="subTitle"/>
          </p:nvPr>
        </p:nvSpPr>
        <p:spPr>
          <a:xfrm>
            <a:off x="4937908" y="2477830"/>
            <a:ext cx="21570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13"/>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5" name="Google Shape;65;p13"/>
          <p:cNvSpPr txBox="1"/>
          <p:nvPr>
            <p:ph idx="4" type="subTitle"/>
          </p:nvPr>
        </p:nvSpPr>
        <p:spPr>
          <a:xfrm flipH="1">
            <a:off x="2078142" y="343946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3"/>
          <p:cNvSpPr txBox="1"/>
          <p:nvPr>
            <p:ph idx="5" type="subTitle"/>
          </p:nvPr>
        </p:nvSpPr>
        <p:spPr>
          <a:xfrm>
            <a:off x="5052207" y="3439460"/>
            <a:ext cx="20427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3"/>
          <p:cNvSpPr txBox="1"/>
          <p:nvPr>
            <p:ph idx="6" type="subTitle"/>
          </p:nvPr>
        </p:nvSpPr>
        <p:spPr>
          <a:xfrm flipH="1">
            <a:off x="2078080" y="1905938"/>
            <a:ext cx="31302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8" name="Google Shape;68;p13"/>
          <p:cNvSpPr txBox="1"/>
          <p:nvPr>
            <p:ph idx="7" type="subTitle"/>
          </p:nvPr>
        </p:nvSpPr>
        <p:spPr>
          <a:xfrm>
            <a:off x="4937982" y="1905938"/>
            <a:ext cx="2157000" cy="74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9" name="Google Shape;69;p13"/>
          <p:cNvSpPr txBox="1"/>
          <p:nvPr>
            <p:ph idx="8" type="subTitle"/>
          </p:nvPr>
        </p:nvSpPr>
        <p:spPr>
          <a:xfrm flipH="1">
            <a:off x="2078080" y="3156197"/>
            <a:ext cx="3130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0" name="Google Shape;70;p13"/>
          <p:cNvSpPr txBox="1"/>
          <p:nvPr>
            <p:ph idx="9" type="subTitle"/>
          </p:nvPr>
        </p:nvSpPr>
        <p:spPr>
          <a:xfrm>
            <a:off x="5156980" y="3156197"/>
            <a:ext cx="19380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1" name="Google Shape;71;p13"/>
          <p:cNvSpPr txBox="1"/>
          <p:nvPr>
            <p:ph hasCustomPrompt="1" idx="13" type="title"/>
          </p:nvPr>
        </p:nvSpPr>
        <p:spPr>
          <a:xfrm>
            <a:off x="430634" y="3188375"/>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p:nvPr>
            <p:ph hasCustomPrompt="1" idx="14" type="title"/>
          </p:nvPr>
        </p:nvSpPr>
        <p:spPr>
          <a:xfrm flipH="1">
            <a:off x="7371856" y="3188375"/>
            <a:ext cx="1323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p:nvPr>
            <p:ph hasCustomPrompt="1" idx="15" type="title"/>
          </p:nvPr>
        </p:nvSpPr>
        <p:spPr>
          <a:xfrm>
            <a:off x="430634" y="2213414"/>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74"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ctrTitle"/>
          </p:nvPr>
        </p:nvSpPr>
        <p:spPr>
          <a:xfrm flipH="1">
            <a:off x="4329625" y="115900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4"/>
          <p:cNvSpPr txBox="1"/>
          <p:nvPr>
            <p:ph idx="1" type="subTitle"/>
          </p:nvPr>
        </p:nvSpPr>
        <p:spPr>
          <a:xfrm flipH="1">
            <a:off x="4329625" y="1574383"/>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4"/>
          <p:cNvSpPr txBox="1"/>
          <p:nvPr>
            <p:ph idx="2" type="ctrTitle"/>
          </p:nvPr>
        </p:nvSpPr>
        <p:spPr>
          <a:xfrm flipH="1">
            <a:off x="5520250" y="325954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9" name="Google Shape;79;p14"/>
          <p:cNvSpPr txBox="1"/>
          <p:nvPr>
            <p:ph idx="3" type="subTitle"/>
          </p:nvPr>
        </p:nvSpPr>
        <p:spPr>
          <a:xfrm flipH="1">
            <a:off x="5520250" y="3686221"/>
            <a:ext cx="2439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4"/>
          <p:cNvSpPr txBox="1"/>
          <p:nvPr>
            <p:ph idx="4" type="ctrTitle"/>
          </p:nvPr>
        </p:nvSpPr>
        <p:spPr>
          <a:xfrm flipH="1">
            <a:off x="4939225" y="2230130"/>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4"/>
          <p:cNvSpPr txBox="1"/>
          <p:nvPr>
            <p:ph idx="5" type="subTitle"/>
          </p:nvPr>
        </p:nvSpPr>
        <p:spPr>
          <a:xfrm flipH="1">
            <a:off x="4939225" y="2651881"/>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2" name="Google Shape;82;p14"/>
          <p:cNvSpPr txBox="1"/>
          <p:nvPr>
            <p:ph idx="6"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83"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subTitle"/>
          </p:nvPr>
        </p:nvSpPr>
        <p:spPr>
          <a:xfrm flipH="1">
            <a:off x="5108325" y="2292100"/>
            <a:ext cx="3041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5"/>
          <p:cNvSpPr txBox="1"/>
          <p:nvPr>
            <p:ph idx="2" type="subTitle"/>
          </p:nvPr>
        </p:nvSpPr>
        <p:spPr>
          <a:xfrm flipH="1">
            <a:off x="872325" y="2286475"/>
            <a:ext cx="3101100" cy="105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5"/>
          <p:cNvSpPr txBox="1"/>
          <p:nvPr>
            <p:ph type="title"/>
          </p:nvPr>
        </p:nvSpPr>
        <p:spPr>
          <a:xfrm>
            <a:off x="3842525" y="354225"/>
            <a:ext cx="4674900" cy="634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88" name="Google Shape;88;p15"/>
          <p:cNvSpPr txBox="1"/>
          <p:nvPr>
            <p:ph idx="3" type="subTitle"/>
          </p:nvPr>
        </p:nvSpPr>
        <p:spPr>
          <a:xfrm flipH="1">
            <a:off x="5170232" y="3921525"/>
            <a:ext cx="1649700" cy="63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89" name="Google Shape;89;p15"/>
          <p:cNvSpPr txBox="1"/>
          <p:nvPr>
            <p:ph idx="4" type="subTitle"/>
          </p:nvPr>
        </p:nvSpPr>
        <p:spPr>
          <a:xfrm flipH="1">
            <a:off x="2291625" y="3921514"/>
            <a:ext cx="1681800" cy="63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ctrTitle"/>
          </p:nvPr>
        </p:nvSpPr>
        <p:spPr>
          <a:xfrm flipH="1">
            <a:off x="6605688"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6"/>
          <p:cNvSpPr txBox="1"/>
          <p:nvPr>
            <p:ph idx="2" type="ctrTitle"/>
          </p:nvPr>
        </p:nvSpPr>
        <p:spPr>
          <a:xfrm flipH="1">
            <a:off x="977706"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3" type="subTitle"/>
          </p:nvPr>
        </p:nvSpPr>
        <p:spPr>
          <a:xfrm flipH="1">
            <a:off x="877501" y="2911450"/>
            <a:ext cx="17610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6"/>
          <p:cNvSpPr txBox="1"/>
          <p:nvPr>
            <p:ph idx="4" type="ctrTitle"/>
          </p:nvPr>
        </p:nvSpPr>
        <p:spPr>
          <a:xfrm flipH="1">
            <a:off x="3664356" y="2489339"/>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6"/>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 name="Shape 99"/>
        <p:cNvGrpSpPr/>
        <p:nvPr/>
      </p:nvGrpSpPr>
      <p:grpSpPr>
        <a:xfrm>
          <a:off x="0" y="0"/>
          <a:ext cx="0" cy="0"/>
          <a:chOff x="0" y="0"/>
          <a:chExt cx="0" cy="0"/>
        </a:xfrm>
      </p:grpSpPr>
      <p:sp>
        <p:nvSpPr>
          <p:cNvPr id="100" name="Google Shape;100;p1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2" name="Google Shape;102;p17"/>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7"/>
          <p:cNvSpPr txBox="1"/>
          <p:nvPr>
            <p:ph idx="2" type="ctrTitle"/>
          </p:nvPr>
        </p:nvSpPr>
        <p:spPr>
          <a:xfrm flipH="1">
            <a:off x="3817913" y="152681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4" name="Google Shape;104;p17"/>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7"/>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6" name="Google Shape;106;p17"/>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7"/>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8" name="Google Shape;108;p17"/>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7"/>
          <p:cNvSpPr txBox="1"/>
          <p:nvPr>
            <p:ph idx="8" type="ctrTitle"/>
          </p:nvPr>
        </p:nvSpPr>
        <p:spPr>
          <a:xfrm flipH="1">
            <a:off x="3817913"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7"/>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7"/>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2" name="Google Shape;112;p17"/>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7"/>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4">
    <p:spTree>
      <p:nvGrpSpPr>
        <p:cNvPr id="114"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hasCustomPrompt="1" type="title"/>
          </p:nvPr>
        </p:nvSpPr>
        <p:spPr>
          <a:xfrm>
            <a:off x="616850" y="3390750"/>
            <a:ext cx="3414600" cy="82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7" name="Google Shape;117;p18"/>
          <p:cNvSpPr txBox="1"/>
          <p:nvPr>
            <p:ph hasCustomPrompt="1" idx="2" type="title"/>
          </p:nvPr>
        </p:nvSpPr>
        <p:spPr>
          <a:xfrm>
            <a:off x="2152775" y="1767150"/>
            <a:ext cx="3545700" cy="9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8" name="Google Shape;118;p18"/>
          <p:cNvSpPr txBox="1"/>
          <p:nvPr>
            <p:ph idx="1" type="subTitle"/>
          </p:nvPr>
        </p:nvSpPr>
        <p:spPr>
          <a:xfrm flipH="1">
            <a:off x="4628375" y="3234752"/>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9" name="Google Shape;119;p18"/>
          <p:cNvSpPr txBox="1"/>
          <p:nvPr>
            <p:ph idx="3" type="subTitle"/>
          </p:nvPr>
        </p:nvSpPr>
        <p:spPr>
          <a:xfrm flipH="1">
            <a:off x="5925775" y="1739777"/>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8"/>
          <p:cNvSpPr txBox="1"/>
          <p:nvPr>
            <p:ph idx="4"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10">
    <p:spTree>
      <p:nvGrpSpPr>
        <p:cNvPr id="121" name="Shape 121"/>
        <p:cNvGrpSpPr/>
        <p:nvPr/>
      </p:nvGrpSpPr>
      <p:grpSpPr>
        <a:xfrm>
          <a:off x="0" y="0"/>
          <a:ext cx="0" cy="0"/>
          <a:chOff x="0" y="0"/>
          <a:chExt cx="0" cy="0"/>
        </a:xfrm>
      </p:grpSpPr>
      <p:sp>
        <p:nvSpPr>
          <p:cNvPr id="122" name="Google Shape;122;p19"/>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flipH="1">
            <a:off x="623531" y="1232948"/>
            <a:ext cx="1797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4" name="Google Shape;124;p19"/>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5" name="Shape 125"/>
        <p:cNvGrpSpPr/>
        <p:nvPr/>
      </p:nvGrpSpPr>
      <p:grpSpPr>
        <a:xfrm>
          <a:off x="0" y="0"/>
          <a:ext cx="0" cy="0"/>
          <a:chOff x="0" y="0"/>
          <a:chExt cx="0" cy="0"/>
        </a:xfrm>
      </p:grpSpPr>
      <p:sp>
        <p:nvSpPr>
          <p:cNvPr id="126" name="Google Shape;126;p2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49925" y="1709125"/>
            <a:ext cx="2855100" cy="2553900"/>
          </a:xfrm>
          <a:prstGeom prst="roundRect">
            <a:avLst>
              <a:gd fmla="val 785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2305135" y="14333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Nunito"/>
              <a:buChar char="●"/>
              <a:defRPr sz="1400"/>
            </a:lvl1pPr>
            <a:lvl2pPr indent="-330200" lvl="1" marL="914400" rtl="0">
              <a:spcBef>
                <a:spcPts val="1600"/>
              </a:spcBef>
              <a:spcAft>
                <a:spcPts val="0"/>
              </a:spcAft>
              <a:buSzPts val="1600"/>
              <a:buFont typeface="Nunito"/>
              <a:buChar char="○"/>
              <a:defRPr/>
            </a:lvl2pPr>
            <a:lvl3pPr indent="-323850" lvl="2" marL="1371600" rtl="0">
              <a:spcBef>
                <a:spcPts val="1600"/>
              </a:spcBef>
              <a:spcAft>
                <a:spcPts val="0"/>
              </a:spcAft>
              <a:buSzPts val="1500"/>
              <a:buFont typeface="Nunito"/>
              <a:buChar char="■"/>
              <a:defRPr/>
            </a:lvl3pPr>
            <a:lvl4pPr indent="-323850" lvl="3" marL="1828800" rtl="0">
              <a:spcBef>
                <a:spcPts val="1600"/>
              </a:spcBef>
              <a:spcAft>
                <a:spcPts val="0"/>
              </a:spcAft>
              <a:buSzPts val="1500"/>
              <a:buFont typeface="Nunito"/>
              <a:buChar char="●"/>
              <a:defRPr/>
            </a:lvl4pPr>
            <a:lvl5pPr indent="-304800" lvl="4" marL="2286000" rtl="0">
              <a:spcBef>
                <a:spcPts val="1600"/>
              </a:spcBef>
              <a:spcAft>
                <a:spcPts val="0"/>
              </a:spcAft>
              <a:buSzPts val="1200"/>
              <a:buFont typeface="Nunito"/>
              <a:buChar char="○"/>
              <a:defRPr/>
            </a:lvl5pPr>
            <a:lvl6pPr indent="-304800" lvl="5" marL="2743200" rtl="0">
              <a:spcBef>
                <a:spcPts val="1600"/>
              </a:spcBef>
              <a:spcAft>
                <a:spcPts val="0"/>
              </a:spcAft>
              <a:buSzPts val="1200"/>
              <a:buFont typeface="Nunito"/>
              <a:buChar char="■"/>
              <a:defRPr/>
            </a:lvl6pPr>
            <a:lvl7pPr indent="-311150" lvl="6" marL="3200400" rtl="0">
              <a:spcBef>
                <a:spcPts val="1600"/>
              </a:spcBef>
              <a:spcAft>
                <a:spcPts val="0"/>
              </a:spcAft>
              <a:buSzPts val="1300"/>
              <a:buFont typeface="Nunito"/>
              <a:buChar char="●"/>
              <a:defRPr/>
            </a:lvl7pPr>
            <a:lvl8pPr indent="-311150" lvl="7" marL="3657600" rtl="0">
              <a:spcBef>
                <a:spcPts val="1600"/>
              </a:spcBef>
              <a:spcAft>
                <a:spcPts val="0"/>
              </a:spcAft>
              <a:buSzPts val="1300"/>
              <a:buFont typeface="Nunito"/>
              <a:buChar char="○"/>
              <a:defRPr/>
            </a:lvl8pPr>
            <a:lvl9pPr indent="-304800" lvl="8" marL="4114800" rtl="0">
              <a:spcBef>
                <a:spcPts val="1600"/>
              </a:spcBef>
              <a:spcAft>
                <a:spcPts val="1600"/>
              </a:spcAft>
              <a:buSzPts val="1200"/>
              <a:buFont typeface="Nunito"/>
              <a:buChar char="■"/>
              <a:defRPr/>
            </a:lvl9pPr>
          </a:lstStyle>
          <a:p/>
        </p:txBody>
      </p:sp>
      <p:sp>
        <p:nvSpPr>
          <p:cNvPr id="129" name="Google Shape;129;p2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124450" y="4016925"/>
            <a:ext cx="4476000" cy="149100"/>
          </a:xfrm>
          <a:prstGeom prst="roundRect">
            <a:avLst>
              <a:gd fmla="val 50000"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08100" y="2227200"/>
            <a:ext cx="36159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flipH="1">
            <a:off x="5803800" y="3069000"/>
            <a:ext cx="2620200" cy="153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9" name="Google Shape;19;p3"/>
          <p:cNvSpPr txBox="1"/>
          <p:nvPr>
            <p:ph hasCustomPrompt="1" idx="2" type="title"/>
          </p:nvPr>
        </p:nvSpPr>
        <p:spPr>
          <a:xfrm>
            <a:off x="-77106" y="440775"/>
            <a:ext cx="32301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5">
    <p:spTree>
      <p:nvGrpSpPr>
        <p:cNvPr id="130"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2585266" y="2021066"/>
            <a:ext cx="5375700" cy="2727300"/>
          </a:xfrm>
          <a:prstGeom prst="rect">
            <a:avLst/>
          </a:prstGeom>
        </p:spPr>
        <p:txBody>
          <a:bodyPr anchorCtr="0" anchor="t" bIns="91425" lIns="91425" spcFirstLastPara="1" rIns="91425" wrap="square" tIns="91425">
            <a:noAutofit/>
          </a:bodyPr>
          <a:lstStyle>
            <a:lvl1pPr indent="-330200" lvl="0" marL="457200" rtl="0">
              <a:lnSpc>
                <a:spcPct val="150000"/>
              </a:lnSpc>
              <a:spcBef>
                <a:spcPts val="0"/>
              </a:spcBef>
              <a:spcAft>
                <a:spcPts val="0"/>
              </a:spcAft>
              <a:buSzPts val="1600"/>
              <a:buFont typeface="Nunito"/>
              <a:buChar char="●"/>
              <a:defRPr sz="1400"/>
            </a:lvl1pPr>
            <a:lvl2pPr indent="-330200" lvl="1" marL="914400" rtl="0">
              <a:spcBef>
                <a:spcPts val="1600"/>
              </a:spcBef>
              <a:spcAft>
                <a:spcPts val="0"/>
              </a:spcAft>
              <a:buSzPts val="1600"/>
              <a:buFont typeface="Nunito"/>
              <a:buChar char="○"/>
              <a:defRPr/>
            </a:lvl2pPr>
            <a:lvl3pPr indent="-323850" lvl="2" marL="1371600" rtl="0">
              <a:spcBef>
                <a:spcPts val="1600"/>
              </a:spcBef>
              <a:spcAft>
                <a:spcPts val="0"/>
              </a:spcAft>
              <a:buSzPts val="1500"/>
              <a:buFont typeface="Nunito"/>
              <a:buChar char="■"/>
              <a:defRPr/>
            </a:lvl3pPr>
            <a:lvl4pPr indent="-323850" lvl="3" marL="1828800" rtl="0">
              <a:spcBef>
                <a:spcPts val="1600"/>
              </a:spcBef>
              <a:spcAft>
                <a:spcPts val="0"/>
              </a:spcAft>
              <a:buSzPts val="1500"/>
              <a:buFont typeface="Nunito"/>
              <a:buChar char="●"/>
              <a:defRPr/>
            </a:lvl4pPr>
            <a:lvl5pPr indent="-304800" lvl="4" marL="2286000" rtl="0">
              <a:spcBef>
                <a:spcPts val="1600"/>
              </a:spcBef>
              <a:spcAft>
                <a:spcPts val="0"/>
              </a:spcAft>
              <a:buSzPts val="1200"/>
              <a:buFont typeface="Nunito"/>
              <a:buChar char="○"/>
              <a:defRPr/>
            </a:lvl5pPr>
            <a:lvl6pPr indent="-304800" lvl="5" marL="2743200" rtl="0">
              <a:spcBef>
                <a:spcPts val="1600"/>
              </a:spcBef>
              <a:spcAft>
                <a:spcPts val="0"/>
              </a:spcAft>
              <a:buSzPts val="1200"/>
              <a:buFont typeface="Nunito"/>
              <a:buChar char="■"/>
              <a:defRPr/>
            </a:lvl6pPr>
            <a:lvl7pPr indent="-311150" lvl="6" marL="3200400" rtl="0">
              <a:spcBef>
                <a:spcPts val="1600"/>
              </a:spcBef>
              <a:spcAft>
                <a:spcPts val="0"/>
              </a:spcAft>
              <a:buSzPts val="1300"/>
              <a:buFont typeface="Nunito"/>
              <a:buChar char="●"/>
              <a:defRPr/>
            </a:lvl7pPr>
            <a:lvl8pPr indent="-311150" lvl="7" marL="3657600" rtl="0">
              <a:spcBef>
                <a:spcPts val="1600"/>
              </a:spcBef>
              <a:spcAft>
                <a:spcPts val="0"/>
              </a:spcAft>
              <a:buSzPts val="1300"/>
              <a:buFont typeface="Nunito"/>
              <a:buChar char="○"/>
              <a:defRPr/>
            </a:lvl8pPr>
            <a:lvl9pPr indent="-304800" lvl="8" marL="4114800" rtl="0">
              <a:spcBef>
                <a:spcPts val="1600"/>
              </a:spcBef>
              <a:spcAft>
                <a:spcPts val="1600"/>
              </a:spcAft>
              <a:buSzPts val="1200"/>
              <a:buFont typeface="Nunito"/>
              <a:buChar char="■"/>
              <a:defRPr/>
            </a:lvl9pPr>
          </a:lstStyle>
          <a:p/>
        </p:txBody>
      </p:sp>
      <p:sp>
        <p:nvSpPr>
          <p:cNvPr id="134" name="Google Shape;134;p21"/>
          <p:cNvSpPr txBox="1"/>
          <p:nvPr>
            <p:ph type="title"/>
          </p:nvPr>
        </p:nvSpPr>
        <p:spPr>
          <a:xfrm>
            <a:off x="594651" y="355650"/>
            <a:ext cx="58881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35"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105275" y="-232625"/>
            <a:ext cx="7013100" cy="25143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52700" y="4356550"/>
            <a:ext cx="1971600" cy="10761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2"/>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
        <p:nvSpPr>
          <p:cNvPr id="141" name="Google Shape;141;p22"/>
          <p:cNvSpPr txBox="1"/>
          <p:nvPr/>
        </p:nvSpPr>
        <p:spPr>
          <a:xfrm>
            <a:off x="5732218" y="3504375"/>
            <a:ext cx="27687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dk1"/>
                </a:solidFill>
                <a:latin typeface="Assistant"/>
                <a:ea typeface="Assistant"/>
                <a:cs typeface="Assistant"/>
                <a:sym typeface="Assistant"/>
              </a:rPr>
              <a:t>, including icons by </a:t>
            </a:r>
            <a:r>
              <a:rPr b="1" lang="en" sz="10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dk1"/>
              </a:solidFill>
              <a:latin typeface="Assistant"/>
              <a:ea typeface="Assistant"/>
              <a:cs typeface="Assistant"/>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142"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145" name="Shape 14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19000" y="1904250"/>
            <a:ext cx="2558400" cy="13350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4000575" y="1587725"/>
            <a:ext cx="4276800" cy="2788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Raleway"/>
              <a:buChar char="●"/>
              <a:defRPr/>
            </a:lvl1pPr>
            <a:lvl2pPr indent="-330200" lvl="1" marL="914400">
              <a:spcBef>
                <a:spcPts val="0"/>
              </a:spcBef>
              <a:spcAft>
                <a:spcPts val="0"/>
              </a:spcAft>
              <a:buSzPts val="1600"/>
              <a:buFont typeface="Nunito"/>
              <a:buChar char="○"/>
              <a:defRPr/>
            </a:lvl2pPr>
            <a:lvl3pPr indent="-323850" lvl="2" marL="1371600">
              <a:spcBef>
                <a:spcPts val="1600"/>
              </a:spcBef>
              <a:spcAft>
                <a:spcPts val="0"/>
              </a:spcAft>
              <a:buSzPts val="1500"/>
              <a:buFont typeface="Nunito"/>
              <a:buChar char="■"/>
              <a:defRPr/>
            </a:lvl3pPr>
            <a:lvl4pPr indent="-323850" lvl="3" marL="1828800">
              <a:spcBef>
                <a:spcPts val="1600"/>
              </a:spcBef>
              <a:spcAft>
                <a:spcPts val="0"/>
              </a:spcAft>
              <a:buSzPts val="1500"/>
              <a:buFont typeface="Nunito"/>
              <a:buChar char="●"/>
              <a:defRPr/>
            </a:lvl4pPr>
            <a:lvl5pPr indent="-304800" lvl="4" marL="2286000">
              <a:spcBef>
                <a:spcPts val="1600"/>
              </a:spcBef>
              <a:spcAft>
                <a:spcPts val="0"/>
              </a:spcAft>
              <a:buSzPts val="1200"/>
              <a:buFont typeface="Nunito"/>
              <a:buChar char="○"/>
              <a:defRPr/>
            </a:lvl5pPr>
            <a:lvl6pPr indent="-304800" lvl="5" marL="2743200">
              <a:spcBef>
                <a:spcPts val="1600"/>
              </a:spcBef>
              <a:spcAft>
                <a:spcPts val="0"/>
              </a:spcAft>
              <a:buSzPts val="1200"/>
              <a:buFont typeface="Nunito"/>
              <a:buChar char="■"/>
              <a:defRPr/>
            </a:lvl6pPr>
            <a:lvl7pPr indent="-311150" lvl="6" marL="3200400">
              <a:spcBef>
                <a:spcPts val="1600"/>
              </a:spcBef>
              <a:spcAft>
                <a:spcPts val="0"/>
              </a:spcAft>
              <a:buSzPts val="1300"/>
              <a:buFont typeface="Nunito"/>
              <a:buChar char="●"/>
              <a:defRPr/>
            </a:lvl7pPr>
            <a:lvl8pPr indent="-311150" lvl="7" marL="3657600">
              <a:spcBef>
                <a:spcPts val="1600"/>
              </a:spcBef>
              <a:spcAft>
                <a:spcPts val="0"/>
              </a:spcAft>
              <a:buSzPts val="1300"/>
              <a:buFont typeface="Nunito"/>
              <a:buChar char="○"/>
              <a:defRPr/>
            </a:lvl8pPr>
            <a:lvl9pPr indent="-304800" lvl="8" marL="4114800">
              <a:spcBef>
                <a:spcPts val="1600"/>
              </a:spcBef>
              <a:spcAft>
                <a:spcPts val="1600"/>
              </a:spcAft>
              <a:buSzPts val="1200"/>
              <a:buFont typeface="Nunito"/>
              <a:buChar char="■"/>
              <a:defRPr/>
            </a:lvl9pPr>
          </a:lstStyle>
          <a:p/>
        </p:txBody>
      </p:sp>
      <p:sp>
        <p:nvSpPr>
          <p:cNvPr id="24" name="Google Shape;24;p4"/>
          <p:cNvSpPr txBox="1"/>
          <p:nvPr>
            <p:ph type="title"/>
          </p:nvPr>
        </p:nvSpPr>
        <p:spPr>
          <a:xfrm>
            <a:off x="670850" y="2302053"/>
            <a:ext cx="3155400" cy="804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ctrTitle"/>
          </p:nvPr>
        </p:nvSpPr>
        <p:spPr>
          <a:xfrm flipH="1">
            <a:off x="5623705" y="1995919"/>
            <a:ext cx="15606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 name="Google Shape;27;p5"/>
          <p:cNvSpPr txBox="1"/>
          <p:nvPr>
            <p:ph idx="1" type="subTitle"/>
          </p:nvPr>
        </p:nvSpPr>
        <p:spPr>
          <a:xfrm flipH="1">
            <a:off x="5623768" y="2402167"/>
            <a:ext cx="2516100" cy="17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 name="Google Shape;28;p5"/>
          <p:cNvSpPr txBox="1"/>
          <p:nvPr>
            <p:ph idx="2" type="ctrTitle"/>
          </p:nvPr>
        </p:nvSpPr>
        <p:spPr>
          <a:xfrm flipH="1">
            <a:off x="1702544" y="1995914"/>
            <a:ext cx="1817700" cy="45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 name="Google Shape;29;p5"/>
          <p:cNvSpPr txBox="1"/>
          <p:nvPr>
            <p:ph idx="3" type="subTitle"/>
          </p:nvPr>
        </p:nvSpPr>
        <p:spPr>
          <a:xfrm flipH="1">
            <a:off x="1004132" y="2402167"/>
            <a:ext cx="2516100" cy="17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0" name="Google Shape;30;p5"/>
          <p:cNvSpPr txBox="1"/>
          <p:nvPr>
            <p:ph idx="4"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subTitle"/>
          </p:nvPr>
        </p:nvSpPr>
        <p:spPr>
          <a:xfrm flipH="1">
            <a:off x="62475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400"/>
            </a:lvl1pPr>
            <a:lvl2pPr lvl="1" rtl="0" algn="ctr">
              <a:lnSpc>
                <a:spcPct val="100000"/>
              </a:lnSpc>
              <a:spcBef>
                <a:spcPts val="0"/>
              </a:spcBef>
              <a:spcAft>
                <a:spcPts val="0"/>
              </a:spcAft>
              <a:buClr>
                <a:srgbClr val="434343"/>
              </a:buClr>
              <a:buSzPts val="1200"/>
              <a:buFont typeface="Roboto Condensed"/>
              <a:buAutoNum type="alphaLcPeriod"/>
              <a:defRPr sz="1200"/>
            </a:lvl2pPr>
            <a:lvl3pPr lvl="2" rtl="0" algn="ctr">
              <a:lnSpc>
                <a:spcPct val="100000"/>
              </a:lnSpc>
              <a:spcBef>
                <a:spcPts val="0"/>
              </a:spcBef>
              <a:spcAft>
                <a:spcPts val="0"/>
              </a:spcAft>
              <a:buClr>
                <a:srgbClr val="434343"/>
              </a:buClr>
              <a:buSzPts val="1200"/>
              <a:buFont typeface="Roboto Condensed"/>
              <a:buAutoNum type="romanLcPeriod"/>
              <a:defRPr sz="1200"/>
            </a:lvl3pPr>
            <a:lvl4pPr lvl="3" rtl="0" algn="ctr">
              <a:lnSpc>
                <a:spcPct val="100000"/>
              </a:lnSpc>
              <a:spcBef>
                <a:spcPts val="0"/>
              </a:spcBef>
              <a:spcAft>
                <a:spcPts val="0"/>
              </a:spcAft>
              <a:buClr>
                <a:srgbClr val="434343"/>
              </a:buClr>
              <a:buSzPts val="1200"/>
              <a:buFont typeface="Roboto Condensed"/>
              <a:buAutoNum type="arabicPeriod"/>
              <a:defRPr sz="1200"/>
            </a:lvl4pPr>
            <a:lvl5pPr lvl="4" rtl="0" algn="ctr">
              <a:lnSpc>
                <a:spcPct val="100000"/>
              </a:lnSpc>
              <a:spcBef>
                <a:spcPts val="0"/>
              </a:spcBef>
              <a:spcAft>
                <a:spcPts val="0"/>
              </a:spcAft>
              <a:buClr>
                <a:srgbClr val="434343"/>
              </a:buClr>
              <a:buSzPts val="1200"/>
              <a:buFont typeface="Roboto Condensed"/>
              <a:buAutoNum type="alphaLcPeriod"/>
              <a:defRPr sz="1200"/>
            </a:lvl5pPr>
            <a:lvl6pPr lvl="5" rtl="0" algn="ctr">
              <a:lnSpc>
                <a:spcPct val="100000"/>
              </a:lnSpc>
              <a:spcBef>
                <a:spcPts val="0"/>
              </a:spcBef>
              <a:spcAft>
                <a:spcPts val="0"/>
              </a:spcAft>
              <a:buClr>
                <a:srgbClr val="434343"/>
              </a:buClr>
              <a:buSzPts val="1200"/>
              <a:buFont typeface="Roboto Condensed"/>
              <a:buAutoNum type="romanLcPeriod"/>
              <a:defRPr sz="1200"/>
            </a:lvl6pPr>
            <a:lvl7pPr lvl="6" rtl="0" algn="ctr">
              <a:lnSpc>
                <a:spcPct val="100000"/>
              </a:lnSpc>
              <a:spcBef>
                <a:spcPts val="0"/>
              </a:spcBef>
              <a:spcAft>
                <a:spcPts val="0"/>
              </a:spcAft>
              <a:buClr>
                <a:srgbClr val="434343"/>
              </a:buClr>
              <a:buSzPts val="1200"/>
              <a:buFont typeface="Roboto Condensed"/>
              <a:buAutoNum type="arabicPeriod"/>
              <a:defRPr sz="1200"/>
            </a:lvl7pPr>
            <a:lvl8pPr lvl="7" rtl="0" algn="ctr">
              <a:lnSpc>
                <a:spcPct val="100000"/>
              </a:lnSpc>
              <a:spcBef>
                <a:spcPts val="0"/>
              </a:spcBef>
              <a:spcAft>
                <a:spcPts val="0"/>
              </a:spcAft>
              <a:buClr>
                <a:srgbClr val="434343"/>
              </a:buClr>
              <a:buSzPts val="1200"/>
              <a:buFont typeface="Roboto Condensed"/>
              <a:buAutoNum type="alphaLcPeriod"/>
              <a:defRPr sz="1200"/>
            </a:lvl8pPr>
            <a:lvl9pPr lvl="8" rtl="0" algn="ctr">
              <a:lnSpc>
                <a:spcPct val="100000"/>
              </a:lnSpc>
              <a:spcBef>
                <a:spcPts val="0"/>
              </a:spcBef>
              <a:spcAft>
                <a:spcPts val="0"/>
              </a:spcAft>
              <a:buClr>
                <a:srgbClr val="434343"/>
              </a:buClr>
              <a:buSzPts val="1200"/>
              <a:buFont typeface="Roboto Condensed"/>
              <a:buAutoNum type="romanLcPeriod"/>
              <a:defRPr sz="1200"/>
            </a:lvl9pPr>
          </a:lstStyle>
          <a:p/>
        </p:txBody>
      </p:sp>
      <p:sp>
        <p:nvSpPr>
          <p:cNvPr id="37" name="Google Shape;37;p7"/>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a:off x="1860825" y="-83950"/>
            <a:ext cx="7823400" cy="40965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355425" y="2689375"/>
            <a:ext cx="2915400" cy="1835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5400000">
            <a:off x="6573275" y="432715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2961225" y="997550"/>
            <a:ext cx="3739800" cy="1926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 type="subTitle"/>
          </p:nvPr>
        </p:nvSpPr>
        <p:spPr>
          <a:xfrm flipH="1">
            <a:off x="609580" y="1236280"/>
            <a:ext cx="2237100" cy="25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49" name="Google Shape;49;p10"/>
          <p:cNvSpPr txBox="1"/>
          <p:nvPr>
            <p:ph type="title"/>
          </p:nvPr>
        </p:nvSpPr>
        <p:spPr>
          <a:xfrm>
            <a:off x="594651" y="355645"/>
            <a:ext cx="2558100" cy="577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indent="-317500" lvl="1" marL="914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04800" lvl="2" marL="13716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15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15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ctrTitle"/>
          </p:nvPr>
        </p:nvSpPr>
        <p:spPr>
          <a:xfrm rot="896">
            <a:off x="448576" y="638600"/>
            <a:ext cx="69042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Mammogram Analysis Project</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By JuWon, Neil, Akshaya, Sam, </a:t>
            </a:r>
            <a:r>
              <a:rPr lang="en" sz="2000"/>
              <a:t>Alex</a:t>
            </a:r>
            <a:endParaRPr sz="2000"/>
          </a:p>
        </p:txBody>
      </p:sp>
      <p:pic>
        <p:nvPicPr>
          <p:cNvPr id="152" name="Google Shape;152;p26"/>
          <p:cNvPicPr preferRelativeResize="0"/>
          <p:nvPr/>
        </p:nvPicPr>
        <p:blipFill>
          <a:blip r:embed="rId3">
            <a:alphaModFix/>
          </a:blip>
          <a:stretch>
            <a:fillRect/>
          </a:stretch>
        </p:blipFill>
        <p:spPr>
          <a:xfrm>
            <a:off x="5352550" y="2592900"/>
            <a:ext cx="2996051" cy="2996050"/>
          </a:xfrm>
          <a:prstGeom prst="rect">
            <a:avLst/>
          </a:prstGeom>
          <a:noFill/>
          <a:ln>
            <a:noFill/>
          </a:ln>
        </p:spPr>
      </p:pic>
      <p:sp>
        <p:nvSpPr>
          <p:cNvPr id="153" name="Google Shape;153;p26"/>
          <p:cNvSpPr txBox="1"/>
          <p:nvPr/>
        </p:nvSpPr>
        <p:spPr>
          <a:xfrm>
            <a:off x="3899425" y="4372700"/>
            <a:ext cx="1020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ssistant"/>
                <a:ea typeface="Assistant"/>
                <a:cs typeface="Assistant"/>
                <a:sym typeface="Assistant"/>
              </a:rPr>
              <a:t>Peep the epic logo</a:t>
            </a:r>
            <a:endParaRPr>
              <a:latin typeface="Assistant"/>
              <a:ea typeface="Assistant"/>
              <a:cs typeface="Assistant"/>
              <a:sym typeface="Assistant"/>
            </a:endParaRPr>
          </a:p>
        </p:txBody>
      </p:sp>
      <p:cxnSp>
        <p:nvCxnSpPr>
          <p:cNvPr id="154" name="Google Shape;154;p26"/>
          <p:cNvCxnSpPr>
            <a:stCxn id="153" idx="3"/>
          </p:cNvCxnSpPr>
          <p:nvPr/>
        </p:nvCxnSpPr>
        <p:spPr>
          <a:xfrm flipH="1" rot="10800000">
            <a:off x="4919725" y="4401050"/>
            <a:ext cx="410700" cy="127500"/>
          </a:xfrm>
          <a:prstGeom prst="straightConnector1">
            <a:avLst/>
          </a:prstGeom>
          <a:noFill/>
          <a:ln cap="flat" cmpd="sng" w="19050">
            <a:solidFill>
              <a:schemeClr val="dk2"/>
            </a:solidFill>
            <a:prstDash val="solid"/>
            <a:round/>
            <a:headEnd len="med" w="med" type="none"/>
            <a:tailEnd len="med" w="med" type="triangle"/>
          </a:ln>
        </p:spPr>
      </p:cxnSp>
      <p:grpSp>
        <p:nvGrpSpPr>
          <p:cNvPr id="155" name="Google Shape;155;p26"/>
          <p:cNvGrpSpPr/>
          <p:nvPr/>
        </p:nvGrpSpPr>
        <p:grpSpPr>
          <a:xfrm>
            <a:off x="8241236" y="1042859"/>
            <a:ext cx="688213" cy="614495"/>
            <a:chOff x="830742" y="2763601"/>
            <a:chExt cx="384734" cy="381556"/>
          </a:xfrm>
        </p:grpSpPr>
        <p:sp>
          <p:nvSpPr>
            <p:cNvPr id="156" name="Google Shape;156;p26"/>
            <p:cNvSpPr/>
            <p:nvPr/>
          </p:nvSpPr>
          <p:spPr>
            <a:xfrm>
              <a:off x="830742" y="2881012"/>
              <a:ext cx="174423" cy="83678"/>
            </a:xfrm>
            <a:custGeom>
              <a:rect b="b" l="l" r="r" t="t"/>
              <a:pathLst>
                <a:path extrusionOk="0" h="3185" w="6639">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1013520" y="2973045"/>
              <a:ext cx="83494" cy="172111"/>
            </a:xfrm>
            <a:custGeom>
              <a:rect b="b" l="l" r="r" t="t"/>
              <a:pathLst>
                <a:path extrusionOk="0" h="6551" w="3178">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830742" y="2885557"/>
              <a:ext cx="125583" cy="72932"/>
            </a:xfrm>
            <a:custGeom>
              <a:rect b="b" l="l" r="r" t="t"/>
              <a:pathLst>
                <a:path extrusionOk="0" h="2776" w="4780">
                  <a:moveTo>
                    <a:pt x="4780" y="1"/>
                  </a:moveTo>
                  <a:lnTo>
                    <a:pt x="4780" y="1"/>
                  </a:lnTo>
                  <a:cubicBezTo>
                    <a:pt x="3032" y="237"/>
                    <a:pt x="1409" y="1034"/>
                    <a:pt x="160" y="2283"/>
                  </a:cubicBezTo>
                  <a:cubicBezTo>
                    <a:pt x="1" y="2443"/>
                    <a:pt x="105" y="2713"/>
                    <a:pt x="327" y="2734"/>
                  </a:cubicBezTo>
                  <a:lnTo>
                    <a:pt x="791" y="2775"/>
                  </a:lnTo>
                  <a:cubicBezTo>
                    <a:pt x="646" y="2664"/>
                    <a:pt x="625" y="2449"/>
                    <a:pt x="750" y="2318"/>
                  </a:cubicBezTo>
                  <a:cubicBezTo>
                    <a:pt x="1867" y="1201"/>
                    <a:pt x="3261" y="403"/>
                    <a:pt x="4780"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1013520" y="3041012"/>
              <a:ext cx="24460" cy="104144"/>
            </a:xfrm>
            <a:custGeom>
              <a:rect b="b" l="l" r="r" t="t"/>
              <a:pathLst>
                <a:path extrusionOk="0" h="3964" w="931">
                  <a:moveTo>
                    <a:pt x="583" y="1"/>
                  </a:moveTo>
                  <a:lnTo>
                    <a:pt x="1" y="590"/>
                  </a:lnTo>
                  <a:lnTo>
                    <a:pt x="278" y="3718"/>
                  </a:lnTo>
                  <a:cubicBezTo>
                    <a:pt x="292" y="3870"/>
                    <a:pt x="415" y="3963"/>
                    <a:pt x="543" y="3963"/>
                  </a:cubicBezTo>
                  <a:cubicBezTo>
                    <a:pt x="608" y="3963"/>
                    <a:pt x="675" y="3939"/>
                    <a:pt x="729" y="3885"/>
                  </a:cubicBezTo>
                  <a:cubicBezTo>
                    <a:pt x="798" y="3815"/>
                    <a:pt x="861" y="3746"/>
                    <a:pt x="930" y="3677"/>
                  </a:cubicBezTo>
                  <a:cubicBezTo>
                    <a:pt x="909" y="3642"/>
                    <a:pt x="902" y="3607"/>
                    <a:pt x="902" y="3573"/>
                  </a:cubicBezTo>
                  <a:lnTo>
                    <a:pt x="583" y="1"/>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903281" y="2763601"/>
              <a:ext cx="312038" cy="310383"/>
            </a:xfrm>
            <a:custGeom>
              <a:rect b="b" l="l" r="r" t="t"/>
              <a:pathLst>
                <a:path extrusionOk="0" h="11814" w="11877">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903281" y="2763601"/>
              <a:ext cx="312012" cy="232065"/>
            </a:xfrm>
            <a:custGeom>
              <a:rect b="b" l="l" r="r" t="t"/>
              <a:pathLst>
                <a:path extrusionOk="0" h="8833" w="11876">
                  <a:moveTo>
                    <a:pt x="11637" y="0"/>
                  </a:moveTo>
                  <a:cubicBezTo>
                    <a:pt x="11618" y="0"/>
                    <a:pt x="11597" y="3"/>
                    <a:pt x="11577" y="10"/>
                  </a:cubicBezTo>
                  <a:lnTo>
                    <a:pt x="7207" y="1286"/>
                  </a:lnTo>
                  <a:cubicBezTo>
                    <a:pt x="7068" y="1327"/>
                    <a:pt x="6943" y="1404"/>
                    <a:pt x="6839" y="1501"/>
                  </a:cubicBezTo>
                  <a:lnTo>
                    <a:pt x="91" y="8257"/>
                  </a:lnTo>
                  <a:cubicBezTo>
                    <a:pt x="0" y="8340"/>
                    <a:pt x="0" y="8479"/>
                    <a:pt x="91" y="8569"/>
                  </a:cubicBezTo>
                  <a:lnTo>
                    <a:pt x="361" y="8832"/>
                  </a:lnTo>
                  <a:lnTo>
                    <a:pt x="1117" y="8069"/>
                  </a:lnTo>
                  <a:lnTo>
                    <a:pt x="7179" y="2007"/>
                  </a:lnTo>
                  <a:cubicBezTo>
                    <a:pt x="7269" y="1917"/>
                    <a:pt x="7387" y="1848"/>
                    <a:pt x="7512" y="1813"/>
                  </a:cubicBezTo>
                  <a:lnTo>
                    <a:pt x="11750" y="571"/>
                  </a:lnTo>
                  <a:lnTo>
                    <a:pt x="11833" y="266"/>
                  </a:lnTo>
                  <a:cubicBezTo>
                    <a:pt x="11876" y="128"/>
                    <a:pt x="11767" y="0"/>
                    <a:pt x="1163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1060732" y="2852218"/>
              <a:ext cx="65261" cy="65261"/>
            </a:xfrm>
            <a:custGeom>
              <a:rect b="b" l="l" r="r" t="t"/>
              <a:pathLst>
                <a:path extrusionOk="0" h="2484" w="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1060732" y="2852218"/>
              <a:ext cx="40302" cy="65287"/>
            </a:xfrm>
            <a:custGeom>
              <a:rect b="b" l="l" r="r" t="t"/>
              <a:pathLst>
                <a:path extrusionOk="0" h="2485" w="1534">
                  <a:moveTo>
                    <a:pt x="1239" y="0"/>
                  </a:moveTo>
                  <a:cubicBezTo>
                    <a:pt x="572" y="0"/>
                    <a:pt x="0" y="539"/>
                    <a:pt x="0" y="1242"/>
                  </a:cubicBezTo>
                  <a:cubicBezTo>
                    <a:pt x="0" y="1945"/>
                    <a:pt x="572" y="2484"/>
                    <a:pt x="1239" y="2484"/>
                  </a:cubicBezTo>
                  <a:cubicBezTo>
                    <a:pt x="1336" y="2484"/>
                    <a:pt x="1434" y="2473"/>
                    <a:pt x="1533" y="2449"/>
                  </a:cubicBezTo>
                  <a:cubicBezTo>
                    <a:pt x="590" y="2220"/>
                    <a:pt x="264" y="1048"/>
                    <a:pt x="944" y="361"/>
                  </a:cubicBezTo>
                  <a:cubicBezTo>
                    <a:pt x="1110" y="202"/>
                    <a:pt x="1311" y="91"/>
                    <a:pt x="1533" y="35"/>
                  </a:cubicBezTo>
                  <a:cubicBezTo>
                    <a:pt x="1434" y="12"/>
                    <a:pt x="1336" y="0"/>
                    <a:pt x="1239" y="0"/>
                  </a:cubicBez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895084" y="2998739"/>
              <a:ext cx="84387" cy="83520"/>
            </a:xfrm>
            <a:custGeom>
              <a:rect b="b" l="l" r="r" t="t"/>
              <a:pathLst>
                <a:path extrusionOk="0" h="3179" w="3212">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895084" y="2998555"/>
              <a:ext cx="32814" cy="36650"/>
            </a:xfrm>
            <a:custGeom>
              <a:rect b="b" l="l" r="r" t="t"/>
              <a:pathLst>
                <a:path extrusionOk="0" h="1395" w="1249">
                  <a:moveTo>
                    <a:pt x="833" y="0"/>
                  </a:moveTo>
                  <a:lnTo>
                    <a:pt x="125" y="708"/>
                  </a:lnTo>
                  <a:cubicBezTo>
                    <a:pt x="0" y="833"/>
                    <a:pt x="0" y="1041"/>
                    <a:pt x="125" y="1173"/>
                  </a:cubicBezTo>
                  <a:lnTo>
                    <a:pt x="347" y="1395"/>
                  </a:lnTo>
                  <a:cubicBezTo>
                    <a:pt x="361" y="1325"/>
                    <a:pt x="396" y="1270"/>
                    <a:pt x="444" y="1221"/>
                  </a:cubicBezTo>
                  <a:lnTo>
                    <a:pt x="1249" y="417"/>
                  </a:lnTo>
                  <a:lnTo>
                    <a:pt x="833" y="0"/>
                  </a:ln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903281" y="2964480"/>
              <a:ext cx="110266" cy="109504"/>
            </a:xfrm>
            <a:custGeom>
              <a:rect b="b" l="l" r="r" t="t"/>
              <a:pathLst>
                <a:path extrusionOk="0" h="4168" w="4197">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903281" y="2964480"/>
              <a:ext cx="29557" cy="31185"/>
            </a:xfrm>
            <a:custGeom>
              <a:rect b="b" l="l" r="r" t="t"/>
              <a:pathLst>
                <a:path extrusionOk="0" h="1187" w="1125">
                  <a:moveTo>
                    <a:pt x="701" y="0"/>
                  </a:moveTo>
                  <a:lnTo>
                    <a:pt x="91" y="611"/>
                  </a:lnTo>
                  <a:cubicBezTo>
                    <a:pt x="0" y="694"/>
                    <a:pt x="0" y="833"/>
                    <a:pt x="91" y="923"/>
                  </a:cubicBezTo>
                  <a:lnTo>
                    <a:pt x="361" y="1186"/>
                  </a:lnTo>
                  <a:lnTo>
                    <a:pt x="1124" y="423"/>
                  </a:lnTo>
                  <a:lnTo>
                    <a:pt x="701" y="0"/>
                  </a:ln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854992" y="3038831"/>
              <a:ext cx="34154" cy="31185"/>
            </a:xfrm>
            <a:custGeom>
              <a:rect b="b" l="l" r="r" t="t"/>
              <a:pathLst>
                <a:path extrusionOk="0" h="1187" w="130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873934" y="3057800"/>
              <a:ext cx="34286" cy="31343"/>
            </a:xfrm>
            <a:custGeom>
              <a:rect b="b" l="l" r="r" t="t"/>
              <a:pathLst>
                <a:path extrusionOk="0" h="1193" w="1305">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912213" y="3095895"/>
              <a:ext cx="34102" cy="31343"/>
            </a:xfrm>
            <a:custGeom>
              <a:rect b="b" l="l" r="r" t="t"/>
              <a:pathLst>
                <a:path extrusionOk="0" h="1193" w="1298">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893061" y="3076926"/>
              <a:ext cx="34312" cy="31343"/>
            </a:xfrm>
            <a:custGeom>
              <a:rect b="b" l="l" r="r" t="t"/>
              <a:pathLst>
                <a:path extrusionOk="0" h="1193" w="1306">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1141809" y="2763601"/>
              <a:ext cx="73668" cy="72801"/>
            </a:xfrm>
            <a:custGeom>
              <a:rect b="b" l="l" r="r" t="t"/>
              <a:pathLst>
                <a:path extrusionOk="0" h="2771" w="2804">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1141809" y="2763601"/>
              <a:ext cx="73484" cy="31974"/>
            </a:xfrm>
            <a:custGeom>
              <a:rect b="b" l="l" r="r" t="t"/>
              <a:pathLst>
                <a:path extrusionOk="0" h="1217" w="2797">
                  <a:moveTo>
                    <a:pt x="2563" y="0"/>
                  </a:moveTo>
                  <a:cubicBezTo>
                    <a:pt x="2544" y="0"/>
                    <a:pt x="2524" y="3"/>
                    <a:pt x="2505" y="10"/>
                  </a:cubicBezTo>
                  <a:lnTo>
                    <a:pt x="1686" y="245"/>
                  </a:lnTo>
                  <a:lnTo>
                    <a:pt x="1" y="745"/>
                  </a:lnTo>
                  <a:lnTo>
                    <a:pt x="472" y="1217"/>
                  </a:lnTo>
                  <a:lnTo>
                    <a:pt x="2671" y="578"/>
                  </a:lnTo>
                  <a:lnTo>
                    <a:pt x="2754" y="266"/>
                  </a:lnTo>
                  <a:cubicBezTo>
                    <a:pt x="2797" y="133"/>
                    <a:pt x="2692" y="0"/>
                    <a:pt x="2563"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919491" y="2924152"/>
              <a:ext cx="133254" cy="133648"/>
            </a:xfrm>
            <a:custGeom>
              <a:rect b="b" l="l" r="r" t="t"/>
              <a:pathLst>
                <a:path extrusionOk="0" h="5087" w="5072">
                  <a:moveTo>
                    <a:pt x="4762" y="1"/>
                  </a:moveTo>
                  <a:cubicBezTo>
                    <a:pt x="4676" y="1"/>
                    <a:pt x="4589" y="34"/>
                    <a:pt x="4523" y="100"/>
                  </a:cubicBezTo>
                  <a:lnTo>
                    <a:pt x="132" y="4490"/>
                  </a:lnTo>
                  <a:cubicBezTo>
                    <a:pt x="1" y="4622"/>
                    <a:pt x="1" y="4837"/>
                    <a:pt x="132" y="4962"/>
                  </a:cubicBezTo>
                  <a:lnTo>
                    <a:pt x="153" y="4990"/>
                  </a:lnTo>
                  <a:cubicBezTo>
                    <a:pt x="216" y="5045"/>
                    <a:pt x="299" y="5080"/>
                    <a:pt x="382" y="5087"/>
                  </a:cubicBezTo>
                  <a:cubicBezTo>
                    <a:pt x="306" y="4955"/>
                    <a:pt x="327" y="4781"/>
                    <a:pt x="438" y="4671"/>
                  </a:cubicBezTo>
                  <a:lnTo>
                    <a:pt x="4828" y="280"/>
                  </a:lnTo>
                  <a:cubicBezTo>
                    <a:pt x="4891" y="217"/>
                    <a:pt x="4974" y="183"/>
                    <a:pt x="5071" y="183"/>
                  </a:cubicBezTo>
                  <a:cubicBezTo>
                    <a:pt x="5057" y="162"/>
                    <a:pt x="5036" y="141"/>
                    <a:pt x="5022" y="120"/>
                  </a:cubicBezTo>
                  <a:lnTo>
                    <a:pt x="5002" y="100"/>
                  </a:lnTo>
                  <a:cubicBezTo>
                    <a:pt x="4936" y="34"/>
                    <a:pt x="4849" y="1"/>
                    <a:pt x="4762"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idx="1" type="body"/>
          </p:nvPr>
        </p:nvSpPr>
        <p:spPr>
          <a:xfrm>
            <a:off x="3891350" y="671000"/>
            <a:ext cx="4595400" cy="27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ssistant"/>
                <a:ea typeface="Assistant"/>
                <a:cs typeface="Assistant"/>
                <a:sym typeface="Assistant"/>
              </a:rPr>
              <a:t>Loss Function:</a:t>
            </a:r>
            <a:r>
              <a:rPr lang="en" sz="2100"/>
              <a:t> Binary </a:t>
            </a:r>
            <a:r>
              <a:rPr lang="en" sz="2100"/>
              <a:t>Cross Entropy</a:t>
            </a:r>
            <a:endParaRPr sz="2100"/>
          </a:p>
          <a:p>
            <a:pPr indent="0" lvl="0" marL="0" rtl="0" algn="l">
              <a:spcBef>
                <a:spcPts val="0"/>
              </a:spcBef>
              <a:spcAft>
                <a:spcPts val="0"/>
              </a:spcAft>
              <a:buNone/>
            </a:pPr>
            <a:r>
              <a:rPr b="1" lang="en" sz="2100">
                <a:latin typeface="Assistant"/>
                <a:ea typeface="Assistant"/>
                <a:cs typeface="Assistant"/>
                <a:sym typeface="Assistant"/>
              </a:rPr>
              <a:t>Learning Rate:</a:t>
            </a:r>
            <a:r>
              <a:rPr lang="en" sz="2100"/>
              <a:t> lr_schedule (below) </a:t>
            </a:r>
            <a:endParaRPr sz="2100"/>
          </a:p>
          <a:p>
            <a:pPr indent="0" lvl="0" marL="0" rtl="0" algn="l">
              <a:spcBef>
                <a:spcPts val="0"/>
              </a:spcBef>
              <a:spcAft>
                <a:spcPts val="0"/>
              </a:spcAft>
              <a:buNone/>
            </a:pPr>
            <a:r>
              <a:rPr b="1" lang="en" sz="2100">
                <a:latin typeface="Assistant"/>
                <a:ea typeface="Assistant"/>
                <a:cs typeface="Assistant"/>
                <a:sym typeface="Assistant"/>
              </a:rPr>
              <a:t>Optimizer: </a:t>
            </a:r>
            <a:r>
              <a:rPr lang="en" sz="2100"/>
              <a:t>Adam</a:t>
            </a:r>
            <a:endParaRPr sz="2100"/>
          </a:p>
          <a:p>
            <a:pPr indent="0" lvl="0" marL="0" rtl="0" algn="l">
              <a:spcBef>
                <a:spcPts val="0"/>
              </a:spcBef>
              <a:spcAft>
                <a:spcPts val="0"/>
              </a:spcAft>
              <a:buNone/>
            </a:pPr>
            <a:r>
              <a:rPr b="1" lang="en" sz="2100">
                <a:latin typeface="Assistant"/>
                <a:ea typeface="Assistant"/>
                <a:cs typeface="Assistant"/>
                <a:sym typeface="Assistant"/>
              </a:rPr>
              <a:t>Batch Size: </a:t>
            </a:r>
            <a:r>
              <a:rPr lang="en" sz="2100"/>
              <a:t>50</a:t>
            </a:r>
            <a:endParaRPr sz="2100"/>
          </a:p>
          <a:p>
            <a:pPr indent="0" lvl="0" marL="0" rtl="0" algn="l">
              <a:spcBef>
                <a:spcPts val="0"/>
              </a:spcBef>
              <a:spcAft>
                <a:spcPts val="0"/>
              </a:spcAft>
              <a:buNone/>
            </a:pPr>
            <a:r>
              <a:rPr b="1" lang="en" sz="2100">
                <a:latin typeface="Assistant"/>
                <a:ea typeface="Assistant"/>
                <a:cs typeface="Assistant"/>
                <a:sym typeface="Assistant"/>
              </a:rPr>
              <a:t>Epochs: </a:t>
            </a:r>
            <a:r>
              <a:rPr lang="en" sz="2100"/>
              <a:t>15</a:t>
            </a:r>
            <a:endParaRPr sz="2100"/>
          </a:p>
          <a:p>
            <a:pPr indent="0" lvl="0" marL="0" rtl="0" algn="l">
              <a:spcBef>
                <a:spcPts val="0"/>
              </a:spcBef>
              <a:spcAft>
                <a:spcPts val="0"/>
              </a:spcAft>
              <a:buNone/>
            </a:pPr>
            <a:r>
              <a:rPr b="1" lang="en" sz="2100">
                <a:latin typeface="Assistant"/>
                <a:ea typeface="Assistant"/>
                <a:cs typeface="Assistant"/>
                <a:sym typeface="Assistant"/>
              </a:rPr>
              <a:t>Callbacks: </a:t>
            </a:r>
            <a:r>
              <a:rPr lang="en" sz="2100"/>
              <a:t>Early stopping( Patience = 7, restore_best_weights = true)</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291" name="Google Shape;291;p35"/>
          <p:cNvSpPr txBox="1"/>
          <p:nvPr>
            <p:ph type="title"/>
          </p:nvPr>
        </p:nvSpPr>
        <p:spPr>
          <a:xfrm>
            <a:off x="259925" y="1984575"/>
            <a:ext cx="1910400" cy="13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(Binary)</a:t>
            </a:r>
            <a:endParaRPr/>
          </a:p>
        </p:txBody>
      </p:sp>
      <p:sp>
        <p:nvSpPr>
          <p:cNvPr id="292" name="Google Shape;292;p35"/>
          <p:cNvSpPr txBox="1"/>
          <p:nvPr/>
        </p:nvSpPr>
        <p:spPr>
          <a:xfrm>
            <a:off x="3891350" y="3969725"/>
            <a:ext cx="54204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latin typeface="Courier New"/>
                <a:ea typeface="Courier New"/>
                <a:cs typeface="Courier New"/>
                <a:sym typeface="Courier New"/>
              </a:rPr>
              <a:t>lr_schedule = tf.keras.optimizers.schedules.ExponentialDecay(</a:t>
            </a:r>
            <a:endParaRPr sz="1050">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latin typeface="Courier New"/>
                <a:ea typeface="Courier New"/>
                <a:cs typeface="Courier New"/>
                <a:sym typeface="Courier New"/>
              </a:rPr>
              <a:t>    initial_learning_rate=</a:t>
            </a:r>
            <a:r>
              <a:rPr lang="en" sz="1050">
                <a:solidFill>
                  <a:srgbClr val="09885A"/>
                </a:solidFill>
                <a:latin typeface="Courier New"/>
                <a:ea typeface="Courier New"/>
                <a:cs typeface="Courier New"/>
                <a:sym typeface="Courier New"/>
              </a:rPr>
              <a:t>1e-4</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latin typeface="Courier New"/>
                <a:ea typeface="Courier New"/>
                <a:cs typeface="Courier New"/>
                <a:sym typeface="Courier New"/>
              </a:rPr>
              <a:t>    decay_steps=</a:t>
            </a:r>
            <a:r>
              <a:rPr lang="en" sz="1050">
                <a:solidFill>
                  <a:srgbClr val="09885A"/>
                </a:solidFill>
                <a:latin typeface="Courier New"/>
                <a:ea typeface="Courier New"/>
                <a:cs typeface="Courier New"/>
                <a:sym typeface="Courier New"/>
              </a:rPr>
              <a:t>10000</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latin typeface="Courier New"/>
                <a:ea typeface="Courier New"/>
                <a:cs typeface="Courier New"/>
                <a:sym typeface="Courier New"/>
              </a:rPr>
              <a:t>    decay_rate=</a:t>
            </a:r>
            <a:r>
              <a:rPr lang="en" sz="1050">
                <a:solidFill>
                  <a:srgbClr val="09885A"/>
                </a:solidFill>
                <a:latin typeface="Courier New"/>
                <a:ea typeface="Courier New"/>
                <a:cs typeface="Courier New"/>
                <a:sym typeface="Courier New"/>
              </a:rPr>
              <a:t>0.9</a:t>
            </a:r>
            <a:r>
              <a:rPr lang="en" sz="1050">
                <a:latin typeface="Courier New"/>
                <a:ea typeface="Courier New"/>
                <a:cs typeface="Courier New"/>
                <a:sym typeface="Courier New"/>
              </a:rPr>
              <a:t>)</a:t>
            </a:r>
            <a:endParaRPr sz="105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flipH="1">
            <a:off x="7302021" y="1665449"/>
            <a:ext cx="1938000" cy="181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ROC-AUC Score</a:t>
            </a:r>
            <a:endParaRPr sz="3000"/>
          </a:p>
        </p:txBody>
      </p:sp>
      <p:sp>
        <p:nvSpPr>
          <p:cNvPr id="298" name="Google Shape;298;p36"/>
          <p:cNvSpPr txBox="1"/>
          <p:nvPr>
            <p:ph idx="3" type="title"/>
          </p:nvPr>
        </p:nvSpPr>
        <p:spPr>
          <a:xfrm>
            <a:off x="1448550" y="302450"/>
            <a:ext cx="6246900" cy="7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Actual </a:t>
            </a:r>
            <a:r>
              <a:rPr lang="en" sz="3300"/>
              <a:t>Model Scores (Binary CNN)</a:t>
            </a:r>
            <a:endParaRPr sz="3300"/>
          </a:p>
        </p:txBody>
      </p:sp>
      <p:sp>
        <p:nvSpPr>
          <p:cNvPr id="299" name="Google Shape;299;p36"/>
          <p:cNvSpPr txBox="1"/>
          <p:nvPr>
            <p:ph idx="6" type="subTitle"/>
          </p:nvPr>
        </p:nvSpPr>
        <p:spPr>
          <a:xfrm flipH="1">
            <a:off x="1181800" y="3478050"/>
            <a:ext cx="2590800" cy="27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696</a:t>
            </a:r>
            <a:endParaRPr b="0"/>
          </a:p>
        </p:txBody>
      </p:sp>
      <p:sp>
        <p:nvSpPr>
          <p:cNvPr id="300" name="Google Shape;300;p36"/>
          <p:cNvSpPr txBox="1"/>
          <p:nvPr>
            <p:ph idx="7" type="subTitle"/>
          </p:nvPr>
        </p:nvSpPr>
        <p:spPr>
          <a:xfrm>
            <a:off x="7302025" y="3046325"/>
            <a:ext cx="2433900" cy="27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0.901</a:t>
            </a:r>
            <a:endParaRPr b="0"/>
          </a:p>
        </p:txBody>
      </p:sp>
      <p:sp>
        <p:nvSpPr>
          <p:cNvPr id="301" name="Google Shape;301;p36"/>
          <p:cNvSpPr txBox="1"/>
          <p:nvPr>
            <p:ph idx="15" type="title"/>
          </p:nvPr>
        </p:nvSpPr>
        <p:spPr>
          <a:xfrm>
            <a:off x="238225" y="1817325"/>
            <a:ext cx="1585800" cy="181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Confusion Matrix Score</a:t>
            </a:r>
            <a:endParaRPr sz="3000"/>
          </a:p>
        </p:txBody>
      </p:sp>
      <p:pic>
        <p:nvPicPr>
          <p:cNvPr id="302" name="Google Shape;302;p36"/>
          <p:cNvPicPr preferRelativeResize="0"/>
          <p:nvPr/>
        </p:nvPicPr>
        <p:blipFill>
          <a:blip r:embed="rId3">
            <a:alphaModFix/>
          </a:blip>
          <a:stretch>
            <a:fillRect/>
          </a:stretch>
        </p:blipFill>
        <p:spPr>
          <a:xfrm>
            <a:off x="7521700" y="-90453"/>
            <a:ext cx="1788150" cy="1434678"/>
          </a:xfrm>
          <a:prstGeom prst="rect">
            <a:avLst/>
          </a:prstGeom>
          <a:noFill/>
          <a:ln>
            <a:noFill/>
          </a:ln>
        </p:spPr>
      </p:pic>
      <p:pic>
        <p:nvPicPr>
          <p:cNvPr id="303" name="Google Shape;303;p36"/>
          <p:cNvPicPr preferRelativeResize="0"/>
          <p:nvPr/>
        </p:nvPicPr>
        <p:blipFill>
          <a:blip r:embed="rId4">
            <a:alphaModFix/>
          </a:blip>
          <a:stretch>
            <a:fillRect/>
          </a:stretch>
        </p:blipFill>
        <p:spPr>
          <a:xfrm>
            <a:off x="2142100" y="1141025"/>
            <a:ext cx="4841850" cy="390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idx="2" type="title"/>
          </p:nvPr>
        </p:nvSpPr>
        <p:spPr>
          <a:xfrm>
            <a:off x="399875" y="1774100"/>
            <a:ext cx="3495300" cy="11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700"/>
              <a:t>Final Model for Multiclass Classification: </a:t>
            </a:r>
            <a:r>
              <a:rPr lang="en" sz="3700"/>
              <a:t>Inception V3</a:t>
            </a:r>
            <a:endParaRPr sz="3700"/>
          </a:p>
        </p:txBody>
      </p:sp>
      <p:grpSp>
        <p:nvGrpSpPr>
          <p:cNvPr id="309" name="Google Shape;309;p37"/>
          <p:cNvGrpSpPr/>
          <p:nvPr/>
        </p:nvGrpSpPr>
        <p:grpSpPr>
          <a:xfrm>
            <a:off x="336198" y="3798083"/>
            <a:ext cx="8634238" cy="1111247"/>
            <a:chOff x="238125" y="2506075"/>
            <a:chExt cx="5747346" cy="673075"/>
          </a:xfrm>
        </p:grpSpPr>
        <p:sp>
          <p:nvSpPr>
            <p:cNvPr id="310" name="Google Shape;310;p3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37"/>
          <p:cNvSpPr txBox="1"/>
          <p:nvPr/>
        </p:nvSpPr>
        <p:spPr>
          <a:xfrm>
            <a:off x="4795525" y="4036600"/>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FFFFFF"/>
                </a:solidFill>
                <a:latin typeface="Courier New"/>
                <a:ea typeface="Courier New"/>
                <a:cs typeface="Courier New"/>
                <a:sym typeface="Courier New"/>
              </a:rPr>
              <a:t>layers.Dense(32, activation='relu')</a:t>
            </a:r>
            <a:endParaRPr sz="1150">
              <a:solidFill>
                <a:srgbClr val="FFFFFF"/>
              </a:solidFill>
              <a:latin typeface="Courier New"/>
              <a:ea typeface="Courier New"/>
              <a:cs typeface="Courier New"/>
              <a:sym typeface="Courier New"/>
            </a:endParaRPr>
          </a:p>
        </p:txBody>
      </p:sp>
      <p:sp>
        <p:nvSpPr>
          <p:cNvPr id="315" name="Google Shape;315;p37"/>
          <p:cNvSpPr txBox="1"/>
          <p:nvPr/>
        </p:nvSpPr>
        <p:spPr>
          <a:xfrm>
            <a:off x="6891200" y="4036600"/>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layers.Dense(5, activation='softmax')</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316" name="Google Shape;316;p37"/>
          <p:cNvSpPr txBox="1"/>
          <p:nvPr/>
        </p:nvSpPr>
        <p:spPr>
          <a:xfrm>
            <a:off x="1105675" y="-624400"/>
            <a:ext cx="3000000" cy="1801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317" name="Google Shape;317;p37"/>
          <p:cNvSpPr txBox="1"/>
          <p:nvPr/>
        </p:nvSpPr>
        <p:spPr>
          <a:xfrm>
            <a:off x="2826625" y="4036600"/>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Layers. GlobalAveragePooling2D()</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318" name="Google Shape;318;p37"/>
          <p:cNvSpPr txBox="1"/>
          <p:nvPr/>
        </p:nvSpPr>
        <p:spPr>
          <a:xfrm>
            <a:off x="638525" y="3798075"/>
            <a:ext cx="1773300" cy="2923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InceptionV3(input_shape=(partial_train_data_tf.shape[1:]),                                          include_top=False,                            weights='imagenet')</a:t>
            </a:r>
            <a:endParaRPr sz="950">
              <a:solidFill>
                <a:srgbClr val="FFFFFF"/>
              </a:solidFill>
              <a:latin typeface="Courier New"/>
              <a:ea typeface="Courier New"/>
              <a:cs typeface="Courier New"/>
              <a:sym typeface="Courier New"/>
            </a:endParaRPr>
          </a:p>
        </p:txBody>
      </p:sp>
      <p:sp>
        <p:nvSpPr>
          <p:cNvPr id="319" name="Google Shape;319;p37"/>
          <p:cNvSpPr txBox="1"/>
          <p:nvPr/>
        </p:nvSpPr>
        <p:spPr>
          <a:xfrm>
            <a:off x="4105675" y="721550"/>
            <a:ext cx="517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212121"/>
                </a:solidFill>
                <a:latin typeface="Courier New"/>
                <a:ea typeface="Courier New"/>
                <a:cs typeface="Courier New"/>
                <a:sym typeface="Courier New"/>
              </a:rPr>
              <a:t>Model: "sequential_1"</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_________________________________________________________________</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Layer (type)                 Output Shape              Param #   </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inception_v3 (Model)         (None, 3, 3, 2048)        21802784  </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_________________________________________________________________</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global_average_pooling2d (Gl (None, 2048)              0         </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_________________________________________________________________</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dense (Dense)                (None, 32)                65568     </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_________________________________________________________________</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dense_1 (Dense)              (None, 5)                 165       </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Total params: 21,868,517</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Trainable params: 21,834,085</a:t>
            </a:r>
            <a:endParaRPr sz="950">
              <a:solidFill>
                <a:srgbClr val="212121"/>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2121"/>
                </a:solidFill>
                <a:latin typeface="Courier New"/>
                <a:ea typeface="Courier New"/>
                <a:cs typeface="Courier New"/>
                <a:sym typeface="Courier New"/>
              </a:rPr>
              <a:t>Non-trainable params: 34,432</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idx="1" type="body"/>
          </p:nvPr>
        </p:nvSpPr>
        <p:spPr>
          <a:xfrm>
            <a:off x="3878475" y="992475"/>
            <a:ext cx="5062800" cy="27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ssistant"/>
                <a:ea typeface="Assistant"/>
                <a:cs typeface="Assistant"/>
                <a:sym typeface="Assistant"/>
              </a:rPr>
              <a:t># Frozen Layers: </a:t>
            </a:r>
            <a:r>
              <a:rPr lang="en" sz="2100"/>
              <a:t>7</a:t>
            </a:r>
            <a:endParaRPr sz="2100"/>
          </a:p>
          <a:p>
            <a:pPr indent="0" lvl="0" marL="0" rtl="0" algn="l">
              <a:spcBef>
                <a:spcPts val="0"/>
              </a:spcBef>
              <a:spcAft>
                <a:spcPts val="0"/>
              </a:spcAft>
              <a:buNone/>
            </a:pPr>
            <a:r>
              <a:rPr b="1" lang="en" sz="2100">
                <a:latin typeface="Assistant"/>
                <a:ea typeface="Assistant"/>
                <a:cs typeface="Assistant"/>
                <a:sym typeface="Assistant"/>
              </a:rPr>
              <a:t>Loss Function:</a:t>
            </a:r>
            <a:r>
              <a:rPr lang="en" sz="2100"/>
              <a:t> Categorical Cross Entropy</a:t>
            </a:r>
            <a:endParaRPr sz="2100"/>
          </a:p>
          <a:p>
            <a:pPr indent="0" lvl="0" marL="0" rtl="0" algn="l">
              <a:spcBef>
                <a:spcPts val="0"/>
              </a:spcBef>
              <a:spcAft>
                <a:spcPts val="0"/>
              </a:spcAft>
              <a:buNone/>
            </a:pPr>
            <a:r>
              <a:rPr b="1" lang="en" sz="2100">
                <a:latin typeface="Assistant"/>
                <a:ea typeface="Assistant"/>
                <a:cs typeface="Assistant"/>
                <a:sym typeface="Assistant"/>
              </a:rPr>
              <a:t>Learning Rate:</a:t>
            </a:r>
            <a:r>
              <a:rPr lang="en" sz="2100"/>
              <a:t>0.00005</a:t>
            </a:r>
            <a:endParaRPr sz="2100"/>
          </a:p>
          <a:p>
            <a:pPr indent="0" lvl="0" marL="0" rtl="0" algn="l">
              <a:spcBef>
                <a:spcPts val="0"/>
              </a:spcBef>
              <a:spcAft>
                <a:spcPts val="0"/>
              </a:spcAft>
              <a:buNone/>
            </a:pPr>
            <a:r>
              <a:rPr b="1" lang="en" sz="2100">
                <a:latin typeface="Assistant"/>
                <a:ea typeface="Assistant"/>
                <a:cs typeface="Assistant"/>
                <a:sym typeface="Assistant"/>
              </a:rPr>
              <a:t>Optimizer: </a:t>
            </a:r>
            <a:r>
              <a:rPr lang="en" sz="2100"/>
              <a:t>Adam</a:t>
            </a:r>
            <a:endParaRPr sz="2100"/>
          </a:p>
          <a:p>
            <a:pPr indent="0" lvl="0" marL="0" rtl="0" algn="l">
              <a:spcBef>
                <a:spcPts val="0"/>
              </a:spcBef>
              <a:spcAft>
                <a:spcPts val="0"/>
              </a:spcAft>
              <a:buNone/>
            </a:pPr>
            <a:r>
              <a:rPr b="1" lang="en" sz="2100">
                <a:latin typeface="Assistant"/>
                <a:ea typeface="Assistant"/>
                <a:cs typeface="Assistant"/>
                <a:sym typeface="Assistant"/>
              </a:rPr>
              <a:t>Batch Size: </a:t>
            </a:r>
            <a:r>
              <a:rPr lang="en" sz="2100"/>
              <a:t>25</a:t>
            </a:r>
            <a:endParaRPr sz="2100"/>
          </a:p>
          <a:p>
            <a:pPr indent="0" lvl="0" marL="0" rtl="0" algn="l">
              <a:spcBef>
                <a:spcPts val="0"/>
              </a:spcBef>
              <a:spcAft>
                <a:spcPts val="0"/>
              </a:spcAft>
              <a:buNone/>
            </a:pPr>
            <a:r>
              <a:rPr b="1" lang="en" sz="2100">
                <a:latin typeface="Assistant"/>
                <a:ea typeface="Assistant"/>
                <a:cs typeface="Assistant"/>
                <a:sym typeface="Assistant"/>
              </a:rPr>
              <a:t>Epoch: </a:t>
            </a:r>
            <a:r>
              <a:rPr lang="en" sz="2100"/>
              <a:t>12</a:t>
            </a:r>
            <a:endParaRPr sz="2100"/>
          </a:p>
          <a:p>
            <a:pPr indent="0" lvl="0" marL="0" rtl="0" algn="l">
              <a:spcBef>
                <a:spcPts val="0"/>
              </a:spcBef>
              <a:spcAft>
                <a:spcPts val="0"/>
              </a:spcAft>
              <a:buNone/>
            </a:pPr>
            <a:r>
              <a:rPr b="1" lang="en" sz="2100">
                <a:latin typeface="Assistant"/>
                <a:ea typeface="Assistant"/>
                <a:cs typeface="Assistant"/>
                <a:sym typeface="Assistant"/>
              </a:rPr>
              <a:t>Callbacks: </a:t>
            </a:r>
            <a:r>
              <a:rPr lang="en" sz="2100"/>
              <a:t>Early stopping; Patience = 10</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325" name="Google Shape;325;p38"/>
          <p:cNvSpPr txBox="1"/>
          <p:nvPr>
            <p:ph type="title"/>
          </p:nvPr>
        </p:nvSpPr>
        <p:spPr>
          <a:xfrm>
            <a:off x="164825" y="1984575"/>
            <a:ext cx="23580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(Multiclass TL)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flipH="1">
            <a:off x="7381871" y="1601849"/>
            <a:ext cx="1938000" cy="181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ROC-AUC</a:t>
            </a:r>
            <a:r>
              <a:rPr lang="en" sz="3000"/>
              <a:t> Score</a:t>
            </a:r>
            <a:endParaRPr sz="3000"/>
          </a:p>
        </p:txBody>
      </p:sp>
      <p:sp>
        <p:nvSpPr>
          <p:cNvPr id="331" name="Google Shape;331;p39"/>
          <p:cNvSpPr txBox="1"/>
          <p:nvPr>
            <p:ph idx="3" type="title"/>
          </p:nvPr>
        </p:nvSpPr>
        <p:spPr>
          <a:xfrm>
            <a:off x="2399400" y="314100"/>
            <a:ext cx="4345200" cy="7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Model Scores (Multiclass TL)</a:t>
            </a:r>
            <a:endParaRPr sz="3300"/>
          </a:p>
        </p:txBody>
      </p:sp>
      <p:sp>
        <p:nvSpPr>
          <p:cNvPr id="332" name="Google Shape;332;p39"/>
          <p:cNvSpPr txBox="1"/>
          <p:nvPr>
            <p:ph idx="6" type="subTitle"/>
          </p:nvPr>
        </p:nvSpPr>
        <p:spPr>
          <a:xfrm flipH="1">
            <a:off x="1012350" y="3414450"/>
            <a:ext cx="709500" cy="28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(418)</a:t>
            </a:r>
            <a:endParaRPr b="0"/>
          </a:p>
        </p:txBody>
      </p:sp>
      <p:sp>
        <p:nvSpPr>
          <p:cNvPr id="333" name="Google Shape;333;p39"/>
          <p:cNvSpPr txBox="1"/>
          <p:nvPr>
            <p:ph idx="7" type="subTitle"/>
          </p:nvPr>
        </p:nvSpPr>
        <p:spPr>
          <a:xfrm>
            <a:off x="6567475" y="3132650"/>
            <a:ext cx="2433900" cy="27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(0.931)</a:t>
            </a:r>
            <a:endParaRPr b="0"/>
          </a:p>
        </p:txBody>
      </p:sp>
      <p:sp>
        <p:nvSpPr>
          <p:cNvPr id="334" name="Google Shape;334;p39"/>
          <p:cNvSpPr txBox="1"/>
          <p:nvPr>
            <p:ph idx="15" type="title"/>
          </p:nvPr>
        </p:nvSpPr>
        <p:spPr>
          <a:xfrm>
            <a:off x="178425" y="1822950"/>
            <a:ext cx="1585800" cy="181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Confusion Matrix Score</a:t>
            </a:r>
            <a:endParaRPr sz="3000"/>
          </a:p>
        </p:txBody>
      </p:sp>
      <p:pic>
        <p:nvPicPr>
          <p:cNvPr id="335" name="Google Shape;335;p39"/>
          <p:cNvPicPr preferRelativeResize="0"/>
          <p:nvPr/>
        </p:nvPicPr>
        <p:blipFill rotWithShape="1">
          <a:blip r:embed="rId3">
            <a:alphaModFix/>
          </a:blip>
          <a:srcRect b="0" l="0" r="0" t="0"/>
          <a:stretch/>
        </p:blipFill>
        <p:spPr>
          <a:xfrm>
            <a:off x="7531725" y="-290003"/>
            <a:ext cx="1788150" cy="1434678"/>
          </a:xfrm>
          <a:prstGeom prst="rect">
            <a:avLst/>
          </a:prstGeom>
          <a:noFill/>
          <a:ln>
            <a:noFill/>
          </a:ln>
        </p:spPr>
      </p:pic>
      <p:sp>
        <p:nvSpPr>
          <p:cNvPr id="336" name="Google Shape;336;p39"/>
          <p:cNvSpPr txBox="1"/>
          <p:nvPr/>
        </p:nvSpPr>
        <p:spPr>
          <a:xfrm>
            <a:off x="334800" y="468000"/>
            <a:ext cx="20646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ssistant"/>
                <a:ea typeface="Assistant"/>
                <a:cs typeface="Assistant"/>
                <a:sym typeface="Assistant"/>
              </a:rPr>
              <a:t>If only pickling worked….</a:t>
            </a:r>
            <a:endParaRPr b="1" sz="2200">
              <a:latin typeface="Assistant"/>
              <a:ea typeface="Assistant"/>
              <a:cs typeface="Assistant"/>
              <a:sym typeface="Assistant"/>
            </a:endParaRPr>
          </a:p>
        </p:txBody>
      </p:sp>
      <p:pic>
        <p:nvPicPr>
          <p:cNvPr id="337" name="Google Shape;337;p39"/>
          <p:cNvPicPr preferRelativeResize="0"/>
          <p:nvPr/>
        </p:nvPicPr>
        <p:blipFill>
          <a:blip r:embed="rId4">
            <a:alphaModFix/>
          </a:blip>
          <a:stretch>
            <a:fillRect/>
          </a:stretch>
        </p:blipFill>
        <p:spPr>
          <a:xfrm>
            <a:off x="2336000" y="1379974"/>
            <a:ext cx="4023521" cy="33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0"/>
          <p:cNvPicPr preferRelativeResize="0"/>
          <p:nvPr/>
        </p:nvPicPr>
        <p:blipFill>
          <a:blip r:embed="rId3">
            <a:alphaModFix/>
          </a:blip>
          <a:stretch>
            <a:fillRect/>
          </a:stretch>
        </p:blipFill>
        <p:spPr>
          <a:xfrm>
            <a:off x="7236225" y="-128700"/>
            <a:ext cx="2000250" cy="1219200"/>
          </a:xfrm>
          <a:prstGeom prst="rect">
            <a:avLst/>
          </a:prstGeom>
          <a:noFill/>
          <a:ln>
            <a:noFill/>
          </a:ln>
        </p:spPr>
      </p:pic>
      <p:sp>
        <p:nvSpPr>
          <p:cNvPr id="343" name="Google Shape;343;p40"/>
          <p:cNvSpPr txBox="1"/>
          <p:nvPr>
            <p:ph type="title"/>
          </p:nvPr>
        </p:nvSpPr>
        <p:spPr>
          <a:xfrm flipH="1">
            <a:off x="11941881" y="4310239"/>
            <a:ext cx="12096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Pickling Problem</a:t>
            </a:r>
            <a:endParaRPr/>
          </a:p>
        </p:txBody>
      </p:sp>
      <p:sp>
        <p:nvSpPr>
          <p:cNvPr id="345" name="Google Shape;345;p40"/>
          <p:cNvSpPr txBox="1"/>
          <p:nvPr>
            <p:ph idx="13" type="title"/>
          </p:nvPr>
        </p:nvSpPr>
        <p:spPr>
          <a:xfrm>
            <a:off x="-4121466" y="4801325"/>
            <a:ext cx="1323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 name="Google Shape;346;p40"/>
          <p:cNvSpPr txBox="1"/>
          <p:nvPr>
            <p:ph idx="14" type="title"/>
          </p:nvPr>
        </p:nvSpPr>
        <p:spPr>
          <a:xfrm flipH="1">
            <a:off x="11027856" y="4139950"/>
            <a:ext cx="13236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txBox="1"/>
          <p:nvPr>
            <p:ph idx="15" type="title"/>
          </p:nvPr>
        </p:nvSpPr>
        <p:spPr>
          <a:xfrm>
            <a:off x="140900" y="2309225"/>
            <a:ext cx="1669200" cy="1456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000000"/>
                </a:solidFill>
              </a:rPr>
              <a:t>What we did to the test images:</a:t>
            </a:r>
            <a:endParaRPr sz="1800">
              <a:solidFill>
                <a:srgbClr val="000000"/>
              </a:solidFill>
            </a:endParaRPr>
          </a:p>
          <a:p>
            <a:pPr indent="0" lvl="0" marL="0" rtl="0" algn="r">
              <a:spcBef>
                <a:spcPts val="0"/>
              </a:spcBef>
              <a:spcAft>
                <a:spcPts val="0"/>
              </a:spcAft>
              <a:buNone/>
            </a:pPr>
            <a:r>
              <a:rPr b="1" lang="en" sz="1800">
                <a:solidFill>
                  <a:srgbClr val="000000"/>
                </a:solidFill>
              </a:rPr>
              <a:t>Resized the test images and transferred the test images to rgb  from grayscale  </a:t>
            </a:r>
            <a:endParaRPr b="1" sz="1800">
              <a:solidFill>
                <a:srgbClr val="000000"/>
              </a:solidFill>
            </a:endParaRPr>
          </a:p>
        </p:txBody>
      </p:sp>
      <p:sp>
        <p:nvSpPr>
          <p:cNvPr id="348" name="Google Shape;348;p40"/>
          <p:cNvSpPr txBox="1"/>
          <p:nvPr/>
        </p:nvSpPr>
        <p:spPr>
          <a:xfrm flipH="1">
            <a:off x="-3826025" y="3439450"/>
            <a:ext cx="289500" cy="19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arvel"/>
                <a:ea typeface="Marvel"/>
                <a:cs typeface="Marvel"/>
                <a:sym typeface="Marvel"/>
              </a:rPr>
              <a:t>the </a:t>
            </a:r>
            <a:endParaRPr/>
          </a:p>
        </p:txBody>
      </p:sp>
      <p:sp>
        <p:nvSpPr>
          <p:cNvPr id="349" name="Google Shape;349;p40"/>
          <p:cNvSpPr txBox="1"/>
          <p:nvPr/>
        </p:nvSpPr>
        <p:spPr>
          <a:xfrm>
            <a:off x="7084200" y="2143500"/>
            <a:ext cx="20598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Marvel"/>
                <a:ea typeface="Marvel"/>
                <a:cs typeface="Marvel"/>
                <a:sym typeface="Marvel"/>
              </a:rPr>
              <a:t>Long Story Short:</a:t>
            </a:r>
            <a:endParaRPr sz="2400">
              <a:latin typeface="Marvel"/>
              <a:ea typeface="Marvel"/>
              <a:cs typeface="Marvel"/>
              <a:sym typeface="Marvel"/>
            </a:endParaRPr>
          </a:p>
          <a:p>
            <a:pPr indent="0" lvl="0" marL="0" rtl="0" algn="r">
              <a:spcBef>
                <a:spcPts val="0"/>
              </a:spcBef>
              <a:spcAft>
                <a:spcPts val="0"/>
              </a:spcAft>
              <a:buNone/>
            </a:pPr>
            <a:r>
              <a:rPr lang="en" sz="2400">
                <a:latin typeface="Marvel"/>
                <a:ea typeface="Marvel"/>
                <a:cs typeface="Marvel"/>
                <a:sym typeface="Marvel"/>
              </a:rPr>
              <a:t>Don’t know what went wrong!</a:t>
            </a:r>
            <a:r>
              <a:rPr lang="en" sz="2400">
                <a:latin typeface="Marvel"/>
                <a:ea typeface="Marvel"/>
                <a:cs typeface="Marvel"/>
                <a:sym typeface="Marvel"/>
              </a:rPr>
              <a:t> </a:t>
            </a:r>
            <a:endParaRPr/>
          </a:p>
        </p:txBody>
      </p:sp>
      <p:pic>
        <p:nvPicPr>
          <p:cNvPr id="350" name="Google Shape;350;p40"/>
          <p:cNvPicPr preferRelativeResize="0"/>
          <p:nvPr/>
        </p:nvPicPr>
        <p:blipFill>
          <a:blip r:embed="rId4">
            <a:alphaModFix/>
          </a:blip>
          <a:stretch>
            <a:fillRect/>
          </a:stretch>
        </p:blipFill>
        <p:spPr>
          <a:xfrm>
            <a:off x="2557723" y="600725"/>
            <a:ext cx="3280438" cy="42054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rot="121">
            <a:off x="343391" y="2810991"/>
            <a:ext cx="8520600" cy="12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356" name="Google Shape;356;p41"/>
          <p:cNvSpPr txBox="1"/>
          <p:nvPr>
            <p:ph type="title"/>
          </p:nvPr>
        </p:nvSpPr>
        <p:spPr>
          <a:xfrm rot="121">
            <a:off x="495791" y="1231166"/>
            <a:ext cx="8520600" cy="12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900"/>
              <a:t>Methods</a:t>
            </a:r>
            <a:endParaRPr sz="6900"/>
          </a:p>
        </p:txBody>
      </p:sp>
      <p:grpSp>
        <p:nvGrpSpPr>
          <p:cNvPr id="182" name="Google Shape;182;p27"/>
          <p:cNvGrpSpPr/>
          <p:nvPr/>
        </p:nvGrpSpPr>
        <p:grpSpPr>
          <a:xfrm>
            <a:off x="7409453" y="1366439"/>
            <a:ext cx="1125555" cy="1189132"/>
            <a:chOff x="1388708" y="4274484"/>
            <a:chExt cx="330210" cy="366665"/>
          </a:xfrm>
        </p:grpSpPr>
        <p:sp>
          <p:nvSpPr>
            <p:cNvPr id="183" name="Google Shape;183;p27"/>
            <p:cNvSpPr/>
            <p:nvPr/>
          </p:nvSpPr>
          <p:spPr>
            <a:xfrm>
              <a:off x="1490965" y="4274484"/>
              <a:ext cx="227954" cy="366665"/>
            </a:xfrm>
            <a:custGeom>
              <a:rect b="b" l="l" r="r" t="t"/>
              <a:pathLst>
                <a:path extrusionOk="0" h="14031" w="8723">
                  <a:moveTo>
                    <a:pt x="289" y="1"/>
                  </a:moveTo>
                  <a:cubicBezTo>
                    <a:pt x="126" y="1"/>
                    <a:pt x="1" y="126"/>
                    <a:pt x="1" y="289"/>
                  </a:cubicBezTo>
                  <a:lnTo>
                    <a:pt x="1" y="14030"/>
                  </a:lnTo>
                  <a:lnTo>
                    <a:pt x="6963" y="14030"/>
                  </a:lnTo>
                  <a:cubicBezTo>
                    <a:pt x="7934" y="14030"/>
                    <a:pt x="8723" y="13242"/>
                    <a:pt x="8723" y="12271"/>
                  </a:cubicBezTo>
                  <a:lnTo>
                    <a:pt x="8723" y="289"/>
                  </a:lnTo>
                  <a:cubicBezTo>
                    <a:pt x="8723" y="126"/>
                    <a:pt x="8598" y="1"/>
                    <a:pt x="8444" y="1"/>
                  </a:cubicBezTo>
                  <a:close/>
                </a:path>
              </a:pathLst>
            </a:custGeom>
            <a:solidFill>
              <a:srgbClr val="F5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1651810" y="4274484"/>
              <a:ext cx="67108" cy="366665"/>
            </a:xfrm>
            <a:custGeom>
              <a:rect b="b" l="l" r="r" t="t"/>
              <a:pathLst>
                <a:path extrusionOk="0" h="14031" w="2568">
                  <a:moveTo>
                    <a:pt x="1481" y="1"/>
                  </a:moveTo>
                  <a:cubicBezTo>
                    <a:pt x="1635" y="1"/>
                    <a:pt x="1760" y="126"/>
                    <a:pt x="1760" y="289"/>
                  </a:cubicBezTo>
                  <a:lnTo>
                    <a:pt x="1760" y="12271"/>
                  </a:lnTo>
                  <a:cubicBezTo>
                    <a:pt x="1760" y="13242"/>
                    <a:pt x="971" y="14030"/>
                    <a:pt x="0" y="14030"/>
                  </a:cubicBezTo>
                  <a:lnTo>
                    <a:pt x="808" y="14030"/>
                  </a:lnTo>
                  <a:cubicBezTo>
                    <a:pt x="1779" y="14030"/>
                    <a:pt x="2568" y="13242"/>
                    <a:pt x="2568" y="12271"/>
                  </a:cubicBezTo>
                  <a:lnTo>
                    <a:pt x="2568" y="289"/>
                  </a:lnTo>
                  <a:cubicBezTo>
                    <a:pt x="2568" y="126"/>
                    <a:pt x="2443" y="1"/>
                    <a:pt x="228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1395973" y="4576288"/>
              <a:ext cx="273947" cy="64861"/>
            </a:xfrm>
            <a:custGeom>
              <a:rect b="b" l="l" r="r" t="t"/>
              <a:pathLst>
                <a:path extrusionOk="0" h="2482" w="10483">
                  <a:moveTo>
                    <a:pt x="280" y="0"/>
                  </a:moveTo>
                  <a:cubicBezTo>
                    <a:pt x="126" y="0"/>
                    <a:pt x="1" y="125"/>
                    <a:pt x="1" y="289"/>
                  </a:cubicBezTo>
                  <a:lnTo>
                    <a:pt x="1" y="722"/>
                  </a:lnTo>
                  <a:cubicBezTo>
                    <a:pt x="1" y="1693"/>
                    <a:pt x="789" y="2481"/>
                    <a:pt x="1761" y="2481"/>
                  </a:cubicBezTo>
                  <a:lnTo>
                    <a:pt x="10482" y="2481"/>
                  </a:lnTo>
                  <a:cubicBezTo>
                    <a:pt x="9511" y="2481"/>
                    <a:pt x="8723" y="1693"/>
                    <a:pt x="8723" y="722"/>
                  </a:cubicBezTo>
                  <a:lnTo>
                    <a:pt x="8723" y="289"/>
                  </a:lnTo>
                  <a:cubicBezTo>
                    <a:pt x="8723" y="125"/>
                    <a:pt x="8598" y="0"/>
                    <a:pt x="8444"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523395" y="4385547"/>
              <a:ext cx="31437" cy="26916"/>
            </a:xfrm>
            <a:custGeom>
              <a:rect b="b" l="l" r="r" t="t"/>
              <a:pathLst>
                <a:path extrusionOk="0" h="1030" w="1203">
                  <a:moveTo>
                    <a:pt x="683" y="1"/>
                  </a:moveTo>
                  <a:cubicBezTo>
                    <a:pt x="231" y="1"/>
                    <a:pt x="0" y="559"/>
                    <a:pt x="327" y="876"/>
                  </a:cubicBezTo>
                  <a:cubicBezTo>
                    <a:pt x="430" y="982"/>
                    <a:pt x="559" y="1029"/>
                    <a:pt x="685" y="1029"/>
                  </a:cubicBezTo>
                  <a:cubicBezTo>
                    <a:pt x="948" y="1029"/>
                    <a:pt x="1202" y="825"/>
                    <a:pt x="1202" y="520"/>
                  </a:cubicBezTo>
                  <a:cubicBezTo>
                    <a:pt x="1202" y="232"/>
                    <a:pt x="972" y="1"/>
                    <a:pt x="683" y="1"/>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569623" y="4394589"/>
              <a:ext cx="41734" cy="11106"/>
            </a:xfrm>
            <a:custGeom>
              <a:rect b="b" l="l" r="r" t="t"/>
              <a:pathLst>
                <a:path extrusionOk="0" h="425" w="1597">
                  <a:moveTo>
                    <a:pt x="280" y="1"/>
                  </a:moveTo>
                  <a:cubicBezTo>
                    <a:pt x="1" y="1"/>
                    <a:pt x="1" y="424"/>
                    <a:pt x="280" y="424"/>
                  </a:cubicBezTo>
                  <a:lnTo>
                    <a:pt x="1318" y="424"/>
                  </a:lnTo>
                  <a:cubicBezTo>
                    <a:pt x="1597" y="424"/>
                    <a:pt x="1597" y="1"/>
                    <a:pt x="1318"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569623" y="4407917"/>
              <a:ext cx="109103" cy="11080"/>
            </a:xfrm>
            <a:custGeom>
              <a:rect b="b" l="l" r="r" t="t"/>
              <a:pathLst>
                <a:path extrusionOk="0" h="424" w="4175">
                  <a:moveTo>
                    <a:pt x="280" y="1"/>
                  </a:moveTo>
                  <a:cubicBezTo>
                    <a:pt x="1" y="1"/>
                    <a:pt x="1" y="424"/>
                    <a:pt x="280" y="424"/>
                  </a:cubicBezTo>
                  <a:lnTo>
                    <a:pt x="3895" y="424"/>
                  </a:lnTo>
                  <a:cubicBezTo>
                    <a:pt x="4174" y="424"/>
                    <a:pt x="4174" y="1"/>
                    <a:pt x="3895"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569623" y="4379014"/>
              <a:ext cx="14608" cy="11080"/>
            </a:xfrm>
            <a:custGeom>
              <a:rect b="b" l="l" r="r" t="t"/>
              <a:pathLst>
                <a:path extrusionOk="0" h="424" w="559">
                  <a:moveTo>
                    <a:pt x="280" y="1"/>
                  </a:moveTo>
                  <a:cubicBezTo>
                    <a:pt x="1" y="1"/>
                    <a:pt x="1" y="424"/>
                    <a:pt x="280" y="424"/>
                  </a:cubicBezTo>
                  <a:cubicBezTo>
                    <a:pt x="558" y="424"/>
                    <a:pt x="558" y="1"/>
                    <a:pt x="280"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1523395" y="4444110"/>
              <a:ext cx="31437" cy="26786"/>
            </a:xfrm>
            <a:custGeom>
              <a:rect b="b" l="l" r="r" t="t"/>
              <a:pathLst>
                <a:path extrusionOk="0" h="1025" w="1203">
                  <a:moveTo>
                    <a:pt x="683" y="0"/>
                  </a:moveTo>
                  <a:cubicBezTo>
                    <a:pt x="231" y="0"/>
                    <a:pt x="0" y="548"/>
                    <a:pt x="327" y="875"/>
                  </a:cubicBezTo>
                  <a:cubicBezTo>
                    <a:pt x="430" y="978"/>
                    <a:pt x="558" y="1024"/>
                    <a:pt x="684" y="1024"/>
                  </a:cubicBezTo>
                  <a:cubicBezTo>
                    <a:pt x="947" y="1024"/>
                    <a:pt x="1202" y="822"/>
                    <a:pt x="1202" y="510"/>
                  </a:cubicBezTo>
                  <a:cubicBezTo>
                    <a:pt x="1202" y="231"/>
                    <a:pt x="972" y="0"/>
                    <a:pt x="683" y="0"/>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569623" y="4453152"/>
              <a:ext cx="41734" cy="11080"/>
            </a:xfrm>
            <a:custGeom>
              <a:rect b="b" l="l" r="r" t="t"/>
              <a:pathLst>
                <a:path extrusionOk="0" h="424" w="1597">
                  <a:moveTo>
                    <a:pt x="280" y="1"/>
                  </a:moveTo>
                  <a:cubicBezTo>
                    <a:pt x="1" y="1"/>
                    <a:pt x="1" y="424"/>
                    <a:pt x="280" y="424"/>
                  </a:cubicBezTo>
                  <a:lnTo>
                    <a:pt x="1318" y="424"/>
                  </a:lnTo>
                  <a:cubicBezTo>
                    <a:pt x="1597" y="424"/>
                    <a:pt x="1597" y="1"/>
                    <a:pt x="1318"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1569623" y="4466480"/>
              <a:ext cx="109103" cy="11080"/>
            </a:xfrm>
            <a:custGeom>
              <a:rect b="b" l="l" r="r" t="t"/>
              <a:pathLst>
                <a:path extrusionOk="0" h="424" w="4175">
                  <a:moveTo>
                    <a:pt x="280" y="0"/>
                  </a:moveTo>
                  <a:cubicBezTo>
                    <a:pt x="1" y="0"/>
                    <a:pt x="1" y="423"/>
                    <a:pt x="280" y="423"/>
                  </a:cubicBezTo>
                  <a:lnTo>
                    <a:pt x="3895" y="423"/>
                  </a:lnTo>
                  <a:cubicBezTo>
                    <a:pt x="4174" y="423"/>
                    <a:pt x="4174" y="0"/>
                    <a:pt x="3895"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1569623" y="4437577"/>
              <a:ext cx="14608" cy="11080"/>
            </a:xfrm>
            <a:custGeom>
              <a:rect b="b" l="l" r="r" t="t"/>
              <a:pathLst>
                <a:path extrusionOk="0" h="424" w="559">
                  <a:moveTo>
                    <a:pt x="280" y="0"/>
                  </a:moveTo>
                  <a:cubicBezTo>
                    <a:pt x="1" y="0"/>
                    <a:pt x="1" y="423"/>
                    <a:pt x="280" y="423"/>
                  </a:cubicBezTo>
                  <a:cubicBezTo>
                    <a:pt x="558" y="423"/>
                    <a:pt x="558" y="0"/>
                    <a:pt x="280"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523395" y="4502647"/>
              <a:ext cx="31437" cy="26655"/>
            </a:xfrm>
            <a:custGeom>
              <a:rect b="b" l="l" r="r" t="t"/>
              <a:pathLst>
                <a:path extrusionOk="0" h="1020" w="1203">
                  <a:moveTo>
                    <a:pt x="683" y="1"/>
                  </a:moveTo>
                  <a:cubicBezTo>
                    <a:pt x="231" y="1"/>
                    <a:pt x="0" y="549"/>
                    <a:pt x="327" y="866"/>
                  </a:cubicBezTo>
                  <a:cubicBezTo>
                    <a:pt x="430" y="973"/>
                    <a:pt x="559" y="1020"/>
                    <a:pt x="685" y="1020"/>
                  </a:cubicBezTo>
                  <a:cubicBezTo>
                    <a:pt x="948" y="1020"/>
                    <a:pt x="1202" y="816"/>
                    <a:pt x="1202" y="511"/>
                  </a:cubicBezTo>
                  <a:cubicBezTo>
                    <a:pt x="1202" y="222"/>
                    <a:pt x="972" y="1"/>
                    <a:pt x="683" y="1"/>
                  </a:cubicBezTo>
                  <a:close/>
                </a:path>
              </a:pathLst>
            </a:custGeom>
            <a:solidFill>
              <a:srgbClr val="A2A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1569623" y="4511689"/>
              <a:ext cx="41734" cy="11106"/>
            </a:xfrm>
            <a:custGeom>
              <a:rect b="b" l="l" r="r" t="t"/>
              <a:pathLst>
                <a:path extrusionOk="0" h="425" w="1597">
                  <a:moveTo>
                    <a:pt x="1327" y="1"/>
                  </a:moveTo>
                  <a:cubicBezTo>
                    <a:pt x="1324" y="1"/>
                    <a:pt x="1321" y="1"/>
                    <a:pt x="1318" y="1"/>
                  </a:cubicBezTo>
                  <a:lnTo>
                    <a:pt x="280" y="1"/>
                  </a:lnTo>
                  <a:cubicBezTo>
                    <a:pt x="1" y="1"/>
                    <a:pt x="1" y="424"/>
                    <a:pt x="280" y="424"/>
                  </a:cubicBezTo>
                  <a:lnTo>
                    <a:pt x="1318" y="424"/>
                  </a:lnTo>
                  <a:cubicBezTo>
                    <a:pt x="1594" y="415"/>
                    <a:pt x="1597" y="1"/>
                    <a:pt x="1327" y="1"/>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1569623" y="4524781"/>
              <a:ext cx="109103" cy="11080"/>
            </a:xfrm>
            <a:custGeom>
              <a:rect b="b" l="l" r="r" t="t"/>
              <a:pathLst>
                <a:path extrusionOk="0" h="424" w="4175">
                  <a:moveTo>
                    <a:pt x="280" y="0"/>
                  </a:moveTo>
                  <a:cubicBezTo>
                    <a:pt x="1" y="0"/>
                    <a:pt x="1" y="423"/>
                    <a:pt x="280" y="423"/>
                  </a:cubicBezTo>
                  <a:lnTo>
                    <a:pt x="3895" y="423"/>
                  </a:lnTo>
                  <a:cubicBezTo>
                    <a:pt x="4174" y="423"/>
                    <a:pt x="4174" y="0"/>
                    <a:pt x="3895"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569623" y="4495879"/>
              <a:ext cx="14608" cy="11080"/>
            </a:xfrm>
            <a:custGeom>
              <a:rect b="b" l="l" r="r" t="t"/>
              <a:pathLst>
                <a:path extrusionOk="0" h="424" w="559">
                  <a:moveTo>
                    <a:pt x="280" y="0"/>
                  </a:moveTo>
                  <a:cubicBezTo>
                    <a:pt x="1" y="0"/>
                    <a:pt x="1" y="423"/>
                    <a:pt x="280" y="423"/>
                  </a:cubicBezTo>
                  <a:cubicBezTo>
                    <a:pt x="558" y="423"/>
                    <a:pt x="558" y="0"/>
                    <a:pt x="280" y="0"/>
                  </a:cubicBezTo>
                  <a:close/>
                </a:path>
              </a:pathLst>
            </a:custGeom>
            <a:solidFill>
              <a:srgbClr val="D0D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1530425" y="4309423"/>
              <a:ext cx="149295" cy="32169"/>
            </a:xfrm>
            <a:custGeom>
              <a:rect b="b" l="l" r="r" t="t"/>
              <a:pathLst>
                <a:path extrusionOk="0" h="1231" w="5713">
                  <a:moveTo>
                    <a:pt x="279" y="0"/>
                  </a:moveTo>
                  <a:cubicBezTo>
                    <a:pt x="126" y="0"/>
                    <a:pt x="1" y="125"/>
                    <a:pt x="1" y="279"/>
                  </a:cubicBezTo>
                  <a:lnTo>
                    <a:pt x="1" y="943"/>
                  </a:lnTo>
                  <a:cubicBezTo>
                    <a:pt x="1" y="1106"/>
                    <a:pt x="126" y="1231"/>
                    <a:pt x="279" y="1231"/>
                  </a:cubicBezTo>
                  <a:lnTo>
                    <a:pt x="5424" y="1231"/>
                  </a:lnTo>
                  <a:cubicBezTo>
                    <a:pt x="5587" y="1231"/>
                    <a:pt x="5712" y="1106"/>
                    <a:pt x="5712" y="943"/>
                  </a:cubicBezTo>
                  <a:lnTo>
                    <a:pt x="5712" y="279"/>
                  </a:lnTo>
                  <a:cubicBezTo>
                    <a:pt x="5712" y="125"/>
                    <a:pt x="5587" y="0"/>
                    <a:pt x="5424" y="0"/>
                  </a:cubicBezTo>
                  <a:close/>
                </a:path>
              </a:pathLst>
            </a:custGeom>
            <a:solidFill>
              <a:srgbClr val="708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1490965" y="4463448"/>
              <a:ext cx="29634" cy="29451"/>
            </a:xfrm>
            <a:custGeom>
              <a:rect b="b" l="l" r="r" t="t"/>
              <a:pathLst>
                <a:path extrusionOk="0" h="1127" w="1134">
                  <a:moveTo>
                    <a:pt x="732" y="1"/>
                  </a:moveTo>
                  <a:lnTo>
                    <a:pt x="1" y="655"/>
                  </a:lnTo>
                  <a:lnTo>
                    <a:pt x="914" y="1107"/>
                  </a:lnTo>
                  <a:cubicBezTo>
                    <a:pt x="936" y="1121"/>
                    <a:pt x="959" y="1127"/>
                    <a:pt x="981" y="1127"/>
                  </a:cubicBezTo>
                  <a:cubicBezTo>
                    <a:pt x="1064" y="1127"/>
                    <a:pt x="1133" y="1037"/>
                    <a:pt x="1087" y="953"/>
                  </a:cubicBezTo>
                  <a:lnTo>
                    <a:pt x="732" y="1"/>
                  </a:ln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388708" y="4350242"/>
              <a:ext cx="122640" cy="130689"/>
            </a:xfrm>
            <a:custGeom>
              <a:rect b="b" l="l" r="r" t="t"/>
              <a:pathLst>
                <a:path extrusionOk="0" h="5001" w="4693">
                  <a:moveTo>
                    <a:pt x="811" y="1"/>
                  </a:moveTo>
                  <a:cubicBezTo>
                    <a:pt x="763" y="1"/>
                    <a:pt x="714" y="18"/>
                    <a:pt x="673" y="54"/>
                  </a:cubicBezTo>
                  <a:lnTo>
                    <a:pt x="87" y="573"/>
                  </a:lnTo>
                  <a:cubicBezTo>
                    <a:pt x="0" y="650"/>
                    <a:pt x="0" y="784"/>
                    <a:pt x="77" y="871"/>
                  </a:cubicBezTo>
                  <a:lnTo>
                    <a:pt x="3722" y="4929"/>
                  </a:lnTo>
                  <a:cubicBezTo>
                    <a:pt x="3763" y="4976"/>
                    <a:pt x="3822" y="5000"/>
                    <a:pt x="3881" y="5000"/>
                  </a:cubicBezTo>
                  <a:cubicBezTo>
                    <a:pt x="3931" y="5000"/>
                    <a:pt x="3980" y="4983"/>
                    <a:pt x="4020" y="4948"/>
                  </a:cubicBezTo>
                  <a:lnTo>
                    <a:pt x="4597" y="4419"/>
                  </a:lnTo>
                  <a:cubicBezTo>
                    <a:pt x="4683" y="4342"/>
                    <a:pt x="4693" y="4217"/>
                    <a:pt x="4616" y="4131"/>
                  </a:cubicBezTo>
                  <a:lnTo>
                    <a:pt x="962" y="63"/>
                  </a:lnTo>
                  <a:cubicBezTo>
                    <a:pt x="921" y="22"/>
                    <a:pt x="866" y="1"/>
                    <a:pt x="811" y="1"/>
                  </a:cubicBezTo>
                  <a:close/>
                </a:path>
              </a:pathLst>
            </a:custGeom>
            <a:solidFill>
              <a:srgbClr val="D3D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1388708" y="4358422"/>
              <a:ext cx="112605" cy="122509"/>
            </a:xfrm>
            <a:custGeom>
              <a:rect b="b" l="l" r="r" t="t"/>
              <a:pathLst>
                <a:path extrusionOk="0" h="4688" w="4309">
                  <a:moveTo>
                    <a:pt x="385" y="0"/>
                  </a:moveTo>
                  <a:lnTo>
                    <a:pt x="87" y="260"/>
                  </a:lnTo>
                  <a:cubicBezTo>
                    <a:pt x="0" y="337"/>
                    <a:pt x="0" y="471"/>
                    <a:pt x="77" y="558"/>
                  </a:cubicBezTo>
                  <a:lnTo>
                    <a:pt x="3722" y="4616"/>
                  </a:lnTo>
                  <a:cubicBezTo>
                    <a:pt x="3763" y="4663"/>
                    <a:pt x="3822" y="4687"/>
                    <a:pt x="3881" y="4687"/>
                  </a:cubicBezTo>
                  <a:cubicBezTo>
                    <a:pt x="3931" y="4687"/>
                    <a:pt x="3980" y="4670"/>
                    <a:pt x="4020" y="4635"/>
                  </a:cubicBezTo>
                  <a:lnTo>
                    <a:pt x="4308" y="4376"/>
                  </a:lnTo>
                  <a:lnTo>
                    <a:pt x="385" y="0"/>
                  </a:ln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1388708" y="4350242"/>
              <a:ext cx="35697" cy="34338"/>
            </a:xfrm>
            <a:custGeom>
              <a:rect b="b" l="l" r="r" t="t"/>
              <a:pathLst>
                <a:path extrusionOk="0" h="1314" w="1366">
                  <a:moveTo>
                    <a:pt x="811" y="1"/>
                  </a:moveTo>
                  <a:cubicBezTo>
                    <a:pt x="763" y="1"/>
                    <a:pt x="714" y="18"/>
                    <a:pt x="673" y="54"/>
                  </a:cubicBezTo>
                  <a:lnTo>
                    <a:pt x="87" y="573"/>
                  </a:lnTo>
                  <a:cubicBezTo>
                    <a:pt x="0" y="650"/>
                    <a:pt x="0" y="784"/>
                    <a:pt x="77" y="871"/>
                  </a:cubicBezTo>
                  <a:lnTo>
                    <a:pt x="471" y="1313"/>
                  </a:lnTo>
                  <a:lnTo>
                    <a:pt x="1366" y="506"/>
                  </a:lnTo>
                  <a:lnTo>
                    <a:pt x="962" y="63"/>
                  </a:lnTo>
                  <a:cubicBezTo>
                    <a:pt x="921" y="22"/>
                    <a:pt x="866" y="1"/>
                    <a:pt x="811"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189075" y="2245378"/>
            <a:ext cx="31554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208" name="Google Shape;208;p28"/>
          <p:cNvSpPr txBox="1"/>
          <p:nvPr/>
        </p:nvSpPr>
        <p:spPr>
          <a:xfrm>
            <a:off x="2582425" y="222700"/>
            <a:ext cx="6485400" cy="32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Assistant"/>
                <a:ea typeface="Assistant"/>
                <a:cs typeface="Assistant"/>
                <a:sym typeface="Assistant"/>
              </a:rPr>
              <a:t>Resized images from 300 by 300 to 150 by 150 w/ “transform_image.resize”</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b="1" lang="en" sz="1500">
                <a:solidFill>
                  <a:schemeClr val="dk1"/>
                </a:solidFill>
                <a:latin typeface="Assistant"/>
                <a:ea typeface="Assistant"/>
                <a:cs typeface="Assistant"/>
                <a:sym typeface="Assistant"/>
              </a:rPr>
              <a:t>Converted Images from Grayscale to RGB w/ “tf.image.greyscale_to_rgb”</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500">
              <a:solidFill>
                <a:schemeClr val="dk1"/>
              </a:solidFill>
              <a:latin typeface="Assistant"/>
              <a:ea typeface="Assistant"/>
              <a:cs typeface="Assistant"/>
              <a:sym typeface="Assistant"/>
            </a:endParaRPr>
          </a:p>
          <a:p>
            <a:pPr indent="0" lvl="0" marL="0" rtl="0" algn="l">
              <a:lnSpc>
                <a:spcPct val="135714"/>
              </a:lnSpc>
              <a:spcBef>
                <a:spcPts val="0"/>
              </a:spcBef>
              <a:spcAft>
                <a:spcPts val="0"/>
              </a:spcAft>
              <a:buNone/>
            </a:pPr>
            <a:r>
              <a:t/>
            </a:r>
            <a:endParaRPr b="1" sz="1500">
              <a:solidFill>
                <a:schemeClr val="dk1"/>
              </a:solidFill>
              <a:latin typeface="Assistant"/>
              <a:ea typeface="Assistant"/>
              <a:cs typeface="Assistant"/>
              <a:sym typeface="Assistant"/>
            </a:endParaRPr>
          </a:p>
        </p:txBody>
      </p:sp>
      <p:pic>
        <p:nvPicPr>
          <p:cNvPr id="209" name="Google Shape;209;p28"/>
          <p:cNvPicPr preferRelativeResize="0"/>
          <p:nvPr/>
        </p:nvPicPr>
        <p:blipFill>
          <a:blip r:embed="rId3">
            <a:alphaModFix/>
          </a:blip>
          <a:stretch>
            <a:fillRect/>
          </a:stretch>
        </p:blipFill>
        <p:spPr>
          <a:xfrm>
            <a:off x="3195713" y="664297"/>
            <a:ext cx="5258825" cy="1985050"/>
          </a:xfrm>
          <a:prstGeom prst="rect">
            <a:avLst/>
          </a:prstGeom>
          <a:noFill/>
          <a:ln>
            <a:noFill/>
          </a:ln>
        </p:spPr>
      </p:pic>
      <p:pic>
        <p:nvPicPr>
          <p:cNvPr id="210" name="Google Shape;210;p28"/>
          <p:cNvPicPr preferRelativeResize="0"/>
          <p:nvPr/>
        </p:nvPicPr>
        <p:blipFill>
          <a:blip r:embed="rId4">
            <a:alphaModFix/>
          </a:blip>
          <a:stretch>
            <a:fillRect/>
          </a:stretch>
        </p:blipFill>
        <p:spPr>
          <a:xfrm>
            <a:off x="3344475" y="3235425"/>
            <a:ext cx="5799525" cy="952500"/>
          </a:xfrm>
          <a:prstGeom prst="rect">
            <a:avLst/>
          </a:prstGeom>
          <a:noFill/>
          <a:ln>
            <a:noFill/>
          </a:ln>
        </p:spPr>
      </p:pic>
      <p:pic>
        <p:nvPicPr>
          <p:cNvPr id="211" name="Google Shape;211;p28"/>
          <p:cNvPicPr preferRelativeResize="0"/>
          <p:nvPr/>
        </p:nvPicPr>
        <p:blipFill>
          <a:blip r:embed="rId5">
            <a:alphaModFix/>
          </a:blip>
          <a:stretch>
            <a:fillRect/>
          </a:stretch>
        </p:blipFill>
        <p:spPr>
          <a:xfrm>
            <a:off x="3195725" y="3235425"/>
            <a:ext cx="4143554" cy="158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189075" y="2245378"/>
            <a:ext cx="31554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pic>
        <p:nvPicPr>
          <p:cNvPr id="217" name="Google Shape;217;p29"/>
          <p:cNvPicPr preferRelativeResize="0"/>
          <p:nvPr/>
        </p:nvPicPr>
        <p:blipFill>
          <a:blip r:embed="rId3">
            <a:alphaModFix/>
          </a:blip>
          <a:stretch>
            <a:fillRect/>
          </a:stretch>
        </p:blipFill>
        <p:spPr>
          <a:xfrm>
            <a:off x="3344475" y="3235425"/>
            <a:ext cx="5799525" cy="952500"/>
          </a:xfrm>
          <a:prstGeom prst="rect">
            <a:avLst/>
          </a:prstGeom>
          <a:noFill/>
          <a:ln>
            <a:noFill/>
          </a:ln>
        </p:spPr>
      </p:pic>
      <p:sp>
        <p:nvSpPr>
          <p:cNvPr id="218" name="Google Shape;218;p29"/>
          <p:cNvSpPr txBox="1"/>
          <p:nvPr/>
        </p:nvSpPr>
        <p:spPr>
          <a:xfrm>
            <a:off x="2658600" y="1556525"/>
            <a:ext cx="6485400" cy="32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ssistant"/>
                <a:ea typeface="Assistant"/>
                <a:cs typeface="Assistant"/>
                <a:sym typeface="Assistant"/>
              </a:rPr>
              <a:t>Performed Data Augmentation w/ “layers.experimental.preprocessing”</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100">
              <a:solidFill>
                <a:srgbClr val="F8F8F2"/>
              </a:solidFill>
              <a:highlight>
                <a:srgbClr val="000000"/>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35714"/>
              </a:lnSpc>
              <a:spcBef>
                <a:spcPts val="0"/>
              </a:spcBef>
              <a:spcAft>
                <a:spcPts val="0"/>
              </a:spcAft>
              <a:buNone/>
            </a:pPr>
            <a:r>
              <a:t/>
            </a:r>
            <a:endParaRPr b="1" sz="1600">
              <a:solidFill>
                <a:schemeClr val="dk1"/>
              </a:solidFill>
              <a:latin typeface="Assistant"/>
              <a:ea typeface="Assistant"/>
              <a:cs typeface="Assistant"/>
              <a:sym typeface="Assistant"/>
            </a:endParaRPr>
          </a:p>
        </p:txBody>
      </p:sp>
      <p:pic>
        <p:nvPicPr>
          <p:cNvPr id="219" name="Google Shape;219;p29"/>
          <p:cNvPicPr preferRelativeResize="0"/>
          <p:nvPr/>
        </p:nvPicPr>
        <p:blipFill>
          <a:blip r:embed="rId4">
            <a:alphaModFix/>
          </a:blip>
          <a:stretch>
            <a:fillRect/>
          </a:stretch>
        </p:blipFill>
        <p:spPr>
          <a:xfrm>
            <a:off x="2551375" y="2245375"/>
            <a:ext cx="6409576" cy="163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89075" y="2013903"/>
            <a:ext cx="31554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a:t>
            </a:r>
            <a:endParaRPr/>
          </a:p>
          <a:p>
            <a:pPr indent="0" lvl="0" marL="0" rtl="0" algn="l">
              <a:spcBef>
                <a:spcPts val="0"/>
              </a:spcBef>
              <a:spcAft>
                <a:spcPts val="0"/>
              </a:spcAft>
              <a:buNone/>
            </a:pPr>
            <a:r>
              <a:rPr lang="en"/>
              <a:t>Smoothening</a:t>
            </a:r>
            <a:endParaRPr/>
          </a:p>
        </p:txBody>
      </p:sp>
      <p:pic>
        <p:nvPicPr>
          <p:cNvPr id="225" name="Google Shape;225;p30"/>
          <p:cNvPicPr preferRelativeResize="0"/>
          <p:nvPr/>
        </p:nvPicPr>
        <p:blipFill>
          <a:blip r:embed="rId3">
            <a:alphaModFix/>
          </a:blip>
          <a:stretch>
            <a:fillRect/>
          </a:stretch>
        </p:blipFill>
        <p:spPr>
          <a:xfrm>
            <a:off x="3344475" y="3235425"/>
            <a:ext cx="5799525" cy="952500"/>
          </a:xfrm>
          <a:prstGeom prst="rect">
            <a:avLst/>
          </a:prstGeom>
          <a:noFill/>
          <a:ln>
            <a:noFill/>
          </a:ln>
        </p:spPr>
      </p:pic>
      <p:sp>
        <p:nvSpPr>
          <p:cNvPr id="226" name="Google Shape;226;p30"/>
          <p:cNvSpPr txBox="1"/>
          <p:nvPr/>
        </p:nvSpPr>
        <p:spPr>
          <a:xfrm>
            <a:off x="2658600" y="1556525"/>
            <a:ext cx="6485400" cy="32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Assistant"/>
                <a:ea typeface="Assistant"/>
                <a:cs typeface="Assistant"/>
                <a:sym typeface="Assistant"/>
              </a:rPr>
              <a:t>Performed Image Smoothening w/ </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b="1" lang="en" sz="1600">
                <a:solidFill>
                  <a:schemeClr val="dk1"/>
                </a:solidFill>
                <a:latin typeface="Assistant"/>
                <a:ea typeface="Assistant"/>
                <a:cs typeface="Assistant"/>
                <a:sym typeface="Assistant"/>
              </a:rPr>
              <a:t>“signal.fftconvlove”</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100">
              <a:solidFill>
                <a:srgbClr val="F8F8F2"/>
              </a:solidFill>
              <a:highlight>
                <a:srgbClr val="000000"/>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b="1" sz="1600">
              <a:solidFill>
                <a:schemeClr val="dk1"/>
              </a:solidFill>
              <a:latin typeface="Assistant"/>
              <a:ea typeface="Assistant"/>
              <a:cs typeface="Assistant"/>
              <a:sym typeface="Assistant"/>
            </a:endParaRPr>
          </a:p>
          <a:p>
            <a:pPr indent="0" lvl="0" marL="0" rtl="0" algn="l">
              <a:lnSpc>
                <a:spcPct val="135714"/>
              </a:lnSpc>
              <a:spcBef>
                <a:spcPts val="0"/>
              </a:spcBef>
              <a:spcAft>
                <a:spcPts val="0"/>
              </a:spcAft>
              <a:buNone/>
            </a:pPr>
            <a:r>
              <a:t/>
            </a:r>
            <a:endParaRPr b="1" sz="1600">
              <a:solidFill>
                <a:schemeClr val="dk1"/>
              </a:solidFill>
              <a:latin typeface="Assistant"/>
              <a:ea typeface="Assistant"/>
              <a:cs typeface="Assistant"/>
              <a:sym typeface="Assistant"/>
            </a:endParaRPr>
          </a:p>
        </p:txBody>
      </p:sp>
      <p:pic>
        <p:nvPicPr>
          <p:cNvPr id="227" name="Google Shape;227;p30"/>
          <p:cNvPicPr preferRelativeResize="0"/>
          <p:nvPr/>
        </p:nvPicPr>
        <p:blipFill>
          <a:blip r:embed="rId4">
            <a:alphaModFix/>
          </a:blip>
          <a:stretch>
            <a:fillRect/>
          </a:stretch>
        </p:blipFill>
        <p:spPr>
          <a:xfrm>
            <a:off x="2710050" y="2187775"/>
            <a:ext cx="5799526" cy="2687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2961225" y="997550"/>
            <a:ext cx="4764000" cy="19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Models</a:t>
            </a:r>
            <a:endParaRPr/>
          </a:p>
        </p:txBody>
      </p:sp>
      <p:grpSp>
        <p:nvGrpSpPr>
          <p:cNvPr id="233" name="Google Shape;233;p31"/>
          <p:cNvGrpSpPr/>
          <p:nvPr/>
        </p:nvGrpSpPr>
        <p:grpSpPr>
          <a:xfrm>
            <a:off x="6613233" y="1065393"/>
            <a:ext cx="1753853" cy="1791210"/>
            <a:chOff x="3545301" y="2423523"/>
            <a:chExt cx="358134" cy="356637"/>
          </a:xfrm>
        </p:grpSpPr>
        <p:sp>
          <p:nvSpPr>
            <p:cNvPr id="234" name="Google Shape;234;p31"/>
            <p:cNvSpPr/>
            <p:nvPr/>
          </p:nvSpPr>
          <p:spPr>
            <a:xfrm>
              <a:off x="3545301" y="2633630"/>
              <a:ext cx="64600" cy="146531"/>
            </a:xfrm>
            <a:custGeom>
              <a:rect b="b" l="l" r="r" t="t"/>
              <a:pathLst>
                <a:path extrusionOk="0" h="5580" w="246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rgbClr val="94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3545301" y="2633630"/>
              <a:ext cx="30934" cy="146531"/>
            </a:xfrm>
            <a:custGeom>
              <a:rect b="b" l="l" r="r" t="t"/>
              <a:pathLst>
                <a:path extrusionOk="0" h="5580" w="1178">
                  <a:moveTo>
                    <a:pt x="354" y="0"/>
                  </a:moveTo>
                  <a:cubicBezTo>
                    <a:pt x="153" y="0"/>
                    <a:pt x="0" y="154"/>
                    <a:pt x="0" y="345"/>
                  </a:cubicBezTo>
                  <a:lnTo>
                    <a:pt x="0" y="5580"/>
                  </a:lnTo>
                  <a:lnTo>
                    <a:pt x="833" y="5580"/>
                  </a:lnTo>
                  <a:lnTo>
                    <a:pt x="833" y="345"/>
                  </a:lnTo>
                  <a:cubicBezTo>
                    <a:pt x="833" y="154"/>
                    <a:pt x="986" y="0"/>
                    <a:pt x="117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643041" y="2597181"/>
              <a:ext cx="64888" cy="182980"/>
            </a:xfrm>
            <a:custGeom>
              <a:rect b="b" l="l" r="r" t="t"/>
              <a:pathLst>
                <a:path extrusionOk="0" h="6968" w="2471">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3643041" y="2597181"/>
              <a:ext cx="30961" cy="182980"/>
            </a:xfrm>
            <a:custGeom>
              <a:rect b="b" l="l" r="r" t="t"/>
              <a:pathLst>
                <a:path extrusionOk="0" h="6968" w="1179">
                  <a:moveTo>
                    <a:pt x="355" y="1"/>
                  </a:moveTo>
                  <a:cubicBezTo>
                    <a:pt x="154" y="10"/>
                    <a:pt x="1" y="163"/>
                    <a:pt x="1" y="355"/>
                  </a:cubicBezTo>
                  <a:lnTo>
                    <a:pt x="1" y="6968"/>
                  </a:lnTo>
                  <a:lnTo>
                    <a:pt x="824" y="6968"/>
                  </a:lnTo>
                  <a:lnTo>
                    <a:pt x="824" y="355"/>
                  </a:lnTo>
                  <a:cubicBezTo>
                    <a:pt x="824" y="163"/>
                    <a:pt x="977" y="10"/>
                    <a:pt x="1178"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3740807" y="2560994"/>
              <a:ext cx="65125" cy="219166"/>
            </a:xfrm>
            <a:custGeom>
              <a:rect b="b" l="l" r="r" t="t"/>
              <a:pathLst>
                <a:path extrusionOk="0" h="8346" w="248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3740807" y="2560994"/>
              <a:ext cx="30934" cy="219166"/>
            </a:xfrm>
            <a:custGeom>
              <a:rect b="b" l="l" r="r" t="t"/>
              <a:pathLst>
                <a:path extrusionOk="0" h="8346" w="1178">
                  <a:moveTo>
                    <a:pt x="355" y="1"/>
                  </a:moveTo>
                  <a:cubicBezTo>
                    <a:pt x="163" y="1"/>
                    <a:pt x="10" y="163"/>
                    <a:pt x="1" y="355"/>
                  </a:cubicBezTo>
                  <a:lnTo>
                    <a:pt x="1" y="8346"/>
                  </a:lnTo>
                  <a:lnTo>
                    <a:pt x="824" y="8346"/>
                  </a:lnTo>
                  <a:lnTo>
                    <a:pt x="824" y="355"/>
                  </a:lnTo>
                  <a:cubicBezTo>
                    <a:pt x="833" y="163"/>
                    <a:pt x="986" y="1"/>
                    <a:pt x="1178" y="1"/>
                  </a:cubicBezTo>
                  <a:close/>
                </a:path>
              </a:pathLst>
            </a:custGeom>
            <a:solidFill>
              <a:srgbClr val="A9B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3838573" y="2524808"/>
              <a:ext cx="64862" cy="255352"/>
            </a:xfrm>
            <a:custGeom>
              <a:rect b="b" l="l" r="r" t="t"/>
              <a:pathLst>
                <a:path extrusionOk="0" h="9724" w="247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3838835" y="2524808"/>
              <a:ext cx="30934" cy="255352"/>
            </a:xfrm>
            <a:custGeom>
              <a:rect b="b" l="l" r="r" t="t"/>
              <a:pathLst>
                <a:path extrusionOk="0" h="9724" w="1178">
                  <a:moveTo>
                    <a:pt x="354" y="0"/>
                  </a:moveTo>
                  <a:cubicBezTo>
                    <a:pt x="153" y="0"/>
                    <a:pt x="0" y="163"/>
                    <a:pt x="0" y="355"/>
                  </a:cubicBezTo>
                  <a:lnTo>
                    <a:pt x="0" y="9724"/>
                  </a:lnTo>
                  <a:lnTo>
                    <a:pt x="823" y="9724"/>
                  </a:lnTo>
                  <a:lnTo>
                    <a:pt x="823" y="355"/>
                  </a:lnTo>
                  <a:cubicBezTo>
                    <a:pt x="823" y="154"/>
                    <a:pt x="976" y="0"/>
                    <a:pt x="1177" y="0"/>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3560873" y="2423523"/>
              <a:ext cx="332767" cy="134241"/>
            </a:xfrm>
            <a:custGeom>
              <a:rect b="b" l="l" r="r" t="t"/>
              <a:pathLst>
                <a:path extrusionOk="0" h="5112" w="12672">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2" type="title"/>
          </p:nvPr>
        </p:nvSpPr>
        <p:spPr>
          <a:xfrm>
            <a:off x="399875" y="1774100"/>
            <a:ext cx="3495300" cy="11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700"/>
              <a:t>Intended </a:t>
            </a:r>
            <a:r>
              <a:rPr b="0" lang="en" sz="3700"/>
              <a:t>Final Model for Binary Classification: </a:t>
            </a:r>
            <a:r>
              <a:rPr lang="en" sz="3700"/>
              <a:t>Inception V3</a:t>
            </a:r>
            <a:endParaRPr sz="3700"/>
          </a:p>
        </p:txBody>
      </p:sp>
      <p:sp>
        <p:nvSpPr>
          <p:cNvPr id="248" name="Google Shape;248;p32"/>
          <p:cNvSpPr txBox="1"/>
          <p:nvPr/>
        </p:nvSpPr>
        <p:spPr>
          <a:xfrm>
            <a:off x="4105675" y="729250"/>
            <a:ext cx="58791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latin typeface="Courier New"/>
                <a:ea typeface="Courier New"/>
                <a:cs typeface="Courier New"/>
                <a:sym typeface="Courier New"/>
              </a:rPr>
              <a:t>Model: "sequential_1"</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_________________________________________________________________</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Layer (type)                 Output Shape              Param #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inception_v3 (Model)         (None, 3, 3, 2048)        21802784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_________________________________________________________________</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global_average_pooling2d (Gl (None, 2048)              0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_________________________________________________________________</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dense (Dense)                (None, 32)                65568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_________________________________________________________________</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dense_1 (Dense)              (None, 2)                 66        </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Total params: 21,868,418</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Trainable params: 21,833,986</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Non-trainable params: 34,432</a:t>
            </a:r>
            <a:endParaRPr sz="9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latin typeface="Courier New"/>
                <a:ea typeface="Courier New"/>
                <a:cs typeface="Courier New"/>
                <a:sym typeface="Courier New"/>
              </a:rPr>
              <a:t>_________________________________________________________________</a:t>
            </a:r>
            <a:endParaRPr sz="1300">
              <a:solidFill>
                <a:schemeClr val="dk1"/>
              </a:solidFill>
              <a:latin typeface="Assistant"/>
              <a:ea typeface="Assistant"/>
              <a:cs typeface="Assistant"/>
              <a:sym typeface="Assistant"/>
            </a:endParaRPr>
          </a:p>
        </p:txBody>
      </p:sp>
      <p:grpSp>
        <p:nvGrpSpPr>
          <p:cNvPr id="249" name="Google Shape;249;p32"/>
          <p:cNvGrpSpPr/>
          <p:nvPr/>
        </p:nvGrpSpPr>
        <p:grpSpPr>
          <a:xfrm>
            <a:off x="336201" y="3798083"/>
            <a:ext cx="8404919" cy="1111247"/>
            <a:chOff x="238125" y="2506075"/>
            <a:chExt cx="5747346" cy="673075"/>
          </a:xfrm>
        </p:grpSpPr>
        <p:sp>
          <p:nvSpPr>
            <p:cNvPr id="250" name="Google Shape;250;p32"/>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2"/>
          <p:cNvSpPr txBox="1"/>
          <p:nvPr/>
        </p:nvSpPr>
        <p:spPr>
          <a:xfrm>
            <a:off x="4795525" y="4099525"/>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FFFFFF"/>
                </a:solidFill>
                <a:latin typeface="Courier New"/>
                <a:ea typeface="Courier New"/>
                <a:cs typeface="Courier New"/>
                <a:sym typeface="Courier New"/>
              </a:rPr>
              <a:t>layers.Dense(32, activation='relu')</a:t>
            </a:r>
            <a:endParaRPr sz="1150">
              <a:solidFill>
                <a:srgbClr val="FFFFFF"/>
              </a:solidFill>
              <a:latin typeface="Courier New"/>
              <a:ea typeface="Courier New"/>
              <a:cs typeface="Courier New"/>
              <a:sym typeface="Courier New"/>
            </a:endParaRPr>
          </a:p>
        </p:txBody>
      </p:sp>
      <p:sp>
        <p:nvSpPr>
          <p:cNvPr id="255" name="Google Shape;255;p32"/>
          <p:cNvSpPr txBox="1"/>
          <p:nvPr/>
        </p:nvSpPr>
        <p:spPr>
          <a:xfrm>
            <a:off x="6764425" y="4099525"/>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layers.Dense(2, activation='softmax')</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256" name="Google Shape;256;p3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
        <p:nvSpPr>
          <p:cNvPr id="257" name="Google Shape;257;p32"/>
          <p:cNvSpPr txBox="1"/>
          <p:nvPr/>
        </p:nvSpPr>
        <p:spPr>
          <a:xfrm>
            <a:off x="2704325" y="4036600"/>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t>
            </a:r>
            <a:r>
              <a:rPr lang="en" sz="1050">
                <a:solidFill>
                  <a:srgbClr val="FFFFFF"/>
                </a:solidFill>
                <a:latin typeface="Courier New"/>
                <a:ea typeface="Courier New"/>
                <a:cs typeface="Courier New"/>
                <a:sym typeface="Courier New"/>
              </a:rPr>
              <a:t>ayers. GlobalAveragePooling2D()</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258" name="Google Shape;258;p32"/>
          <p:cNvSpPr txBox="1"/>
          <p:nvPr/>
        </p:nvSpPr>
        <p:spPr>
          <a:xfrm>
            <a:off x="638525" y="4036600"/>
            <a:ext cx="20658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InceptionV3(input_shape=(partial_train_data_tf.shape[1:]),</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include_top=False,</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weights='imagenet')</a:t>
            </a:r>
            <a:endParaRPr sz="1050">
              <a:solidFill>
                <a:srgbClr val="FFFFF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flipH="1">
            <a:off x="7371846" y="1735274"/>
            <a:ext cx="1938000" cy="181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ROC-AUC Score</a:t>
            </a:r>
            <a:endParaRPr sz="3000"/>
          </a:p>
        </p:txBody>
      </p:sp>
      <p:sp>
        <p:nvSpPr>
          <p:cNvPr id="264" name="Google Shape;264;p33"/>
          <p:cNvSpPr txBox="1"/>
          <p:nvPr>
            <p:ph idx="3" type="title"/>
          </p:nvPr>
        </p:nvSpPr>
        <p:spPr>
          <a:xfrm>
            <a:off x="2399400" y="314100"/>
            <a:ext cx="4345200" cy="7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Model Scores (Binary TL)</a:t>
            </a:r>
            <a:endParaRPr sz="3300"/>
          </a:p>
        </p:txBody>
      </p:sp>
      <p:sp>
        <p:nvSpPr>
          <p:cNvPr id="265" name="Google Shape;265;p33"/>
          <p:cNvSpPr txBox="1"/>
          <p:nvPr>
            <p:ph idx="6" type="subTitle"/>
          </p:nvPr>
        </p:nvSpPr>
        <p:spPr>
          <a:xfrm flipH="1">
            <a:off x="929400" y="3478050"/>
            <a:ext cx="875400" cy="5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a:t>789</a:t>
            </a:r>
            <a:endParaRPr b="0"/>
          </a:p>
        </p:txBody>
      </p:sp>
      <p:sp>
        <p:nvSpPr>
          <p:cNvPr id="266" name="Google Shape;266;p33"/>
          <p:cNvSpPr txBox="1"/>
          <p:nvPr>
            <p:ph idx="7" type="subTitle"/>
          </p:nvPr>
        </p:nvSpPr>
        <p:spPr>
          <a:xfrm>
            <a:off x="7371850" y="3267475"/>
            <a:ext cx="10083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0.925</a:t>
            </a:r>
            <a:endParaRPr b="0"/>
          </a:p>
        </p:txBody>
      </p:sp>
      <p:sp>
        <p:nvSpPr>
          <p:cNvPr id="267" name="Google Shape;267;p33"/>
          <p:cNvSpPr txBox="1"/>
          <p:nvPr>
            <p:ph idx="15" type="title"/>
          </p:nvPr>
        </p:nvSpPr>
        <p:spPr>
          <a:xfrm>
            <a:off x="219000" y="1887625"/>
            <a:ext cx="1585800" cy="181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Confusion Matrix Score</a:t>
            </a:r>
            <a:endParaRPr sz="3000"/>
          </a:p>
        </p:txBody>
      </p:sp>
      <p:pic>
        <p:nvPicPr>
          <p:cNvPr id="268" name="Google Shape;268;p33"/>
          <p:cNvPicPr preferRelativeResize="0"/>
          <p:nvPr/>
        </p:nvPicPr>
        <p:blipFill>
          <a:blip r:embed="rId3">
            <a:alphaModFix/>
          </a:blip>
          <a:stretch>
            <a:fillRect/>
          </a:stretch>
        </p:blipFill>
        <p:spPr>
          <a:xfrm>
            <a:off x="7521700" y="-90453"/>
            <a:ext cx="1788150" cy="1434678"/>
          </a:xfrm>
          <a:prstGeom prst="rect">
            <a:avLst/>
          </a:prstGeom>
          <a:noFill/>
          <a:ln>
            <a:noFill/>
          </a:ln>
        </p:spPr>
      </p:pic>
      <p:sp>
        <p:nvSpPr>
          <p:cNvPr id="269" name="Google Shape;269;p33"/>
          <p:cNvSpPr txBox="1"/>
          <p:nvPr/>
        </p:nvSpPr>
        <p:spPr>
          <a:xfrm>
            <a:off x="334800" y="468000"/>
            <a:ext cx="20646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ssistant"/>
                <a:ea typeface="Assistant"/>
                <a:cs typeface="Assistant"/>
                <a:sym typeface="Assistant"/>
              </a:rPr>
              <a:t>If only pickling worked….</a:t>
            </a:r>
            <a:endParaRPr b="1" sz="2200">
              <a:latin typeface="Assistant"/>
              <a:ea typeface="Assistant"/>
              <a:cs typeface="Assistant"/>
              <a:sym typeface="Assistant"/>
            </a:endParaRPr>
          </a:p>
        </p:txBody>
      </p:sp>
      <p:pic>
        <p:nvPicPr>
          <p:cNvPr id="270" name="Google Shape;270;p33"/>
          <p:cNvPicPr preferRelativeResize="0"/>
          <p:nvPr/>
        </p:nvPicPr>
        <p:blipFill>
          <a:blip r:embed="rId4">
            <a:alphaModFix/>
          </a:blip>
          <a:stretch>
            <a:fillRect/>
          </a:stretch>
        </p:blipFill>
        <p:spPr>
          <a:xfrm>
            <a:off x="2244138" y="1212300"/>
            <a:ext cx="4688375" cy="377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2" type="title"/>
          </p:nvPr>
        </p:nvSpPr>
        <p:spPr>
          <a:xfrm>
            <a:off x="399875" y="1774100"/>
            <a:ext cx="3495300" cy="16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700"/>
              <a:t>Actual </a:t>
            </a:r>
            <a:r>
              <a:rPr b="0" lang="en" sz="3700"/>
              <a:t>Final Model for Binary Classification: </a:t>
            </a:r>
            <a:r>
              <a:rPr lang="en" sz="3700"/>
              <a:t>Conv2D NN</a:t>
            </a:r>
            <a:endParaRPr sz="3700"/>
          </a:p>
        </p:txBody>
      </p:sp>
      <p:grpSp>
        <p:nvGrpSpPr>
          <p:cNvPr id="276" name="Google Shape;276;p34"/>
          <p:cNvGrpSpPr/>
          <p:nvPr/>
        </p:nvGrpSpPr>
        <p:grpSpPr>
          <a:xfrm>
            <a:off x="336201" y="3798083"/>
            <a:ext cx="8404919" cy="1111247"/>
            <a:chOff x="238125" y="2506075"/>
            <a:chExt cx="5747346" cy="673075"/>
          </a:xfrm>
        </p:grpSpPr>
        <p:sp>
          <p:nvSpPr>
            <p:cNvPr id="277" name="Google Shape;277;p3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4"/>
          <p:cNvSpPr txBox="1"/>
          <p:nvPr/>
        </p:nvSpPr>
        <p:spPr>
          <a:xfrm>
            <a:off x="4795525" y="4099525"/>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FFFFFF"/>
                </a:solidFill>
                <a:latin typeface="Courier New"/>
                <a:ea typeface="Courier New"/>
                <a:cs typeface="Courier New"/>
                <a:sym typeface="Courier New"/>
              </a:rPr>
              <a:t>layers.Dense(1024, activation='relu')</a:t>
            </a:r>
            <a:endParaRPr sz="1150">
              <a:solidFill>
                <a:srgbClr val="FFFFFF"/>
              </a:solidFill>
              <a:latin typeface="Courier New"/>
              <a:ea typeface="Courier New"/>
              <a:cs typeface="Courier New"/>
              <a:sym typeface="Courier New"/>
            </a:endParaRPr>
          </a:p>
        </p:txBody>
      </p:sp>
      <p:sp>
        <p:nvSpPr>
          <p:cNvPr id="282" name="Google Shape;282;p34"/>
          <p:cNvSpPr txBox="1"/>
          <p:nvPr/>
        </p:nvSpPr>
        <p:spPr>
          <a:xfrm>
            <a:off x="6764425" y="4099525"/>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layers.Dense(2, activation='softmax')</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283" name="Google Shape;283;p34"/>
          <p:cNvSpPr txBox="1"/>
          <p:nvPr/>
        </p:nvSpPr>
        <p:spPr>
          <a:xfrm>
            <a:off x="3141525" y="4036600"/>
            <a:ext cx="1968900" cy="63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Layers.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Flatten()</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FFFFFF"/>
              </a:solidFill>
              <a:latin typeface="Courier New"/>
              <a:ea typeface="Courier New"/>
              <a:cs typeface="Courier New"/>
              <a:sym typeface="Courier New"/>
            </a:endParaRPr>
          </a:p>
        </p:txBody>
      </p:sp>
      <p:sp>
        <p:nvSpPr>
          <p:cNvPr id="284" name="Google Shape;284;p34"/>
          <p:cNvSpPr txBox="1"/>
          <p:nvPr/>
        </p:nvSpPr>
        <p:spPr>
          <a:xfrm>
            <a:off x="574225" y="3874275"/>
            <a:ext cx="20658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3 Conv2D + MaxPooling2D layers, (16-&gt;32-&gt;64 filters, kernel_size=5,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Pool_size = (8,8)</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a:t>
            </a:r>
            <a:endParaRPr sz="1050">
              <a:solidFill>
                <a:srgbClr val="FFFFFF"/>
              </a:solidFill>
              <a:latin typeface="Courier New"/>
              <a:ea typeface="Courier New"/>
              <a:cs typeface="Courier New"/>
              <a:sym typeface="Courier New"/>
            </a:endParaRPr>
          </a:p>
        </p:txBody>
      </p:sp>
      <p:pic>
        <p:nvPicPr>
          <p:cNvPr id="285" name="Google Shape;285;p34"/>
          <p:cNvPicPr preferRelativeResize="0"/>
          <p:nvPr/>
        </p:nvPicPr>
        <p:blipFill>
          <a:blip r:embed="rId3">
            <a:alphaModFix/>
          </a:blip>
          <a:stretch>
            <a:fillRect/>
          </a:stretch>
        </p:blipFill>
        <p:spPr>
          <a:xfrm>
            <a:off x="5246600" y="499600"/>
            <a:ext cx="3153499" cy="2881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