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Titillium Web"/>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A22128-9AD8-4A76-B813-089ECBC370A8}">
  <a:tblStyle styleId="{CEA22128-9AD8-4A76-B813-089ECBC370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itilliumWeb-bold.fntdata"/><Relationship Id="rId27" Type="http://schemas.openxmlformats.org/officeDocument/2006/relationships/font" Target="fonts/TitilliumWeb-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itilliumWeb-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TitilliumWeb-boldItalic.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8be101bcdc_2_13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8be101bcdc_2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8be101bcdc_2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8be101bcdc_2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JuWon: We decided to use a random forest model after testing linear regression, logistic regression, svm, and nearest neighbors.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using trial and error to tweak the parameters for number of trees, max depth, and minimum samples per leaf we found that using the features, TT4 and TSH, with the parameters in bold on the right of the slide were the best values that maximized auroc and true positives.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8be9ea8b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8be9ea8b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8be101bcdc_2_3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8be101bcdc_2_3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a:p>
            <a:pPr indent="0" lvl="0" marL="0" rtl="0" algn="l">
              <a:spcBef>
                <a:spcPts val="0"/>
              </a:spcBef>
              <a:spcAft>
                <a:spcPts val="0"/>
              </a:spcAft>
              <a:buNone/>
            </a:pPr>
            <a:r>
              <a:rPr lang="en"/>
              <a:t>We had a similar training accuracy and validation accuracy, meaning that we can reasonably conclude that our model is not overfit. We can validate our high accuracies with our reasonably high F1 score. A high F1 score generally means that a majority of our true positives are correct predictions.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8be101bcdc_2_2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0" name="Google Shape;880;g8be101bcdc_2_2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a:p>
            <a:pPr indent="0" lvl="0" marL="0" rtl="0" algn="l">
              <a:spcBef>
                <a:spcPts val="0"/>
              </a:spcBef>
              <a:spcAft>
                <a:spcPts val="0"/>
              </a:spcAft>
              <a:buNone/>
            </a:pPr>
            <a:r>
              <a:rPr lang="en"/>
              <a:t>Expanding on the information from the previous slide, we can see that the recall (true pos/ total pos) is 1.0 because all of our positive predictions were true positives and the precision (true neg/total neg) is .74 because a majority of our negative predictions were also true negatives.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8be101bcdc_2_2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8be101bcdc_2_2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a:t>
            </a:r>
            <a:endParaRPr/>
          </a:p>
          <a:p>
            <a:pPr indent="0" lvl="0" marL="0" rtl="0" algn="l">
              <a:spcBef>
                <a:spcPts val="0"/>
              </a:spcBef>
              <a:spcAft>
                <a:spcPts val="0"/>
              </a:spcAft>
              <a:buNone/>
            </a:pPr>
            <a:r>
              <a:rPr lang="en"/>
              <a:t>To clarify, the AUROC is a measure of a model’s </a:t>
            </a:r>
            <a:r>
              <a:rPr lang="en"/>
              <a:t>capability</a:t>
            </a:r>
            <a:r>
              <a:rPr lang="en"/>
              <a:t> to separate results into classes. Because of the high AUROC, we can conclude that this model is particularly good at predicting whether or not a patient has hypothyroidism.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8be101bcdc_2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8be101bcdc_2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SAM</a:t>
            </a:r>
            <a:endParaRPr sz="1300"/>
          </a:p>
          <a:p>
            <a:pPr indent="0" lvl="0" marL="0" rtl="0" algn="l">
              <a:spcBef>
                <a:spcPts val="0"/>
              </a:spcBef>
              <a:spcAft>
                <a:spcPts val="0"/>
              </a:spcAft>
              <a:buNone/>
            </a:pPr>
            <a:r>
              <a:rPr lang="en" sz="1000"/>
              <a:t>By using the least amount of features possible while still maintaining a high accuracy, our model is both affordable and practical. </a:t>
            </a:r>
            <a:endParaRPr sz="1000"/>
          </a:p>
          <a:p>
            <a:pPr indent="0" lvl="0" marL="0" rtl="0" algn="l">
              <a:spcBef>
                <a:spcPts val="0"/>
              </a:spcBef>
              <a:spcAft>
                <a:spcPts val="0"/>
              </a:spcAft>
              <a:buNone/>
            </a:pPr>
            <a:r>
              <a:rPr lang="en" sz="1000"/>
              <a:t>Furthermore, the use of oversampling provided us with two major advantages over our other models. The first advantage is that we did not need to sample similar amounts of people who did and did not have hypothyroidism. Besides being hugely impractical, sampling equal amounts of positive and negative patients would be extremely expensive and would require knowledge of whether or not the sampled person has </a:t>
            </a:r>
            <a:r>
              <a:rPr lang="en" sz="1000"/>
              <a:t>hypothyroidism</a:t>
            </a:r>
            <a:r>
              <a:rPr lang="en" sz="1000"/>
              <a:t>, which defeats the entire purpose of the study and model. </a:t>
            </a:r>
            <a:endParaRPr sz="1000"/>
          </a:p>
          <a:p>
            <a:pPr indent="0" lvl="0" marL="0" rtl="0" algn="l">
              <a:spcBef>
                <a:spcPts val="0"/>
              </a:spcBef>
              <a:spcAft>
                <a:spcPts val="0"/>
              </a:spcAft>
              <a:buNone/>
            </a:pPr>
            <a:r>
              <a:rPr lang="en" sz="1000"/>
              <a:t>We were able to adjust our data to be much more balanced, which made training much easier. (reduce  skew? With oversampling)</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8be101bcdc_2_2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8be101bcdc_2_2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8be101bcdc_2_2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8be101bcdc_2_2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ALEX:</a:t>
            </a:r>
            <a:endParaRPr sz="1000"/>
          </a:p>
          <a:p>
            <a:pPr indent="0" lvl="0" marL="0" rtl="0" algn="l">
              <a:spcBef>
                <a:spcPts val="0"/>
              </a:spcBef>
              <a:spcAft>
                <a:spcPts val="0"/>
              </a:spcAft>
              <a:buNone/>
            </a:pPr>
            <a:r>
              <a:rPr lang="en" sz="1000"/>
              <a:t>Here are some of the other models that we attempted which include SVM, nearest neighbors, and logistic regression. </a:t>
            </a:r>
            <a:r>
              <a:rPr lang="en" sz="1000"/>
              <a:t>Based on the three ROC curves, you can see that the best model was SVM. </a:t>
            </a:r>
            <a:r>
              <a:rPr lang="en" sz="1000"/>
              <a:t>Nevertheless, the ROC curve values are not very high because we quickly realized that the decision tree model was doing very well and stopped testing the other models. We used trial and error to determine the paramaters for each of these models. In order to determine the features for SVM and KNN we looked back at which features showed strong positive or negative correlation with having hypothyroidism, and then tried several combinations of these features, eventually landing on </a:t>
            </a:r>
            <a:r>
              <a:rPr lang="en" sz="1000"/>
              <a:t>'TSH', 'TT4', 'TT4 measured', 'TSH measured', 'On thyroxine'</a:t>
            </a:r>
            <a:r>
              <a:rPr lang="en" sz="1000"/>
              <a:t>. In addition, a for loop was used to test out all possible combinations of the numerial columns, and the features that returned the highest accuracy and ROC curve values were T4u, TT4, and TSH, ephasizing the notion that these features are important for determining whether or not a subject has hypothyroidism.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8be613124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8be613124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JuWon: We stuck with a random forest model since our binary classifier used it also.</a:t>
            </a:r>
            <a:endParaRPr/>
          </a:p>
          <a:p>
            <a:pPr indent="0" lvl="0" marL="0" rtl="0" algn="l">
              <a:spcBef>
                <a:spcPts val="0"/>
              </a:spcBef>
              <a:spcAft>
                <a:spcPts val="0"/>
              </a:spcAft>
              <a:buNone/>
            </a:pPr>
            <a:r>
              <a:rPr lang="en"/>
              <a:t>We ended up using the same features from the binary classifier for our multi class model after trial and error. Similarly, we learned how to use a tool called imblearn, which simplified </a:t>
            </a:r>
            <a:endParaRPr/>
          </a:p>
          <a:p>
            <a:pPr indent="0" lvl="0" marL="0" rtl="0" algn="l">
              <a:spcBef>
                <a:spcPts val="0"/>
              </a:spcBef>
              <a:spcAft>
                <a:spcPts val="0"/>
              </a:spcAft>
              <a:buNone/>
            </a:pPr>
            <a:r>
              <a:rPr lang="en"/>
              <a:t>our code for oversampling. Due to time constraints, we only used a confusion matrix to test our multi class model.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8be613124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8be613124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JuWon: We found that the two features (TT4 and TSH) were able to maximize the diagonal from upper left to lower right to reduce false positives and false negatives for each individual class. So we concluded that we should use these two features.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8be03ff71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8be03ff71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8be101bcdc_2_3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8be101bcdc_2_3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8be03ff71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8be03ff71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8be03ff71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8be03ff71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8be101bcdc_2_3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8be101bcdc_2_3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 </a:t>
            </a:r>
            <a:endParaRPr/>
          </a:p>
          <a:p>
            <a:pPr indent="0" lvl="0" marL="0" rtl="0" algn="l">
              <a:spcBef>
                <a:spcPts val="0"/>
              </a:spcBef>
              <a:spcAft>
                <a:spcPts val="0"/>
              </a:spcAft>
              <a:buNone/>
            </a:pPr>
            <a:r>
              <a:rPr lang="en"/>
              <a:t>After cleaning the data we chose features based off of the correlations and heatmaps. We will display some images of the correlations on the next slide, but essentially we used the correlations to get an overall idea on what features were best correlated with having hypothyroidism. In the end, FTI, TT4, TSH, and on thyroxine all showed fairly strong correlations. Thus, after running several possible combinations of these features we finally landed on TSH and TT4 because they produced the the highest accuracies, and highest AUC values for the random forest model.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8be74d8460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8be74d8460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a:p>
            <a:pPr indent="0" lvl="0" marL="0" rtl="0" algn="l">
              <a:spcBef>
                <a:spcPts val="0"/>
              </a:spcBef>
              <a:spcAft>
                <a:spcPts val="0"/>
              </a:spcAft>
              <a:buNone/>
            </a:pPr>
            <a:r>
              <a:rPr lang="en"/>
              <a:t>So here you can see the correlation and heatmap values. We have </a:t>
            </a:r>
            <a:r>
              <a:rPr lang="en"/>
              <a:t>highlighted</a:t>
            </a:r>
            <a:r>
              <a:rPr lang="en"/>
              <a:t> some of the features that have the highest correlations which are...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8be101bcdc_2_2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8be101bcdc_2_2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a:t>
            </a:r>
            <a:endParaRPr/>
          </a:p>
          <a:p>
            <a:pPr indent="0" lvl="0" marL="0" rtl="0" algn="l">
              <a:spcBef>
                <a:spcPts val="0"/>
              </a:spcBef>
              <a:spcAft>
                <a:spcPts val="0"/>
              </a:spcAft>
              <a:buNone/>
            </a:pPr>
            <a:r>
              <a:rPr lang="en"/>
              <a:t>-We split the data set into 80% training and 20%, test data, and of the training data, we split 20% as our validation data set to avoid overfitting.</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g8be101bcdc_2_2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8be101bcdc_2_2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AKSHAYA</a:t>
            </a:r>
            <a:endParaRPr/>
          </a:p>
          <a:p>
            <a:pPr indent="0" lvl="0" marL="0" rtl="0" algn="l">
              <a:spcBef>
                <a:spcPts val="0"/>
              </a:spcBef>
              <a:spcAft>
                <a:spcPts val="0"/>
              </a:spcAft>
              <a:buNone/>
            </a:pPr>
            <a:r>
              <a:rPr lang="en"/>
              <a:t>We found in our training data set there were way way more 0s than 1s in our class columns as the zero_rule algorithm spit out a all 0 predicted list, which gave a 90% accuracy, so we had low true positive rate in our classification models, so we conducted oversampling, which created a new training data set with as many 1s as the zeros.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8be9ea8b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8be9ea8b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JuWon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696525" y="817291"/>
            <a:ext cx="7729200" cy="2081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
          <p:cNvSpPr/>
          <p:nvPr/>
        </p:nvSpPr>
        <p:spPr>
          <a:xfrm>
            <a:off x="0" y="22299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2" name="Shape 662"/>
        <p:cNvGrpSpPr/>
        <p:nvPr/>
      </p:nvGrpSpPr>
      <p:grpSpPr>
        <a:xfrm>
          <a:off x="0" y="0"/>
          <a:ext cx="0" cy="0"/>
          <a:chOff x="0" y="0"/>
          <a:chExt cx="0" cy="0"/>
        </a:xfrm>
      </p:grpSpPr>
      <p:sp>
        <p:nvSpPr>
          <p:cNvPr id="663" name="Google Shape;663;p11"/>
          <p:cNvSpPr/>
          <p:nvPr/>
        </p:nvSpPr>
        <p:spPr>
          <a:xfrm>
            <a:off x="-25" y="4329000"/>
            <a:ext cx="9144000" cy="814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txBox="1"/>
          <p:nvPr>
            <p:ph idx="1" type="body"/>
          </p:nvPr>
        </p:nvSpPr>
        <p:spPr>
          <a:xfrm>
            <a:off x="553650" y="4496202"/>
            <a:ext cx="80367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665" name="Google Shape;665;p11"/>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6" name="Shape 666"/>
        <p:cNvGrpSpPr/>
        <p:nvPr/>
      </p:nvGrpSpPr>
      <p:grpSpPr>
        <a:xfrm>
          <a:off x="0" y="0"/>
          <a:ext cx="0" cy="0"/>
          <a:chOff x="0" y="0"/>
          <a:chExt cx="0" cy="0"/>
        </a:xfrm>
      </p:grpSpPr>
      <p:sp>
        <p:nvSpPr>
          <p:cNvPr id="667" name="Google Shape;667;p12"/>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aphs">
  <p:cSld name="BLANK_2">
    <p:spTree>
      <p:nvGrpSpPr>
        <p:cNvPr id="668" name="Shape 668"/>
        <p:cNvGrpSpPr/>
        <p:nvPr/>
      </p:nvGrpSpPr>
      <p:grpSpPr>
        <a:xfrm>
          <a:off x="0" y="0"/>
          <a:ext cx="0" cy="0"/>
          <a:chOff x="0" y="0"/>
          <a:chExt cx="0" cy="0"/>
        </a:xfrm>
      </p:grpSpPr>
      <p:sp>
        <p:nvSpPr>
          <p:cNvPr id="669" name="Google Shape;669;p13"/>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670" name="Google Shape;670;p13"/>
          <p:cNvGrpSpPr/>
          <p:nvPr/>
        </p:nvGrpSpPr>
        <p:grpSpPr>
          <a:xfrm>
            <a:off x="28550" y="3850565"/>
            <a:ext cx="9094048" cy="1293104"/>
            <a:chOff x="28544" y="3514688"/>
            <a:chExt cx="9094048" cy="1628800"/>
          </a:xfrm>
        </p:grpSpPr>
        <p:sp>
          <p:nvSpPr>
            <p:cNvPr id="671" name="Google Shape;671;p1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13"/>
          <p:cNvGrpSpPr/>
          <p:nvPr/>
        </p:nvGrpSpPr>
        <p:grpSpPr>
          <a:xfrm>
            <a:off x="28550" y="4360998"/>
            <a:ext cx="9094048" cy="782671"/>
            <a:chOff x="28544" y="4157632"/>
            <a:chExt cx="9094048" cy="985856"/>
          </a:xfrm>
        </p:grpSpPr>
        <p:sp>
          <p:nvSpPr>
            <p:cNvPr id="705" name="Google Shape;705;p1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3"/>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rame">
  <p:cSld name="BLANK_1">
    <p:spTree>
      <p:nvGrpSpPr>
        <p:cNvPr id="772" name="Shape 772"/>
        <p:cNvGrpSpPr/>
        <p:nvPr/>
      </p:nvGrpSpPr>
      <p:grpSpPr>
        <a:xfrm>
          <a:off x="0" y="0"/>
          <a:ext cx="0" cy="0"/>
          <a:chOff x="0" y="0"/>
          <a:chExt cx="0" cy="0"/>
        </a:xfrm>
      </p:grpSpPr>
      <p:sp>
        <p:nvSpPr>
          <p:cNvPr id="773" name="Google Shape;773;p14"/>
          <p:cNvSpPr/>
          <p:nvPr/>
        </p:nvSpPr>
        <p:spPr>
          <a:xfrm>
            <a:off x="-175" y="0"/>
            <a:ext cx="9144000" cy="5143500"/>
          </a:xfrm>
          <a:prstGeom prst="frame">
            <a:avLst>
              <a:gd fmla="val 5397" name="adj1"/>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775" name="Shape 775"/>
        <p:cNvGrpSpPr/>
        <p:nvPr/>
      </p:nvGrpSpPr>
      <p:grpSpPr>
        <a:xfrm>
          <a:off x="0" y="0"/>
          <a:ext cx="0" cy="0"/>
          <a:chOff x="0" y="0"/>
          <a:chExt cx="0" cy="0"/>
        </a:xfrm>
      </p:grpSpPr>
      <p:cxnSp>
        <p:nvCxnSpPr>
          <p:cNvPr id="776" name="Google Shape;776;p1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777" name="Google Shape;777;p1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778" name="Google Shape;778;p15"/>
          <p:cNvGrpSpPr/>
          <p:nvPr/>
        </p:nvGrpSpPr>
        <p:grpSpPr>
          <a:xfrm>
            <a:off x="1004144" y="1022025"/>
            <a:ext cx="7136668" cy="152400"/>
            <a:chOff x="1346429" y="1011300"/>
            <a:chExt cx="6452100" cy="152400"/>
          </a:xfrm>
        </p:grpSpPr>
        <p:cxnSp>
          <p:nvCxnSpPr>
            <p:cNvPr id="779" name="Google Shape;779;p1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780" name="Google Shape;780;p1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781" name="Google Shape;781;p15"/>
          <p:cNvGrpSpPr/>
          <p:nvPr/>
        </p:nvGrpSpPr>
        <p:grpSpPr>
          <a:xfrm>
            <a:off x="1004151" y="3969100"/>
            <a:ext cx="7136668" cy="152400"/>
            <a:chOff x="1346435" y="3969088"/>
            <a:chExt cx="6452100" cy="152400"/>
          </a:xfrm>
        </p:grpSpPr>
        <p:cxnSp>
          <p:nvCxnSpPr>
            <p:cNvPr id="782" name="Google Shape;782;p1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783" name="Google Shape;783;p1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784" name="Google Shape;784;p15"/>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785" name="Google Shape;785;p15"/>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786" name="Google Shape;78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787" name="Shape 787"/>
        <p:cNvGrpSpPr/>
        <p:nvPr/>
      </p:nvGrpSpPr>
      <p:grpSpPr>
        <a:xfrm>
          <a:off x="0" y="0"/>
          <a:ext cx="0" cy="0"/>
          <a:chOff x="0" y="0"/>
          <a:chExt cx="0" cy="0"/>
        </a:xfrm>
      </p:grpSpPr>
      <p:sp>
        <p:nvSpPr>
          <p:cNvPr id="788" name="Google Shape;788;p16"/>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5400"/>
              <a:buNone/>
              <a:defRPr b="0" sz="5400">
                <a:solidFill>
                  <a:schemeClr val="dk2"/>
                </a:solidFill>
              </a:defRPr>
            </a:lvl1pPr>
            <a:lvl2pPr lvl="1" rtl="0">
              <a:spcBef>
                <a:spcPts val="0"/>
              </a:spcBef>
              <a:spcAft>
                <a:spcPts val="0"/>
              </a:spcAft>
              <a:buClr>
                <a:schemeClr val="dk2"/>
              </a:buClr>
              <a:buSzPts val="5400"/>
              <a:buNone/>
              <a:defRPr b="0" sz="5400">
                <a:solidFill>
                  <a:schemeClr val="dk2"/>
                </a:solidFill>
              </a:defRPr>
            </a:lvl2pPr>
            <a:lvl3pPr lvl="2" rtl="0">
              <a:spcBef>
                <a:spcPts val="0"/>
              </a:spcBef>
              <a:spcAft>
                <a:spcPts val="0"/>
              </a:spcAft>
              <a:buClr>
                <a:schemeClr val="dk2"/>
              </a:buClr>
              <a:buSzPts val="5400"/>
              <a:buNone/>
              <a:defRPr b="0" sz="5400">
                <a:solidFill>
                  <a:schemeClr val="dk2"/>
                </a:solidFill>
              </a:defRPr>
            </a:lvl3pPr>
            <a:lvl4pPr lvl="3" rtl="0">
              <a:spcBef>
                <a:spcPts val="0"/>
              </a:spcBef>
              <a:spcAft>
                <a:spcPts val="0"/>
              </a:spcAft>
              <a:buClr>
                <a:schemeClr val="dk2"/>
              </a:buClr>
              <a:buSzPts val="5400"/>
              <a:buNone/>
              <a:defRPr b="0" sz="5400">
                <a:solidFill>
                  <a:schemeClr val="dk2"/>
                </a:solidFill>
              </a:defRPr>
            </a:lvl4pPr>
            <a:lvl5pPr lvl="4" rtl="0">
              <a:spcBef>
                <a:spcPts val="0"/>
              </a:spcBef>
              <a:spcAft>
                <a:spcPts val="0"/>
              </a:spcAft>
              <a:buClr>
                <a:schemeClr val="dk2"/>
              </a:buClr>
              <a:buSzPts val="5400"/>
              <a:buNone/>
              <a:defRPr b="0" sz="5400">
                <a:solidFill>
                  <a:schemeClr val="dk2"/>
                </a:solidFill>
              </a:defRPr>
            </a:lvl5pPr>
            <a:lvl6pPr lvl="5" rtl="0">
              <a:spcBef>
                <a:spcPts val="0"/>
              </a:spcBef>
              <a:spcAft>
                <a:spcPts val="0"/>
              </a:spcAft>
              <a:buClr>
                <a:schemeClr val="dk2"/>
              </a:buClr>
              <a:buSzPts val="5400"/>
              <a:buNone/>
              <a:defRPr b="0" sz="5400">
                <a:solidFill>
                  <a:schemeClr val="dk2"/>
                </a:solidFill>
              </a:defRPr>
            </a:lvl6pPr>
            <a:lvl7pPr lvl="6" rtl="0">
              <a:spcBef>
                <a:spcPts val="0"/>
              </a:spcBef>
              <a:spcAft>
                <a:spcPts val="0"/>
              </a:spcAft>
              <a:buClr>
                <a:schemeClr val="dk2"/>
              </a:buClr>
              <a:buSzPts val="5400"/>
              <a:buNone/>
              <a:defRPr b="0" sz="5400">
                <a:solidFill>
                  <a:schemeClr val="dk2"/>
                </a:solidFill>
              </a:defRPr>
            </a:lvl7pPr>
            <a:lvl8pPr lvl="7" rtl="0">
              <a:spcBef>
                <a:spcPts val="0"/>
              </a:spcBef>
              <a:spcAft>
                <a:spcPts val="0"/>
              </a:spcAft>
              <a:buClr>
                <a:schemeClr val="dk2"/>
              </a:buClr>
              <a:buSzPts val="5400"/>
              <a:buNone/>
              <a:defRPr b="0" sz="5400">
                <a:solidFill>
                  <a:schemeClr val="dk2"/>
                </a:solidFill>
              </a:defRPr>
            </a:lvl8pPr>
            <a:lvl9pPr lvl="8" rtl="0">
              <a:spcBef>
                <a:spcPts val="0"/>
              </a:spcBef>
              <a:spcAft>
                <a:spcPts val="0"/>
              </a:spcAft>
              <a:buClr>
                <a:schemeClr val="dk2"/>
              </a:buClr>
              <a:buSzPts val="5400"/>
              <a:buNone/>
              <a:defRPr b="0" sz="5400">
                <a:solidFill>
                  <a:schemeClr val="dk2"/>
                </a:solidFill>
              </a:defRPr>
            </a:lvl9pPr>
          </a:lstStyle>
          <a:p/>
        </p:txBody>
      </p:sp>
      <p:sp>
        <p:nvSpPr>
          <p:cNvPr id="789" name="Google Shape;78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rgbClr val="465573"/>
        </a:solidFill>
      </p:bgPr>
    </p:bg>
    <p:spTree>
      <p:nvGrpSpPr>
        <p:cNvPr id="114" name="Shape 114"/>
        <p:cNvGrpSpPr/>
        <p:nvPr/>
      </p:nvGrpSpPr>
      <p:grpSpPr>
        <a:xfrm>
          <a:off x="0" y="0"/>
          <a:ext cx="0" cy="0"/>
          <a:chOff x="0" y="0"/>
          <a:chExt cx="0" cy="0"/>
        </a:xfrm>
      </p:grpSpPr>
      <p:sp>
        <p:nvSpPr>
          <p:cNvPr id="115" name="Google Shape;115;p3"/>
          <p:cNvSpPr txBox="1"/>
          <p:nvPr>
            <p:ph type="ctrTitle"/>
          </p:nvPr>
        </p:nvSpPr>
        <p:spPr>
          <a:xfrm>
            <a:off x="448270" y="668942"/>
            <a:ext cx="77724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16" name="Google Shape;116;p3"/>
          <p:cNvSpPr txBox="1"/>
          <p:nvPr>
            <p:ph idx="1" type="subTitle"/>
          </p:nvPr>
        </p:nvSpPr>
        <p:spPr>
          <a:xfrm>
            <a:off x="448270" y="1585135"/>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8" name="Shape 218"/>
        <p:cNvGrpSpPr/>
        <p:nvPr/>
      </p:nvGrpSpPr>
      <p:grpSpPr>
        <a:xfrm>
          <a:off x="0" y="0"/>
          <a:ext cx="0" cy="0"/>
          <a:chOff x="0" y="0"/>
          <a:chExt cx="0" cy="0"/>
        </a:xfrm>
      </p:grpSpPr>
      <p:sp>
        <p:nvSpPr>
          <p:cNvPr id="219" name="Google Shape;219;p4"/>
          <p:cNvSpPr/>
          <p:nvPr/>
        </p:nvSpPr>
        <p:spPr>
          <a:xfrm flipH="1" rot="10800000">
            <a:off x="-25" y="1079400"/>
            <a:ext cx="9144000" cy="40641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txBox="1"/>
          <p:nvPr>
            <p:ph idx="1" type="body"/>
          </p:nvPr>
        </p:nvSpPr>
        <p:spPr>
          <a:xfrm>
            <a:off x="1669850" y="1857000"/>
            <a:ext cx="5804400" cy="2741700"/>
          </a:xfrm>
          <a:prstGeom prst="rect">
            <a:avLst/>
          </a:prstGeom>
        </p:spPr>
        <p:txBody>
          <a:bodyPr anchorCtr="0" anchor="t" bIns="91425" lIns="91425" spcFirstLastPara="1" rIns="91425" wrap="square" tIns="91425">
            <a:noAutofit/>
          </a:bodyPr>
          <a:lstStyle>
            <a:lvl1pPr indent="-419100" lvl="0" marL="457200" rtl="0" algn="ctr">
              <a:spcBef>
                <a:spcPts val="600"/>
              </a:spcBef>
              <a:spcAft>
                <a:spcPts val="0"/>
              </a:spcAft>
              <a:buSzPts val="3000"/>
              <a:buFont typeface="Titillium Web"/>
              <a:buChar char="▫"/>
              <a:defRPr sz="3000">
                <a:latin typeface="Titillium Web"/>
                <a:ea typeface="Titillium Web"/>
                <a:cs typeface="Titillium Web"/>
                <a:sym typeface="Titillium Web"/>
              </a:defRPr>
            </a:lvl1pPr>
            <a:lvl2pPr indent="-419100" lvl="1" marL="914400" rtl="0" algn="ctr">
              <a:spcBef>
                <a:spcPts val="0"/>
              </a:spcBef>
              <a:spcAft>
                <a:spcPts val="0"/>
              </a:spcAft>
              <a:buSzPts val="3000"/>
              <a:buFont typeface="Titillium Web"/>
              <a:buChar char="-"/>
              <a:defRPr sz="3000">
                <a:latin typeface="Titillium Web"/>
                <a:ea typeface="Titillium Web"/>
                <a:cs typeface="Titillium Web"/>
                <a:sym typeface="Titillium Web"/>
              </a:defRPr>
            </a:lvl2pPr>
            <a:lvl3pPr indent="-419100" lvl="2" marL="1371600" rtl="0" algn="ctr">
              <a:spcBef>
                <a:spcPts val="0"/>
              </a:spcBef>
              <a:spcAft>
                <a:spcPts val="0"/>
              </a:spcAft>
              <a:buSzPts val="3000"/>
              <a:buFont typeface="Titillium Web"/>
              <a:buChar char="-"/>
              <a:defRPr sz="3000">
                <a:latin typeface="Titillium Web"/>
                <a:ea typeface="Titillium Web"/>
                <a:cs typeface="Titillium Web"/>
                <a:sym typeface="Titillium Web"/>
              </a:defRPr>
            </a:lvl3pPr>
            <a:lvl4pPr indent="-419100" lvl="3" marL="1828800" rtl="0" algn="ctr">
              <a:spcBef>
                <a:spcPts val="0"/>
              </a:spcBef>
              <a:spcAft>
                <a:spcPts val="0"/>
              </a:spcAft>
              <a:buSzPts val="3000"/>
              <a:buFont typeface="Titillium Web"/>
              <a:buChar char="-"/>
              <a:defRPr sz="3000">
                <a:latin typeface="Titillium Web"/>
                <a:ea typeface="Titillium Web"/>
                <a:cs typeface="Titillium Web"/>
                <a:sym typeface="Titillium Web"/>
              </a:defRPr>
            </a:lvl4pPr>
            <a:lvl5pPr indent="-419100" lvl="4" marL="2286000" rtl="0" algn="ctr">
              <a:spcBef>
                <a:spcPts val="0"/>
              </a:spcBef>
              <a:spcAft>
                <a:spcPts val="0"/>
              </a:spcAft>
              <a:buSzPts val="3000"/>
              <a:buFont typeface="Titillium Web"/>
              <a:buChar char="-"/>
              <a:defRPr sz="3000">
                <a:latin typeface="Titillium Web"/>
                <a:ea typeface="Titillium Web"/>
                <a:cs typeface="Titillium Web"/>
                <a:sym typeface="Titillium Web"/>
              </a:defRPr>
            </a:lvl5pPr>
            <a:lvl6pPr indent="-419100" lvl="5" marL="2743200" rtl="0" algn="ctr">
              <a:spcBef>
                <a:spcPts val="0"/>
              </a:spcBef>
              <a:spcAft>
                <a:spcPts val="0"/>
              </a:spcAft>
              <a:buSzPts val="3000"/>
              <a:buFont typeface="Titillium Web"/>
              <a:buChar char="-"/>
              <a:defRPr sz="3000">
                <a:latin typeface="Titillium Web"/>
                <a:ea typeface="Titillium Web"/>
                <a:cs typeface="Titillium Web"/>
                <a:sym typeface="Titillium Web"/>
              </a:defRPr>
            </a:lvl6pPr>
            <a:lvl7pPr indent="-419100" lvl="6" marL="3200400" rtl="0" algn="ctr">
              <a:spcBef>
                <a:spcPts val="0"/>
              </a:spcBef>
              <a:spcAft>
                <a:spcPts val="0"/>
              </a:spcAft>
              <a:buSzPts val="3000"/>
              <a:buFont typeface="Titillium Web"/>
              <a:buChar char="●"/>
              <a:defRPr sz="3000">
                <a:latin typeface="Titillium Web"/>
                <a:ea typeface="Titillium Web"/>
                <a:cs typeface="Titillium Web"/>
                <a:sym typeface="Titillium Web"/>
              </a:defRPr>
            </a:lvl7pPr>
            <a:lvl8pPr indent="-419100" lvl="7" marL="3657600" rtl="0" algn="ctr">
              <a:spcBef>
                <a:spcPts val="0"/>
              </a:spcBef>
              <a:spcAft>
                <a:spcPts val="0"/>
              </a:spcAft>
              <a:buSzPts val="3000"/>
              <a:buFont typeface="Titillium Web"/>
              <a:buChar char="○"/>
              <a:defRPr sz="3000">
                <a:latin typeface="Titillium Web"/>
                <a:ea typeface="Titillium Web"/>
                <a:cs typeface="Titillium Web"/>
                <a:sym typeface="Titillium Web"/>
              </a:defRPr>
            </a:lvl8pPr>
            <a:lvl9pPr indent="-419100" lvl="8" marL="4114800" algn="ctr">
              <a:spcBef>
                <a:spcPts val="0"/>
              </a:spcBef>
              <a:spcAft>
                <a:spcPts val="0"/>
              </a:spcAft>
              <a:buSzPts val="3000"/>
              <a:buFont typeface="Titillium Web"/>
              <a:buChar char="■"/>
              <a:defRPr sz="3000">
                <a:latin typeface="Titillium Web"/>
                <a:ea typeface="Titillium Web"/>
                <a:cs typeface="Titillium Web"/>
                <a:sym typeface="Titillium Web"/>
              </a:defRPr>
            </a:lvl9pPr>
          </a:lstStyle>
          <a:p/>
        </p:txBody>
      </p:sp>
      <p:sp>
        <p:nvSpPr>
          <p:cNvPr id="221" name="Google Shape;221;p4"/>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3"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5"/>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5"/>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29" name="Google Shape;329;p5"/>
          <p:cNvSpPr txBox="1"/>
          <p:nvPr>
            <p:ph idx="1" type="body"/>
          </p:nvPr>
        </p:nvSpPr>
        <p:spPr>
          <a:xfrm>
            <a:off x="739680" y="1152528"/>
            <a:ext cx="7686000" cy="30984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solidFill>
                  <a:schemeClr val="lt1"/>
                </a:solidFill>
              </a:defRPr>
            </a:lvl1pPr>
            <a:lvl2pPr indent="-381000" lvl="1" marL="914400">
              <a:spcBef>
                <a:spcPts val="0"/>
              </a:spcBef>
              <a:spcAft>
                <a:spcPts val="0"/>
              </a:spcAft>
              <a:buSzPts val="2400"/>
              <a:buChar char="-"/>
              <a:defRPr>
                <a:solidFill>
                  <a:schemeClr val="lt1"/>
                </a:solidFill>
              </a:defRPr>
            </a:lvl2pPr>
            <a:lvl3pPr indent="-381000" lvl="2" marL="1371600">
              <a:spcBef>
                <a:spcPts val="0"/>
              </a:spcBef>
              <a:spcAft>
                <a:spcPts val="0"/>
              </a:spcAft>
              <a:buSzPts val="2400"/>
              <a:buChar char="-"/>
              <a:defRPr>
                <a:solidFill>
                  <a:schemeClr val="lt1"/>
                </a:solidFill>
              </a:defRPr>
            </a:lvl3pPr>
            <a:lvl4pPr indent="-381000" lvl="3" marL="1828800">
              <a:spcBef>
                <a:spcPts val="0"/>
              </a:spcBef>
              <a:spcAft>
                <a:spcPts val="0"/>
              </a:spcAft>
              <a:buSzPts val="2400"/>
              <a:buChar char="-"/>
              <a:defRPr>
                <a:solidFill>
                  <a:schemeClr val="lt1"/>
                </a:solidFill>
              </a:defRPr>
            </a:lvl4pPr>
            <a:lvl5pPr indent="-381000" lvl="4" marL="2286000">
              <a:spcBef>
                <a:spcPts val="0"/>
              </a:spcBef>
              <a:spcAft>
                <a:spcPts val="0"/>
              </a:spcAft>
              <a:buSzPts val="2400"/>
              <a:buChar char="-"/>
              <a:defRPr>
                <a:solidFill>
                  <a:schemeClr val="lt1"/>
                </a:solidFill>
              </a:defRPr>
            </a:lvl5pPr>
            <a:lvl6pPr indent="-381000" lvl="5" marL="2743200">
              <a:spcBef>
                <a:spcPts val="0"/>
              </a:spcBef>
              <a:spcAft>
                <a:spcPts val="0"/>
              </a:spcAft>
              <a:buSzPts val="2400"/>
              <a:buChar char="-"/>
              <a:defRPr>
                <a:solidFill>
                  <a:schemeClr val="lt1"/>
                </a:solidFill>
              </a:defRPr>
            </a:lvl6pPr>
            <a:lvl7pPr indent="-381000" lvl="6" marL="3200400">
              <a:spcBef>
                <a:spcPts val="0"/>
              </a:spcBef>
              <a:spcAft>
                <a:spcPts val="0"/>
              </a:spcAft>
              <a:buSzPts val="2400"/>
              <a:buChar char="●"/>
              <a:defRPr>
                <a:solidFill>
                  <a:schemeClr val="lt1"/>
                </a:solidFill>
              </a:defRPr>
            </a:lvl7pPr>
            <a:lvl8pPr indent="-381000" lvl="7" marL="3657600">
              <a:spcBef>
                <a:spcPts val="0"/>
              </a:spcBef>
              <a:spcAft>
                <a:spcPts val="0"/>
              </a:spcAft>
              <a:buSzPts val="2400"/>
              <a:buChar char="○"/>
              <a:defRPr>
                <a:solidFill>
                  <a:schemeClr val="lt1"/>
                </a:solidFill>
              </a:defRPr>
            </a:lvl8pPr>
            <a:lvl9pPr indent="-381000" lvl="8" marL="411480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330"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333" name="Google Shape;333;p6"/>
          <p:cNvSpPr txBox="1"/>
          <p:nvPr>
            <p:ph type="title"/>
          </p:nvPr>
        </p:nvSpPr>
        <p:spPr>
          <a:xfrm>
            <a:off x="452724" y="620920"/>
            <a:ext cx="3985200" cy="857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334" name="Google Shape;334;p6"/>
          <p:cNvSpPr txBox="1"/>
          <p:nvPr>
            <p:ph idx="1" type="body"/>
          </p:nvPr>
        </p:nvSpPr>
        <p:spPr>
          <a:xfrm>
            <a:off x="452727" y="1412678"/>
            <a:ext cx="3985200" cy="30984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solidFill>
                  <a:schemeClr val="lt1"/>
                </a:solidFill>
              </a:defRPr>
            </a:lvl1pPr>
            <a:lvl2pPr indent="-381000" lvl="1" marL="914400" rtl="0">
              <a:spcBef>
                <a:spcPts val="0"/>
              </a:spcBef>
              <a:spcAft>
                <a:spcPts val="0"/>
              </a:spcAft>
              <a:buSzPts val="2400"/>
              <a:buChar char="-"/>
              <a:defRPr>
                <a:solidFill>
                  <a:schemeClr val="lt1"/>
                </a:solidFill>
              </a:defRPr>
            </a:lvl2pPr>
            <a:lvl3pPr indent="-381000" lvl="2" marL="1371600" rtl="0">
              <a:spcBef>
                <a:spcPts val="0"/>
              </a:spcBef>
              <a:spcAft>
                <a:spcPts val="0"/>
              </a:spcAft>
              <a:buSzPts val="2400"/>
              <a:buChar char="-"/>
              <a:defRPr>
                <a:solidFill>
                  <a:schemeClr val="lt1"/>
                </a:solidFill>
              </a:defRPr>
            </a:lvl3pPr>
            <a:lvl4pPr indent="-381000" lvl="3" marL="1828800" rtl="0">
              <a:spcBef>
                <a:spcPts val="0"/>
              </a:spcBef>
              <a:spcAft>
                <a:spcPts val="0"/>
              </a:spcAft>
              <a:buSzPts val="2400"/>
              <a:buChar char="-"/>
              <a:defRPr>
                <a:solidFill>
                  <a:schemeClr val="lt1"/>
                </a:solidFill>
              </a:defRPr>
            </a:lvl4pPr>
            <a:lvl5pPr indent="-381000" lvl="4" marL="2286000" rtl="0">
              <a:spcBef>
                <a:spcPts val="0"/>
              </a:spcBef>
              <a:spcAft>
                <a:spcPts val="0"/>
              </a:spcAft>
              <a:buSzPts val="2400"/>
              <a:buChar char="-"/>
              <a:defRPr>
                <a:solidFill>
                  <a:schemeClr val="lt1"/>
                </a:solidFill>
              </a:defRPr>
            </a:lvl5pPr>
            <a:lvl6pPr indent="-381000" lvl="5" marL="2743200" rtl="0">
              <a:spcBef>
                <a:spcPts val="0"/>
              </a:spcBef>
              <a:spcAft>
                <a:spcPts val="0"/>
              </a:spcAft>
              <a:buSzPts val="2400"/>
              <a:buChar char="-"/>
              <a:defRPr>
                <a:solidFill>
                  <a:schemeClr val="lt1"/>
                </a:solidFill>
              </a:defRPr>
            </a:lvl6pPr>
            <a:lvl7pPr indent="-381000" lvl="6" marL="3200400" rtl="0">
              <a:spcBef>
                <a:spcPts val="0"/>
              </a:spcBef>
              <a:spcAft>
                <a:spcPts val="0"/>
              </a:spcAft>
              <a:buSzPts val="2400"/>
              <a:buChar char="●"/>
              <a:defRPr>
                <a:solidFill>
                  <a:schemeClr val="lt1"/>
                </a:solidFill>
              </a:defRPr>
            </a:lvl7pPr>
            <a:lvl8pPr indent="-381000" lvl="7" marL="3657600" rtl="0">
              <a:spcBef>
                <a:spcPts val="0"/>
              </a:spcBef>
              <a:spcAft>
                <a:spcPts val="0"/>
              </a:spcAft>
              <a:buSzPts val="2400"/>
              <a:buChar char="○"/>
              <a:defRPr>
                <a:solidFill>
                  <a:schemeClr val="lt1"/>
                </a:solidFill>
              </a:defRPr>
            </a:lvl8pPr>
            <a:lvl9pPr indent="-381000" lvl="8" marL="4114800" rtl="0">
              <a:spcBef>
                <a:spcPts val="0"/>
              </a:spcBef>
              <a:spcAft>
                <a:spcPts val="0"/>
              </a:spcAft>
              <a:buSzPts val="2400"/>
              <a:buChar char="■"/>
              <a:defRPr>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35"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7"/>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7"/>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7"/>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7"/>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7"/>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7"/>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7"/>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7"/>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7"/>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7"/>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7"/>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7"/>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7"/>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7"/>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7"/>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7"/>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7"/>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7"/>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7"/>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0" name="Google Shape;440;p7"/>
          <p:cNvSpPr txBox="1"/>
          <p:nvPr>
            <p:ph idx="1" type="body"/>
          </p:nvPr>
        </p:nvSpPr>
        <p:spPr>
          <a:xfrm>
            <a:off x="739675"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1" name="Google Shape;441;p7"/>
          <p:cNvSpPr txBox="1"/>
          <p:nvPr>
            <p:ph idx="2" type="body"/>
          </p:nvPr>
        </p:nvSpPr>
        <p:spPr>
          <a:xfrm>
            <a:off x="4694997" y="1218009"/>
            <a:ext cx="3730800" cy="28539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442" name="Google Shape;442;p7"/>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43" name="Shape 443"/>
        <p:cNvGrpSpPr/>
        <p:nvPr/>
      </p:nvGrpSpPr>
      <p:grpSpPr>
        <a:xfrm>
          <a:off x="0" y="0"/>
          <a:ext cx="0" cy="0"/>
          <a:chOff x="0" y="0"/>
          <a:chExt cx="0" cy="0"/>
        </a:xfrm>
      </p:grpSpPr>
      <p:sp>
        <p:nvSpPr>
          <p:cNvPr id="444" name="Google Shape;444;p8"/>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 name="Google Shape;445;p8"/>
          <p:cNvGrpSpPr/>
          <p:nvPr/>
        </p:nvGrpSpPr>
        <p:grpSpPr>
          <a:xfrm>
            <a:off x="28550" y="3850565"/>
            <a:ext cx="9094048" cy="1293104"/>
            <a:chOff x="28544" y="3514688"/>
            <a:chExt cx="9094048" cy="1628800"/>
          </a:xfrm>
        </p:grpSpPr>
        <p:sp>
          <p:nvSpPr>
            <p:cNvPr id="446" name="Google Shape;446;p8"/>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8"/>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8"/>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8"/>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8"/>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8"/>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8"/>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8"/>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8"/>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8"/>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8"/>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8"/>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8"/>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8"/>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8"/>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8"/>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8"/>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8"/>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8"/>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8"/>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8"/>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8"/>
          <p:cNvGrpSpPr/>
          <p:nvPr/>
        </p:nvGrpSpPr>
        <p:grpSpPr>
          <a:xfrm>
            <a:off x="28550" y="4360998"/>
            <a:ext cx="9094048" cy="782671"/>
            <a:chOff x="28544" y="4157632"/>
            <a:chExt cx="9094048" cy="985856"/>
          </a:xfrm>
        </p:grpSpPr>
        <p:sp>
          <p:nvSpPr>
            <p:cNvPr id="480" name="Google Shape;480;p8"/>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8"/>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8"/>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8"/>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8"/>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8"/>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8"/>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8"/>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8"/>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8"/>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8"/>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8"/>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8"/>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8"/>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8"/>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8"/>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8"/>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8"/>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8"/>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8"/>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8"/>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8"/>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8"/>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8"/>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8"/>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8"/>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8"/>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8"/>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8"/>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8"/>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8"/>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8"/>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8"/>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8"/>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8"/>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8"/>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8"/>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8"/>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8"/>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8"/>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8"/>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8"/>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8"/>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8"/>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8"/>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8"/>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8"/>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8"/>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8"/>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8"/>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8"/>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8"/>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8"/>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8"/>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8"/>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8"/>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8"/>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8"/>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8"/>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8"/>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8"/>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8"/>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8"/>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8"/>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8"/>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8"/>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8"/>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8" name="Google Shape;548;p8"/>
          <p:cNvSpPr txBox="1"/>
          <p:nvPr>
            <p:ph idx="1" type="body"/>
          </p:nvPr>
        </p:nvSpPr>
        <p:spPr>
          <a:xfrm>
            <a:off x="739675"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49" name="Google Shape;549;p8"/>
          <p:cNvSpPr txBox="1"/>
          <p:nvPr>
            <p:ph idx="2" type="body"/>
          </p:nvPr>
        </p:nvSpPr>
        <p:spPr>
          <a:xfrm>
            <a:off x="3344038"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0" name="Google Shape;550;p8"/>
          <p:cNvSpPr txBox="1"/>
          <p:nvPr>
            <p:ph idx="3" type="body"/>
          </p:nvPr>
        </p:nvSpPr>
        <p:spPr>
          <a:xfrm>
            <a:off x="5948402" y="1235873"/>
            <a:ext cx="2477400" cy="2818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551" name="Google Shape;551;p8"/>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2" name="Shape 552"/>
        <p:cNvGrpSpPr/>
        <p:nvPr/>
      </p:nvGrpSpPr>
      <p:grpSpPr>
        <a:xfrm>
          <a:off x="0" y="0"/>
          <a:ext cx="0" cy="0"/>
          <a:chOff x="0" y="0"/>
          <a:chExt cx="0" cy="0"/>
        </a:xfrm>
      </p:grpSpPr>
      <p:sp>
        <p:nvSpPr>
          <p:cNvPr id="553" name="Google Shape;553;p9"/>
          <p:cNvSpPr/>
          <p:nvPr/>
        </p:nvSpPr>
        <p:spPr>
          <a:xfrm>
            <a:off x="-25" y="0"/>
            <a:ext cx="9144000" cy="10887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9"/>
          <p:cNvGrpSpPr/>
          <p:nvPr/>
        </p:nvGrpSpPr>
        <p:grpSpPr>
          <a:xfrm>
            <a:off x="28550" y="3850565"/>
            <a:ext cx="9094048" cy="1293104"/>
            <a:chOff x="28544" y="3514688"/>
            <a:chExt cx="9094048" cy="1628800"/>
          </a:xfrm>
        </p:grpSpPr>
        <p:sp>
          <p:nvSpPr>
            <p:cNvPr id="555" name="Google Shape;555;p9"/>
            <p:cNvSpPr/>
            <p:nvPr/>
          </p:nvSpPr>
          <p:spPr>
            <a:xfrm>
              <a:off x="300032" y="4491616"/>
              <a:ext cx="228608" cy="651872"/>
            </a:xfrm>
            <a:custGeom>
              <a:rect b="b" l="l" r="r" t="t"/>
              <a:pathLst>
                <a:path extrusionOk="0" h="20371" w="7144">
                  <a:moveTo>
                    <a:pt x="0" y="0"/>
                  </a:moveTo>
                  <a:lnTo>
                    <a:pt x="0" y="20371"/>
                  </a:lnTo>
                  <a:lnTo>
                    <a:pt x="7144" y="20371"/>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8544" y="4220160"/>
              <a:ext cx="228640" cy="923328"/>
            </a:xfrm>
            <a:custGeom>
              <a:rect b="b" l="l" r="r" t="t"/>
              <a:pathLst>
                <a:path extrusionOk="0" h="28854" w="7145">
                  <a:moveTo>
                    <a:pt x="1" y="0"/>
                  </a:moveTo>
                  <a:lnTo>
                    <a:pt x="1" y="28854"/>
                  </a:lnTo>
                  <a:lnTo>
                    <a:pt x="7145" y="28854"/>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576832"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53664" y="4120128"/>
              <a:ext cx="230400" cy="1023360"/>
            </a:xfrm>
            <a:custGeom>
              <a:rect b="b" l="l" r="r" t="t"/>
              <a:pathLst>
                <a:path extrusionOk="0" h="31980" w="7200">
                  <a:moveTo>
                    <a:pt x="0" y="1"/>
                  </a:moveTo>
                  <a:lnTo>
                    <a:pt x="0" y="31980"/>
                  </a:lnTo>
                  <a:lnTo>
                    <a:pt x="7200" y="3198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a:off x="1130496" y="4627328"/>
              <a:ext cx="230400" cy="516160"/>
            </a:xfrm>
            <a:custGeom>
              <a:rect b="b" l="l" r="r" t="t"/>
              <a:pathLst>
                <a:path extrusionOk="0" h="16130" w="7200">
                  <a:moveTo>
                    <a:pt x="0" y="1"/>
                  </a:moveTo>
                  <a:lnTo>
                    <a:pt x="0" y="16130"/>
                  </a:lnTo>
                  <a:lnTo>
                    <a:pt x="7200" y="1613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9"/>
            <p:cNvSpPr/>
            <p:nvPr/>
          </p:nvSpPr>
          <p:spPr>
            <a:xfrm>
              <a:off x="1409088" y="3821888"/>
              <a:ext cx="228640" cy="1321600"/>
            </a:xfrm>
            <a:custGeom>
              <a:rect b="b" l="l" r="r" t="t"/>
              <a:pathLst>
                <a:path extrusionOk="0" h="41300" w="7145">
                  <a:moveTo>
                    <a:pt x="1" y="0"/>
                  </a:moveTo>
                  <a:lnTo>
                    <a:pt x="1" y="41300"/>
                  </a:lnTo>
                  <a:lnTo>
                    <a:pt x="7144" y="41300"/>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9"/>
            <p:cNvSpPr/>
            <p:nvPr/>
          </p:nvSpPr>
          <p:spPr>
            <a:xfrm>
              <a:off x="1685920" y="4175488"/>
              <a:ext cx="230400" cy="968000"/>
            </a:xfrm>
            <a:custGeom>
              <a:rect b="b" l="l" r="r" t="t"/>
              <a:pathLst>
                <a:path extrusionOk="0" h="30250" w="7200">
                  <a:moveTo>
                    <a:pt x="0" y="1"/>
                  </a:moveTo>
                  <a:lnTo>
                    <a:pt x="0" y="30250"/>
                  </a:lnTo>
                  <a:lnTo>
                    <a:pt x="7200" y="3025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
            <p:cNvSpPr/>
            <p:nvPr/>
          </p:nvSpPr>
          <p:spPr>
            <a:xfrm>
              <a:off x="1962720" y="3939744"/>
              <a:ext cx="230432" cy="1203744"/>
            </a:xfrm>
            <a:custGeom>
              <a:rect b="b" l="l" r="r" t="t"/>
              <a:pathLst>
                <a:path extrusionOk="0" h="37617" w="7201">
                  <a:moveTo>
                    <a:pt x="1" y="1"/>
                  </a:moveTo>
                  <a:lnTo>
                    <a:pt x="1"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2239552" y="4355872"/>
              <a:ext cx="230400" cy="787616"/>
            </a:xfrm>
            <a:custGeom>
              <a:rect b="b" l="l" r="r" t="t"/>
              <a:pathLst>
                <a:path extrusionOk="0" h="24613" w="7200">
                  <a:moveTo>
                    <a:pt x="0" y="1"/>
                  </a:moveTo>
                  <a:lnTo>
                    <a:pt x="0" y="24613"/>
                  </a:lnTo>
                  <a:lnTo>
                    <a:pt x="7200" y="24613"/>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25163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2794976" y="4175488"/>
              <a:ext cx="228640" cy="968000"/>
            </a:xfrm>
            <a:custGeom>
              <a:rect b="b" l="l" r="r" t="t"/>
              <a:pathLst>
                <a:path extrusionOk="0" h="30250" w="7145">
                  <a:moveTo>
                    <a:pt x="1" y="1"/>
                  </a:moveTo>
                  <a:lnTo>
                    <a:pt x="1" y="30250"/>
                  </a:lnTo>
                  <a:lnTo>
                    <a:pt x="7144" y="3025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3071808" y="3659360"/>
              <a:ext cx="230400" cy="1484128"/>
            </a:xfrm>
            <a:custGeom>
              <a:rect b="b" l="l" r="r" t="t"/>
              <a:pathLst>
                <a:path extrusionOk="0" h="46379" w="7200">
                  <a:moveTo>
                    <a:pt x="0" y="1"/>
                  </a:moveTo>
                  <a:lnTo>
                    <a:pt x="0" y="46379"/>
                  </a:lnTo>
                  <a:lnTo>
                    <a:pt x="7200" y="46379"/>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3348608"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3625440"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3904032" y="4491616"/>
              <a:ext cx="228640" cy="651872"/>
            </a:xfrm>
            <a:custGeom>
              <a:rect b="b" l="l" r="r" t="t"/>
              <a:pathLst>
                <a:path extrusionOk="0" h="20371" w="7145">
                  <a:moveTo>
                    <a:pt x="1" y="0"/>
                  </a:moveTo>
                  <a:lnTo>
                    <a:pt x="1" y="20371"/>
                  </a:lnTo>
                  <a:lnTo>
                    <a:pt x="7145" y="20371"/>
                  </a:lnTo>
                  <a:lnTo>
                    <a:pt x="7145"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4180864" y="4284448"/>
              <a:ext cx="230432" cy="859040"/>
            </a:xfrm>
            <a:custGeom>
              <a:rect b="b" l="l" r="r" t="t"/>
              <a:pathLst>
                <a:path extrusionOk="0" h="26845" w="7201">
                  <a:moveTo>
                    <a:pt x="0" y="0"/>
                  </a:moveTo>
                  <a:lnTo>
                    <a:pt x="0" y="26845"/>
                  </a:lnTo>
                  <a:lnTo>
                    <a:pt x="7200" y="26845"/>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4457696" y="4004032"/>
              <a:ext cx="230400" cy="1139456"/>
            </a:xfrm>
            <a:custGeom>
              <a:rect b="b" l="l" r="r" t="t"/>
              <a:pathLst>
                <a:path extrusionOk="0" h="35608" w="7200">
                  <a:moveTo>
                    <a:pt x="0" y="1"/>
                  </a:moveTo>
                  <a:lnTo>
                    <a:pt x="0" y="35608"/>
                  </a:lnTo>
                  <a:lnTo>
                    <a:pt x="7200" y="35608"/>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4734496" y="3821888"/>
              <a:ext cx="230432" cy="1321600"/>
            </a:xfrm>
            <a:custGeom>
              <a:rect b="b" l="l" r="r" t="t"/>
              <a:pathLst>
                <a:path extrusionOk="0" h="41300" w="7201">
                  <a:moveTo>
                    <a:pt x="1" y="0"/>
                  </a:moveTo>
                  <a:lnTo>
                    <a:pt x="1"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50113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5289920" y="3939744"/>
              <a:ext cx="228640" cy="1203744"/>
            </a:xfrm>
            <a:custGeom>
              <a:rect b="b" l="l" r="r" t="t"/>
              <a:pathLst>
                <a:path extrusionOk="0" h="37617" w="7145">
                  <a:moveTo>
                    <a:pt x="1" y="1"/>
                  </a:moveTo>
                  <a:lnTo>
                    <a:pt x="1" y="37617"/>
                  </a:lnTo>
                  <a:lnTo>
                    <a:pt x="7145" y="37617"/>
                  </a:lnTo>
                  <a:lnTo>
                    <a:pt x="7145"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5566752" y="3704000"/>
              <a:ext cx="230432" cy="1439488"/>
            </a:xfrm>
            <a:custGeom>
              <a:rect b="b" l="l" r="r" t="t"/>
              <a:pathLst>
                <a:path extrusionOk="0" h="44984" w="7201">
                  <a:moveTo>
                    <a:pt x="0" y="1"/>
                  </a:moveTo>
                  <a:lnTo>
                    <a:pt x="0" y="44984"/>
                  </a:lnTo>
                  <a:lnTo>
                    <a:pt x="7200" y="44984"/>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5843584" y="3821888"/>
              <a:ext cx="230400" cy="1321600"/>
            </a:xfrm>
            <a:custGeom>
              <a:rect b="b" l="l" r="r" t="t"/>
              <a:pathLst>
                <a:path extrusionOk="0" h="41300" w="7200">
                  <a:moveTo>
                    <a:pt x="0" y="0"/>
                  </a:moveTo>
                  <a:lnTo>
                    <a:pt x="0" y="41300"/>
                  </a:lnTo>
                  <a:lnTo>
                    <a:pt x="7200" y="4130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6120384" y="4329088"/>
              <a:ext cx="230432" cy="814400"/>
            </a:xfrm>
            <a:custGeom>
              <a:rect b="b" l="l" r="r" t="t"/>
              <a:pathLst>
                <a:path extrusionOk="0" h="25450" w="7201">
                  <a:moveTo>
                    <a:pt x="1" y="0"/>
                  </a:moveTo>
                  <a:lnTo>
                    <a:pt x="1" y="25450"/>
                  </a:lnTo>
                  <a:lnTo>
                    <a:pt x="7200" y="2545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6399008" y="4120128"/>
              <a:ext cx="228608" cy="1023360"/>
            </a:xfrm>
            <a:custGeom>
              <a:rect b="b" l="l" r="r" t="t"/>
              <a:pathLst>
                <a:path extrusionOk="0" h="31980" w="7144">
                  <a:moveTo>
                    <a:pt x="0" y="1"/>
                  </a:moveTo>
                  <a:lnTo>
                    <a:pt x="0" y="31980"/>
                  </a:lnTo>
                  <a:lnTo>
                    <a:pt x="7144" y="31980"/>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
            <p:cNvSpPr/>
            <p:nvPr/>
          </p:nvSpPr>
          <p:spPr>
            <a:xfrm>
              <a:off x="6675808" y="4538048"/>
              <a:ext cx="230432" cy="605440"/>
            </a:xfrm>
            <a:custGeom>
              <a:rect b="b" l="l" r="r" t="t"/>
              <a:pathLst>
                <a:path extrusionOk="0" h="18920" w="7201">
                  <a:moveTo>
                    <a:pt x="1" y="0"/>
                  </a:moveTo>
                  <a:lnTo>
                    <a:pt x="1" y="18920"/>
                  </a:lnTo>
                  <a:lnTo>
                    <a:pt x="7200" y="18920"/>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
            <p:cNvSpPr/>
            <p:nvPr/>
          </p:nvSpPr>
          <p:spPr>
            <a:xfrm>
              <a:off x="6952640" y="3939744"/>
              <a:ext cx="230432" cy="1203744"/>
            </a:xfrm>
            <a:custGeom>
              <a:rect b="b" l="l" r="r" t="t"/>
              <a:pathLst>
                <a:path extrusionOk="0" h="37617" w="7201">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9"/>
            <p:cNvSpPr/>
            <p:nvPr/>
          </p:nvSpPr>
          <p:spPr>
            <a:xfrm>
              <a:off x="7229472" y="4220160"/>
              <a:ext cx="230400" cy="923328"/>
            </a:xfrm>
            <a:custGeom>
              <a:rect b="b" l="l" r="r" t="t"/>
              <a:pathLst>
                <a:path extrusionOk="0" h="28854" w="7200">
                  <a:moveTo>
                    <a:pt x="0" y="0"/>
                  </a:moveTo>
                  <a:lnTo>
                    <a:pt x="0" y="28854"/>
                  </a:lnTo>
                  <a:lnTo>
                    <a:pt x="7200" y="28854"/>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7506272" y="3768288"/>
              <a:ext cx="230432" cy="1375200"/>
            </a:xfrm>
            <a:custGeom>
              <a:rect b="b" l="l" r="r" t="t"/>
              <a:pathLst>
                <a:path extrusionOk="0" h="42975" w="7201">
                  <a:moveTo>
                    <a:pt x="1" y="1"/>
                  </a:moveTo>
                  <a:lnTo>
                    <a:pt x="1" y="42975"/>
                  </a:lnTo>
                  <a:lnTo>
                    <a:pt x="7200" y="42975"/>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
            <p:cNvSpPr/>
            <p:nvPr/>
          </p:nvSpPr>
          <p:spPr>
            <a:xfrm>
              <a:off x="7784896" y="4004032"/>
              <a:ext cx="228608" cy="1139456"/>
            </a:xfrm>
            <a:custGeom>
              <a:rect b="b" l="l" r="r" t="t"/>
              <a:pathLst>
                <a:path extrusionOk="0" h="35608" w="7144">
                  <a:moveTo>
                    <a:pt x="0" y="1"/>
                  </a:moveTo>
                  <a:lnTo>
                    <a:pt x="0" y="35608"/>
                  </a:lnTo>
                  <a:lnTo>
                    <a:pt x="7144" y="35608"/>
                  </a:lnTo>
                  <a:lnTo>
                    <a:pt x="7144"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
            <p:cNvSpPr/>
            <p:nvPr/>
          </p:nvSpPr>
          <p:spPr>
            <a:xfrm>
              <a:off x="8061696" y="3596864"/>
              <a:ext cx="230432" cy="1546624"/>
            </a:xfrm>
            <a:custGeom>
              <a:rect b="b" l="l" r="r" t="t"/>
              <a:pathLst>
                <a:path extrusionOk="0" h="48332" w="7201">
                  <a:moveTo>
                    <a:pt x="1" y="0"/>
                  </a:moveTo>
                  <a:lnTo>
                    <a:pt x="1" y="48332"/>
                  </a:lnTo>
                  <a:lnTo>
                    <a:pt x="7200" y="48332"/>
                  </a:lnTo>
                  <a:lnTo>
                    <a:pt x="7200"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8338528" y="3514688"/>
              <a:ext cx="230400" cy="1628800"/>
            </a:xfrm>
            <a:custGeom>
              <a:rect b="b" l="l" r="r" t="t"/>
              <a:pathLst>
                <a:path extrusionOk="0" h="50900" w="7200">
                  <a:moveTo>
                    <a:pt x="0" y="1"/>
                  </a:moveTo>
                  <a:lnTo>
                    <a:pt x="0" y="50900"/>
                  </a:lnTo>
                  <a:lnTo>
                    <a:pt x="7200" y="50900"/>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8615360" y="3939744"/>
              <a:ext cx="230400" cy="1203744"/>
            </a:xfrm>
            <a:custGeom>
              <a:rect b="b" l="l" r="r" t="t"/>
              <a:pathLst>
                <a:path extrusionOk="0" h="37617" w="7200">
                  <a:moveTo>
                    <a:pt x="0" y="1"/>
                  </a:moveTo>
                  <a:lnTo>
                    <a:pt x="0" y="37617"/>
                  </a:lnTo>
                  <a:lnTo>
                    <a:pt x="7200" y="37617"/>
                  </a:lnTo>
                  <a:lnTo>
                    <a:pt x="7200"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8893952" y="3596864"/>
              <a:ext cx="228640" cy="1546624"/>
            </a:xfrm>
            <a:custGeom>
              <a:rect b="b" l="l" r="r" t="t"/>
              <a:pathLst>
                <a:path extrusionOk="0" h="48332" w="7145">
                  <a:moveTo>
                    <a:pt x="1" y="0"/>
                  </a:moveTo>
                  <a:lnTo>
                    <a:pt x="1" y="48332"/>
                  </a:lnTo>
                  <a:lnTo>
                    <a:pt x="7144" y="48332"/>
                  </a:lnTo>
                  <a:lnTo>
                    <a:pt x="7144"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28550" y="4360998"/>
            <a:ext cx="9094048" cy="782671"/>
            <a:chOff x="28544" y="4157632"/>
            <a:chExt cx="9094048" cy="985856"/>
          </a:xfrm>
        </p:grpSpPr>
        <p:sp>
          <p:nvSpPr>
            <p:cNvPr id="589" name="Google Shape;589;p9"/>
            <p:cNvSpPr/>
            <p:nvPr/>
          </p:nvSpPr>
          <p:spPr>
            <a:xfrm>
              <a:off x="435744" y="4782720"/>
              <a:ext cx="92896" cy="360768"/>
            </a:xfrm>
            <a:custGeom>
              <a:rect b="b" l="l" r="r" t="t"/>
              <a:pathLst>
                <a:path extrusionOk="0" h="11274" w="2903">
                  <a:moveTo>
                    <a:pt x="1" y="0"/>
                  </a:moveTo>
                  <a:lnTo>
                    <a:pt x="1" y="11274"/>
                  </a:lnTo>
                  <a:lnTo>
                    <a:pt x="2903" y="11274"/>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300032" y="4638048"/>
              <a:ext cx="92896" cy="505440"/>
            </a:xfrm>
            <a:custGeom>
              <a:rect b="b" l="l" r="r" t="t"/>
              <a:pathLst>
                <a:path extrusionOk="0" h="15795" w="2903">
                  <a:moveTo>
                    <a:pt x="0" y="1"/>
                  </a:moveTo>
                  <a:lnTo>
                    <a:pt x="0" y="15795"/>
                  </a:lnTo>
                  <a:lnTo>
                    <a:pt x="2902" y="15795"/>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64288" y="4571968"/>
              <a:ext cx="92896" cy="571520"/>
            </a:xfrm>
            <a:custGeom>
              <a:rect b="b" l="l" r="r" t="t"/>
              <a:pathLst>
                <a:path extrusionOk="0" h="17860" w="2903">
                  <a:moveTo>
                    <a:pt x="1" y="1"/>
                  </a:moveTo>
                  <a:lnTo>
                    <a:pt x="1" y="17860"/>
                  </a:lnTo>
                  <a:lnTo>
                    <a:pt x="2903" y="17860"/>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28544" y="4739840"/>
              <a:ext cx="92928" cy="403648"/>
            </a:xfrm>
            <a:custGeom>
              <a:rect b="b" l="l" r="r" t="t"/>
              <a:pathLst>
                <a:path extrusionOk="0" h="12614" w="2904">
                  <a:moveTo>
                    <a:pt x="1" y="1"/>
                  </a:moveTo>
                  <a:lnTo>
                    <a:pt x="1" y="12614"/>
                  </a:lnTo>
                  <a:lnTo>
                    <a:pt x="2903" y="12614"/>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9"/>
            <p:cNvSpPr/>
            <p:nvPr/>
          </p:nvSpPr>
          <p:spPr>
            <a:xfrm>
              <a:off x="712576"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9"/>
            <p:cNvSpPr/>
            <p:nvPr/>
          </p:nvSpPr>
          <p:spPr>
            <a:xfrm>
              <a:off x="576832" y="4752352"/>
              <a:ext cx="94688" cy="391136"/>
            </a:xfrm>
            <a:custGeom>
              <a:rect b="b" l="l" r="r" t="t"/>
              <a:pathLst>
                <a:path extrusionOk="0" h="12223" w="2959">
                  <a:moveTo>
                    <a:pt x="1" y="1"/>
                  </a:moveTo>
                  <a:lnTo>
                    <a:pt x="1" y="12223"/>
                  </a:lnTo>
                  <a:lnTo>
                    <a:pt x="2959" y="12223"/>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9"/>
            <p:cNvSpPr/>
            <p:nvPr/>
          </p:nvSpPr>
          <p:spPr>
            <a:xfrm>
              <a:off x="989408" y="4386240"/>
              <a:ext cx="94656" cy="757248"/>
            </a:xfrm>
            <a:custGeom>
              <a:rect b="b" l="l" r="r" t="t"/>
              <a:pathLst>
                <a:path extrusionOk="0" h="23664" w="2958">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9"/>
            <p:cNvSpPr/>
            <p:nvPr/>
          </p:nvSpPr>
          <p:spPr>
            <a:xfrm>
              <a:off x="853664" y="4500544"/>
              <a:ext cx="94688" cy="642944"/>
            </a:xfrm>
            <a:custGeom>
              <a:rect b="b" l="l" r="r" t="t"/>
              <a:pathLst>
                <a:path extrusionOk="0" h="20092" w="2959">
                  <a:moveTo>
                    <a:pt x="0" y="0"/>
                  </a:moveTo>
                  <a:lnTo>
                    <a:pt x="0" y="20092"/>
                  </a:lnTo>
                  <a:lnTo>
                    <a:pt x="2958" y="2009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9"/>
            <p:cNvSpPr/>
            <p:nvPr/>
          </p:nvSpPr>
          <p:spPr>
            <a:xfrm>
              <a:off x="1266208"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9"/>
            <p:cNvSpPr/>
            <p:nvPr/>
          </p:nvSpPr>
          <p:spPr>
            <a:xfrm>
              <a:off x="1130496" y="4518400"/>
              <a:ext cx="94688" cy="625088"/>
            </a:xfrm>
            <a:custGeom>
              <a:rect b="b" l="l" r="r" t="t"/>
              <a:pathLst>
                <a:path extrusionOk="0" h="19534" w="2959">
                  <a:moveTo>
                    <a:pt x="0" y="0"/>
                  </a:moveTo>
                  <a:lnTo>
                    <a:pt x="0" y="19534"/>
                  </a:lnTo>
                  <a:lnTo>
                    <a:pt x="2958" y="1953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9"/>
            <p:cNvSpPr/>
            <p:nvPr/>
          </p:nvSpPr>
          <p:spPr>
            <a:xfrm>
              <a:off x="15430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
            <p:cNvSpPr/>
            <p:nvPr/>
          </p:nvSpPr>
          <p:spPr>
            <a:xfrm>
              <a:off x="1407296" y="4721984"/>
              <a:ext cx="94688" cy="421504"/>
            </a:xfrm>
            <a:custGeom>
              <a:rect b="b" l="l" r="r" t="t"/>
              <a:pathLst>
                <a:path extrusionOk="0" h="13172" w="2959">
                  <a:moveTo>
                    <a:pt x="1" y="1"/>
                  </a:moveTo>
                  <a:lnTo>
                    <a:pt x="1" y="13172"/>
                  </a:lnTo>
                  <a:lnTo>
                    <a:pt x="2959" y="1317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9"/>
            <p:cNvSpPr/>
            <p:nvPr/>
          </p:nvSpPr>
          <p:spPr>
            <a:xfrm>
              <a:off x="1821632" y="4457664"/>
              <a:ext cx="92896" cy="685824"/>
            </a:xfrm>
            <a:custGeom>
              <a:rect b="b" l="l" r="r" t="t"/>
              <a:pathLst>
                <a:path extrusionOk="0" h="21432" w="2903">
                  <a:moveTo>
                    <a:pt x="1" y="1"/>
                  </a:moveTo>
                  <a:lnTo>
                    <a:pt x="1" y="21432"/>
                  </a:lnTo>
                  <a:lnTo>
                    <a:pt x="2903" y="21432"/>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9"/>
            <p:cNvSpPr/>
            <p:nvPr/>
          </p:nvSpPr>
          <p:spPr>
            <a:xfrm>
              <a:off x="1685920"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9"/>
            <p:cNvSpPr/>
            <p:nvPr/>
          </p:nvSpPr>
          <p:spPr>
            <a:xfrm>
              <a:off x="2098464"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9"/>
            <p:cNvSpPr/>
            <p:nvPr/>
          </p:nvSpPr>
          <p:spPr>
            <a:xfrm>
              <a:off x="1962720"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9"/>
            <p:cNvSpPr/>
            <p:nvPr/>
          </p:nvSpPr>
          <p:spPr>
            <a:xfrm>
              <a:off x="2375296" y="4711264"/>
              <a:ext cx="94656" cy="432224"/>
            </a:xfrm>
            <a:custGeom>
              <a:rect b="b" l="l" r="r" t="t"/>
              <a:pathLst>
                <a:path extrusionOk="0" h="13507" w="2958">
                  <a:moveTo>
                    <a:pt x="0" y="1"/>
                  </a:moveTo>
                  <a:lnTo>
                    <a:pt x="0" y="13507"/>
                  </a:lnTo>
                  <a:lnTo>
                    <a:pt x="2958" y="1350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9"/>
            <p:cNvSpPr/>
            <p:nvPr/>
          </p:nvSpPr>
          <p:spPr>
            <a:xfrm>
              <a:off x="2239552" y="4536256"/>
              <a:ext cx="94688" cy="607232"/>
            </a:xfrm>
            <a:custGeom>
              <a:rect b="b" l="l" r="r" t="t"/>
              <a:pathLst>
                <a:path extrusionOk="0" h="18976" w="2959">
                  <a:moveTo>
                    <a:pt x="0" y="0"/>
                  </a:moveTo>
                  <a:lnTo>
                    <a:pt x="0" y="18976"/>
                  </a:lnTo>
                  <a:lnTo>
                    <a:pt x="2958" y="18976"/>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9"/>
            <p:cNvSpPr/>
            <p:nvPr/>
          </p:nvSpPr>
          <p:spPr>
            <a:xfrm>
              <a:off x="2652096" y="4704128"/>
              <a:ext cx="94688" cy="439360"/>
            </a:xfrm>
            <a:custGeom>
              <a:rect b="b" l="l" r="r" t="t"/>
              <a:pathLst>
                <a:path extrusionOk="0" h="13730" w="2959">
                  <a:moveTo>
                    <a:pt x="1" y="1"/>
                  </a:moveTo>
                  <a:lnTo>
                    <a:pt x="1" y="13730"/>
                  </a:lnTo>
                  <a:lnTo>
                    <a:pt x="2959" y="1373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9"/>
            <p:cNvSpPr/>
            <p:nvPr/>
          </p:nvSpPr>
          <p:spPr>
            <a:xfrm>
              <a:off x="2516384" y="4764864"/>
              <a:ext cx="94688" cy="378624"/>
            </a:xfrm>
            <a:custGeom>
              <a:rect b="b" l="l" r="r" t="t"/>
              <a:pathLst>
                <a:path extrusionOk="0" h="11832" w="2959">
                  <a:moveTo>
                    <a:pt x="0" y="0"/>
                  </a:moveTo>
                  <a:lnTo>
                    <a:pt x="0" y="11832"/>
                  </a:lnTo>
                  <a:lnTo>
                    <a:pt x="2958" y="11832"/>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9"/>
            <p:cNvSpPr/>
            <p:nvPr/>
          </p:nvSpPr>
          <p:spPr>
            <a:xfrm>
              <a:off x="2930720" y="4421952"/>
              <a:ext cx="92896" cy="721536"/>
            </a:xfrm>
            <a:custGeom>
              <a:rect b="b" l="l" r="r" t="t"/>
              <a:pathLst>
                <a:path extrusionOk="0" h="22548" w="2903">
                  <a:moveTo>
                    <a:pt x="0" y="1"/>
                  </a:moveTo>
                  <a:lnTo>
                    <a:pt x="0" y="22548"/>
                  </a:lnTo>
                  <a:lnTo>
                    <a:pt x="2902" y="22548"/>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9"/>
            <p:cNvSpPr/>
            <p:nvPr/>
          </p:nvSpPr>
          <p:spPr>
            <a:xfrm>
              <a:off x="2794976" y="4638048"/>
              <a:ext cx="92896" cy="505440"/>
            </a:xfrm>
            <a:custGeom>
              <a:rect b="b" l="l" r="r" t="t"/>
              <a:pathLst>
                <a:path extrusionOk="0" h="15795" w="2903">
                  <a:moveTo>
                    <a:pt x="1" y="1"/>
                  </a:moveTo>
                  <a:lnTo>
                    <a:pt x="1" y="15795"/>
                  </a:lnTo>
                  <a:lnTo>
                    <a:pt x="2903" y="1579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9"/>
            <p:cNvSpPr/>
            <p:nvPr/>
          </p:nvSpPr>
          <p:spPr>
            <a:xfrm>
              <a:off x="3207520" y="4386240"/>
              <a:ext cx="94688" cy="757248"/>
            </a:xfrm>
            <a:custGeom>
              <a:rect b="b" l="l" r="r" t="t"/>
              <a:pathLst>
                <a:path extrusionOk="0" h="23664" w="2959">
                  <a:moveTo>
                    <a:pt x="1" y="0"/>
                  </a:moveTo>
                  <a:lnTo>
                    <a:pt x="1" y="23664"/>
                  </a:lnTo>
                  <a:lnTo>
                    <a:pt x="2959" y="23664"/>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9"/>
            <p:cNvSpPr/>
            <p:nvPr/>
          </p:nvSpPr>
          <p:spPr>
            <a:xfrm>
              <a:off x="3071808" y="4314784"/>
              <a:ext cx="94688" cy="828704"/>
            </a:xfrm>
            <a:custGeom>
              <a:rect b="b" l="l" r="r" t="t"/>
              <a:pathLst>
                <a:path extrusionOk="0" h="25897" w="2959">
                  <a:moveTo>
                    <a:pt x="0" y="1"/>
                  </a:moveTo>
                  <a:lnTo>
                    <a:pt x="0" y="25897"/>
                  </a:lnTo>
                  <a:lnTo>
                    <a:pt x="2958" y="25897"/>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9"/>
            <p:cNvSpPr/>
            <p:nvPr/>
          </p:nvSpPr>
          <p:spPr>
            <a:xfrm>
              <a:off x="3484352"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9"/>
            <p:cNvSpPr/>
            <p:nvPr/>
          </p:nvSpPr>
          <p:spPr>
            <a:xfrm>
              <a:off x="3348608" y="4314784"/>
              <a:ext cx="94688" cy="828704"/>
            </a:xfrm>
            <a:custGeom>
              <a:rect b="b" l="l" r="r" t="t"/>
              <a:pathLst>
                <a:path extrusionOk="0" h="25897" w="2959">
                  <a:moveTo>
                    <a:pt x="1" y="1"/>
                  </a:moveTo>
                  <a:lnTo>
                    <a:pt x="1" y="25897"/>
                  </a:lnTo>
                  <a:lnTo>
                    <a:pt x="2959" y="25897"/>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9"/>
            <p:cNvSpPr/>
            <p:nvPr/>
          </p:nvSpPr>
          <p:spPr>
            <a:xfrm>
              <a:off x="3761184" y="4739840"/>
              <a:ext cx="94656" cy="403648"/>
            </a:xfrm>
            <a:custGeom>
              <a:rect b="b" l="l" r="r" t="t"/>
              <a:pathLst>
                <a:path extrusionOk="0" h="12614" w="2958">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9"/>
            <p:cNvSpPr/>
            <p:nvPr/>
          </p:nvSpPr>
          <p:spPr>
            <a:xfrm>
              <a:off x="3625440" y="4457664"/>
              <a:ext cx="94688" cy="685824"/>
            </a:xfrm>
            <a:custGeom>
              <a:rect b="b" l="l" r="r" t="t"/>
              <a:pathLst>
                <a:path extrusionOk="0" h="21432" w="2959">
                  <a:moveTo>
                    <a:pt x="0" y="1"/>
                  </a:moveTo>
                  <a:lnTo>
                    <a:pt x="0" y="21432"/>
                  </a:lnTo>
                  <a:lnTo>
                    <a:pt x="2958" y="2143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9"/>
            <p:cNvSpPr/>
            <p:nvPr/>
          </p:nvSpPr>
          <p:spPr>
            <a:xfrm>
              <a:off x="4037984" y="4638048"/>
              <a:ext cx="94688" cy="505440"/>
            </a:xfrm>
            <a:custGeom>
              <a:rect b="b" l="l" r="r" t="t"/>
              <a:pathLst>
                <a:path extrusionOk="0" h="15795" w="2959">
                  <a:moveTo>
                    <a:pt x="1" y="1"/>
                  </a:moveTo>
                  <a:lnTo>
                    <a:pt x="1" y="15795"/>
                  </a:lnTo>
                  <a:lnTo>
                    <a:pt x="2959" y="15795"/>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9"/>
            <p:cNvSpPr/>
            <p:nvPr/>
          </p:nvSpPr>
          <p:spPr>
            <a:xfrm>
              <a:off x="3902272" y="4836288"/>
              <a:ext cx="94656" cy="307200"/>
            </a:xfrm>
            <a:custGeom>
              <a:rect b="b" l="l" r="r" t="t"/>
              <a:pathLst>
                <a:path extrusionOk="0" h="9600" w="2958">
                  <a:moveTo>
                    <a:pt x="0" y="1"/>
                  </a:moveTo>
                  <a:lnTo>
                    <a:pt x="0" y="9600"/>
                  </a:lnTo>
                  <a:lnTo>
                    <a:pt x="2958" y="960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9"/>
            <p:cNvSpPr/>
            <p:nvPr/>
          </p:nvSpPr>
          <p:spPr>
            <a:xfrm>
              <a:off x="4316608" y="4638048"/>
              <a:ext cx="94688" cy="505440"/>
            </a:xfrm>
            <a:custGeom>
              <a:rect b="b" l="l" r="r" t="t"/>
              <a:pathLst>
                <a:path extrusionOk="0" h="15795" w="2959">
                  <a:moveTo>
                    <a:pt x="0" y="1"/>
                  </a:moveTo>
                  <a:lnTo>
                    <a:pt x="0" y="15795"/>
                  </a:lnTo>
                  <a:lnTo>
                    <a:pt x="2958" y="1579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9"/>
            <p:cNvSpPr/>
            <p:nvPr/>
          </p:nvSpPr>
          <p:spPr>
            <a:xfrm>
              <a:off x="418086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9"/>
            <p:cNvSpPr/>
            <p:nvPr/>
          </p:nvSpPr>
          <p:spPr>
            <a:xfrm>
              <a:off x="4593408"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9"/>
            <p:cNvSpPr/>
            <p:nvPr/>
          </p:nvSpPr>
          <p:spPr>
            <a:xfrm>
              <a:off x="4457696"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9"/>
            <p:cNvSpPr/>
            <p:nvPr/>
          </p:nvSpPr>
          <p:spPr>
            <a:xfrm>
              <a:off x="4870240" y="4386240"/>
              <a:ext cx="94688" cy="757248"/>
            </a:xfrm>
            <a:custGeom>
              <a:rect b="b" l="l" r="r" t="t"/>
              <a:pathLst>
                <a:path extrusionOk="0" h="23664" w="2959">
                  <a:moveTo>
                    <a:pt x="0" y="0"/>
                  </a:moveTo>
                  <a:lnTo>
                    <a:pt x="0" y="23664"/>
                  </a:lnTo>
                  <a:lnTo>
                    <a:pt x="2958" y="23664"/>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9"/>
            <p:cNvSpPr/>
            <p:nvPr/>
          </p:nvSpPr>
          <p:spPr>
            <a:xfrm>
              <a:off x="4734496" y="4457664"/>
              <a:ext cx="94688" cy="685824"/>
            </a:xfrm>
            <a:custGeom>
              <a:rect b="b" l="l" r="r" t="t"/>
              <a:pathLst>
                <a:path extrusionOk="0" h="21432" w="2959">
                  <a:moveTo>
                    <a:pt x="1" y="1"/>
                  </a:moveTo>
                  <a:lnTo>
                    <a:pt x="1" y="21432"/>
                  </a:lnTo>
                  <a:lnTo>
                    <a:pt x="2959" y="2143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9"/>
            <p:cNvSpPr/>
            <p:nvPr/>
          </p:nvSpPr>
          <p:spPr>
            <a:xfrm>
              <a:off x="5147072" y="4157632"/>
              <a:ext cx="94656" cy="985856"/>
            </a:xfrm>
            <a:custGeom>
              <a:rect b="b" l="l" r="r" t="t"/>
              <a:pathLst>
                <a:path extrusionOk="0" h="30808" w="2958">
                  <a:moveTo>
                    <a:pt x="0" y="1"/>
                  </a:moveTo>
                  <a:lnTo>
                    <a:pt x="0" y="30808"/>
                  </a:lnTo>
                  <a:lnTo>
                    <a:pt x="2958" y="30808"/>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9"/>
            <p:cNvSpPr/>
            <p:nvPr/>
          </p:nvSpPr>
          <p:spPr>
            <a:xfrm>
              <a:off x="5011328" y="4229088"/>
              <a:ext cx="94688" cy="914400"/>
            </a:xfrm>
            <a:custGeom>
              <a:rect b="b" l="l" r="r" t="t"/>
              <a:pathLst>
                <a:path extrusionOk="0" h="28575" w="2959">
                  <a:moveTo>
                    <a:pt x="0" y="0"/>
                  </a:moveTo>
                  <a:lnTo>
                    <a:pt x="0" y="28575"/>
                  </a:lnTo>
                  <a:lnTo>
                    <a:pt x="2958" y="2857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9"/>
            <p:cNvSpPr/>
            <p:nvPr/>
          </p:nvSpPr>
          <p:spPr>
            <a:xfrm>
              <a:off x="5425664"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9"/>
            <p:cNvSpPr/>
            <p:nvPr/>
          </p:nvSpPr>
          <p:spPr>
            <a:xfrm>
              <a:off x="5289920" y="4277280"/>
              <a:ext cx="94688" cy="866208"/>
            </a:xfrm>
            <a:custGeom>
              <a:rect b="b" l="l" r="r" t="t"/>
              <a:pathLst>
                <a:path extrusionOk="0" h="27069" w="2959">
                  <a:moveTo>
                    <a:pt x="1" y="1"/>
                  </a:moveTo>
                  <a:lnTo>
                    <a:pt x="1" y="27069"/>
                  </a:lnTo>
                  <a:lnTo>
                    <a:pt x="2959" y="2706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9"/>
            <p:cNvSpPr/>
            <p:nvPr/>
          </p:nvSpPr>
          <p:spPr>
            <a:xfrm>
              <a:off x="5702496" y="4721984"/>
              <a:ext cx="94688" cy="421504"/>
            </a:xfrm>
            <a:custGeom>
              <a:rect b="b" l="l" r="r" t="t"/>
              <a:pathLst>
                <a:path extrusionOk="0" h="13172" w="2959">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9"/>
            <p:cNvSpPr/>
            <p:nvPr/>
          </p:nvSpPr>
          <p:spPr>
            <a:xfrm>
              <a:off x="5566752" y="4416608"/>
              <a:ext cx="94688" cy="726880"/>
            </a:xfrm>
            <a:custGeom>
              <a:rect b="b" l="l" r="r" t="t"/>
              <a:pathLst>
                <a:path extrusionOk="0" h="22715" w="2959">
                  <a:moveTo>
                    <a:pt x="0" y="0"/>
                  </a:moveTo>
                  <a:lnTo>
                    <a:pt x="0" y="22715"/>
                  </a:lnTo>
                  <a:lnTo>
                    <a:pt x="2958" y="2271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9"/>
            <p:cNvSpPr/>
            <p:nvPr/>
          </p:nvSpPr>
          <p:spPr>
            <a:xfrm>
              <a:off x="5979296" y="4571968"/>
              <a:ext cx="94688" cy="571520"/>
            </a:xfrm>
            <a:custGeom>
              <a:rect b="b" l="l" r="r" t="t"/>
              <a:pathLst>
                <a:path extrusionOk="0" h="17860" w="2959">
                  <a:moveTo>
                    <a:pt x="1" y="1"/>
                  </a:moveTo>
                  <a:lnTo>
                    <a:pt x="1" y="17860"/>
                  </a:lnTo>
                  <a:lnTo>
                    <a:pt x="2959" y="17860"/>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9"/>
            <p:cNvSpPr/>
            <p:nvPr/>
          </p:nvSpPr>
          <p:spPr>
            <a:xfrm>
              <a:off x="5843584" y="4813088"/>
              <a:ext cx="94688" cy="330400"/>
            </a:xfrm>
            <a:custGeom>
              <a:rect b="b" l="l" r="r" t="t"/>
              <a:pathLst>
                <a:path extrusionOk="0" h="10325" w="2959">
                  <a:moveTo>
                    <a:pt x="0" y="0"/>
                  </a:moveTo>
                  <a:lnTo>
                    <a:pt x="0" y="10325"/>
                  </a:lnTo>
                  <a:lnTo>
                    <a:pt x="2958" y="10325"/>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9"/>
            <p:cNvSpPr/>
            <p:nvPr/>
          </p:nvSpPr>
          <p:spPr>
            <a:xfrm>
              <a:off x="6256128"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9"/>
            <p:cNvSpPr/>
            <p:nvPr/>
          </p:nvSpPr>
          <p:spPr>
            <a:xfrm>
              <a:off x="61203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9"/>
            <p:cNvSpPr/>
            <p:nvPr/>
          </p:nvSpPr>
          <p:spPr>
            <a:xfrm>
              <a:off x="6534720" y="4505888"/>
              <a:ext cx="92896" cy="637600"/>
            </a:xfrm>
            <a:custGeom>
              <a:rect b="b" l="l" r="r" t="t"/>
              <a:pathLst>
                <a:path extrusionOk="0" h="19925" w="2903">
                  <a:moveTo>
                    <a:pt x="1" y="1"/>
                  </a:moveTo>
                  <a:lnTo>
                    <a:pt x="1" y="19925"/>
                  </a:lnTo>
                  <a:lnTo>
                    <a:pt x="2903" y="19925"/>
                  </a:lnTo>
                  <a:lnTo>
                    <a:pt x="2903"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9"/>
            <p:cNvSpPr/>
            <p:nvPr/>
          </p:nvSpPr>
          <p:spPr>
            <a:xfrm>
              <a:off x="6399008" y="4739840"/>
              <a:ext cx="92896" cy="403648"/>
            </a:xfrm>
            <a:custGeom>
              <a:rect b="b" l="l" r="r" t="t"/>
              <a:pathLst>
                <a:path extrusionOk="0" h="12614" w="2903">
                  <a:moveTo>
                    <a:pt x="0" y="1"/>
                  </a:moveTo>
                  <a:lnTo>
                    <a:pt x="0" y="12614"/>
                  </a:lnTo>
                  <a:lnTo>
                    <a:pt x="2902" y="12614"/>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9"/>
            <p:cNvSpPr/>
            <p:nvPr/>
          </p:nvSpPr>
          <p:spPr>
            <a:xfrm>
              <a:off x="6811552" y="4807712"/>
              <a:ext cx="94688" cy="335776"/>
            </a:xfrm>
            <a:custGeom>
              <a:rect b="b" l="l" r="r" t="t"/>
              <a:pathLst>
                <a:path extrusionOk="0" h="10493" w="2959">
                  <a:moveTo>
                    <a:pt x="0" y="1"/>
                  </a:moveTo>
                  <a:lnTo>
                    <a:pt x="0" y="10493"/>
                  </a:lnTo>
                  <a:lnTo>
                    <a:pt x="2958" y="1049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9"/>
            <p:cNvSpPr/>
            <p:nvPr/>
          </p:nvSpPr>
          <p:spPr>
            <a:xfrm>
              <a:off x="6675808" y="4614848"/>
              <a:ext cx="94688" cy="528640"/>
            </a:xfrm>
            <a:custGeom>
              <a:rect b="b" l="l" r="r" t="t"/>
              <a:pathLst>
                <a:path extrusionOk="0" h="16520" w="2959">
                  <a:moveTo>
                    <a:pt x="1" y="0"/>
                  </a:moveTo>
                  <a:lnTo>
                    <a:pt x="1" y="16520"/>
                  </a:lnTo>
                  <a:lnTo>
                    <a:pt x="2959" y="16520"/>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9"/>
            <p:cNvSpPr/>
            <p:nvPr/>
          </p:nvSpPr>
          <p:spPr>
            <a:xfrm>
              <a:off x="7088384" y="4739840"/>
              <a:ext cx="94688" cy="403648"/>
            </a:xfrm>
            <a:custGeom>
              <a:rect b="b" l="l" r="r" t="t"/>
              <a:pathLst>
                <a:path extrusionOk="0" h="12614" w="2959">
                  <a:moveTo>
                    <a:pt x="0" y="1"/>
                  </a:moveTo>
                  <a:lnTo>
                    <a:pt x="0" y="12614"/>
                  </a:lnTo>
                  <a:lnTo>
                    <a:pt x="2958" y="12614"/>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9"/>
            <p:cNvSpPr/>
            <p:nvPr/>
          </p:nvSpPr>
          <p:spPr>
            <a:xfrm>
              <a:off x="6952640" y="4530912"/>
              <a:ext cx="94688" cy="612576"/>
            </a:xfrm>
            <a:custGeom>
              <a:rect b="b" l="l" r="r" t="t"/>
              <a:pathLst>
                <a:path extrusionOk="0" h="19143" w="2959">
                  <a:moveTo>
                    <a:pt x="0" y="0"/>
                  </a:moveTo>
                  <a:lnTo>
                    <a:pt x="0" y="19143"/>
                  </a:lnTo>
                  <a:lnTo>
                    <a:pt x="2958" y="19143"/>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9"/>
            <p:cNvSpPr/>
            <p:nvPr/>
          </p:nvSpPr>
          <p:spPr>
            <a:xfrm>
              <a:off x="7365184" y="4739840"/>
              <a:ext cx="94688" cy="403648"/>
            </a:xfrm>
            <a:custGeom>
              <a:rect b="b" l="l" r="r" t="t"/>
              <a:pathLst>
                <a:path extrusionOk="0" h="12614" w="2959">
                  <a:moveTo>
                    <a:pt x="1" y="1"/>
                  </a:moveTo>
                  <a:lnTo>
                    <a:pt x="1" y="12614"/>
                  </a:lnTo>
                  <a:lnTo>
                    <a:pt x="2959" y="12614"/>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9"/>
            <p:cNvSpPr/>
            <p:nvPr/>
          </p:nvSpPr>
          <p:spPr>
            <a:xfrm>
              <a:off x="7229472" y="4825568"/>
              <a:ext cx="94688" cy="317920"/>
            </a:xfrm>
            <a:custGeom>
              <a:rect b="b" l="l" r="r" t="t"/>
              <a:pathLst>
                <a:path extrusionOk="0" h="9935" w="2959">
                  <a:moveTo>
                    <a:pt x="0" y="1"/>
                  </a:moveTo>
                  <a:lnTo>
                    <a:pt x="0" y="9935"/>
                  </a:lnTo>
                  <a:lnTo>
                    <a:pt x="2958" y="9935"/>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9"/>
            <p:cNvSpPr/>
            <p:nvPr/>
          </p:nvSpPr>
          <p:spPr>
            <a:xfrm>
              <a:off x="7643808" y="4632704"/>
              <a:ext cx="92896" cy="510784"/>
            </a:xfrm>
            <a:custGeom>
              <a:rect b="b" l="l" r="r" t="t"/>
              <a:pathLst>
                <a:path extrusionOk="0" h="15962" w="2903">
                  <a:moveTo>
                    <a:pt x="0" y="0"/>
                  </a:moveTo>
                  <a:lnTo>
                    <a:pt x="0" y="15962"/>
                  </a:lnTo>
                  <a:lnTo>
                    <a:pt x="2902" y="15962"/>
                  </a:lnTo>
                  <a:lnTo>
                    <a:pt x="2902"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9"/>
            <p:cNvSpPr/>
            <p:nvPr/>
          </p:nvSpPr>
          <p:spPr>
            <a:xfrm>
              <a:off x="7506272" y="4963104"/>
              <a:ext cx="94688" cy="180384"/>
            </a:xfrm>
            <a:custGeom>
              <a:rect b="b" l="l" r="r" t="t"/>
              <a:pathLst>
                <a:path extrusionOk="0" h="5637" w="2959">
                  <a:moveTo>
                    <a:pt x="1" y="0"/>
                  </a:moveTo>
                  <a:lnTo>
                    <a:pt x="1" y="5637"/>
                  </a:lnTo>
                  <a:lnTo>
                    <a:pt x="2959" y="5637"/>
                  </a:lnTo>
                  <a:lnTo>
                    <a:pt x="2959"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9"/>
            <p:cNvSpPr/>
            <p:nvPr/>
          </p:nvSpPr>
          <p:spPr>
            <a:xfrm>
              <a:off x="7920608" y="4909504"/>
              <a:ext cx="94688" cy="233984"/>
            </a:xfrm>
            <a:custGeom>
              <a:rect b="b" l="l" r="r" t="t"/>
              <a:pathLst>
                <a:path extrusionOk="0" h="7312" w="2959">
                  <a:moveTo>
                    <a:pt x="1" y="1"/>
                  </a:moveTo>
                  <a:lnTo>
                    <a:pt x="1" y="7312"/>
                  </a:lnTo>
                  <a:lnTo>
                    <a:pt x="2959" y="731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9"/>
            <p:cNvSpPr/>
            <p:nvPr/>
          </p:nvSpPr>
          <p:spPr>
            <a:xfrm>
              <a:off x="7784896" y="4777344"/>
              <a:ext cx="94688" cy="366144"/>
            </a:xfrm>
            <a:custGeom>
              <a:rect b="b" l="l" r="r" t="t"/>
              <a:pathLst>
                <a:path extrusionOk="0" h="11442" w="2959">
                  <a:moveTo>
                    <a:pt x="0" y="1"/>
                  </a:moveTo>
                  <a:lnTo>
                    <a:pt x="0" y="11442"/>
                  </a:lnTo>
                  <a:lnTo>
                    <a:pt x="2958" y="1144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9"/>
            <p:cNvSpPr/>
            <p:nvPr/>
          </p:nvSpPr>
          <p:spPr>
            <a:xfrm>
              <a:off x="8197440" y="4571968"/>
              <a:ext cx="94688" cy="571520"/>
            </a:xfrm>
            <a:custGeom>
              <a:rect b="b" l="l" r="r" t="t"/>
              <a:pathLst>
                <a:path extrusionOk="0" h="17860" w="2959">
                  <a:moveTo>
                    <a:pt x="0" y="1"/>
                  </a:moveTo>
                  <a:lnTo>
                    <a:pt x="0" y="17860"/>
                  </a:lnTo>
                  <a:lnTo>
                    <a:pt x="2958" y="17860"/>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9"/>
            <p:cNvSpPr/>
            <p:nvPr/>
          </p:nvSpPr>
          <p:spPr>
            <a:xfrm>
              <a:off x="8061696" y="4777344"/>
              <a:ext cx="94688" cy="366144"/>
            </a:xfrm>
            <a:custGeom>
              <a:rect b="b" l="l" r="r" t="t"/>
              <a:pathLst>
                <a:path extrusionOk="0" h="11442" w="2959">
                  <a:moveTo>
                    <a:pt x="1" y="1"/>
                  </a:moveTo>
                  <a:lnTo>
                    <a:pt x="1" y="11442"/>
                  </a:lnTo>
                  <a:lnTo>
                    <a:pt x="2959" y="11442"/>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9"/>
            <p:cNvSpPr/>
            <p:nvPr/>
          </p:nvSpPr>
          <p:spPr>
            <a:xfrm>
              <a:off x="8474272" y="4721984"/>
              <a:ext cx="94656" cy="421504"/>
            </a:xfrm>
            <a:custGeom>
              <a:rect b="b" l="l" r="r" t="t"/>
              <a:pathLst>
                <a:path extrusionOk="0" h="13172" w="2958">
                  <a:moveTo>
                    <a:pt x="0" y="1"/>
                  </a:moveTo>
                  <a:lnTo>
                    <a:pt x="0" y="13172"/>
                  </a:lnTo>
                  <a:lnTo>
                    <a:pt x="2958" y="13172"/>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8338528" y="4488032"/>
              <a:ext cx="94688" cy="655456"/>
            </a:xfrm>
            <a:custGeom>
              <a:rect b="b" l="l" r="r" t="t"/>
              <a:pathLst>
                <a:path extrusionOk="0" h="20483" w="2959">
                  <a:moveTo>
                    <a:pt x="0" y="1"/>
                  </a:moveTo>
                  <a:lnTo>
                    <a:pt x="0" y="20483"/>
                  </a:lnTo>
                  <a:lnTo>
                    <a:pt x="2958" y="20483"/>
                  </a:lnTo>
                  <a:lnTo>
                    <a:pt x="2958"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51072" y="4409440"/>
              <a:ext cx="94688" cy="734048"/>
            </a:xfrm>
            <a:custGeom>
              <a:rect b="b" l="l" r="r" t="t"/>
              <a:pathLst>
                <a:path extrusionOk="0" h="22939" w="2959">
                  <a:moveTo>
                    <a:pt x="1" y="1"/>
                  </a:moveTo>
                  <a:lnTo>
                    <a:pt x="1" y="22939"/>
                  </a:lnTo>
                  <a:lnTo>
                    <a:pt x="2959" y="22939"/>
                  </a:lnTo>
                  <a:lnTo>
                    <a:pt x="2959"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8615360" y="4295168"/>
              <a:ext cx="94688" cy="848320"/>
            </a:xfrm>
            <a:custGeom>
              <a:rect b="b" l="l" r="r" t="t"/>
              <a:pathLst>
                <a:path extrusionOk="0" h="26510" w="2959">
                  <a:moveTo>
                    <a:pt x="0" y="0"/>
                  </a:moveTo>
                  <a:lnTo>
                    <a:pt x="0" y="26510"/>
                  </a:lnTo>
                  <a:lnTo>
                    <a:pt x="2958" y="26510"/>
                  </a:lnTo>
                  <a:lnTo>
                    <a:pt x="2958"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9029696" y="4409440"/>
              <a:ext cx="92896" cy="734048"/>
            </a:xfrm>
            <a:custGeom>
              <a:rect b="b" l="l" r="r" t="t"/>
              <a:pathLst>
                <a:path extrusionOk="0" h="22939" w="2903">
                  <a:moveTo>
                    <a:pt x="0" y="1"/>
                  </a:moveTo>
                  <a:lnTo>
                    <a:pt x="0" y="22939"/>
                  </a:lnTo>
                  <a:lnTo>
                    <a:pt x="2902" y="22939"/>
                  </a:lnTo>
                  <a:lnTo>
                    <a:pt x="2902" y="1"/>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8893952" y="4180864"/>
              <a:ext cx="92896" cy="962624"/>
            </a:xfrm>
            <a:custGeom>
              <a:rect b="b" l="l" r="r" t="t"/>
              <a:pathLst>
                <a:path extrusionOk="0" h="30082" w="2903">
                  <a:moveTo>
                    <a:pt x="1" y="0"/>
                  </a:moveTo>
                  <a:lnTo>
                    <a:pt x="1" y="30082"/>
                  </a:lnTo>
                  <a:lnTo>
                    <a:pt x="2903" y="30082"/>
                  </a:lnTo>
                  <a:lnTo>
                    <a:pt x="2903" y="0"/>
                  </a:lnTo>
                  <a:close/>
                </a:path>
              </a:pathLst>
            </a:custGeom>
            <a:solidFill>
              <a:srgbClr val="FFFFFF">
                <a:alpha val="11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5" name="Google Shape;655;p9"/>
          <p:cNvSpPr/>
          <p:nvPr/>
        </p:nvSpPr>
        <p:spPr>
          <a:xfrm>
            <a:off x="0" y="3579000"/>
            <a:ext cx="9144000" cy="1293056"/>
          </a:xfrm>
          <a:custGeom>
            <a:rect b="b" l="l" r="r" t="t"/>
            <a:pathLst>
              <a:path extrusionOk="0" h="40408" w="28575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9"/>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57" name="Google Shape;657;p9"/>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no graph">
  <p:cSld name="TITLE_ONLY_1">
    <p:spTree>
      <p:nvGrpSpPr>
        <p:cNvPr id="658"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0"/>
          <p:cNvSpPr txBox="1"/>
          <p:nvPr>
            <p:ph type="title"/>
          </p:nvPr>
        </p:nvSpPr>
        <p:spPr>
          <a:xfrm>
            <a:off x="739675" y="-1"/>
            <a:ext cx="7686000" cy="716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1" name="Google Shape;661;p10"/>
          <p:cNvSpPr txBox="1"/>
          <p:nvPr>
            <p:ph idx="12" type="sldNum"/>
          </p:nvPr>
        </p:nvSpPr>
        <p:spPr>
          <a:xfrm>
            <a:off x="8586575" y="-11875"/>
            <a:ext cx="557400" cy="5478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5143488"/>
          </a:xfrm>
          <a:custGeom>
            <a:rect b="b" l="l" r="r" t="t"/>
            <a:pathLst>
              <a:path extrusionOk="0" h="160734" w="28575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39675" y="401250"/>
            <a:ext cx="7686000" cy="8574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000"/>
              <a:buFont typeface="Titillium Web"/>
              <a:buNone/>
              <a:defRPr sz="3000">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000"/>
              <a:buFont typeface="Titillium Web"/>
              <a:buNone/>
              <a:defRPr sz="3000">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000"/>
              <a:buFont typeface="Titillium Web"/>
              <a:buNone/>
              <a:defRPr sz="3000">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000"/>
              <a:buFont typeface="Titillium Web"/>
              <a:buNone/>
              <a:defRPr sz="3000">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000"/>
              <a:buFont typeface="Titillium Web"/>
              <a:buNone/>
              <a:defRPr sz="3000">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000"/>
              <a:buFont typeface="Titillium Web"/>
              <a:buNone/>
              <a:defRPr sz="3000">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000"/>
              <a:buFont typeface="Titillium Web"/>
              <a:buNone/>
              <a:defRPr sz="3000">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000"/>
              <a:buFont typeface="Titillium Web"/>
              <a:buNone/>
              <a:defRPr sz="3000">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000"/>
              <a:buFont typeface="Titillium Web"/>
              <a:buNone/>
              <a:defRPr sz="3000">
                <a:solidFill>
                  <a:schemeClr val="lt1"/>
                </a:solidFill>
                <a:latin typeface="Titillium Web"/>
                <a:ea typeface="Titillium Web"/>
                <a:cs typeface="Titillium Web"/>
                <a:sym typeface="Titillium Web"/>
              </a:defRPr>
            </a:lvl9pPr>
          </a:lstStyle>
          <a:p/>
        </p:txBody>
      </p:sp>
      <p:sp>
        <p:nvSpPr>
          <p:cNvPr id="8" name="Google Shape;8;p1"/>
          <p:cNvSpPr txBox="1"/>
          <p:nvPr>
            <p:ph idx="1" type="body"/>
          </p:nvPr>
        </p:nvSpPr>
        <p:spPr>
          <a:xfrm>
            <a:off x="739680" y="1152528"/>
            <a:ext cx="7686000" cy="30984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indent="-381000" lvl="1" marL="914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indent="-381000" lvl="2" marL="1371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indent="-381000" lvl="3" marL="1828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indent="-381000" lvl="4" marL="2286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indent="-381000" lvl="5" marL="27432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indent="-381000" lvl="6" marL="32004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indent="-381000" lvl="7" marL="36576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indent="-381000" lvl="8" marL="41148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p:txBody>
      </p:sp>
      <p:sp>
        <p:nvSpPr>
          <p:cNvPr id="9" name="Google Shape;9;p1"/>
          <p:cNvSpPr txBox="1"/>
          <p:nvPr>
            <p:ph idx="12" type="sldNum"/>
          </p:nvPr>
        </p:nvSpPr>
        <p:spPr>
          <a:xfrm>
            <a:off x="8586575" y="-11875"/>
            <a:ext cx="557400" cy="547800"/>
          </a:xfrm>
          <a:prstGeom prst="rect">
            <a:avLst/>
          </a:prstGeom>
          <a:noFill/>
          <a:ln>
            <a:noFill/>
          </a:ln>
        </p:spPr>
        <p:txBody>
          <a:bodyPr anchorCtr="0" anchor="ctr" bIns="91425" lIns="91425" spcFirstLastPara="1" rIns="91425" wrap="square" tIns="91425">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17"/>
          <p:cNvSpPr txBox="1"/>
          <p:nvPr>
            <p:ph type="ctrTitle"/>
          </p:nvPr>
        </p:nvSpPr>
        <p:spPr>
          <a:xfrm>
            <a:off x="377025" y="276575"/>
            <a:ext cx="8335800" cy="208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WEEK 1 CHALLENGE PROJECT</a:t>
            </a:r>
            <a:endParaRPr sz="5000"/>
          </a:p>
        </p:txBody>
      </p:sp>
      <p:pic>
        <p:nvPicPr>
          <p:cNvPr id="795" name="Google Shape;795;p17"/>
          <p:cNvPicPr preferRelativeResize="0"/>
          <p:nvPr/>
        </p:nvPicPr>
        <p:blipFill>
          <a:blip r:embed="rId3">
            <a:alphaModFix/>
          </a:blip>
          <a:stretch>
            <a:fillRect/>
          </a:stretch>
        </p:blipFill>
        <p:spPr>
          <a:xfrm>
            <a:off x="2686137" y="812841"/>
            <a:ext cx="3717575" cy="3717575"/>
          </a:xfrm>
          <a:prstGeom prst="rect">
            <a:avLst/>
          </a:prstGeom>
          <a:noFill/>
          <a:ln>
            <a:noFill/>
          </a:ln>
        </p:spPr>
      </p:pic>
      <p:sp>
        <p:nvSpPr>
          <p:cNvPr id="796" name="Google Shape;796;p17"/>
          <p:cNvSpPr txBox="1"/>
          <p:nvPr/>
        </p:nvSpPr>
        <p:spPr>
          <a:xfrm>
            <a:off x="1933275" y="4096975"/>
            <a:ext cx="5223300" cy="30000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en" sz="2400">
                <a:solidFill>
                  <a:schemeClr val="lt1"/>
                </a:solidFill>
                <a:latin typeface="Titillium Web"/>
                <a:ea typeface="Titillium Web"/>
                <a:cs typeface="Titillium Web"/>
                <a:sym typeface="Titillium Web"/>
              </a:rPr>
              <a:t>By Neil, JuWon, Akshaya, Alex, and Sam</a:t>
            </a:r>
            <a:endParaRPr sz="2400">
              <a:solidFill>
                <a:schemeClr val="lt1"/>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26"/>
          <p:cNvSpPr txBox="1"/>
          <p:nvPr>
            <p:ph type="title"/>
          </p:nvPr>
        </p:nvSpPr>
        <p:spPr>
          <a:xfrm>
            <a:off x="452724" y="403545"/>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Random Forest Model</a:t>
            </a:r>
            <a:endParaRPr/>
          </a:p>
          <a:p>
            <a:pPr indent="0" lvl="0" marL="0" rtl="0" algn="l">
              <a:spcBef>
                <a:spcPts val="0"/>
              </a:spcBef>
              <a:spcAft>
                <a:spcPts val="0"/>
              </a:spcAft>
              <a:buNone/>
            </a:pPr>
            <a:r>
              <a:rPr i="1" lang="en" sz="2000"/>
              <a:t>(Binary classification)</a:t>
            </a:r>
            <a:endParaRPr i="1" sz="2000"/>
          </a:p>
        </p:txBody>
      </p:sp>
      <p:sp>
        <p:nvSpPr>
          <p:cNvPr id="865" name="Google Shape;865;p26"/>
          <p:cNvSpPr txBox="1"/>
          <p:nvPr>
            <p:ph idx="1" type="body"/>
          </p:nvPr>
        </p:nvSpPr>
        <p:spPr>
          <a:xfrm>
            <a:off x="452727" y="1260953"/>
            <a:ext cx="3985200" cy="3098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Parameters: n_estimators, max_depth, min_samples_leaf, random_state</a:t>
            </a:r>
            <a:endParaRPr/>
          </a:p>
          <a:p>
            <a:pPr indent="0" lvl="0" marL="0" rtl="0" algn="l">
              <a:spcBef>
                <a:spcPts val="600"/>
              </a:spcBef>
              <a:spcAft>
                <a:spcPts val="0"/>
              </a:spcAft>
              <a:buNone/>
            </a:pPr>
            <a:r>
              <a:rPr lang="en"/>
              <a:t>Used trial and error to narrow down the best values to maximize AUROC and True Positives</a:t>
            </a:r>
            <a:endParaRPr/>
          </a:p>
          <a:p>
            <a:pPr indent="0" lvl="0" marL="0" rtl="0" algn="l">
              <a:spcBef>
                <a:spcPts val="600"/>
              </a:spcBef>
              <a:spcAft>
                <a:spcPts val="0"/>
              </a:spcAft>
              <a:buNone/>
            </a:pPr>
            <a:r>
              <a:rPr lang="en"/>
              <a:t>Features: TT4 and TSH</a:t>
            </a:r>
            <a:endParaRPr/>
          </a:p>
        </p:txBody>
      </p:sp>
      <p:sp>
        <p:nvSpPr>
          <p:cNvPr id="866" name="Google Shape;866;p26"/>
          <p:cNvSpPr txBox="1"/>
          <p:nvPr/>
        </p:nvSpPr>
        <p:spPr>
          <a:xfrm>
            <a:off x="5109300" y="236100"/>
            <a:ext cx="3873000" cy="46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Titillium Web"/>
                <a:ea typeface="Titillium Web"/>
                <a:cs typeface="Titillium Web"/>
                <a:sym typeface="Titillium Web"/>
              </a:rPr>
              <a:t>Parameters are Bolded</a:t>
            </a:r>
            <a:endParaRPr sz="18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#random forest classifier</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random_forest = RandomForestClassifier</a:t>
            </a:r>
            <a:r>
              <a:rPr b="1" lang="en" sz="1200">
                <a:solidFill>
                  <a:srgbClr val="FFFFFF"/>
                </a:solidFill>
                <a:latin typeface="Courier New"/>
                <a:ea typeface="Courier New"/>
                <a:cs typeface="Courier New"/>
                <a:sym typeface="Courier New"/>
              </a:rPr>
              <a:t>(n_estimators = 100, max_depth=5, min_samples_leaf=20, random_state = 7)</a:t>
            </a:r>
            <a:endParaRPr b="1" sz="120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 training/fitting the model with training data</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random_forest.fit(X_train, y_train)</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#predicing class label</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y_train_pred=random_forest.predict(X_train)</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y_val_pred=random_forest.predict(X_val)</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 Predict class label probabilities</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y_val_prob = random_forest.predict_proba(X_val)</a:t>
            </a:r>
            <a:endParaRPr sz="1050">
              <a:solidFill>
                <a:srgbClr val="FFFFFF"/>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27"/>
          <p:cNvSpPr txBox="1"/>
          <p:nvPr>
            <p:ph type="title"/>
          </p:nvPr>
        </p:nvSpPr>
        <p:spPr>
          <a:xfrm>
            <a:off x="490250" y="526350"/>
            <a:ext cx="68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Test Data Evaluation</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28"/>
          <p:cNvSpPr txBox="1"/>
          <p:nvPr>
            <p:ph type="title"/>
          </p:nvPr>
        </p:nvSpPr>
        <p:spPr>
          <a:xfrm>
            <a:off x="345450" y="1259500"/>
            <a:ext cx="3985200" cy="28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Accuracy</a:t>
            </a:r>
            <a:endParaRPr>
              <a:solidFill>
                <a:srgbClr val="000000"/>
              </a:solidFill>
            </a:endParaRPr>
          </a:p>
        </p:txBody>
      </p:sp>
      <p:pic>
        <p:nvPicPr>
          <p:cNvPr id="877" name="Google Shape;877;p28"/>
          <p:cNvPicPr preferRelativeResize="0"/>
          <p:nvPr/>
        </p:nvPicPr>
        <p:blipFill>
          <a:blip r:embed="rId3">
            <a:alphaModFix/>
          </a:blip>
          <a:stretch>
            <a:fillRect/>
          </a:stretch>
        </p:blipFill>
        <p:spPr>
          <a:xfrm>
            <a:off x="3396200" y="717613"/>
            <a:ext cx="5426175" cy="390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29"/>
          <p:cNvSpPr txBox="1"/>
          <p:nvPr>
            <p:ph type="title"/>
          </p:nvPr>
        </p:nvSpPr>
        <p:spPr>
          <a:xfrm>
            <a:off x="345450" y="1259500"/>
            <a:ext cx="3985200" cy="28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Confusion Matrix</a:t>
            </a:r>
            <a:endParaRPr>
              <a:solidFill>
                <a:srgbClr val="000000"/>
              </a:solidFill>
            </a:endParaRPr>
          </a:p>
        </p:txBody>
      </p:sp>
      <p:sp>
        <p:nvSpPr>
          <p:cNvPr id="883" name="Google Shape;883;p29"/>
          <p:cNvSpPr txBox="1"/>
          <p:nvPr/>
        </p:nvSpPr>
        <p:spPr>
          <a:xfrm>
            <a:off x="5143675" y="556600"/>
            <a:ext cx="3845400" cy="4222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p:txBody>
      </p:sp>
      <p:pic>
        <p:nvPicPr>
          <p:cNvPr id="884" name="Google Shape;884;p29"/>
          <p:cNvPicPr preferRelativeResize="0"/>
          <p:nvPr/>
        </p:nvPicPr>
        <p:blipFill>
          <a:blip r:embed="rId3">
            <a:alphaModFix/>
          </a:blip>
          <a:stretch>
            <a:fillRect/>
          </a:stretch>
        </p:blipFill>
        <p:spPr>
          <a:xfrm>
            <a:off x="3835325" y="12"/>
            <a:ext cx="4871450" cy="4947325"/>
          </a:xfrm>
          <a:prstGeom prst="rect">
            <a:avLst/>
          </a:prstGeom>
          <a:noFill/>
          <a:ln>
            <a:noFill/>
          </a:ln>
        </p:spPr>
      </p:pic>
      <p:graphicFrame>
        <p:nvGraphicFramePr>
          <p:cNvPr id="885" name="Google Shape;885;p29"/>
          <p:cNvGraphicFramePr/>
          <p:nvPr/>
        </p:nvGraphicFramePr>
        <p:xfrm>
          <a:off x="4464725" y="1645250"/>
          <a:ext cx="3000000" cy="3000000"/>
        </p:xfrm>
        <a:graphic>
          <a:graphicData uri="http://schemas.openxmlformats.org/drawingml/2006/table">
            <a:tbl>
              <a:tblPr>
                <a:noFill/>
                <a:tableStyleId>{CEA22128-9AD8-4A76-B813-089ECBC370A8}</a:tableStyleId>
              </a:tblPr>
              <a:tblGrid>
                <a:gridCol w="1699050"/>
                <a:gridCol w="1699050"/>
              </a:tblGrid>
              <a:tr h="1473075">
                <a:tc>
                  <a:txBody>
                    <a:bodyPr/>
                    <a:lstStyle/>
                    <a:p>
                      <a:pPr indent="0" lvl="0" marL="0" rtl="0" algn="ctr">
                        <a:spcBef>
                          <a:spcPts val="600"/>
                        </a:spcBef>
                        <a:spcAft>
                          <a:spcPts val="0"/>
                        </a:spcAft>
                        <a:buNone/>
                      </a:pPr>
                      <a:r>
                        <a:rPr lang="en" sz="4100">
                          <a:solidFill>
                            <a:srgbClr val="FFFFFF"/>
                          </a:solidFill>
                          <a:latin typeface="Titillium Web"/>
                          <a:ea typeface="Titillium Web"/>
                          <a:cs typeface="Titillium Web"/>
                          <a:sym typeface="Titillium Web"/>
                        </a:rPr>
                        <a:t>381</a:t>
                      </a:r>
                      <a:endParaRPr sz="3100">
                        <a:solidFill>
                          <a:srgbClr val="FFFFFF"/>
                        </a:solidFill>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ctr">
                        <a:spcBef>
                          <a:spcPts val="600"/>
                        </a:spcBef>
                        <a:spcAft>
                          <a:spcPts val="0"/>
                        </a:spcAft>
                        <a:buNone/>
                      </a:pPr>
                      <a:r>
                        <a:rPr lang="en" sz="4100">
                          <a:latin typeface="Titillium Web"/>
                          <a:ea typeface="Titillium Web"/>
                          <a:cs typeface="Titillium Web"/>
                          <a:sym typeface="Titillium Web"/>
                        </a:rPr>
                        <a:t>13</a:t>
                      </a:r>
                      <a:endParaRPr sz="3100"/>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r>
              <a:tr h="1473075">
                <a:tc>
                  <a:txBody>
                    <a:bodyPr/>
                    <a:lstStyle/>
                    <a:p>
                      <a:pPr indent="0" lvl="0" marL="0" rtl="0" algn="ctr">
                        <a:spcBef>
                          <a:spcPts val="600"/>
                        </a:spcBef>
                        <a:spcAft>
                          <a:spcPts val="0"/>
                        </a:spcAft>
                        <a:buNone/>
                      </a:pPr>
                      <a:r>
                        <a:rPr lang="en" sz="4100">
                          <a:latin typeface="Titillium Web"/>
                          <a:ea typeface="Titillium Web"/>
                          <a:cs typeface="Titillium Web"/>
                          <a:sym typeface="Titillium Web"/>
                        </a:rPr>
                        <a:t>0</a:t>
                      </a:r>
                      <a:endParaRPr sz="3100"/>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ctr">
                        <a:spcBef>
                          <a:spcPts val="600"/>
                        </a:spcBef>
                        <a:spcAft>
                          <a:spcPts val="0"/>
                        </a:spcAft>
                        <a:buNone/>
                      </a:pPr>
                      <a:r>
                        <a:rPr lang="en" sz="4100">
                          <a:latin typeface="Titillium Web"/>
                          <a:ea typeface="Titillium Web"/>
                          <a:cs typeface="Titillium Web"/>
                          <a:sym typeface="Titillium Web"/>
                        </a:rPr>
                        <a:t>37</a:t>
                      </a:r>
                      <a:endParaRPr sz="3100"/>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30"/>
          <p:cNvSpPr txBox="1"/>
          <p:nvPr>
            <p:ph type="title"/>
          </p:nvPr>
        </p:nvSpPr>
        <p:spPr>
          <a:xfrm>
            <a:off x="251600" y="1906225"/>
            <a:ext cx="3599100" cy="133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Area Under Curve (AUC)</a:t>
            </a:r>
            <a:endParaRPr>
              <a:solidFill>
                <a:srgbClr val="000000"/>
              </a:solidFill>
            </a:endParaRPr>
          </a:p>
        </p:txBody>
      </p:sp>
      <p:pic>
        <p:nvPicPr>
          <p:cNvPr id="891" name="Google Shape;891;p30"/>
          <p:cNvPicPr preferRelativeResize="0"/>
          <p:nvPr/>
        </p:nvPicPr>
        <p:blipFill>
          <a:blip r:embed="rId3">
            <a:alphaModFix/>
          </a:blip>
          <a:stretch>
            <a:fillRect/>
          </a:stretch>
        </p:blipFill>
        <p:spPr>
          <a:xfrm>
            <a:off x="4178500" y="272828"/>
            <a:ext cx="4671800" cy="458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31"/>
          <p:cNvSpPr txBox="1"/>
          <p:nvPr/>
        </p:nvSpPr>
        <p:spPr>
          <a:xfrm>
            <a:off x="443550" y="1349475"/>
            <a:ext cx="4502100" cy="3155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Easy/inexpensive to test for because only 2 features: TSH and TT4</a:t>
            </a:r>
            <a:endParaRPr sz="1800">
              <a:solidFill>
                <a:srgbClr val="FFFFFF"/>
              </a:solidFill>
              <a:latin typeface="Titillium Web"/>
              <a:ea typeface="Titillium Web"/>
              <a:cs typeface="Titillium Web"/>
              <a:sym typeface="Titillium Web"/>
            </a:endParaRPr>
          </a:p>
          <a:p>
            <a:pPr indent="-342900" lvl="0" marL="457200" rtl="0" algn="l">
              <a:spcBef>
                <a:spcPts val="0"/>
              </a:spcBef>
              <a:spcAft>
                <a:spcPts val="0"/>
              </a:spcAft>
              <a:buClr>
                <a:srgbClr val="FFFFFF"/>
              </a:buClr>
              <a:buSzPts val="1800"/>
              <a:buFont typeface="Titillium Web"/>
              <a:buChar char="●"/>
            </a:pPr>
            <a:r>
              <a:rPr lang="en" sz="1800">
                <a:solidFill>
                  <a:srgbClr val="FFFFFF"/>
                </a:solidFill>
                <a:latin typeface="Titillium Web"/>
                <a:ea typeface="Titillium Web"/>
                <a:cs typeface="Titillium Web"/>
                <a:sym typeface="Titillium Web"/>
              </a:rPr>
              <a:t>Oversampling</a:t>
            </a:r>
            <a:r>
              <a:rPr lang="en" sz="1800">
                <a:solidFill>
                  <a:srgbClr val="FFFFFF"/>
                </a:solidFill>
                <a:latin typeface="Titillium Web"/>
                <a:ea typeface="Titillium Web"/>
                <a:cs typeface="Titillium Web"/>
                <a:sym typeface="Titillium Web"/>
              </a:rPr>
              <a:t> balanced the skewed classification data for better training</a:t>
            </a:r>
            <a:endParaRPr sz="1800">
              <a:solidFill>
                <a:srgbClr val="FFFFFF"/>
              </a:solidFill>
              <a:latin typeface="Titillium Web"/>
              <a:ea typeface="Titillium Web"/>
              <a:cs typeface="Titillium Web"/>
              <a:sym typeface="Titillium Web"/>
            </a:endParaRPr>
          </a:p>
          <a:p>
            <a:pPr indent="-342900" lvl="0" marL="457200" rtl="0" algn="l">
              <a:spcBef>
                <a:spcPts val="0"/>
              </a:spcBef>
              <a:spcAft>
                <a:spcPts val="0"/>
              </a:spcAft>
              <a:buClr>
                <a:schemeClr val="lt1"/>
              </a:buClr>
              <a:buSzPts val="1800"/>
              <a:buFont typeface="Titillium Web"/>
              <a:buChar char="●"/>
            </a:pPr>
            <a:r>
              <a:rPr lang="en" sz="1800">
                <a:solidFill>
                  <a:schemeClr val="lt1"/>
                </a:solidFill>
                <a:latin typeface="Titillium Web"/>
                <a:ea typeface="Titillium Web"/>
                <a:cs typeface="Titillium Web"/>
                <a:sym typeface="Titillium Web"/>
              </a:rPr>
              <a:t>Able to handle binary, numerical, and categorical features</a:t>
            </a:r>
            <a:endParaRPr sz="1800">
              <a:solidFill>
                <a:schemeClr val="lt1"/>
              </a:solidFill>
              <a:latin typeface="Titillium Web"/>
              <a:ea typeface="Titillium Web"/>
              <a:cs typeface="Titillium Web"/>
              <a:sym typeface="Titillium Web"/>
            </a:endParaRPr>
          </a:p>
          <a:p>
            <a:pPr indent="-342900" lvl="0" marL="457200" rtl="0" algn="l">
              <a:spcBef>
                <a:spcPts val="0"/>
              </a:spcBef>
              <a:spcAft>
                <a:spcPts val="0"/>
              </a:spcAft>
              <a:buClr>
                <a:schemeClr val="lt1"/>
              </a:buClr>
              <a:buSzPts val="1800"/>
              <a:buFont typeface="Titillium Web"/>
              <a:buChar char="●"/>
            </a:pPr>
            <a:r>
              <a:rPr lang="en" sz="1800">
                <a:solidFill>
                  <a:schemeClr val="lt1"/>
                </a:solidFill>
                <a:latin typeface="Titillium Web"/>
                <a:ea typeface="Titillium Web"/>
                <a:cs typeface="Titillium Web"/>
                <a:sym typeface="Titillium Web"/>
              </a:rPr>
              <a:t>Avoided overfitting by limiting max_depth and adjust min_sample_leaf</a:t>
            </a:r>
            <a:endParaRPr sz="1800">
              <a:solidFill>
                <a:schemeClr val="lt1"/>
              </a:solidFill>
              <a:latin typeface="Titillium Web"/>
              <a:ea typeface="Titillium Web"/>
              <a:cs typeface="Titillium Web"/>
              <a:sym typeface="Titillium Web"/>
            </a:endParaRPr>
          </a:p>
          <a:p>
            <a:pPr indent="-342900" lvl="1" marL="914400" rtl="0" algn="l">
              <a:spcBef>
                <a:spcPts val="0"/>
              </a:spcBef>
              <a:spcAft>
                <a:spcPts val="0"/>
              </a:spcAft>
              <a:buClr>
                <a:schemeClr val="lt1"/>
              </a:buClr>
              <a:buSzPts val="1800"/>
              <a:buFont typeface="Titillium Web"/>
              <a:buChar char="○"/>
            </a:pPr>
            <a:r>
              <a:rPr lang="en" sz="1800">
                <a:solidFill>
                  <a:schemeClr val="lt1"/>
                </a:solidFill>
                <a:latin typeface="Titillium Web"/>
                <a:ea typeface="Titillium Web"/>
                <a:cs typeface="Titillium Web"/>
                <a:sym typeface="Titillium Web"/>
              </a:rPr>
              <a:t>Also tested it on test data to ensure it wasn’t overfit on training</a:t>
            </a:r>
            <a:endParaRPr sz="1800">
              <a:solidFill>
                <a:schemeClr val="lt1"/>
              </a:solidFill>
              <a:latin typeface="Titillium Web"/>
              <a:ea typeface="Titillium Web"/>
              <a:cs typeface="Titillium Web"/>
              <a:sym typeface="Titillium Web"/>
            </a:endParaRPr>
          </a:p>
        </p:txBody>
      </p:sp>
      <p:sp>
        <p:nvSpPr>
          <p:cNvPr id="897" name="Google Shape;897;p31"/>
          <p:cNvSpPr txBox="1"/>
          <p:nvPr/>
        </p:nvSpPr>
        <p:spPr>
          <a:xfrm>
            <a:off x="960275" y="388550"/>
            <a:ext cx="6717300" cy="7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Titillium Web"/>
                <a:ea typeface="Titillium Web"/>
                <a:cs typeface="Titillium Web"/>
                <a:sym typeface="Titillium Web"/>
              </a:rPr>
              <a:t>Why Our Model is the Best:</a:t>
            </a:r>
            <a:endParaRPr sz="3600">
              <a:solidFill>
                <a:srgbClr val="FFFFFF"/>
              </a:solidFill>
              <a:latin typeface="Titillium Web"/>
              <a:ea typeface="Titillium Web"/>
              <a:cs typeface="Titillium Web"/>
              <a:sym typeface="Titillium Web"/>
            </a:endParaRPr>
          </a:p>
        </p:txBody>
      </p:sp>
      <p:pic>
        <p:nvPicPr>
          <p:cNvPr id="898" name="Google Shape;898;p31"/>
          <p:cNvPicPr preferRelativeResize="0"/>
          <p:nvPr/>
        </p:nvPicPr>
        <p:blipFill>
          <a:blip r:embed="rId3">
            <a:alphaModFix/>
          </a:blip>
          <a:stretch>
            <a:fillRect/>
          </a:stretch>
        </p:blipFill>
        <p:spPr>
          <a:xfrm>
            <a:off x="5056275" y="1439313"/>
            <a:ext cx="3893551" cy="27389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32"/>
          <p:cNvSpPr txBox="1"/>
          <p:nvPr>
            <p:ph type="title"/>
          </p:nvPr>
        </p:nvSpPr>
        <p:spPr>
          <a:xfrm>
            <a:off x="490250" y="526350"/>
            <a:ext cx="68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Other Models</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33"/>
          <p:cNvSpPr txBox="1"/>
          <p:nvPr>
            <p:ph idx="1" type="body"/>
          </p:nvPr>
        </p:nvSpPr>
        <p:spPr>
          <a:xfrm>
            <a:off x="90975" y="681713"/>
            <a:ext cx="2869200" cy="4275300"/>
          </a:xfrm>
          <a:prstGeom prst="rect">
            <a:avLst/>
          </a:prstGeom>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300">
                <a:solidFill>
                  <a:schemeClr val="lt1"/>
                </a:solidFill>
              </a:rPr>
              <a:t>Used trial and error to determine features: </a:t>
            </a:r>
            <a:endParaRPr sz="1300">
              <a:solidFill>
                <a:schemeClr val="lt1"/>
              </a:solidFill>
            </a:endParaRPr>
          </a:p>
          <a:p>
            <a:pPr indent="0" lvl="0" marL="0" rtl="0" algn="l">
              <a:spcBef>
                <a:spcPts val="600"/>
              </a:spcBef>
              <a:spcAft>
                <a:spcPts val="0"/>
              </a:spcAft>
              <a:buNone/>
            </a:pPr>
            <a:r>
              <a:rPr lang="en" sz="1300">
                <a:solidFill>
                  <a:srgbClr val="DCDDDE"/>
                </a:solidFill>
                <a:latin typeface="Arial"/>
                <a:ea typeface="Arial"/>
                <a:cs typeface="Arial"/>
                <a:sym typeface="Arial"/>
              </a:rPr>
              <a:t>['TSH', 'TT4', 'TT4 measured', 'TSH measured', 'On thyroxine']</a:t>
            </a:r>
            <a:endParaRPr sz="1300">
              <a:solidFill>
                <a:srgbClr val="FFFFFF"/>
              </a:solidFill>
            </a:endParaRPr>
          </a:p>
          <a:p>
            <a:pPr indent="0" lvl="0" marL="0" rtl="0" algn="l">
              <a:spcBef>
                <a:spcPts val="0"/>
              </a:spcBef>
              <a:spcAft>
                <a:spcPts val="0"/>
              </a:spcAft>
              <a:buNone/>
            </a:pPr>
            <a:r>
              <a:t/>
            </a:r>
            <a:endParaRPr sz="55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5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 creating a SVM Model</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svm = SVC</a:t>
            </a:r>
            <a:r>
              <a:rPr b="1" lang="en" sz="1050">
                <a:solidFill>
                  <a:srgbClr val="FFFFFF"/>
                </a:solidFill>
                <a:latin typeface="Courier New"/>
                <a:ea typeface="Courier New"/>
                <a:cs typeface="Courier New"/>
                <a:sym typeface="Courier New"/>
              </a:rPr>
              <a:t>(</a:t>
            </a:r>
            <a:r>
              <a:rPr lang="en" sz="1050">
                <a:solidFill>
                  <a:srgbClr val="FFFFFF"/>
                </a:solidFill>
                <a:latin typeface="Courier New"/>
                <a:ea typeface="Courier New"/>
                <a:cs typeface="Courier New"/>
                <a:sym typeface="Courier New"/>
              </a:rPr>
              <a:t>gamma=.7, C=1, probability=True)</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spcBef>
                <a:spcPts val="600"/>
              </a:spcBef>
              <a:spcAft>
                <a:spcPts val="0"/>
              </a:spcAft>
              <a:buNone/>
            </a:pPr>
            <a:r>
              <a:t/>
            </a:r>
            <a:endParaRPr/>
          </a:p>
        </p:txBody>
      </p:sp>
      <p:sp>
        <p:nvSpPr>
          <p:cNvPr id="909" name="Google Shape;909;p33"/>
          <p:cNvSpPr txBox="1"/>
          <p:nvPr>
            <p:ph idx="3" type="body"/>
          </p:nvPr>
        </p:nvSpPr>
        <p:spPr>
          <a:xfrm>
            <a:off x="6207425" y="681725"/>
            <a:ext cx="2754000" cy="4275300"/>
          </a:xfrm>
          <a:prstGeom prst="rect">
            <a:avLst/>
          </a:prstGeom>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t>Used a for loop to determine features:</a:t>
            </a:r>
            <a:endParaRPr sz="1300"/>
          </a:p>
          <a:p>
            <a:pPr indent="0" lvl="0" marL="0" rtl="0" algn="l">
              <a:spcBef>
                <a:spcPts val="0"/>
              </a:spcBef>
              <a:spcAft>
                <a:spcPts val="0"/>
              </a:spcAft>
              <a:buNone/>
            </a:pPr>
            <a:r>
              <a:rPr lang="en" sz="1500">
                <a:solidFill>
                  <a:srgbClr val="FFFFFF"/>
                </a:solidFill>
                <a:latin typeface="Arial"/>
                <a:ea typeface="Arial"/>
                <a:cs typeface="Arial"/>
                <a:sym typeface="Arial"/>
              </a:rPr>
              <a:t>['T4u', 'TT4', 'TSH']</a:t>
            </a:r>
            <a:r>
              <a:rPr lang="en" sz="1500">
                <a:solidFill>
                  <a:srgbClr val="FFFFFF"/>
                </a:solidFill>
                <a:latin typeface="Arial"/>
                <a:ea typeface="Arial"/>
                <a:cs typeface="Arial"/>
                <a:sym typeface="Arial"/>
              </a:rPr>
              <a:t> </a:t>
            </a:r>
            <a:endParaRPr sz="1500">
              <a:solidFill>
                <a:srgbClr val="FFFFFF"/>
              </a:solidFill>
              <a:latin typeface="Arial"/>
              <a:ea typeface="Arial"/>
              <a:cs typeface="Arial"/>
              <a:sym typeface="Arial"/>
            </a:endParaRPr>
          </a:p>
          <a:p>
            <a:pPr indent="0" lvl="0" marL="0" rtl="0" algn="l">
              <a:spcBef>
                <a:spcPts val="0"/>
              </a:spcBef>
              <a:spcAft>
                <a:spcPts val="0"/>
              </a:spcAft>
              <a:buNone/>
            </a:pPr>
            <a:r>
              <a:t/>
            </a:r>
            <a:endParaRPr sz="1500">
              <a:solidFill>
                <a:srgbClr val="FFFFFF"/>
              </a:solidFill>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#creating a Log_Reg Model</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model = LogisticRegression()</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910" name="Google Shape;910;p33"/>
          <p:cNvSpPr txBox="1"/>
          <p:nvPr>
            <p:ph type="title"/>
          </p:nvPr>
        </p:nvSpPr>
        <p:spPr>
          <a:xfrm>
            <a:off x="90975" y="-193812"/>
            <a:ext cx="2869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Titillium Web"/>
                <a:ea typeface="Titillium Web"/>
                <a:cs typeface="Titillium Web"/>
                <a:sym typeface="Titillium Web"/>
              </a:rPr>
              <a:t>        SVM		</a:t>
            </a:r>
            <a:r>
              <a:rPr lang="en"/>
              <a:t>      </a:t>
            </a:r>
            <a:endParaRPr/>
          </a:p>
        </p:txBody>
      </p:sp>
      <p:sp>
        <p:nvSpPr>
          <p:cNvPr id="911" name="Google Shape;911;p33"/>
          <p:cNvSpPr txBox="1"/>
          <p:nvPr>
            <p:ph type="title"/>
          </p:nvPr>
        </p:nvSpPr>
        <p:spPr>
          <a:xfrm>
            <a:off x="5818775" y="-193800"/>
            <a:ext cx="34188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Logistic Regression	</a:t>
            </a:r>
            <a:r>
              <a:rPr lang="en"/>
              <a:t>      </a:t>
            </a:r>
            <a:endParaRPr/>
          </a:p>
        </p:txBody>
      </p:sp>
      <p:pic>
        <p:nvPicPr>
          <p:cNvPr id="912" name="Google Shape;912;p33"/>
          <p:cNvPicPr preferRelativeResize="0"/>
          <p:nvPr/>
        </p:nvPicPr>
        <p:blipFill>
          <a:blip r:embed="rId3">
            <a:alphaModFix/>
          </a:blip>
          <a:stretch>
            <a:fillRect/>
          </a:stretch>
        </p:blipFill>
        <p:spPr>
          <a:xfrm>
            <a:off x="264612" y="1748075"/>
            <a:ext cx="2521925" cy="2499837"/>
          </a:xfrm>
          <a:prstGeom prst="rect">
            <a:avLst/>
          </a:prstGeom>
          <a:noFill/>
          <a:ln>
            <a:noFill/>
          </a:ln>
        </p:spPr>
      </p:pic>
      <p:pic>
        <p:nvPicPr>
          <p:cNvPr id="913" name="Google Shape;913;p33"/>
          <p:cNvPicPr preferRelativeResize="0"/>
          <p:nvPr/>
        </p:nvPicPr>
        <p:blipFill>
          <a:blip r:embed="rId4">
            <a:alphaModFix/>
          </a:blip>
          <a:stretch>
            <a:fillRect/>
          </a:stretch>
        </p:blipFill>
        <p:spPr>
          <a:xfrm>
            <a:off x="6207425" y="1690500"/>
            <a:ext cx="2521925" cy="2538476"/>
          </a:xfrm>
          <a:prstGeom prst="rect">
            <a:avLst/>
          </a:prstGeom>
          <a:noFill/>
          <a:ln>
            <a:noFill/>
          </a:ln>
        </p:spPr>
      </p:pic>
      <p:sp>
        <p:nvSpPr>
          <p:cNvPr id="914" name="Google Shape;914;p33"/>
          <p:cNvSpPr txBox="1"/>
          <p:nvPr>
            <p:ph idx="1" type="body"/>
          </p:nvPr>
        </p:nvSpPr>
        <p:spPr>
          <a:xfrm>
            <a:off x="3149188" y="681725"/>
            <a:ext cx="2869200" cy="4275300"/>
          </a:xfrm>
          <a:prstGeom prst="rect">
            <a:avLst/>
          </a:prstGeom>
          <a:ln cap="flat" cmpd="sng" w="2857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lang="en" sz="1300">
                <a:solidFill>
                  <a:srgbClr val="FFFFFF"/>
                </a:solidFill>
              </a:rPr>
              <a:t>Used tr</a:t>
            </a:r>
            <a:r>
              <a:rPr lang="en" sz="1300"/>
              <a:t>ia</a:t>
            </a:r>
            <a:r>
              <a:rPr lang="en" sz="1300">
                <a:solidFill>
                  <a:srgbClr val="FFFFFF"/>
                </a:solidFill>
              </a:rPr>
              <a:t>l and error to determine features: </a:t>
            </a:r>
            <a:endParaRPr sz="1300">
              <a:solidFill>
                <a:srgbClr val="FFFFFF"/>
              </a:solidFill>
            </a:endParaRPr>
          </a:p>
          <a:p>
            <a:pPr indent="0" lvl="0" marL="0" rtl="0" algn="l">
              <a:spcBef>
                <a:spcPts val="600"/>
              </a:spcBef>
              <a:spcAft>
                <a:spcPts val="0"/>
              </a:spcAft>
              <a:buNone/>
            </a:pPr>
            <a:r>
              <a:rPr lang="en" sz="1300">
                <a:solidFill>
                  <a:srgbClr val="DCDDDE"/>
                </a:solidFill>
                <a:latin typeface="Arial"/>
                <a:ea typeface="Arial"/>
                <a:cs typeface="Arial"/>
                <a:sym typeface="Arial"/>
              </a:rPr>
              <a:t>['TSH', 'TT4', 'TT4 measured', 'TSH measured', 'On thyroxine']</a:t>
            </a:r>
            <a:endParaRPr sz="1300">
              <a:solidFill>
                <a:schemeClr val="lt1"/>
              </a:solidFill>
            </a:endParaRPr>
          </a:p>
          <a:p>
            <a:pPr indent="0" lvl="0" marL="0" rtl="0" algn="l">
              <a:spcBef>
                <a:spcPts val="600"/>
              </a:spcBef>
              <a:spcAft>
                <a:spcPts val="0"/>
              </a:spcAft>
              <a:buNone/>
            </a:pPr>
            <a:r>
              <a:t/>
            </a:r>
            <a:endParaRPr sz="1300"/>
          </a:p>
          <a:p>
            <a:pPr indent="0" lvl="0" marL="0" rtl="0" algn="l">
              <a:spcBef>
                <a:spcPts val="600"/>
              </a:spcBef>
              <a:spcAft>
                <a:spcPts val="0"/>
              </a:spcAft>
              <a:buNone/>
            </a:pPr>
            <a:r>
              <a:t/>
            </a:r>
            <a:endParaRPr sz="1300">
              <a:solidFill>
                <a:srgbClr val="FFFFFF"/>
              </a:solidFill>
            </a:endParaRPr>
          </a:p>
          <a:p>
            <a:pPr indent="0" lvl="0" marL="0" rtl="0" algn="l">
              <a:spcBef>
                <a:spcPts val="0"/>
              </a:spcBef>
              <a:spcAft>
                <a:spcPts val="0"/>
              </a:spcAft>
              <a:buNone/>
            </a:pPr>
            <a:r>
              <a:t/>
            </a:r>
            <a:endParaRPr sz="55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sz="5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5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chemeClr val="lt1"/>
                </a:solidFill>
                <a:latin typeface="Courier New"/>
                <a:ea typeface="Courier New"/>
                <a:cs typeface="Courier New"/>
                <a:sym typeface="Courier New"/>
              </a:rPr>
              <a:t>#Creating a Knn model</a:t>
            </a:r>
            <a:endParaRPr sz="8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FFFFFF"/>
                </a:solidFill>
                <a:latin typeface="Courier New"/>
                <a:ea typeface="Courier New"/>
                <a:cs typeface="Courier New"/>
                <a:sym typeface="Courier New"/>
              </a:rPr>
              <a:t>knn = KNeighborsClassifier(n_neighbors=25)</a:t>
            </a:r>
            <a:endParaRPr sz="8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FFFFFF"/>
                </a:solidFill>
                <a:latin typeface="Courier New"/>
                <a:ea typeface="Courier New"/>
                <a:cs typeface="Courier New"/>
                <a:sym typeface="Courier New"/>
              </a:rPr>
              <a:t>knn=KNeighborsClassifier(n_neighbors=51)</a:t>
            </a:r>
            <a:endParaRPr sz="850">
              <a:solidFill>
                <a:srgbClr val="FFFFFF"/>
              </a:solidFill>
              <a:latin typeface="Courier New"/>
              <a:ea typeface="Courier New"/>
              <a:cs typeface="Courier New"/>
              <a:sym typeface="Courier New"/>
            </a:endParaRPr>
          </a:p>
          <a:p>
            <a:pPr indent="0" lvl="0" marL="0" rtl="0" algn="l">
              <a:spcBef>
                <a:spcPts val="600"/>
              </a:spcBef>
              <a:spcAft>
                <a:spcPts val="0"/>
              </a:spcAft>
              <a:buNone/>
            </a:pPr>
            <a:r>
              <a:t/>
            </a:r>
            <a:endParaRPr>
              <a:solidFill>
                <a:srgbClr val="FFFFFF"/>
              </a:solidFill>
            </a:endParaRPr>
          </a:p>
        </p:txBody>
      </p:sp>
      <p:sp>
        <p:nvSpPr>
          <p:cNvPr id="915" name="Google Shape;915;p33"/>
          <p:cNvSpPr txBox="1"/>
          <p:nvPr>
            <p:ph type="title"/>
          </p:nvPr>
        </p:nvSpPr>
        <p:spPr>
          <a:xfrm>
            <a:off x="3149188" y="-193800"/>
            <a:ext cx="28692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Titillium Web"/>
                <a:ea typeface="Titillium Web"/>
                <a:cs typeface="Titillium Web"/>
                <a:sym typeface="Titillium Web"/>
              </a:rPr>
              <a:t>        KNN		</a:t>
            </a:r>
            <a:r>
              <a:rPr lang="en"/>
              <a:t>      </a:t>
            </a:r>
            <a:endParaRPr/>
          </a:p>
        </p:txBody>
      </p:sp>
      <p:pic>
        <p:nvPicPr>
          <p:cNvPr id="916" name="Google Shape;916;p33"/>
          <p:cNvPicPr preferRelativeResize="0"/>
          <p:nvPr/>
        </p:nvPicPr>
        <p:blipFill>
          <a:blip r:embed="rId5">
            <a:alphaModFix/>
          </a:blip>
          <a:stretch>
            <a:fillRect/>
          </a:stretch>
        </p:blipFill>
        <p:spPr>
          <a:xfrm>
            <a:off x="3277813" y="1748085"/>
            <a:ext cx="2611975" cy="26206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34"/>
          <p:cNvSpPr txBox="1"/>
          <p:nvPr>
            <p:ph type="title"/>
          </p:nvPr>
        </p:nvSpPr>
        <p:spPr>
          <a:xfrm>
            <a:off x="739675" y="40125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Forest Multi Class classification</a:t>
            </a:r>
            <a:endParaRPr/>
          </a:p>
        </p:txBody>
      </p:sp>
      <p:sp>
        <p:nvSpPr>
          <p:cNvPr id="922" name="Google Shape;922;p34"/>
          <p:cNvSpPr txBox="1"/>
          <p:nvPr>
            <p:ph idx="1" type="body"/>
          </p:nvPr>
        </p:nvSpPr>
        <p:spPr>
          <a:xfrm>
            <a:off x="739675" y="1235875"/>
            <a:ext cx="7396200" cy="3187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Methods: </a:t>
            </a:r>
            <a:endParaRPr/>
          </a:p>
          <a:p>
            <a:pPr indent="-342900" lvl="0" marL="457200" rtl="0" algn="l">
              <a:spcBef>
                <a:spcPts val="600"/>
              </a:spcBef>
              <a:spcAft>
                <a:spcPts val="0"/>
              </a:spcAft>
              <a:buSzPts val="1800"/>
              <a:buChar char="-"/>
            </a:pPr>
            <a:r>
              <a:rPr lang="en"/>
              <a:t>Ran a for loop of all combinations of features</a:t>
            </a:r>
            <a:endParaRPr/>
          </a:p>
          <a:p>
            <a:pPr indent="-342900" lvl="1" marL="914400" rtl="0" algn="l">
              <a:spcBef>
                <a:spcPts val="0"/>
              </a:spcBef>
              <a:spcAft>
                <a:spcPts val="0"/>
              </a:spcAft>
              <a:buSzPts val="1800"/>
              <a:buChar char="-"/>
            </a:pPr>
            <a:r>
              <a:rPr lang="en"/>
              <a:t>Final features: TT4, TSH (same as binary classifier)</a:t>
            </a:r>
            <a:endParaRPr/>
          </a:p>
          <a:p>
            <a:pPr indent="-342900" lvl="0" marL="457200" rtl="0" algn="l">
              <a:spcBef>
                <a:spcPts val="0"/>
              </a:spcBef>
              <a:spcAft>
                <a:spcPts val="0"/>
              </a:spcAft>
              <a:buSzPts val="1800"/>
              <a:buChar char="-"/>
            </a:pPr>
            <a:r>
              <a:rPr lang="en"/>
              <a:t>Same parameters as binary classifier</a:t>
            </a:r>
            <a:endParaRPr/>
          </a:p>
          <a:p>
            <a:pPr indent="-342900" lvl="0" marL="457200" rtl="0" algn="l">
              <a:spcBef>
                <a:spcPts val="0"/>
              </a:spcBef>
              <a:spcAft>
                <a:spcPts val="0"/>
              </a:spcAft>
              <a:buSzPts val="1800"/>
              <a:buChar char="-"/>
            </a:pPr>
            <a:r>
              <a:rPr lang="en"/>
              <a:t>Learned how to oversample with imblearn, which helped simplify our code for oversampling</a:t>
            </a:r>
            <a:endParaRPr/>
          </a:p>
          <a:p>
            <a:pPr indent="-342900" lvl="0" marL="457200" rtl="0" algn="l">
              <a:spcBef>
                <a:spcPts val="0"/>
              </a:spcBef>
              <a:spcAft>
                <a:spcPts val="0"/>
              </a:spcAft>
              <a:buSzPts val="1800"/>
              <a:buChar char="-"/>
            </a:pPr>
            <a:r>
              <a:rPr lang="en"/>
              <a:t>Due to time constraints, were not able to calculate ROC curve for our multi-class classification models.</a:t>
            </a:r>
            <a:endParaRPr/>
          </a:p>
          <a:p>
            <a:pPr indent="-342900" lvl="1" marL="914400" rtl="0" algn="l">
              <a:spcBef>
                <a:spcPts val="0"/>
              </a:spcBef>
              <a:spcAft>
                <a:spcPts val="0"/>
              </a:spcAft>
              <a:buSzPts val="1800"/>
              <a:buChar char="-"/>
            </a:pPr>
            <a:r>
              <a:rPr lang="en"/>
              <a:t>So, we relied on the confusion matrix.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pic>
        <p:nvPicPr>
          <p:cNvPr id="927" name="Google Shape;927;p35"/>
          <p:cNvPicPr preferRelativeResize="0"/>
          <p:nvPr/>
        </p:nvPicPr>
        <p:blipFill>
          <a:blip r:embed="rId3">
            <a:alphaModFix/>
          </a:blip>
          <a:stretch>
            <a:fillRect/>
          </a:stretch>
        </p:blipFill>
        <p:spPr>
          <a:xfrm>
            <a:off x="3971382" y="43350"/>
            <a:ext cx="4748600" cy="4822575"/>
          </a:xfrm>
          <a:prstGeom prst="rect">
            <a:avLst/>
          </a:prstGeom>
          <a:noFill/>
          <a:ln>
            <a:noFill/>
          </a:ln>
        </p:spPr>
      </p:pic>
      <p:sp>
        <p:nvSpPr>
          <p:cNvPr id="928" name="Google Shape;928;p35"/>
          <p:cNvSpPr txBox="1"/>
          <p:nvPr>
            <p:ph type="title"/>
          </p:nvPr>
        </p:nvSpPr>
        <p:spPr>
          <a:xfrm>
            <a:off x="345450" y="1259500"/>
            <a:ext cx="3985200" cy="28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0000"/>
                </a:solidFill>
              </a:rPr>
              <a:t>Confusion Matrix</a:t>
            </a:r>
            <a:endParaRPr>
              <a:solidFill>
                <a:srgbClr val="000000"/>
              </a:solidFill>
            </a:endParaRPr>
          </a:p>
        </p:txBody>
      </p:sp>
      <p:cxnSp>
        <p:nvCxnSpPr>
          <p:cNvPr id="929" name="Google Shape;929;p35"/>
          <p:cNvCxnSpPr/>
          <p:nvPr/>
        </p:nvCxnSpPr>
        <p:spPr>
          <a:xfrm>
            <a:off x="5207875" y="1780900"/>
            <a:ext cx="2136900" cy="2267100"/>
          </a:xfrm>
          <a:prstGeom prst="straightConnector1">
            <a:avLst/>
          </a:prstGeom>
          <a:noFill/>
          <a:ln cap="flat" cmpd="sng" w="76200">
            <a:solidFill>
              <a:srgbClr val="F3F3F3"/>
            </a:solidFill>
            <a:prstDash val="solid"/>
            <a:round/>
            <a:headEnd len="med" w="med" type="none"/>
            <a:tailEnd len="med" w="med" type="triangle"/>
          </a:ln>
        </p:spPr>
      </p:cxnSp>
      <p:graphicFrame>
        <p:nvGraphicFramePr>
          <p:cNvPr id="930" name="Google Shape;930;p35"/>
          <p:cNvGraphicFramePr/>
          <p:nvPr/>
        </p:nvGraphicFramePr>
        <p:xfrm>
          <a:off x="4635775" y="1328875"/>
          <a:ext cx="3000000" cy="3000000"/>
        </p:xfrm>
        <a:graphic>
          <a:graphicData uri="http://schemas.openxmlformats.org/drawingml/2006/table">
            <a:tbl>
              <a:tblPr>
                <a:noFill/>
                <a:tableStyleId>{CEA22128-9AD8-4A76-B813-089ECBC370A8}</a:tableStyleId>
              </a:tblPr>
              <a:tblGrid>
                <a:gridCol w="773275"/>
                <a:gridCol w="773275"/>
                <a:gridCol w="773275"/>
                <a:gridCol w="1286475"/>
              </a:tblGrid>
              <a:tr h="818875">
                <a:tc>
                  <a:txBody>
                    <a:bodyPr/>
                    <a:lstStyle/>
                    <a:p>
                      <a:pPr indent="0" lvl="0" marL="0" rtl="0" algn="ctr">
                        <a:spcBef>
                          <a:spcPts val="600"/>
                        </a:spcBef>
                        <a:spcAft>
                          <a:spcPts val="0"/>
                        </a:spcAft>
                        <a:buNone/>
                      </a:pPr>
                      <a:r>
                        <a:rPr lang="en" sz="2000">
                          <a:solidFill>
                            <a:srgbClr val="FFFFFF"/>
                          </a:solidFill>
                          <a:latin typeface="Titillium Web"/>
                          <a:ea typeface="Titillium Web"/>
                          <a:cs typeface="Titillium Web"/>
                          <a:sym typeface="Titillium Web"/>
                        </a:rPr>
                        <a:t>380</a:t>
                      </a:r>
                      <a:endParaRPr sz="1000">
                        <a:solidFill>
                          <a:srgbClr val="FFFFFF"/>
                        </a:solidFill>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ctr">
                        <a:spcBef>
                          <a:spcPts val="600"/>
                        </a:spcBef>
                        <a:spcAft>
                          <a:spcPts val="0"/>
                        </a:spcAft>
                        <a:buNone/>
                      </a:pPr>
                      <a:r>
                        <a:rPr lang="en" sz="2000">
                          <a:latin typeface="Titillium Web"/>
                          <a:ea typeface="Titillium Web"/>
                          <a:cs typeface="Titillium Web"/>
                          <a:sym typeface="Titillium Web"/>
                        </a:rPr>
                        <a:t>12</a:t>
                      </a:r>
                      <a:endParaRPr sz="2000">
                        <a:latin typeface="Titillium Web"/>
                        <a:ea typeface="Titillium Web"/>
                        <a:cs typeface="Titillium Web"/>
                        <a:sym typeface="Titillium Web"/>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ctr">
                        <a:spcBef>
                          <a:spcPts val="600"/>
                        </a:spcBef>
                        <a:spcAft>
                          <a:spcPts val="0"/>
                        </a:spcAft>
                        <a:buNone/>
                      </a:pPr>
                      <a:r>
                        <a:rPr lang="en" sz="2000">
                          <a:latin typeface="Titillium Web"/>
                          <a:ea typeface="Titillium Web"/>
                          <a:cs typeface="Titillium Web"/>
                          <a:sym typeface="Titillium Web"/>
                        </a:rPr>
                        <a:t> 1</a:t>
                      </a:r>
                      <a:endParaRPr sz="2000">
                        <a:latin typeface="Titillium Web"/>
                        <a:ea typeface="Titillium Web"/>
                        <a:cs typeface="Titillium Web"/>
                        <a:sym typeface="Titillium Web"/>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l">
                        <a:spcBef>
                          <a:spcPts val="600"/>
                        </a:spcBef>
                        <a:spcAft>
                          <a:spcPts val="0"/>
                        </a:spcAft>
                        <a:buNone/>
                      </a:pPr>
                      <a:r>
                        <a:rPr lang="en" sz="2000">
                          <a:latin typeface="Titillium Web"/>
                          <a:ea typeface="Titillium Web"/>
                          <a:cs typeface="Titillium Web"/>
                          <a:sym typeface="Titillium Web"/>
                        </a:rPr>
                        <a:t>    </a:t>
                      </a:r>
                      <a:r>
                        <a:rPr lang="en" sz="2000">
                          <a:latin typeface="Titillium Web"/>
                          <a:ea typeface="Titillium Web"/>
                          <a:cs typeface="Titillium Web"/>
                          <a:sym typeface="Titillium Web"/>
                        </a:rPr>
                        <a:t>1</a:t>
                      </a:r>
                      <a:endParaRPr sz="1000"/>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r>
              <a:tr h="795525">
                <a:tc>
                  <a:txBody>
                    <a:bodyPr/>
                    <a:lstStyle/>
                    <a:p>
                      <a:pPr indent="0" lvl="0" marL="0" rtl="0" algn="ctr">
                        <a:spcBef>
                          <a:spcPts val="600"/>
                        </a:spcBef>
                        <a:spcAft>
                          <a:spcPts val="0"/>
                        </a:spcAft>
                        <a:buNone/>
                      </a:pPr>
                      <a:r>
                        <a:rPr lang="en" sz="2000">
                          <a:solidFill>
                            <a:schemeClr val="dk1"/>
                          </a:solidFill>
                          <a:latin typeface="Titillium Web"/>
                          <a:ea typeface="Titillium Web"/>
                          <a:cs typeface="Titillium Web"/>
                          <a:sym typeface="Titillium Web"/>
                        </a:rPr>
                        <a:t>0</a:t>
                      </a:r>
                      <a:endParaRPr sz="2000">
                        <a:solidFill>
                          <a:schemeClr val="dk1"/>
                        </a:solidFill>
                        <a:latin typeface="Titillium Web"/>
                        <a:ea typeface="Titillium Web"/>
                        <a:cs typeface="Titillium Web"/>
                        <a:sym typeface="Titillium Web"/>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ctr">
                        <a:spcBef>
                          <a:spcPts val="600"/>
                        </a:spcBef>
                        <a:spcAft>
                          <a:spcPts val="0"/>
                        </a:spcAft>
                        <a:buNone/>
                      </a:pPr>
                      <a:r>
                        <a:rPr lang="en" sz="2000">
                          <a:latin typeface="Titillium Web"/>
                          <a:ea typeface="Titillium Web"/>
                          <a:cs typeface="Titillium Web"/>
                          <a:sym typeface="Titillium Web"/>
                        </a:rPr>
                        <a:t>24</a:t>
                      </a:r>
                      <a:endParaRPr sz="2000">
                        <a:latin typeface="Titillium Web"/>
                        <a:ea typeface="Titillium Web"/>
                        <a:cs typeface="Titillium Web"/>
                        <a:sym typeface="Titillium Web"/>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ctr">
                        <a:spcBef>
                          <a:spcPts val="600"/>
                        </a:spcBef>
                        <a:spcAft>
                          <a:spcPts val="0"/>
                        </a:spcAft>
                        <a:buNone/>
                      </a:pPr>
                      <a:r>
                        <a:rPr lang="en" sz="2000">
                          <a:latin typeface="Titillium Web"/>
                          <a:ea typeface="Titillium Web"/>
                          <a:cs typeface="Titillium Web"/>
                          <a:sym typeface="Titillium Web"/>
                        </a:rPr>
                        <a:t>1</a:t>
                      </a:r>
                      <a:endParaRPr sz="2000">
                        <a:latin typeface="Titillium Web"/>
                        <a:ea typeface="Titillium Web"/>
                        <a:cs typeface="Titillium Web"/>
                        <a:sym typeface="Titillium Web"/>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l">
                        <a:spcBef>
                          <a:spcPts val="600"/>
                        </a:spcBef>
                        <a:spcAft>
                          <a:spcPts val="0"/>
                        </a:spcAft>
                        <a:buNone/>
                      </a:pPr>
                      <a:r>
                        <a:rPr lang="en" sz="2000">
                          <a:latin typeface="Titillium Web"/>
                          <a:ea typeface="Titillium Web"/>
                          <a:cs typeface="Titillium Web"/>
                          <a:sym typeface="Titillium Web"/>
                        </a:rPr>
                        <a:t>    0</a:t>
                      </a:r>
                      <a:endParaRPr sz="2000">
                        <a:latin typeface="Titillium Web"/>
                        <a:ea typeface="Titillium Web"/>
                        <a:cs typeface="Titillium Web"/>
                        <a:sym typeface="Titillium Web"/>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r>
              <a:tr h="795525">
                <a:tc>
                  <a:txBody>
                    <a:bodyPr/>
                    <a:lstStyle/>
                    <a:p>
                      <a:pPr indent="0" lvl="0" marL="0" rtl="0" algn="ctr">
                        <a:spcBef>
                          <a:spcPts val="600"/>
                        </a:spcBef>
                        <a:spcAft>
                          <a:spcPts val="0"/>
                        </a:spcAft>
                        <a:buNone/>
                      </a:pPr>
                      <a:r>
                        <a:rPr lang="en" sz="2000">
                          <a:latin typeface="Titillium Web"/>
                          <a:ea typeface="Titillium Web"/>
                          <a:cs typeface="Titillium Web"/>
                          <a:sym typeface="Titillium Web"/>
                        </a:rPr>
                        <a:t>0</a:t>
                      </a:r>
                      <a:endParaRPr sz="1000"/>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ctr">
                        <a:spcBef>
                          <a:spcPts val="600"/>
                        </a:spcBef>
                        <a:spcAft>
                          <a:spcPts val="0"/>
                        </a:spcAft>
                        <a:buNone/>
                      </a:pPr>
                      <a:r>
                        <a:rPr lang="en" sz="2000">
                          <a:latin typeface="Titillium Web"/>
                          <a:ea typeface="Titillium Web"/>
                          <a:cs typeface="Titillium Web"/>
                          <a:sym typeface="Titillium Web"/>
                        </a:rPr>
                        <a:t>0</a:t>
                      </a:r>
                      <a:endParaRPr sz="2000">
                        <a:latin typeface="Titillium Web"/>
                        <a:ea typeface="Titillium Web"/>
                        <a:cs typeface="Titillium Web"/>
                        <a:sym typeface="Titillium Web"/>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ctr">
                        <a:spcBef>
                          <a:spcPts val="600"/>
                        </a:spcBef>
                        <a:spcAft>
                          <a:spcPts val="0"/>
                        </a:spcAft>
                        <a:buNone/>
                      </a:pPr>
                      <a:r>
                        <a:rPr lang="en" sz="2000">
                          <a:latin typeface="Titillium Web"/>
                          <a:ea typeface="Titillium Web"/>
                          <a:cs typeface="Titillium Web"/>
                          <a:sym typeface="Titillium Web"/>
                        </a:rPr>
                        <a:t>12</a:t>
                      </a:r>
                      <a:endParaRPr sz="2000">
                        <a:latin typeface="Titillium Web"/>
                        <a:ea typeface="Titillium Web"/>
                        <a:cs typeface="Titillium Web"/>
                        <a:sym typeface="Titillium Web"/>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l">
                        <a:spcBef>
                          <a:spcPts val="600"/>
                        </a:spcBef>
                        <a:spcAft>
                          <a:spcPts val="0"/>
                        </a:spcAft>
                        <a:buNone/>
                      </a:pPr>
                      <a:r>
                        <a:rPr lang="en" sz="2000">
                          <a:latin typeface="Titillium Web"/>
                          <a:ea typeface="Titillium Web"/>
                          <a:cs typeface="Titillium Web"/>
                          <a:sym typeface="Titillium Web"/>
                        </a:rPr>
                        <a:t>    0</a:t>
                      </a:r>
                      <a:endParaRPr sz="1000"/>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r>
              <a:tr h="795525">
                <a:tc>
                  <a:txBody>
                    <a:bodyPr/>
                    <a:lstStyle/>
                    <a:p>
                      <a:pPr indent="0" lvl="0" marL="0" rtl="0" algn="ctr">
                        <a:spcBef>
                          <a:spcPts val="600"/>
                        </a:spcBef>
                        <a:spcAft>
                          <a:spcPts val="0"/>
                        </a:spcAft>
                        <a:buNone/>
                      </a:pPr>
                      <a:r>
                        <a:rPr lang="en" sz="2000">
                          <a:latin typeface="Titillium Web"/>
                          <a:ea typeface="Titillium Web"/>
                          <a:cs typeface="Titillium Web"/>
                          <a:sym typeface="Titillium Web"/>
                        </a:rPr>
                        <a:t>0</a:t>
                      </a:r>
                      <a:endParaRPr sz="2000">
                        <a:latin typeface="Titillium Web"/>
                        <a:ea typeface="Titillium Web"/>
                        <a:cs typeface="Titillium Web"/>
                        <a:sym typeface="Titillium Web"/>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ctr">
                        <a:spcBef>
                          <a:spcPts val="600"/>
                        </a:spcBef>
                        <a:spcAft>
                          <a:spcPts val="0"/>
                        </a:spcAft>
                        <a:buNone/>
                      </a:pPr>
                      <a:r>
                        <a:rPr lang="en" sz="2000">
                          <a:latin typeface="Titillium Web"/>
                          <a:ea typeface="Titillium Web"/>
                          <a:cs typeface="Titillium Web"/>
                          <a:sym typeface="Titillium Web"/>
                        </a:rPr>
                        <a:t>0</a:t>
                      </a:r>
                      <a:endParaRPr sz="2000">
                        <a:latin typeface="Titillium Web"/>
                        <a:ea typeface="Titillium Web"/>
                        <a:cs typeface="Titillium Web"/>
                        <a:sym typeface="Titillium Web"/>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ctr">
                        <a:spcBef>
                          <a:spcPts val="600"/>
                        </a:spcBef>
                        <a:spcAft>
                          <a:spcPts val="0"/>
                        </a:spcAft>
                        <a:buNone/>
                      </a:pPr>
                      <a:r>
                        <a:rPr lang="en" sz="2000">
                          <a:latin typeface="Titillium Web"/>
                          <a:ea typeface="Titillium Web"/>
                          <a:cs typeface="Titillium Web"/>
                          <a:sym typeface="Titillium Web"/>
                        </a:rPr>
                        <a:t>0</a:t>
                      </a:r>
                      <a:endParaRPr sz="2000">
                        <a:latin typeface="Titillium Web"/>
                        <a:ea typeface="Titillium Web"/>
                        <a:cs typeface="Titillium Web"/>
                        <a:sym typeface="Titillium Web"/>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c>
                  <a:txBody>
                    <a:bodyPr/>
                    <a:lstStyle/>
                    <a:p>
                      <a:pPr indent="0" lvl="0" marL="0" rtl="0" algn="l">
                        <a:spcBef>
                          <a:spcPts val="600"/>
                        </a:spcBef>
                        <a:spcAft>
                          <a:spcPts val="0"/>
                        </a:spcAft>
                        <a:buNone/>
                      </a:pPr>
                      <a:r>
                        <a:rPr lang="en" sz="2000">
                          <a:latin typeface="Titillium Web"/>
                          <a:ea typeface="Titillium Web"/>
                          <a:cs typeface="Titillium Web"/>
                          <a:sym typeface="Titillium Web"/>
                        </a:rPr>
                        <a:t>    0</a:t>
                      </a:r>
                      <a:endParaRPr sz="2000">
                        <a:latin typeface="Titillium Web"/>
                        <a:ea typeface="Titillium Web"/>
                        <a:cs typeface="Titillium Web"/>
                        <a:sym typeface="Titillium Web"/>
                      </a:endParaRPr>
                    </a:p>
                  </a:txBody>
                  <a:tcPr marT="91425" marB="91425" marR="91425" marL="91425">
                    <a:lnL cap="flat" cmpd="sng" w="38100">
                      <a:solidFill>
                        <a:srgbClr val="000000">
                          <a:alpha val="0"/>
                        </a:srgbClr>
                      </a:solidFill>
                      <a:prstDash val="solid"/>
                      <a:round/>
                      <a:headEnd len="sm" w="sm" type="none"/>
                      <a:tailEnd len="sm" w="sm" type="none"/>
                    </a:lnL>
                    <a:lnR cap="flat" cmpd="sng" w="38100">
                      <a:solidFill>
                        <a:srgbClr val="000000">
                          <a:alpha val="0"/>
                        </a:srgbClr>
                      </a:solidFill>
                      <a:prstDash val="solid"/>
                      <a:round/>
                      <a:headEnd len="sm" w="sm" type="none"/>
                      <a:tailEnd len="sm" w="sm" type="none"/>
                    </a:lnR>
                    <a:lnT cap="flat" cmpd="sng" w="38100">
                      <a:solidFill>
                        <a:srgbClr val="000000">
                          <a:alpha val="0"/>
                        </a:srgbClr>
                      </a:solidFill>
                      <a:prstDash val="solid"/>
                      <a:round/>
                      <a:headEnd len="sm" w="sm" type="none"/>
                      <a:tailEnd len="sm" w="sm" type="none"/>
                    </a:lnT>
                    <a:lnB cap="flat" cmpd="sng" w="38100">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8"/>
          <p:cNvSpPr txBox="1"/>
          <p:nvPr>
            <p:ph type="title"/>
          </p:nvPr>
        </p:nvSpPr>
        <p:spPr>
          <a:xfrm>
            <a:off x="739675" y="271300"/>
            <a:ext cx="7686000" cy="8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t>
            </a:r>
            <a:r>
              <a:rPr lang="en"/>
              <a:t>Cleaning</a:t>
            </a:r>
            <a:r>
              <a:rPr lang="en"/>
              <a:t>:</a:t>
            </a:r>
            <a:endParaRPr/>
          </a:p>
        </p:txBody>
      </p:sp>
      <p:sp>
        <p:nvSpPr>
          <p:cNvPr id="802" name="Google Shape;802;p18"/>
          <p:cNvSpPr txBox="1"/>
          <p:nvPr>
            <p:ph idx="1" type="body"/>
          </p:nvPr>
        </p:nvSpPr>
        <p:spPr>
          <a:xfrm>
            <a:off x="739680" y="1022553"/>
            <a:ext cx="7686000" cy="3098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600"/>
              </a:spcBef>
              <a:spcAft>
                <a:spcPts val="0"/>
              </a:spcAft>
              <a:buClr>
                <a:srgbClr val="FFFFFF"/>
              </a:buClr>
              <a:buSzPts val="2400"/>
              <a:buChar char="▫"/>
            </a:pPr>
            <a:r>
              <a:rPr lang="en">
                <a:solidFill>
                  <a:srgbClr val="FFFFFF"/>
                </a:solidFill>
              </a:rPr>
              <a:t>Replaced missing numeric values with medians</a:t>
            </a:r>
            <a:endParaRPr sz="1800">
              <a:solidFill>
                <a:srgbClr val="FFFFFF"/>
              </a:solidFill>
            </a:endParaRPr>
          </a:p>
          <a:p>
            <a:pPr indent="-342900" lvl="1" marL="914400" rtl="0" algn="l">
              <a:lnSpc>
                <a:spcPct val="100000"/>
              </a:lnSpc>
              <a:spcBef>
                <a:spcPts val="0"/>
              </a:spcBef>
              <a:spcAft>
                <a:spcPts val="0"/>
              </a:spcAft>
              <a:buClr>
                <a:srgbClr val="FFFFFF"/>
              </a:buClr>
              <a:buSzPts val="1800"/>
              <a:buChar char="-"/>
            </a:pPr>
            <a:r>
              <a:rPr lang="en" sz="1800">
                <a:solidFill>
                  <a:srgbClr val="FFFFFF"/>
                </a:solidFill>
              </a:rPr>
              <a:t>Did not want to delete too many people</a:t>
            </a:r>
            <a:endParaRPr sz="1800">
              <a:solidFill>
                <a:srgbClr val="FFFFFF"/>
              </a:solidFill>
            </a:endParaRPr>
          </a:p>
          <a:p>
            <a:pPr indent="-342900" lvl="0" marL="457200" rtl="0" algn="l">
              <a:lnSpc>
                <a:spcPct val="100000"/>
              </a:lnSpc>
              <a:spcBef>
                <a:spcPts val="0"/>
              </a:spcBef>
              <a:spcAft>
                <a:spcPts val="0"/>
              </a:spcAft>
              <a:buClr>
                <a:srgbClr val="FFFFFF"/>
              </a:buClr>
              <a:buSzPts val="1800"/>
              <a:buChar char="▫"/>
            </a:pPr>
            <a:r>
              <a:rPr lang="en">
                <a:solidFill>
                  <a:srgbClr val="FFFFFF"/>
                </a:solidFill>
              </a:rPr>
              <a:t>Then r</a:t>
            </a:r>
            <a:r>
              <a:rPr lang="en">
                <a:solidFill>
                  <a:srgbClr val="FFFFFF"/>
                </a:solidFill>
              </a:rPr>
              <a:t>emoved rows with Nan values </a:t>
            </a:r>
            <a:endParaRPr sz="1800">
              <a:solidFill>
                <a:srgbClr val="FFFFFF"/>
              </a:solidFill>
            </a:endParaRPr>
          </a:p>
          <a:p>
            <a:pPr indent="-381000" lvl="0" marL="457200" rtl="0" algn="l">
              <a:lnSpc>
                <a:spcPct val="100000"/>
              </a:lnSpc>
              <a:spcBef>
                <a:spcPts val="0"/>
              </a:spcBef>
              <a:spcAft>
                <a:spcPts val="0"/>
              </a:spcAft>
              <a:buClr>
                <a:srgbClr val="FFFFFF"/>
              </a:buClr>
              <a:buSzPts val="2400"/>
              <a:buChar char="▫"/>
            </a:pPr>
            <a:r>
              <a:rPr lang="en">
                <a:solidFill>
                  <a:srgbClr val="FFFFFF"/>
                </a:solidFill>
              </a:rPr>
              <a:t>Converted any outliers in the data to medians</a:t>
            </a:r>
            <a:endParaRPr>
              <a:solidFill>
                <a:srgbClr val="FFFFFF"/>
              </a:solidFill>
            </a:endParaRPr>
          </a:p>
          <a:p>
            <a:pPr indent="-381000" lvl="0" marL="457200" rtl="0" algn="l">
              <a:lnSpc>
                <a:spcPct val="100000"/>
              </a:lnSpc>
              <a:spcBef>
                <a:spcPts val="0"/>
              </a:spcBef>
              <a:spcAft>
                <a:spcPts val="0"/>
              </a:spcAft>
              <a:buClr>
                <a:srgbClr val="FFFFFF"/>
              </a:buClr>
              <a:buSzPts val="2400"/>
              <a:buChar char="▫"/>
            </a:pPr>
            <a:r>
              <a:rPr lang="en">
                <a:solidFill>
                  <a:srgbClr val="FFFFFF"/>
                </a:solidFill>
              </a:rPr>
              <a:t>N</a:t>
            </a:r>
            <a:r>
              <a:rPr lang="en">
                <a:solidFill>
                  <a:srgbClr val="FFFFFF"/>
                </a:solidFill>
              </a:rPr>
              <a:t>ormalized</a:t>
            </a:r>
            <a:r>
              <a:rPr lang="en">
                <a:solidFill>
                  <a:srgbClr val="FFFFFF"/>
                </a:solidFill>
              </a:rPr>
              <a:t> data using StandardScaler() for all except random forest</a:t>
            </a:r>
            <a:endParaRPr>
              <a:solidFill>
                <a:srgbClr val="FFFFFF"/>
              </a:solidFill>
            </a:endParaRPr>
          </a:p>
          <a:p>
            <a:pPr indent="0" lvl="0" marL="457200" rtl="0" algn="l">
              <a:lnSpc>
                <a:spcPct val="100000"/>
              </a:lnSpc>
              <a:spcBef>
                <a:spcPts val="600"/>
              </a:spcBef>
              <a:spcAft>
                <a:spcPts val="0"/>
              </a:spcAft>
              <a:buNone/>
            </a:pPr>
            <a:r>
              <a:t/>
            </a:r>
            <a:endParaRPr>
              <a:solidFill>
                <a:srgbClr val="FFFFFF"/>
              </a:solidFill>
            </a:endParaRPr>
          </a:p>
        </p:txBody>
      </p:sp>
      <p:pic>
        <p:nvPicPr>
          <p:cNvPr id="803" name="Google Shape;803;p18"/>
          <p:cNvPicPr preferRelativeResize="0"/>
          <p:nvPr/>
        </p:nvPicPr>
        <p:blipFill>
          <a:blip r:embed="rId3">
            <a:alphaModFix/>
          </a:blip>
          <a:stretch>
            <a:fillRect/>
          </a:stretch>
        </p:blipFill>
        <p:spPr>
          <a:xfrm>
            <a:off x="1461738" y="3688325"/>
            <a:ext cx="6220525" cy="13583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pic>
        <p:nvPicPr>
          <p:cNvPr id="935" name="Google Shape;935;p36"/>
          <p:cNvPicPr preferRelativeResize="0"/>
          <p:nvPr/>
        </p:nvPicPr>
        <p:blipFill>
          <a:blip r:embed="rId3">
            <a:alphaModFix/>
          </a:blip>
          <a:stretch>
            <a:fillRect/>
          </a:stretch>
        </p:blipFill>
        <p:spPr>
          <a:xfrm>
            <a:off x="2863810" y="863562"/>
            <a:ext cx="3416374" cy="3416374"/>
          </a:xfrm>
          <a:prstGeom prst="rect">
            <a:avLst/>
          </a:prstGeom>
          <a:noFill/>
          <a:ln>
            <a:noFill/>
          </a:ln>
        </p:spPr>
      </p:pic>
      <p:sp>
        <p:nvSpPr>
          <p:cNvPr id="936" name="Google Shape;936;p36"/>
          <p:cNvSpPr txBox="1"/>
          <p:nvPr/>
        </p:nvSpPr>
        <p:spPr>
          <a:xfrm>
            <a:off x="1825350" y="82325"/>
            <a:ext cx="5493300" cy="6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FFFFFF"/>
                </a:solidFill>
                <a:latin typeface="Titillium Web"/>
                <a:ea typeface="Titillium Web"/>
                <a:cs typeface="Titillium Web"/>
                <a:sym typeface="Titillium Web"/>
              </a:rPr>
              <a:t>Thank you for listening!</a:t>
            </a:r>
            <a:endParaRPr sz="3600">
              <a:solidFill>
                <a:srgbClr val="FFFFFF"/>
              </a:solidFill>
              <a:latin typeface="Titillium Web"/>
              <a:ea typeface="Titillium Web"/>
              <a:cs typeface="Titillium Web"/>
              <a:sym typeface="Titillium Web"/>
            </a:endParaRPr>
          </a:p>
        </p:txBody>
      </p:sp>
      <p:sp>
        <p:nvSpPr>
          <p:cNvPr id="937" name="Google Shape;937;p36"/>
          <p:cNvSpPr txBox="1"/>
          <p:nvPr/>
        </p:nvSpPr>
        <p:spPr>
          <a:xfrm>
            <a:off x="2778888" y="4177950"/>
            <a:ext cx="3586200" cy="62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rgbClr val="FFFFFF"/>
                </a:solidFill>
                <a:latin typeface="Titillium Web"/>
                <a:ea typeface="Titillium Web"/>
                <a:cs typeface="Titillium Web"/>
                <a:sym typeface="Titillium Web"/>
              </a:rPr>
              <a:t>Any questions?</a:t>
            </a:r>
            <a:endParaRPr sz="3700">
              <a:solidFill>
                <a:srgbClr val="FFFFFF"/>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9"/>
          <p:cNvSpPr txBox="1"/>
          <p:nvPr>
            <p:ph type="title"/>
          </p:nvPr>
        </p:nvSpPr>
        <p:spPr>
          <a:xfrm>
            <a:off x="249375" y="526350"/>
            <a:ext cx="1850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1"/>
                </a:solidFill>
              </a:rPr>
              <a:t>Pairplot of Dataset Before Cleaning</a:t>
            </a:r>
            <a:endParaRPr/>
          </a:p>
        </p:txBody>
      </p:sp>
      <p:pic>
        <p:nvPicPr>
          <p:cNvPr id="809" name="Google Shape;809;p19"/>
          <p:cNvPicPr preferRelativeResize="0"/>
          <p:nvPr/>
        </p:nvPicPr>
        <p:blipFill>
          <a:blip r:embed="rId3">
            <a:alphaModFix/>
          </a:blip>
          <a:stretch>
            <a:fillRect/>
          </a:stretch>
        </p:blipFill>
        <p:spPr>
          <a:xfrm>
            <a:off x="2041125" y="421038"/>
            <a:ext cx="4321751" cy="4301427"/>
          </a:xfrm>
          <a:prstGeom prst="rect">
            <a:avLst/>
          </a:prstGeom>
          <a:noFill/>
          <a:ln>
            <a:noFill/>
          </a:ln>
        </p:spPr>
      </p:pic>
      <p:pic>
        <p:nvPicPr>
          <p:cNvPr id="810" name="Google Shape;810;p19"/>
          <p:cNvPicPr preferRelativeResize="0"/>
          <p:nvPr/>
        </p:nvPicPr>
        <p:blipFill rotWithShape="1">
          <a:blip r:embed="rId4">
            <a:alphaModFix/>
          </a:blip>
          <a:srcRect b="72356" l="0" r="83195" t="13908"/>
          <a:stretch/>
        </p:blipFill>
        <p:spPr>
          <a:xfrm>
            <a:off x="6292025" y="1452375"/>
            <a:ext cx="2612502" cy="2125424"/>
          </a:xfrm>
          <a:prstGeom prst="rect">
            <a:avLst/>
          </a:prstGeom>
          <a:noFill/>
          <a:ln>
            <a:noFill/>
          </a:ln>
        </p:spPr>
      </p:pic>
      <p:pic>
        <p:nvPicPr>
          <p:cNvPr id="811" name="Google Shape;811;p19"/>
          <p:cNvPicPr preferRelativeResize="0"/>
          <p:nvPr/>
        </p:nvPicPr>
        <p:blipFill>
          <a:blip r:embed="rId5">
            <a:alphaModFix/>
          </a:blip>
          <a:stretch>
            <a:fillRect/>
          </a:stretch>
        </p:blipFill>
        <p:spPr>
          <a:xfrm>
            <a:off x="6880323" y="1452373"/>
            <a:ext cx="448075" cy="448100"/>
          </a:xfrm>
          <a:prstGeom prst="rect">
            <a:avLst/>
          </a:prstGeom>
          <a:noFill/>
          <a:ln>
            <a:noFill/>
          </a:ln>
        </p:spPr>
      </p:pic>
      <p:cxnSp>
        <p:nvCxnSpPr>
          <p:cNvPr id="812" name="Google Shape;812;p19"/>
          <p:cNvCxnSpPr/>
          <p:nvPr/>
        </p:nvCxnSpPr>
        <p:spPr>
          <a:xfrm rot="10800000">
            <a:off x="7302550" y="1847900"/>
            <a:ext cx="625200" cy="269700"/>
          </a:xfrm>
          <a:prstGeom prst="straightConnector1">
            <a:avLst/>
          </a:prstGeom>
          <a:noFill/>
          <a:ln cap="flat" cmpd="sng" w="38100">
            <a:solidFill>
              <a:srgbClr val="000000"/>
            </a:solidFill>
            <a:prstDash val="solid"/>
            <a:round/>
            <a:headEnd len="med" w="med" type="none"/>
            <a:tailEnd len="med" w="med" type="triangle"/>
          </a:ln>
        </p:spPr>
      </p:cxnSp>
      <p:sp>
        <p:nvSpPr>
          <p:cNvPr id="813" name="Google Shape;813;p19"/>
          <p:cNvSpPr txBox="1"/>
          <p:nvPr/>
        </p:nvSpPr>
        <p:spPr>
          <a:xfrm>
            <a:off x="7654275" y="2018200"/>
            <a:ext cx="1317600" cy="4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Open Sans"/>
                <a:ea typeface="Open Sans"/>
                <a:cs typeface="Open Sans"/>
                <a:sym typeface="Open Sans"/>
              </a:rPr>
              <a:t>Outliers!</a:t>
            </a:r>
            <a:endParaRPr b="1">
              <a:latin typeface="Open Sans"/>
              <a:ea typeface="Open Sans"/>
              <a:cs typeface="Open Sans"/>
              <a:sym typeface="Open Sans"/>
            </a:endParaRPr>
          </a:p>
        </p:txBody>
      </p:sp>
      <p:pic>
        <p:nvPicPr>
          <p:cNvPr id="814" name="Google Shape;814;p19"/>
          <p:cNvPicPr preferRelativeResize="0"/>
          <p:nvPr/>
        </p:nvPicPr>
        <p:blipFill rotWithShape="1">
          <a:blip r:embed="rId6">
            <a:alphaModFix/>
          </a:blip>
          <a:srcRect b="0" l="-1274" r="83088" t="96997"/>
          <a:stretch/>
        </p:blipFill>
        <p:spPr>
          <a:xfrm>
            <a:off x="6123400" y="3577800"/>
            <a:ext cx="2781125" cy="457044"/>
          </a:xfrm>
          <a:prstGeom prst="rect">
            <a:avLst/>
          </a:prstGeom>
          <a:noFill/>
          <a:ln>
            <a:noFill/>
          </a:ln>
        </p:spPr>
      </p:pic>
      <p:pic>
        <p:nvPicPr>
          <p:cNvPr id="815" name="Google Shape;815;p19"/>
          <p:cNvPicPr preferRelativeResize="0"/>
          <p:nvPr/>
        </p:nvPicPr>
        <p:blipFill>
          <a:blip r:embed="rId7">
            <a:alphaModFix/>
          </a:blip>
          <a:stretch>
            <a:fillRect/>
          </a:stretch>
        </p:blipFill>
        <p:spPr>
          <a:xfrm>
            <a:off x="8611204" y="3284450"/>
            <a:ext cx="293325" cy="293350"/>
          </a:xfrm>
          <a:prstGeom prst="rect">
            <a:avLst/>
          </a:prstGeom>
          <a:noFill/>
          <a:ln>
            <a:noFill/>
          </a:ln>
        </p:spPr>
      </p:pic>
      <p:cxnSp>
        <p:nvCxnSpPr>
          <p:cNvPr id="816" name="Google Shape;816;p19"/>
          <p:cNvCxnSpPr/>
          <p:nvPr/>
        </p:nvCxnSpPr>
        <p:spPr>
          <a:xfrm>
            <a:off x="8313000" y="2319650"/>
            <a:ext cx="298200" cy="96480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20"/>
          <p:cNvSpPr txBox="1"/>
          <p:nvPr>
            <p:ph type="title"/>
          </p:nvPr>
        </p:nvSpPr>
        <p:spPr>
          <a:xfrm>
            <a:off x="334400" y="526350"/>
            <a:ext cx="3281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chemeClr val="accent1"/>
                </a:solidFill>
              </a:rPr>
              <a:t>Pairplot of Dataset After Cleaning</a:t>
            </a:r>
            <a:endParaRPr b="1" sz="3600">
              <a:solidFill>
                <a:schemeClr val="accent1"/>
              </a:solidFill>
            </a:endParaRPr>
          </a:p>
          <a:p>
            <a:pPr indent="0" lvl="0" marL="0" rtl="0" algn="l">
              <a:spcBef>
                <a:spcPts val="0"/>
              </a:spcBef>
              <a:spcAft>
                <a:spcPts val="0"/>
              </a:spcAft>
              <a:buNone/>
            </a:pPr>
            <a:r>
              <a:rPr b="1" lang="en" sz="1900">
                <a:solidFill>
                  <a:schemeClr val="accent1"/>
                </a:solidFill>
              </a:rPr>
              <a:t>*Note that because the outliers were removed, we can more clearly see all of the data*</a:t>
            </a:r>
            <a:endParaRPr b="1" sz="1900">
              <a:solidFill>
                <a:schemeClr val="accent1"/>
              </a:solidFill>
            </a:endParaRPr>
          </a:p>
        </p:txBody>
      </p:sp>
      <p:pic>
        <p:nvPicPr>
          <p:cNvPr id="822" name="Google Shape;822;p20"/>
          <p:cNvPicPr preferRelativeResize="0"/>
          <p:nvPr/>
        </p:nvPicPr>
        <p:blipFill>
          <a:blip r:embed="rId3">
            <a:alphaModFix/>
          </a:blip>
          <a:stretch>
            <a:fillRect/>
          </a:stretch>
        </p:blipFill>
        <p:spPr>
          <a:xfrm>
            <a:off x="3924225" y="223250"/>
            <a:ext cx="4850130" cy="483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21"/>
          <p:cNvSpPr txBox="1"/>
          <p:nvPr>
            <p:ph type="title"/>
          </p:nvPr>
        </p:nvSpPr>
        <p:spPr>
          <a:xfrm>
            <a:off x="580400" y="110125"/>
            <a:ext cx="6331200" cy="84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Choosing Features</a:t>
            </a:r>
            <a:endParaRPr b="1">
              <a:latin typeface="Titillium Web"/>
              <a:ea typeface="Titillium Web"/>
              <a:cs typeface="Titillium Web"/>
              <a:sym typeface="Titillium Web"/>
            </a:endParaRPr>
          </a:p>
        </p:txBody>
      </p:sp>
      <p:sp>
        <p:nvSpPr>
          <p:cNvPr id="828" name="Google Shape;828;p21"/>
          <p:cNvSpPr txBox="1"/>
          <p:nvPr>
            <p:ph idx="4294967295" type="body"/>
          </p:nvPr>
        </p:nvSpPr>
        <p:spPr>
          <a:xfrm>
            <a:off x="1406400" y="1164225"/>
            <a:ext cx="6331200" cy="37680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chemeClr val="lt1"/>
              </a:buClr>
              <a:buSzPts val="2500"/>
              <a:buFont typeface="Titillium Web"/>
              <a:buChar char="-"/>
            </a:pPr>
            <a:r>
              <a:rPr lang="en" sz="2500"/>
              <a:t>Used correlations and heatmaps to find multiple useful features</a:t>
            </a:r>
            <a:endParaRPr sz="2500"/>
          </a:p>
          <a:p>
            <a:pPr indent="-387350" lvl="0" marL="457200" rtl="0" algn="l">
              <a:spcBef>
                <a:spcPts val="0"/>
              </a:spcBef>
              <a:spcAft>
                <a:spcPts val="0"/>
              </a:spcAft>
              <a:buClr>
                <a:schemeClr val="lt1"/>
              </a:buClr>
              <a:buSzPts val="2500"/>
              <a:buFont typeface="Titillium Web"/>
              <a:buChar char="-"/>
            </a:pPr>
            <a:r>
              <a:rPr lang="en" sz="2500"/>
              <a:t>FTI, 'TT4', 'TSH', ‘on thyroxine’ generally worked well</a:t>
            </a:r>
            <a:endParaRPr sz="2500"/>
          </a:p>
          <a:p>
            <a:pPr indent="-387350" lvl="0" marL="457200" rtl="0" algn="l">
              <a:spcBef>
                <a:spcPts val="0"/>
              </a:spcBef>
              <a:spcAft>
                <a:spcPts val="0"/>
              </a:spcAft>
              <a:buClr>
                <a:schemeClr val="lt1"/>
              </a:buClr>
              <a:buSzPts val="2500"/>
              <a:buFont typeface="Arial"/>
              <a:buChar char="-"/>
            </a:pPr>
            <a:r>
              <a:rPr lang="en" sz="2500"/>
              <a:t>Finally decided on ‘TSH’ and ‘TT4’ after trial and error</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22"/>
          <p:cNvSpPr txBox="1"/>
          <p:nvPr>
            <p:ph idx="4294967295" type="title"/>
          </p:nvPr>
        </p:nvSpPr>
        <p:spPr>
          <a:xfrm>
            <a:off x="1379050" y="188400"/>
            <a:ext cx="6612000" cy="8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Titillium Web"/>
                <a:ea typeface="Titillium Web"/>
                <a:cs typeface="Titillium Web"/>
                <a:sym typeface="Titillium Web"/>
              </a:rPr>
              <a:t>Correlation and Heatmap:</a:t>
            </a:r>
            <a:endParaRPr b="1">
              <a:latin typeface="Titillium Web"/>
              <a:ea typeface="Titillium Web"/>
              <a:cs typeface="Titillium Web"/>
              <a:sym typeface="Titillium Web"/>
            </a:endParaRPr>
          </a:p>
        </p:txBody>
      </p:sp>
      <p:sp>
        <p:nvSpPr>
          <p:cNvPr id="834" name="Google Shape;834;p22"/>
          <p:cNvSpPr/>
          <p:nvPr/>
        </p:nvSpPr>
        <p:spPr>
          <a:xfrm>
            <a:off x="6734800" y="1797275"/>
            <a:ext cx="973800" cy="19848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5" name="Google Shape;835;p22"/>
          <p:cNvPicPr preferRelativeResize="0"/>
          <p:nvPr/>
        </p:nvPicPr>
        <p:blipFill>
          <a:blip r:embed="rId3">
            <a:alphaModFix/>
          </a:blip>
          <a:stretch>
            <a:fillRect/>
          </a:stretch>
        </p:blipFill>
        <p:spPr>
          <a:xfrm>
            <a:off x="4934650" y="1045800"/>
            <a:ext cx="3586245" cy="3792901"/>
          </a:xfrm>
          <a:prstGeom prst="rect">
            <a:avLst/>
          </a:prstGeom>
          <a:noFill/>
          <a:ln>
            <a:noFill/>
          </a:ln>
        </p:spPr>
      </p:pic>
      <p:pic>
        <p:nvPicPr>
          <p:cNvPr id="836" name="Google Shape;836;p22"/>
          <p:cNvPicPr preferRelativeResize="0"/>
          <p:nvPr/>
        </p:nvPicPr>
        <p:blipFill>
          <a:blip r:embed="rId4">
            <a:alphaModFix/>
          </a:blip>
          <a:stretch>
            <a:fillRect/>
          </a:stretch>
        </p:blipFill>
        <p:spPr>
          <a:xfrm>
            <a:off x="326575" y="1045800"/>
            <a:ext cx="4322582" cy="3792901"/>
          </a:xfrm>
          <a:prstGeom prst="rect">
            <a:avLst/>
          </a:prstGeom>
          <a:noFill/>
          <a:ln>
            <a:noFill/>
          </a:ln>
        </p:spPr>
      </p:pic>
      <p:sp>
        <p:nvSpPr>
          <p:cNvPr id="837" name="Google Shape;837;p22"/>
          <p:cNvSpPr/>
          <p:nvPr/>
        </p:nvSpPr>
        <p:spPr>
          <a:xfrm flipH="1" rot="10800000">
            <a:off x="915875" y="3782075"/>
            <a:ext cx="768000" cy="857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2"/>
          <p:cNvSpPr/>
          <p:nvPr/>
        </p:nvSpPr>
        <p:spPr>
          <a:xfrm flipH="1" rot="10800000">
            <a:off x="3169525" y="3782075"/>
            <a:ext cx="768000" cy="857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2"/>
          <p:cNvSpPr/>
          <p:nvPr/>
        </p:nvSpPr>
        <p:spPr>
          <a:xfrm flipH="1" rot="10800000">
            <a:off x="1575450" y="3137450"/>
            <a:ext cx="768000" cy="857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23"/>
          <p:cNvSpPr txBox="1"/>
          <p:nvPr>
            <p:ph type="title"/>
          </p:nvPr>
        </p:nvSpPr>
        <p:spPr>
          <a:xfrm>
            <a:off x="601624" y="215520"/>
            <a:ext cx="39852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tillium Web"/>
                <a:ea typeface="Titillium Web"/>
                <a:cs typeface="Titillium Web"/>
                <a:sym typeface="Titillium Web"/>
              </a:rPr>
              <a:t>S</a:t>
            </a:r>
            <a:r>
              <a:rPr b="1" lang="en">
                <a:latin typeface="Titillium Web"/>
                <a:ea typeface="Titillium Web"/>
                <a:cs typeface="Titillium Web"/>
                <a:sym typeface="Titillium Web"/>
              </a:rPr>
              <a:t>plitting training-validation</a:t>
            </a:r>
            <a:endParaRPr b="1">
              <a:latin typeface="Titillium Web"/>
              <a:ea typeface="Titillium Web"/>
              <a:cs typeface="Titillium Web"/>
              <a:sym typeface="Titillium Web"/>
            </a:endParaRPr>
          </a:p>
        </p:txBody>
      </p:sp>
      <p:sp>
        <p:nvSpPr>
          <p:cNvPr id="845" name="Google Shape;845;p23"/>
          <p:cNvSpPr txBox="1"/>
          <p:nvPr>
            <p:ph idx="1" type="body"/>
          </p:nvPr>
        </p:nvSpPr>
        <p:spPr>
          <a:xfrm>
            <a:off x="374250" y="1514825"/>
            <a:ext cx="3459300" cy="26985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Clr>
                <a:schemeClr val="lt1"/>
              </a:buClr>
              <a:buSzPts val="2500"/>
              <a:buFont typeface="Titillium Web"/>
              <a:buChar char="-"/>
            </a:pPr>
            <a:r>
              <a:rPr lang="en" sz="2500"/>
              <a:t>Split data into two groups: 80% training and 20% testing, then further split the training data as 80% training and 20% validation</a:t>
            </a:r>
            <a:endParaRPr sz="3100"/>
          </a:p>
        </p:txBody>
      </p:sp>
      <p:sp>
        <p:nvSpPr>
          <p:cNvPr id="846" name="Google Shape;846;p23"/>
          <p:cNvSpPr txBox="1"/>
          <p:nvPr/>
        </p:nvSpPr>
        <p:spPr>
          <a:xfrm>
            <a:off x="5195275" y="1093800"/>
            <a:ext cx="3503400" cy="2955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test_size = 0.2</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#split X and y of data into training and test sets</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X_train, X_test, y_train, y_test = train_test_split(dataset[X_cols], dataset[y_col], test_size=test_size, random_state=7)</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 further split X and y of training into training and validation sets</a:t>
            </a:r>
            <a:endParaRPr sz="10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FFFFFF"/>
                </a:solidFill>
                <a:latin typeface="Courier New"/>
                <a:ea typeface="Courier New"/>
                <a:cs typeface="Courier New"/>
                <a:sym typeface="Courier New"/>
              </a:rPr>
              <a:t>X_train, X_val, y_train, y_val = train_test_split(X_train, y_train, test_size=0.2, random_state=7)</a:t>
            </a:r>
            <a:endParaRPr sz="1050">
              <a:solidFill>
                <a:srgbClr val="FFFFFF"/>
              </a:solidFill>
              <a:latin typeface="Courier New"/>
              <a:ea typeface="Courier New"/>
              <a:cs typeface="Courier New"/>
              <a:sym typeface="Courier New"/>
            </a:endParaRPr>
          </a:p>
          <a:p>
            <a:pPr indent="0" lvl="0" marL="0" rtl="0" algn="l">
              <a:spcBef>
                <a:spcPts val="0"/>
              </a:spcBef>
              <a:spcAft>
                <a:spcPts val="0"/>
              </a:spcAft>
              <a:buNone/>
            </a:pPr>
            <a:r>
              <a:t/>
            </a:r>
            <a:endParaRPr>
              <a:solidFill>
                <a:srgbClr val="FFFFFF"/>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24"/>
          <p:cNvSpPr txBox="1"/>
          <p:nvPr>
            <p:ph type="title"/>
          </p:nvPr>
        </p:nvSpPr>
        <p:spPr>
          <a:xfrm>
            <a:off x="586799" y="303920"/>
            <a:ext cx="39852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Titillium Web"/>
                <a:ea typeface="Titillium Web"/>
                <a:cs typeface="Titillium Web"/>
                <a:sym typeface="Titillium Web"/>
              </a:rPr>
              <a:t>Oversampling!</a:t>
            </a:r>
            <a:r>
              <a:rPr b="1" lang="en">
                <a:latin typeface="Titillium Web"/>
                <a:ea typeface="Titillium Web"/>
                <a:cs typeface="Titillium Web"/>
                <a:sym typeface="Titillium Web"/>
              </a:rPr>
              <a:t> </a:t>
            </a:r>
            <a:endParaRPr b="1">
              <a:latin typeface="Titillium Web"/>
              <a:ea typeface="Titillium Web"/>
              <a:cs typeface="Titillium Web"/>
              <a:sym typeface="Titillium Web"/>
            </a:endParaRPr>
          </a:p>
        </p:txBody>
      </p:sp>
      <p:sp>
        <p:nvSpPr>
          <p:cNvPr id="852" name="Google Shape;852;p24"/>
          <p:cNvSpPr txBox="1"/>
          <p:nvPr>
            <p:ph idx="1" type="body"/>
          </p:nvPr>
        </p:nvSpPr>
        <p:spPr>
          <a:xfrm>
            <a:off x="586800" y="1041022"/>
            <a:ext cx="3985200" cy="1390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Font typeface="Titillium Web"/>
              <a:buChar char="-"/>
            </a:pPr>
            <a:r>
              <a:rPr lang="en" sz="1700">
                <a:solidFill>
                  <a:srgbClr val="FFFFFF"/>
                </a:solidFill>
              </a:rPr>
              <a:t>Oversampled our data to reduce skew using .resample()</a:t>
            </a:r>
            <a:endParaRPr sz="1700">
              <a:solidFill>
                <a:srgbClr val="FFFFFF"/>
              </a:solidFill>
            </a:endParaRPr>
          </a:p>
          <a:p>
            <a:pPr indent="-336550" lvl="0" marL="457200" rtl="0" algn="l">
              <a:spcBef>
                <a:spcPts val="0"/>
              </a:spcBef>
              <a:spcAft>
                <a:spcPts val="0"/>
              </a:spcAft>
              <a:buClr>
                <a:srgbClr val="FFFFFF"/>
              </a:buClr>
              <a:buSzPts val="1700"/>
              <a:buFont typeface="Arial"/>
              <a:buChar char="-"/>
            </a:pPr>
            <a:r>
              <a:rPr lang="en" sz="1700">
                <a:solidFill>
                  <a:srgbClr val="FFFFFF"/>
                </a:solidFill>
              </a:rPr>
              <a:t>Added random duplicates from the minority class to balance skewed dataset (1721 → 3160)</a:t>
            </a:r>
            <a:endParaRPr sz="1700">
              <a:solidFill>
                <a:srgbClr val="FFFFFF"/>
              </a:solidFill>
            </a:endParaRPr>
          </a:p>
        </p:txBody>
      </p:sp>
      <p:pic>
        <p:nvPicPr>
          <p:cNvPr id="853" name="Google Shape;853;p24"/>
          <p:cNvPicPr preferRelativeResize="0"/>
          <p:nvPr/>
        </p:nvPicPr>
        <p:blipFill rotWithShape="1">
          <a:blip r:embed="rId3">
            <a:alphaModFix/>
          </a:blip>
          <a:srcRect b="0" l="0" r="0" t="4507"/>
          <a:stretch/>
        </p:blipFill>
        <p:spPr>
          <a:xfrm>
            <a:off x="745050" y="2571875"/>
            <a:ext cx="3668700" cy="2230875"/>
          </a:xfrm>
          <a:prstGeom prst="rect">
            <a:avLst/>
          </a:prstGeom>
          <a:noFill/>
          <a:ln>
            <a:noFill/>
          </a:ln>
        </p:spPr>
      </p:pic>
      <p:sp>
        <p:nvSpPr>
          <p:cNvPr id="854" name="Google Shape;854;p24"/>
          <p:cNvSpPr txBox="1"/>
          <p:nvPr/>
        </p:nvSpPr>
        <p:spPr>
          <a:xfrm>
            <a:off x="5075125" y="117900"/>
            <a:ext cx="3985200" cy="4733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from sklearn.utils import resample</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#combine them train data back for resampling</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train_data = pd.concat([X_train, y_train], axis=1)</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 separate minority and majority classes</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negative = train_data[train_data['class']==0]</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positive = train_data[train_data['class']==1]</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 upsample minority</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pos_upsampled = resample(positive,</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replace=True, # sample with replacement</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n_samples=len(negative), # match number in majority class</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random_state=27) # reproducible results</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 combine majority and upsampled minority</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upsampled = pd.concat([negative, pos_upsampled])</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 check new class counts</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upsampled['class'].value_counts()</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#New x_train and Y_train</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y_train = upsampled['class']</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FFFFFF"/>
                </a:solidFill>
                <a:latin typeface="Courier New"/>
                <a:ea typeface="Courier New"/>
                <a:cs typeface="Courier New"/>
                <a:sym typeface="Courier New"/>
              </a:rPr>
              <a:t>X_train = upsampled.drop('class', axis = 1)</a:t>
            </a:r>
            <a:endParaRPr sz="950">
              <a:solidFill>
                <a:srgbClr val="FFFFFF"/>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950">
              <a:solidFill>
                <a:srgbClr val="FFFFFF"/>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25"/>
          <p:cNvSpPr txBox="1"/>
          <p:nvPr>
            <p:ph type="title"/>
          </p:nvPr>
        </p:nvSpPr>
        <p:spPr>
          <a:xfrm>
            <a:off x="490250" y="526350"/>
            <a:ext cx="72159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FINAL BINARY MODEL!!!</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