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6" roundtripDataSignature="AMtx7mjffYIZeDCAV9KfOU0AmLUcyLNN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bdf27c8d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bdf27c8d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027d4758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027d4758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bdf27c8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bdf27c8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2" name="Google Shape;22;p1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3" name="Google Shape;23;p1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1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2.png"/><Relationship Id="rId6" Type="http://schemas.openxmlformats.org/officeDocument/2006/relationships/image" Target="../media/image11.png"/><Relationship Id="rId7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LSTM model</a:t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205128"/>
              <a:buNone/>
            </a:pPr>
            <a:r>
              <a:rPr b="1" lang="en" sz="1950">
                <a:solidFill>
                  <a:srgbClr val="212121"/>
                </a:solidFill>
                <a:highlight>
                  <a:srgbClr val="FFFFFF"/>
                </a:highlight>
              </a:rPr>
              <a:t>time series anomaly detection</a:t>
            </a:r>
            <a:endParaRPr b="1" sz="195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42857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gebdf27c8d2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325" y="1442450"/>
            <a:ext cx="4130275" cy="2929119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ebdf27c8d2_0_4"/>
          <p:cNvSpPr txBox="1"/>
          <p:nvPr>
            <p:ph type="title"/>
          </p:nvPr>
        </p:nvSpPr>
        <p:spPr>
          <a:xfrm>
            <a:off x="129550" y="200600"/>
            <a:ext cx="1942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Loss</a:t>
            </a:r>
            <a:endParaRPr/>
          </a:p>
        </p:txBody>
      </p:sp>
      <p:sp>
        <p:nvSpPr>
          <p:cNvPr id="136" name="Google Shape;136;gebdf27c8d2_0_4"/>
          <p:cNvSpPr txBox="1"/>
          <p:nvPr>
            <p:ph type="title"/>
          </p:nvPr>
        </p:nvSpPr>
        <p:spPr>
          <a:xfrm>
            <a:off x="4631575" y="268150"/>
            <a:ext cx="3788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RMSE</a:t>
            </a:r>
            <a:endParaRPr/>
          </a:p>
        </p:txBody>
      </p:sp>
      <p:sp>
        <p:nvSpPr>
          <p:cNvPr id="137" name="Google Shape;137;gebdf27c8d2_0_4"/>
          <p:cNvSpPr txBox="1"/>
          <p:nvPr/>
        </p:nvSpPr>
        <p:spPr>
          <a:xfrm>
            <a:off x="4982775" y="1468050"/>
            <a:ext cx="352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data score= 13.86 RMSE </a:t>
            </a:r>
            <a:endParaRPr/>
          </a:p>
        </p:txBody>
      </p:sp>
      <p:sp>
        <p:nvSpPr>
          <p:cNvPr id="138" name="Google Shape;138;gebdf27c8d2_0_4"/>
          <p:cNvSpPr txBox="1"/>
          <p:nvPr/>
        </p:nvSpPr>
        <p:spPr>
          <a:xfrm>
            <a:off x="5016100" y="2124050"/>
            <a:ext cx="352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data score= 18.49 RMSE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Basic Long Short Term Memory (LSTM)</a:t>
            </a:r>
            <a:endParaRPr/>
          </a:p>
        </p:txBody>
      </p:sp>
      <p:grpSp>
        <p:nvGrpSpPr>
          <p:cNvPr id="61" name="Google Shape;61;p2"/>
          <p:cNvGrpSpPr/>
          <p:nvPr/>
        </p:nvGrpSpPr>
        <p:grpSpPr>
          <a:xfrm>
            <a:off x="1728525" y="1304875"/>
            <a:ext cx="2628925" cy="3416400"/>
            <a:chOff x="431925" y="1304875"/>
            <a:chExt cx="2628925" cy="3416400"/>
          </a:xfrm>
        </p:grpSpPr>
        <p:sp>
          <p:nvSpPr>
            <p:cNvPr id="62" name="Google Shape;62;p2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" name="Google Shape;64;p2"/>
          <p:cNvSpPr txBox="1"/>
          <p:nvPr>
            <p:ph idx="4294967295" type="body"/>
          </p:nvPr>
        </p:nvSpPr>
        <p:spPr>
          <a:xfrm>
            <a:off x="1803025" y="1304875"/>
            <a:ext cx="24945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1"/>
                </a:solidFill>
              </a:rPr>
              <a:t>Model type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5" name="Google Shape;65;p2"/>
          <p:cNvSpPr txBox="1"/>
          <p:nvPr>
            <p:ph idx="4294967295" type="body"/>
          </p:nvPr>
        </p:nvSpPr>
        <p:spPr>
          <a:xfrm>
            <a:off x="1804925" y="1850300"/>
            <a:ext cx="2478600" cy="27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 sz="1600"/>
              <a:t>LSTM is a type of RNN deep learning Units that is mostly used for analysis of sequential data (time series data prediction).</a:t>
            </a:r>
            <a:endParaRPr sz="1600"/>
          </a:p>
        </p:txBody>
      </p:sp>
      <p:grpSp>
        <p:nvGrpSpPr>
          <p:cNvPr id="66" name="Google Shape;66;p2"/>
          <p:cNvGrpSpPr/>
          <p:nvPr/>
        </p:nvGrpSpPr>
        <p:grpSpPr>
          <a:xfrm>
            <a:off x="4617050" y="1304875"/>
            <a:ext cx="2632500" cy="3416400"/>
            <a:chOff x="3320450" y="1304875"/>
            <a:chExt cx="2632500" cy="3416400"/>
          </a:xfrm>
        </p:grpSpPr>
        <p:sp>
          <p:nvSpPr>
            <p:cNvPr id="67" name="Google Shape;67;p2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" name="Google Shape;69;p2"/>
          <p:cNvSpPr txBox="1"/>
          <p:nvPr>
            <p:ph idx="4294967295" type="body"/>
          </p:nvPr>
        </p:nvSpPr>
        <p:spPr>
          <a:xfrm>
            <a:off x="4686050" y="1304875"/>
            <a:ext cx="24945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1"/>
                </a:solidFill>
              </a:rPr>
              <a:t>application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0" name="Google Shape;70;p2"/>
          <p:cNvSpPr txBox="1"/>
          <p:nvPr>
            <p:ph idx="4294967295" type="body"/>
          </p:nvPr>
        </p:nvSpPr>
        <p:spPr>
          <a:xfrm>
            <a:off x="4693375" y="1850300"/>
            <a:ext cx="2478600" cy="27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 sz="1600"/>
              <a:t>There are different application areas that are used: Language model, neural machine translation, music generation, time series prediction, financial prediction, etc.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/>
          <p:nvPr>
            <p:ph type="title"/>
          </p:nvPr>
        </p:nvSpPr>
        <p:spPr>
          <a:xfrm>
            <a:off x="4572000" y="517650"/>
            <a:ext cx="44037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RNN</a:t>
            </a:r>
            <a:endParaRPr/>
          </a:p>
        </p:txBody>
      </p:sp>
      <p:sp>
        <p:nvSpPr>
          <p:cNvPr id="76" name="Google Shape;76;p3"/>
          <p:cNvSpPr txBox="1"/>
          <p:nvPr>
            <p:ph type="title"/>
          </p:nvPr>
        </p:nvSpPr>
        <p:spPr>
          <a:xfrm>
            <a:off x="168300" y="609100"/>
            <a:ext cx="44037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Standard NN</a:t>
            </a:r>
            <a:endParaRPr/>
          </a:p>
        </p:txBody>
      </p:sp>
      <p:pic>
        <p:nvPicPr>
          <p:cNvPr id="77" name="Google Shape;77;p3"/>
          <p:cNvPicPr preferRelativeResize="0"/>
          <p:nvPr/>
        </p:nvPicPr>
        <p:blipFill rotWithShape="1">
          <a:blip r:embed="rId3">
            <a:alphaModFix/>
          </a:blip>
          <a:srcRect b="19730" l="0" r="50644" t="0"/>
          <a:stretch/>
        </p:blipFill>
        <p:spPr>
          <a:xfrm>
            <a:off x="4864175" y="1356450"/>
            <a:ext cx="3309235" cy="2974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3"/>
          <p:cNvPicPr preferRelativeResize="0"/>
          <p:nvPr/>
        </p:nvPicPr>
        <p:blipFill rotWithShape="1">
          <a:blip r:embed="rId4">
            <a:alphaModFix/>
          </a:blip>
          <a:srcRect b="18890" l="48519" r="0" t="0"/>
          <a:stretch/>
        </p:blipFill>
        <p:spPr>
          <a:xfrm>
            <a:off x="1048300" y="1364075"/>
            <a:ext cx="3242998" cy="282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Types of NN</a:t>
            </a: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4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1818"/>
              <a:buNone/>
            </a:pPr>
            <a:r>
              <a:rPr lang="en">
                <a:solidFill>
                  <a:schemeClr val="lt1"/>
                </a:solidFill>
              </a:rPr>
              <a:t>Standard NN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6" name="Google Shape;86;p4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4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1818"/>
              <a:buNone/>
            </a:pPr>
            <a:r>
              <a:rPr lang="en">
                <a:solidFill>
                  <a:schemeClr val="lt1"/>
                </a:solidFill>
              </a:rPr>
              <a:t>RNN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8" name="Google Shape;88;p4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4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1818"/>
              <a:buNone/>
            </a:pPr>
            <a:r>
              <a:rPr lang="en">
                <a:solidFill>
                  <a:schemeClr val="lt1"/>
                </a:solidFill>
              </a:rPr>
              <a:t>RNN with LSTM unit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90" name="Google Shape;90;p4"/>
          <p:cNvPicPr preferRelativeResize="0"/>
          <p:nvPr/>
        </p:nvPicPr>
        <p:blipFill rotWithShape="1">
          <a:blip r:embed="rId3">
            <a:alphaModFix/>
          </a:blip>
          <a:srcRect b="0" l="0" r="35425" t="0"/>
          <a:stretch/>
        </p:blipFill>
        <p:spPr>
          <a:xfrm>
            <a:off x="3190425" y="2018113"/>
            <a:ext cx="2469301" cy="2409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4"/>
          <p:cNvPicPr preferRelativeResize="0"/>
          <p:nvPr/>
        </p:nvPicPr>
        <p:blipFill rotWithShape="1">
          <a:blip r:embed="rId4">
            <a:alphaModFix/>
          </a:blip>
          <a:srcRect b="23581" l="59369" r="0" t="56753"/>
          <a:stretch/>
        </p:blipFill>
        <p:spPr>
          <a:xfrm>
            <a:off x="3636850" y="4427175"/>
            <a:ext cx="2168525" cy="661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4"/>
          <p:cNvPicPr preferRelativeResize="0"/>
          <p:nvPr/>
        </p:nvPicPr>
        <p:blipFill rotWithShape="1">
          <a:blip r:embed="rId5">
            <a:alphaModFix/>
          </a:blip>
          <a:srcRect b="27271" l="18094" r="18215" t="0"/>
          <a:stretch/>
        </p:blipFill>
        <p:spPr>
          <a:xfrm>
            <a:off x="391850" y="2518175"/>
            <a:ext cx="2550300" cy="155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4"/>
          <p:cNvPicPr preferRelativeResize="0"/>
          <p:nvPr/>
        </p:nvPicPr>
        <p:blipFill rotWithShape="1">
          <a:blip r:embed="rId6">
            <a:alphaModFix/>
          </a:blip>
          <a:srcRect b="0" l="48019" r="21280" t="82357"/>
          <a:stretch/>
        </p:blipFill>
        <p:spPr>
          <a:xfrm>
            <a:off x="900125" y="4255725"/>
            <a:ext cx="1660924" cy="50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4"/>
          <p:cNvPicPr preferRelativeResize="0"/>
          <p:nvPr/>
        </p:nvPicPr>
        <p:blipFill rotWithShape="1">
          <a:blip r:embed="rId7">
            <a:alphaModFix/>
          </a:blip>
          <a:srcRect b="0" l="0" r="42795" t="0"/>
          <a:stretch/>
        </p:blipFill>
        <p:spPr>
          <a:xfrm>
            <a:off x="5908000" y="2199750"/>
            <a:ext cx="2985266" cy="2409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/>
          <p:nvPr>
            <p:ph type="title"/>
          </p:nvPr>
        </p:nvSpPr>
        <p:spPr>
          <a:xfrm>
            <a:off x="265500" y="3284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LSTM Cell</a:t>
            </a:r>
            <a:endParaRPr/>
          </a:p>
        </p:txBody>
      </p:sp>
      <p:sp>
        <p:nvSpPr>
          <p:cNvPr id="100" name="Google Shape;100;p5"/>
          <p:cNvSpPr txBox="1"/>
          <p:nvPr>
            <p:ph idx="1" type="subTitle"/>
          </p:nvPr>
        </p:nvSpPr>
        <p:spPr>
          <a:xfrm>
            <a:off x="265500" y="17403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Type of RNN units</a:t>
            </a:r>
            <a:endParaRPr/>
          </a:p>
        </p:txBody>
      </p:sp>
      <p:pic>
        <p:nvPicPr>
          <p:cNvPr id="101" name="Google Shape;101;p5"/>
          <p:cNvPicPr preferRelativeResize="0"/>
          <p:nvPr/>
        </p:nvPicPr>
        <p:blipFill rotWithShape="1">
          <a:blip r:embed="rId3">
            <a:alphaModFix/>
          </a:blip>
          <a:srcRect b="0" l="0" r="42795" t="0"/>
          <a:stretch/>
        </p:blipFill>
        <p:spPr>
          <a:xfrm>
            <a:off x="4807046" y="1014725"/>
            <a:ext cx="4045201" cy="32643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5"/>
          <p:cNvPicPr preferRelativeResize="0"/>
          <p:nvPr/>
        </p:nvPicPr>
        <p:blipFill rotWithShape="1">
          <a:blip r:embed="rId4">
            <a:alphaModFix/>
          </a:blip>
          <a:srcRect b="9836" l="63762" r="0" t="8196"/>
          <a:stretch/>
        </p:blipFill>
        <p:spPr>
          <a:xfrm>
            <a:off x="1285876" y="2248250"/>
            <a:ext cx="2228751" cy="232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027d47580_0_6"/>
          <p:cNvSpPr txBox="1"/>
          <p:nvPr>
            <p:ph type="title"/>
          </p:nvPr>
        </p:nvSpPr>
        <p:spPr>
          <a:xfrm>
            <a:off x="536725" y="2081775"/>
            <a:ext cx="4553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flow chart</a:t>
            </a:r>
            <a:endParaRPr/>
          </a:p>
        </p:txBody>
      </p:sp>
      <p:pic>
        <p:nvPicPr>
          <p:cNvPr id="108" name="Google Shape;108;gf027d47580_0_6"/>
          <p:cNvPicPr preferRelativeResize="0"/>
          <p:nvPr/>
        </p:nvPicPr>
        <p:blipFill rotWithShape="1">
          <a:blip r:embed="rId3">
            <a:alphaModFix/>
          </a:blip>
          <a:srcRect b="7493" l="0" r="0" t="0"/>
          <a:stretch/>
        </p:blipFill>
        <p:spPr>
          <a:xfrm>
            <a:off x="5495900" y="270250"/>
            <a:ext cx="2871575" cy="461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"/>
          <p:cNvSpPr txBox="1"/>
          <p:nvPr>
            <p:ph type="title"/>
          </p:nvPr>
        </p:nvSpPr>
        <p:spPr>
          <a:xfrm>
            <a:off x="276625" y="2771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Results Dataset 1</a:t>
            </a:r>
            <a:endParaRPr/>
          </a:p>
        </p:txBody>
      </p:sp>
      <p:pic>
        <p:nvPicPr>
          <p:cNvPr id="114" name="Google Shape;11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8613" y="1546922"/>
            <a:ext cx="8486775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bdf27c8d2_0_0"/>
          <p:cNvSpPr txBox="1"/>
          <p:nvPr>
            <p:ph type="title"/>
          </p:nvPr>
        </p:nvSpPr>
        <p:spPr>
          <a:xfrm>
            <a:off x="129550" y="200600"/>
            <a:ext cx="1942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Loss</a:t>
            </a:r>
            <a:endParaRPr/>
          </a:p>
        </p:txBody>
      </p:sp>
      <p:pic>
        <p:nvPicPr>
          <p:cNvPr id="120" name="Google Shape;120;gebdf27c8d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775" y="1374550"/>
            <a:ext cx="4032000" cy="281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ebdf27c8d2_0_0"/>
          <p:cNvSpPr txBox="1"/>
          <p:nvPr>
            <p:ph type="title"/>
          </p:nvPr>
        </p:nvSpPr>
        <p:spPr>
          <a:xfrm>
            <a:off x="4631575" y="268150"/>
            <a:ext cx="3788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RMSE</a:t>
            </a:r>
            <a:endParaRPr/>
          </a:p>
        </p:txBody>
      </p:sp>
      <p:sp>
        <p:nvSpPr>
          <p:cNvPr id="122" name="Google Shape;122;gebdf27c8d2_0_0"/>
          <p:cNvSpPr txBox="1"/>
          <p:nvPr/>
        </p:nvSpPr>
        <p:spPr>
          <a:xfrm>
            <a:off x="4982775" y="1468050"/>
            <a:ext cx="352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data score= 23.87 RMSE </a:t>
            </a:r>
            <a:endParaRPr/>
          </a:p>
        </p:txBody>
      </p:sp>
      <p:sp>
        <p:nvSpPr>
          <p:cNvPr id="123" name="Google Shape;123;gebdf27c8d2_0_0"/>
          <p:cNvSpPr txBox="1"/>
          <p:nvPr/>
        </p:nvSpPr>
        <p:spPr>
          <a:xfrm>
            <a:off x="5016100" y="2124050"/>
            <a:ext cx="352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data score= 23.15 RMSE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 txBox="1"/>
          <p:nvPr>
            <p:ph type="title"/>
          </p:nvPr>
        </p:nvSpPr>
        <p:spPr>
          <a:xfrm>
            <a:off x="65250" y="14702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Results dataset 2</a:t>
            </a:r>
            <a:endParaRPr/>
          </a:p>
        </p:txBody>
      </p:sp>
      <p:pic>
        <p:nvPicPr>
          <p:cNvPr id="129" name="Google Shape;12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550" y="1489475"/>
            <a:ext cx="8709799" cy="325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