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embeddedFontLst>
    <p:embeddedFont>
      <p:font typeface="Raleway"/>
      <p:regular r:id="rId31"/>
      <p:bold r:id="rId32"/>
      <p:italic r:id="rId33"/>
      <p:boldItalic r:id="rId34"/>
    </p:embeddedFont>
    <p:embeddedFont>
      <p:font typeface="Roboto Thin"/>
      <p:regular r:id="rId35"/>
      <p:bold r:id="rId36"/>
      <p:italic r:id="rId37"/>
      <p:boldItalic r:id="rId38"/>
    </p:embeddedFont>
    <p:embeddedFont>
      <p:font typeface="Roboto Medium"/>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42" Type="http://schemas.openxmlformats.org/officeDocument/2006/relationships/font" Target="fonts/RobotoMedium-boldItalic.fntdata"/><Relationship Id="rId41" Type="http://schemas.openxmlformats.org/officeDocument/2006/relationships/font" Target="fonts/RobotoMedium-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slide" Target="slides/slide26.xml"/><Relationship Id="rId33" Type="http://schemas.openxmlformats.org/officeDocument/2006/relationships/font" Target="fonts/Raleway-italic.fntdata"/><Relationship Id="rId32" Type="http://schemas.openxmlformats.org/officeDocument/2006/relationships/font" Target="fonts/Raleway-bold.fntdata"/><Relationship Id="rId35" Type="http://schemas.openxmlformats.org/officeDocument/2006/relationships/font" Target="fonts/RobotoThin-regular.fntdata"/><Relationship Id="rId34" Type="http://schemas.openxmlformats.org/officeDocument/2006/relationships/font" Target="fonts/Raleway-boldItalic.fntdata"/><Relationship Id="rId37" Type="http://schemas.openxmlformats.org/officeDocument/2006/relationships/font" Target="fonts/RobotoThin-italic.fntdata"/><Relationship Id="rId36" Type="http://schemas.openxmlformats.org/officeDocument/2006/relationships/font" Target="fonts/RobotoThin-bold.fntdata"/><Relationship Id="rId39" Type="http://schemas.openxmlformats.org/officeDocument/2006/relationships/font" Target="fonts/RobotoMedium-regular.fntdata"/><Relationship Id="rId38" Type="http://schemas.openxmlformats.org/officeDocument/2006/relationships/font" Target="fonts/RobotoThin-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La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chemeClr val="dk1"/>
                </a:solidFill>
                <a:latin typeface="Calibri"/>
                <a:ea typeface="Calibri"/>
                <a:cs typeface="Calibri"/>
                <a:sym typeface="Calibri"/>
              </a:rPr>
              <a:t>motive is money and less often politics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150">
                <a:solidFill>
                  <a:schemeClr val="dk1"/>
                </a:solidFill>
                <a:latin typeface="Times New Roman"/>
                <a:ea typeface="Times New Roman"/>
                <a:cs typeface="Times New Roman"/>
                <a:sym typeface="Times New Roman"/>
              </a:rPr>
              <a:t>circulation  and  subscriptions  continue  to  fall  and  news  producers  depend  more  and  more  on  online advertising  revenue  based  on  page views [Barthel, 2015]. Thus, the current state of online news is  one  that  heavily  incentivizes  the  speed  and  spectacle  over restraint and verification in the pursuit of ad dollars [Chen, Rubin, &amp; Conroy, 2015].</a:t>
            </a:r>
            <a:endParaRPr sz="1150">
              <a:solidFill>
                <a:schemeClr val="dk1"/>
              </a:solidFill>
              <a:latin typeface="Times New Roman"/>
              <a:ea typeface="Times New Roman"/>
              <a:cs typeface="Times New Roman"/>
              <a:sym typeface="Times New Roman"/>
            </a:endParaRPr>
          </a:p>
          <a:p>
            <a:pPr indent="0" lvl="0" marL="0" rtl="0">
              <a:lnSpc>
                <a:spcPct val="115000"/>
              </a:lnSpc>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Like the academic misconduct debate</a:t>
            </a:r>
            <a:endParaRPr sz="1150">
              <a:solidFill>
                <a:schemeClr val="dk1"/>
              </a:solidFill>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Hybrid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 spent reading article suggests that an article is less likely to be clickbait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Sensationalist and often false content (Buzzfeed)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250">
                <a:solidFill>
                  <a:schemeClr val="dk1"/>
                </a:solidFill>
              </a:rPr>
              <a:t>93% accuracy in detecting and 89% accuracy in blocking clickbaits.</a:t>
            </a:r>
            <a:endParaRPr sz="1250">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Intentionally and verifiably false != sensationalizing content for clicks</a:t>
            </a:r>
            <a:endParaRPr/>
          </a:p>
          <a:p>
            <a:pPr indent="0" lvl="0" marL="0">
              <a:spcBef>
                <a:spcPts val="0"/>
              </a:spcBef>
              <a:spcAft>
                <a:spcPts val="0"/>
              </a:spcAft>
              <a:buNone/>
            </a:pPr>
            <a:r>
              <a:rPr lang="en"/>
              <a:t>Commonality</a:t>
            </a:r>
            <a:endParaRPr/>
          </a:p>
          <a:p>
            <a:pPr indent="0" lvl="0" marL="0">
              <a:spcBef>
                <a:spcPts val="0"/>
              </a:spcBef>
              <a:spcAft>
                <a:spcPts val="0"/>
              </a:spcAft>
              <a:buNone/>
            </a:pPr>
            <a:r>
              <a:rPr lang="en"/>
              <a:t>Method of spreading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721425" y="3785246"/>
            <a:ext cx="5216700" cy="1546500"/>
          </a:xfrm>
          <a:prstGeom prst="rect">
            <a:avLst/>
          </a:prstGeom>
        </p:spPr>
        <p:txBody>
          <a:bodyPr anchorCtr="0" anchor="t" bIns="91425" lIns="91425" spcFirstLastPara="1" rIns="91425" wrap="square" tIns="91425"/>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p:txBody>
      </p:sp>
      <p:sp>
        <p:nvSpPr>
          <p:cNvPr id="11" name="Shape 11"/>
          <p:cNvSpPr/>
          <p:nvPr/>
        </p:nvSpPr>
        <p:spPr>
          <a:xfrm>
            <a:off x="5938246" y="3377550"/>
            <a:ext cx="7218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6659861" y="3377550"/>
            <a:ext cx="7218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1" y="3377550"/>
            <a:ext cx="7218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721425" y="3377550"/>
            <a:ext cx="52167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background">
  <p:cSld name="BLANK_1">
    <p:bg>
      <p:bgPr>
        <a:solidFill>
          <a:srgbClr val="2185C5"/>
        </a:solidFill>
      </p:bgPr>
    </p:bg>
    <p:spTree>
      <p:nvGrpSpPr>
        <p:cNvPr id="78" name="Shape 78"/>
        <p:cNvGrpSpPr/>
        <p:nvPr/>
      </p:nvGrpSpPr>
      <p:grpSpPr>
        <a:xfrm>
          <a:off x="0" y="0"/>
          <a:ext cx="0" cy="0"/>
          <a:chOff x="0" y="0"/>
          <a:chExt cx="0" cy="0"/>
        </a:xfrm>
      </p:grpSpPr>
      <p:sp>
        <p:nvSpPr>
          <p:cNvPr id="79" name="Shape 79"/>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0" y="6755100"/>
            <a:ext cx="893700" cy="102900"/>
          </a:xfrm>
          <a:prstGeom prst="rec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893710" y="6755100"/>
            <a:ext cx="64626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5" name="Shape 15"/>
        <p:cNvGrpSpPr/>
        <p:nvPr/>
      </p:nvGrpSpPr>
      <p:grpSpPr>
        <a:xfrm>
          <a:off x="0" y="0"/>
          <a:ext cx="0" cy="0"/>
          <a:chOff x="0" y="0"/>
          <a:chExt cx="0" cy="0"/>
        </a:xfrm>
      </p:grpSpPr>
      <p:sp>
        <p:nvSpPr>
          <p:cNvPr id="16" name="Shape 16"/>
          <p:cNvSpPr/>
          <p:nvPr/>
        </p:nvSpPr>
        <p:spPr>
          <a:xfrm>
            <a:off x="0" y="0"/>
            <a:ext cx="9144000" cy="53238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txBox="1"/>
          <p:nvPr>
            <p:ph type="ctrTitle"/>
          </p:nvPr>
        </p:nvSpPr>
        <p:spPr>
          <a:xfrm>
            <a:off x="685800" y="2111123"/>
            <a:ext cx="7772400" cy="15465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8" name="Shape 18"/>
          <p:cNvSpPr txBox="1"/>
          <p:nvPr>
            <p:ph idx="1" type="subTitle"/>
          </p:nvPr>
        </p:nvSpPr>
        <p:spPr>
          <a:xfrm>
            <a:off x="685800" y="3786738"/>
            <a:ext cx="7772400" cy="1046400"/>
          </a:xfrm>
          <a:prstGeom prst="rect">
            <a:avLst/>
          </a:prstGeom>
        </p:spPr>
        <p:txBody>
          <a:bodyPr anchorCtr="0" anchor="t" bIns="91425" lIns="91425" spcFirstLastPara="1" rIns="91425" wrap="square" tIns="91425"/>
          <a:lstStyle>
            <a:lvl1pPr lvl="0" rtl="0" algn="ctr">
              <a:spcBef>
                <a:spcPts val="0"/>
              </a:spcBef>
              <a:spcAft>
                <a:spcPts val="0"/>
              </a:spcAft>
              <a:buClr>
                <a:srgbClr val="FFFFFF"/>
              </a:buClr>
              <a:buSzPts val="2400"/>
              <a:buNone/>
              <a:defRPr b="1" sz="2400">
                <a:solidFill>
                  <a:srgbClr val="FFFFFF"/>
                </a:solidFill>
              </a:defRPr>
            </a:lvl1pPr>
            <a:lvl2pPr lvl="1" rtl="0" algn="ctr">
              <a:spcBef>
                <a:spcPts val="0"/>
              </a:spcBef>
              <a:spcAft>
                <a:spcPts val="0"/>
              </a:spcAft>
              <a:buClr>
                <a:srgbClr val="FFFFFF"/>
              </a:buClr>
              <a:buSzPts val="2400"/>
              <a:buNone/>
              <a:defRPr b="1">
                <a:solidFill>
                  <a:srgbClr val="FFFFFF"/>
                </a:solidFill>
              </a:defRPr>
            </a:lvl2pPr>
            <a:lvl3pPr lvl="2" rtl="0" algn="ctr">
              <a:spcBef>
                <a:spcPts val="0"/>
              </a:spcBef>
              <a:spcAft>
                <a:spcPts val="0"/>
              </a:spcAft>
              <a:buClr>
                <a:srgbClr val="FFFFFF"/>
              </a:buClr>
              <a:buSzPts val="2400"/>
              <a:buNone/>
              <a:defRPr b="1">
                <a:solidFill>
                  <a:srgbClr val="FFFFFF"/>
                </a:solidFill>
              </a:defRPr>
            </a:lvl3pPr>
            <a:lvl4pPr lvl="3" rtl="0" algn="ctr">
              <a:spcBef>
                <a:spcPts val="0"/>
              </a:spcBef>
              <a:spcAft>
                <a:spcPts val="0"/>
              </a:spcAft>
              <a:buClr>
                <a:srgbClr val="FFFFFF"/>
              </a:buClr>
              <a:buSzPts val="2400"/>
              <a:buNone/>
              <a:defRPr b="1" sz="2400">
                <a:solidFill>
                  <a:srgbClr val="FFFFFF"/>
                </a:solidFill>
              </a:defRPr>
            </a:lvl4pPr>
            <a:lvl5pPr lvl="4" rtl="0" algn="ctr">
              <a:spcBef>
                <a:spcPts val="0"/>
              </a:spcBef>
              <a:spcAft>
                <a:spcPts val="0"/>
              </a:spcAft>
              <a:buClr>
                <a:srgbClr val="FFFFFF"/>
              </a:buClr>
              <a:buSzPts val="2400"/>
              <a:buNone/>
              <a:defRPr b="1" sz="2400">
                <a:solidFill>
                  <a:srgbClr val="FFFFFF"/>
                </a:solidFill>
              </a:defRPr>
            </a:lvl5pPr>
            <a:lvl6pPr lvl="5" rtl="0" algn="ctr">
              <a:spcBef>
                <a:spcPts val="0"/>
              </a:spcBef>
              <a:spcAft>
                <a:spcPts val="0"/>
              </a:spcAft>
              <a:buClr>
                <a:srgbClr val="FFFFFF"/>
              </a:buClr>
              <a:buSzPts val="2400"/>
              <a:buNone/>
              <a:defRPr b="1" sz="2400">
                <a:solidFill>
                  <a:srgbClr val="FFFFFF"/>
                </a:solidFill>
              </a:defRPr>
            </a:lvl6pPr>
            <a:lvl7pPr lvl="6" rtl="0" algn="ctr">
              <a:spcBef>
                <a:spcPts val="0"/>
              </a:spcBef>
              <a:spcAft>
                <a:spcPts val="0"/>
              </a:spcAft>
              <a:buClr>
                <a:srgbClr val="FFFFFF"/>
              </a:buClr>
              <a:buSzPts val="2400"/>
              <a:buNone/>
              <a:defRPr b="1" sz="2400">
                <a:solidFill>
                  <a:srgbClr val="FFFFFF"/>
                </a:solidFill>
              </a:defRPr>
            </a:lvl7pPr>
            <a:lvl8pPr lvl="7" rtl="0" algn="ctr">
              <a:spcBef>
                <a:spcPts val="0"/>
              </a:spcBef>
              <a:spcAft>
                <a:spcPts val="0"/>
              </a:spcAft>
              <a:buClr>
                <a:srgbClr val="FFFFFF"/>
              </a:buClr>
              <a:buSzPts val="2400"/>
              <a:buNone/>
              <a:defRPr b="1" sz="2400">
                <a:solidFill>
                  <a:srgbClr val="FFFFFF"/>
                </a:solidFill>
              </a:defRPr>
            </a:lvl8pPr>
            <a:lvl9pPr lvl="8" rtl="0" algn="ctr">
              <a:spcBef>
                <a:spcPts val="0"/>
              </a:spcBef>
              <a:spcAft>
                <a:spcPts val="0"/>
              </a:spcAft>
              <a:buClr>
                <a:srgbClr val="FFFFFF"/>
              </a:buClr>
              <a:buSzPts val="2400"/>
              <a:buNone/>
              <a:defRPr b="1" sz="2400">
                <a:solidFill>
                  <a:srgbClr val="FFFFFF"/>
                </a:solidFill>
              </a:defRPr>
            </a:lvl9pPr>
          </a:lstStyle>
          <a:p/>
        </p:txBody>
      </p:sp>
      <p:sp>
        <p:nvSpPr>
          <p:cNvPr id="19" name="Shape 19"/>
          <p:cNvSpPr/>
          <p:nvPr/>
        </p:nvSpPr>
        <p:spPr>
          <a:xfrm>
            <a:off x="3047704" y="5323800"/>
            <a:ext cx="3047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6096271" y="5323800"/>
            <a:ext cx="3047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1" y="5323800"/>
            <a:ext cx="3047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3" name="Shape 23"/>
        <p:cNvGrpSpPr/>
        <p:nvPr/>
      </p:nvGrpSpPr>
      <p:grpSpPr>
        <a:xfrm>
          <a:off x="0" y="0"/>
          <a:ext cx="0" cy="0"/>
          <a:chOff x="0" y="0"/>
          <a:chExt cx="0" cy="0"/>
        </a:xfrm>
      </p:grpSpPr>
      <p:sp>
        <p:nvSpPr>
          <p:cNvPr id="24" name="Shape 24"/>
          <p:cNvSpPr txBox="1"/>
          <p:nvPr>
            <p:ph idx="1" type="body"/>
          </p:nvPr>
        </p:nvSpPr>
        <p:spPr>
          <a:xfrm>
            <a:off x="1710425" y="2882400"/>
            <a:ext cx="5723700" cy="1093200"/>
          </a:xfrm>
          <a:prstGeom prst="rect">
            <a:avLst/>
          </a:prstGeom>
        </p:spPr>
        <p:txBody>
          <a:bodyPr anchorCtr="0" anchor="t" bIns="91425" lIns="91425" spcFirstLastPara="1" rIns="91425" wrap="square" tIns="91425"/>
          <a:lstStyle>
            <a:lvl1pPr indent="-419100" lvl="0" marL="457200" rtl="0" algn="ctr">
              <a:spcBef>
                <a:spcPts val="600"/>
              </a:spcBef>
              <a:spcAft>
                <a:spcPts val="0"/>
              </a:spcAft>
              <a:buSzPts val="30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42900" lvl="3" marL="1828800" rtl="0" algn="ctr">
              <a:spcBef>
                <a:spcPts val="0"/>
              </a:spcBef>
              <a:spcAft>
                <a:spcPts val="0"/>
              </a:spcAft>
              <a:buSzPts val="1800"/>
              <a:buChar char="●"/>
              <a:defRPr i="1"/>
            </a:lvl4pPr>
            <a:lvl5pPr indent="-342900" lvl="4" marL="2286000" rtl="0" algn="ctr">
              <a:spcBef>
                <a:spcPts val="0"/>
              </a:spcBef>
              <a:spcAft>
                <a:spcPts val="0"/>
              </a:spcAft>
              <a:buSzPts val="1800"/>
              <a:buChar char="○"/>
              <a:defRPr i="1"/>
            </a:lvl5pPr>
            <a:lvl6pPr indent="-342900" lvl="5" marL="2743200" rtl="0" algn="ctr">
              <a:spcBef>
                <a:spcPts val="0"/>
              </a:spcBef>
              <a:spcAft>
                <a:spcPts val="0"/>
              </a:spcAft>
              <a:buSzPts val="1800"/>
              <a:buChar char="■"/>
              <a:defRPr i="1"/>
            </a:lvl6pPr>
            <a:lvl7pPr indent="-342900" lvl="6" marL="3200400" rtl="0" algn="ctr">
              <a:spcBef>
                <a:spcPts val="0"/>
              </a:spcBef>
              <a:spcAft>
                <a:spcPts val="0"/>
              </a:spcAft>
              <a:buSzPts val="1800"/>
              <a:buChar char="●"/>
              <a:defRPr i="1"/>
            </a:lvl7pPr>
            <a:lvl8pPr indent="-342900" lvl="7" marL="3657600" rtl="0" algn="ctr">
              <a:spcBef>
                <a:spcPts val="0"/>
              </a:spcBef>
              <a:spcAft>
                <a:spcPts val="0"/>
              </a:spcAft>
              <a:buSzPts val="1800"/>
              <a:buChar char="○"/>
              <a:defRPr i="1"/>
            </a:lvl8pPr>
            <a:lvl9pPr indent="-342900" lvl="8" marL="4114800" algn="ctr">
              <a:spcBef>
                <a:spcPts val="0"/>
              </a:spcBef>
              <a:spcAft>
                <a:spcPts val="0"/>
              </a:spcAft>
              <a:buSzPts val="1800"/>
              <a:buChar char="■"/>
              <a:defRPr i="1"/>
            </a:lvl9pPr>
          </a:lstStyle>
          <a:p/>
        </p:txBody>
      </p:sp>
      <p:sp>
        <p:nvSpPr>
          <p:cNvPr id="25" name="Shape 25"/>
          <p:cNvSpPr txBox="1"/>
          <p:nvPr/>
        </p:nvSpPr>
        <p:spPr>
          <a:xfrm>
            <a:off x="3593400" y="1575225"/>
            <a:ext cx="1957200" cy="8715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9600">
                <a:solidFill>
                  <a:srgbClr val="97ABBC"/>
                </a:solidFill>
              </a:rPr>
              <a:t>“</a:t>
            </a:r>
            <a:endParaRPr b="1" sz="9600">
              <a:solidFill>
                <a:srgbClr val="97ABBC"/>
              </a:solidFill>
            </a:endParaRPr>
          </a:p>
        </p:txBody>
      </p:sp>
      <p:sp>
        <p:nvSpPr>
          <p:cNvPr id="26" name="Shape 26"/>
          <p:cNvSpPr/>
          <p:nvPr/>
        </p:nvSpPr>
        <p:spPr>
          <a:xfrm>
            <a:off x="5723283" y="2132900"/>
            <a:ext cx="17103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7434177" y="2132900"/>
            <a:ext cx="17103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0" y="2132900"/>
            <a:ext cx="17103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1710425" y="2132900"/>
            <a:ext cx="17103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1" name="Shape 31"/>
        <p:cNvGrpSpPr/>
        <p:nvPr/>
      </p:nvGrpSpPr>
      <p:grpSpPr>
        <a:xfrm>
          <a:off x="0" y="0"/>
          <a:ext cx="0" cy="0"/>
          <a:chOff x="0" y="0"/>
          <a:chExt cx="0" cy="0"/>
        </a:xfrm>
      </p:grpSpPr>
      <p:sp>
        <p:nvSpPr>
          <p:cNvPr id="32" name="Shape 32"/>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Shape 33"/>
          <p:cNvSpPr txBox="1"/>
          <p:nvPr>
            <p:ph idx="1" type="body"/>
          </p:nvPr>
        </p:nvSpPr>
        <p:spPr>
          <a:xfrm>
            <a:off x="893700" y="1831450"/>
            <a:ext cx="6462600" cy="47364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4" name="Shape 34"/>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9" name="Shape 39"/>
        <p:cNvGrpSpPr/>
        <p:nvPr/>
      </p:nvGrpSpPr>
      <p:grpSpPr>
        <a:xfrm>
          <a:off x="0" y="0"/>
          <a:ext cx="0" cy="0"/>
          <a:chOff x="0" y="0"/>
          <a:chExt cx="0" cy="0"/>
        </a:xfrm>
      </p:grpSpPr>
      <p:sp>
        <p:nvSpPr>
          <p:cNvPr id="40" name="Shape 40"/>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Shape 41"/>
          <p:cNvSpPr txBox="1"/>
          <p:nvPr>
            <p:ph idx="1" type="body"/>
          </p:nvPr>
        </p:nvSpPr>
        <p:spPr>
          <a:xfrm>
            <a:off x="893625" y="1600200"/>
            <a:ext cx="3136800" cy="4967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2" name="Shape 42"/>
          <p:cNvSpPr txBox="1"/>
          <p:nvPr>
            <p:ph idx="2" type="body"/>
          </p:nvPr>
        </p:nvSpPr>
        <p:spPr>
          <a:xfrm>
            <a:off x="4219456" y="1600200"/>
            <a:ext cx="3136800" cy="49677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3" name="Shape 43"/>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Shape 49"/>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50" name="Shape 50"/>
          <p:cNvSpPr txBox="1"/>
          <p:nvPr>
            <p:ph idx="1" type="body"/>
          </p:nvPr>
        </p:nvSpPr>
        <p:spPr>
          <a:xfrm>
            <a:off x="893700" y="1600200"/>
            <a:ext cx="2371200" cy="4967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1" name="Shape 51"/>
          <p:cNvSpPr txBox="1"/>
          <p:nvPr>
            <p:ph idx="2" type="body"/>
          </p:nvPr>
        </p:nvSpPr>
        <p:spPr>
          <a:xfrm>
            <a:off x="3386404" y="1600200"/>
            <a:ext cx="2371200" cy="4967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Shape 52"/>
          <p:cNvSpPr txBox="1"/>
          <p:nvPr>
            <p:ph idx="3" type="body"/>
          </p:nvPr>
        </p:nvSpPr>
        <p:spPr>
          <a:xfrm>
            <a:off x="5879107" y="1600200"/>
            <a:ext cx="2371200" cy="49677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Shape 53"/>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Shape 59"/>
          <p:cNvSpPr txBox="1"/>
          <p:nvPr>
            <p:ph type="title"/>
          </p:nvPr>
        </p:nvSpPr>
        <p:spPr>
          <a:xfrm>
            <a:off x="893700" y="274650"/>
            <a:ext cx="6462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0" name="Shape 60"/>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4" name="Shape 64"/>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5" name="Shape 65"/>
        <p:cNvGrpSpPr/>
        <p:nvPr/>
      </p:nvGrpSpPr>
      <p:grpSpPr>
        <a:xfrm>
          <a:off x="0" y="0"/>
          <a:ext cx="0" cy="0"/>
          <a:chOff x="0" y="0"/>
          <a:chExt cx="0" cy="0"/>
        </a:xfrm>
      </p:grpSpPr>
      <p:sp>
        <p:nvSpPr>
          <p:cNvPr id="66" name="Shape 66"/>
          <p:cNvSpPr txBox="1"/>
          <p:nvPr>
            <p:ph idx="1" type="body"/>
          </p:nvPr>
        </p:nvSpPr>
        <p:spPr>
          <a:xfrm>
            <a:off x="893700" y="6199950"/>
            <a:ext cx="6462600" cy="467700"/>
          </a:xfrm>
          <a:prstGeom prst="rect">
            <a:avLst/>
          </a:prstGeom>
        </p:spPr>
        <p:txBody>
          <a:bodyPr anchorCtr="0" anchor="b" bIns="91425" lIns="91425" spcFirstLastPara="1" rIns="91425" wrap="square" tIns="91425"/>
          <a:lstStyle>
            <a:lvl1pPr indent="-228600" lvl="0" marL="457200">
              <a:spcBef>
                <a:spcPts val="360"/>
              </a:spcBef>
              <a:spcAft>
                <a:spcPts val="0"/>
              </a:spcAft>
              <a:buClr>
                <a:srgbClr val="2185C5"/>
              </a:buClr>
              <a:buSzPts val="1400"/>
              <a:buNone/>
              <a:defRPr sz="1400">
                <a:solidFill>
                  <a:srgbClr val="2185C5"/>
                </a:solidFill>
              </a:defRPr>
            </a:lvl1pPr>
          </a:lstStyle>
          <a:p/>
        </p:txBody>
      </p:sp>
      <p:sp>
        <p:nvSpPr>
          <p:cNvPr id="67" name="Shape 67"/>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
        <p:nvSpPr>
          <p:cNvPr id="73" name="Shape 73"/>
          <p:cNvSpPr/>
          <p:nvPr/>
        </p:nvSpPr>
        <p:spPr>
          <a:xfrm>
            <a:off x="7356366" y="6755100"/>
            <a:ext cx="893700" cy="102900"/>
          </a:xfrm>
          <a:prstGeom prst="rect">
            <a:avLst/>
          </a:prstGeom>
          <a:solidFill>
            <a:srgbClr val="FF971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8250312" y="6755100"/>
            <a:ext cx="893700" cy="102900"/>
          </a:xfrm>
          <a:prstGeom prst="rect">
            <a:avLst/>
          </a:prstGeom>
          <a:solidFill>
            <a:srgbClr val="F2025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0" y="6755100"/>
            <a:ext cx="893700" cy="1029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893710" y="6755100"/>
            <a:ext cx="6462600" cy="102900"/>
          </a:xfrm>
          <a:prstGeom prst="rect">
            <a:avLst/>
          </a:prstGeom>
          <a:solidFill>
            <a:srgbClr val="2185C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93700" y="274650"/>
            <a:ext cx="6462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p:txBody>
      </p:sp>
      <p:sp>
        <p:nvSpPr>
          <p:cNvPr id="7" name="Shape 7"/>
          <p:cNvSpPr txBox="1"/>
          <p:nvPr>
            <p:ph idx="1" type="body"/>
          </p:nvPr>
        </p:nvSpPr>
        <p:spPr>
          <a:xfrm>
            <a:off x="893700" y="1831450"/>
            <a:ext cx="6462600" cy="47364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indent="-381000" lvl="1" marL="9144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indent="-381000" lvl="2" marL="13716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indent="-342900" lvl="3" marL="1828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indent="-342900" lvl="4" marL="22860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indent="-342900" lvl="5" marL="27432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indent="-342900" lvl="6" marL="32004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indent="-342900" lvl="7" marL="36576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indent="-342900" lvl="8" marL="41148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p:txBody>
      </p:sp>
      <p:sp>
        <p:nvSpPr>
          <p:cNvPr id="8" name="Shape 8"/>
          <p:cNvSpPr txBox="1"/>
          <p:nvPr>
            <p:ph idx="12" type="sldNum"/>
          </p:nvPr>
        </p:nvSpPr>
        <p:spPr>
          <a:xfrm>
            <a:off x="8480575" y="6364177"/>
            <a:ext cx="548700" cy="417900"/>
          </a:xfrm>
          <a:prstGeom prst="rect">
            <a:avLst/>
          </a:prstGeom>
          <a:noFill/>
          <a:ln>
            <a:noFill/>
          </a:ln>
        </p:spPr>
        <p:txBody>
          <a:bodyPr anchorCtr="0" anchor="t" bIns="91425" lIns="91425" spcFirstLastPara="1" rIns="91425" wrap="square" tIns="91425">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dx.doi.org/10.1257/jep.31.2.211" TargetMode="External"/><Relationship Id="rId4" Type="http://schemas.openxmlformats.org/officeDocument/2006/relationships/hyperlink" Target="http://www.slidescarnival.com/copyright-and-legal-inform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721425" y="3785250"/>
            <a:ext cx="7900200" cy="1546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CLICKBAIT</a:t>
            </a:r>
            <a:endParaRPr/>
          </a:p>
          <a:p>
            <a:pPr indent="0" lvl="0" marL="0">
              <a:spcBef>
                <a:spcPts val="0"/>
              </a:spcBef>
              <a:spcAft>
                <a:spcPts val="0"/>
              </a:spcAft>
              <a:buNone/>
            </a:pPr>
            <a:r>
              <a:rPr lang="en"/>
              <a:t>As Adjacent to “Fake News”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Is the News Media an Existential Threat?</a:t>
            </a:r>
            <a:endParaRPr/>
          </a:p>
        </p:txBody>
      </p:sp>
      <p:sp>
        <p:nvSpPr>
          <p:cNvPr id="150" name="Shape 150"/>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York Times</a:t>
            </a:r>
            <a:endParaRPr/>
          </a:p>
        </p:txBody>
      </p:sp>
      <p:sp>
        <p:nvSpPr>
          <p:cNvPr id="151" name="Shape 151"/>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ppt_w</p:attrName>
                                        </p:attrNameLst>
                                      </p:cBhvr>
                                      <p:tavLst>
                                        <p:tav fmla="" tm="0">
                                          <p:val>
                                            <p:strVal val="0"/>
                                          </p:val>
                                        </p:tav>
                                        <p:tav fmla="" tm="100000">
                                          <p:val>
                                            <p:strVal val="#ppt_w"/>
                                          </p:val>
                                        </p:tav>
                                      </p:tavLst>
                                    </p:anim>
                                    <p:anim calcmode="lin" valueType="num">
                                      <p:cBhvr additive="base">
                                        <p:cTn dur="1000"/>
                                        <p:tgtEl>
                                          <p:spTgt spid="15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lgn="l">
              <a:lnSpc>
                <a:spcPct val="120000"/>
              </a:lnSpc>
              <a:spcBef>
                <a:spcPts val="2400"/>
              </a:spcBef>
              <a:spcAft>
                <a:spcPts val="600"/>
              </a:spcAft>
              <a:buNone/>
            </a:pPr>
            <a:r>
              <a:rPr lang="en" sz="3600">
                <a:solidFill>
                  <a:srgbClr val="FFFFFF"/>
                </a:solidFill>
              </a:rPr>
              <a:t>If You’re Not A Police Officer, You Can’t Understand The Pressure You Feel In The Split Second When You Have To Decide Whether Or Not To Shoot An Unarmed Civilian 8 Times</a:t>
            </a:r>
            <a:endParaRPr sz="3600">
              <a:solidFill>
                <a:srgbClr val="FFFFFF"/>
              </a:solidFill>
            </a:endParaRPr>
          </a:p>
        </p:txBody>
      </p:sp>
      <p:sp>
        <p:nvSpPr>
          <p:cNvPr id="157" name="Shape 157"/>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Onion</a:t>
            </a:r>
            <a:endParaRPr/>
          </a:p>
        </p:txBody>
      </p:sp>
      <p:sp>
        <p:nvSpPr>
          <p:cNvPr id="158" name="Shape 158"/>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ppt_w</p:attrName>
                                        </p:attrNameLst>
                                      </p:cBhvr>
                                      <p:tavLst>
                                        <p:tav fmla="" tm="0">
                                          <p:val>
                                            <p:strVal val="0"/>
                                          </p:val>
                                        </p:tav>
                                        <p:tav fmla="" tm="100000">
                                          <p:val>
                                            <p:strVal val="#ppt_w"/>
                                          </p:val>
                                        </p:tav>
                                      </p:tavLst>
                                    </p:anim>
                                    <p:anim calcmode="lin" valueType="num">
                                      <p:cBhvr additive="base">
                                        <p:cTn dur="1000"/>
                                        <p:tgtEl>
                                          <p:spTgt spid="1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7ECEFD"/>
                </a:solidFill>
              </a:rPr>
              <a:t>1.</a:t>
            </a:r>
            <a:endParaRPr sz="7200">
              <a:solidFill>
                <a:srgbClr val="7ECEFD"/>
              </a:solidFill>
            </a:endParaRPr>
          </a:p>
          <a:p>
            <a:pPr indent="0" lvl="0" marL="0" rtl="0">
              <a:spcBef>
                <a:spcPts val="0"/>
              </a:spcBef>
              <a:spcAft>
                <a:spcPts val="0"/>
              </a:spcAft>
              <a:buNone/>
            </a:pPr>
            <a:r>
              <a:rPr lang="en"/>
              <a:t>Where does clickbait originate from?</a:t>
            </a:r>
            <a:endParaRPr/>
          </a:p>
        </p:txBody>
      </p:sp>
      <p:sp>
        <p:nvSpPr>
          <p:cNvPr id="164" name="Shape 164"/>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descr="mapa_tramalineas_blanco_50-01.png" id="169" name="Shape 169"/>
          <p:cNvPicPr preferRelativeResize="0"/>
          <p:nvPr/>
        </p:nvPicPr>
        <p:blipFill>
          <a:blip r:embed="rId3">
            <a:alphaModFix/>
          </a:blip>
          <a:stretch>
            <a:fillRect/>
          </a:stretch>
        </p:blipFill>
        <p:spPr>
          <a:xfrm>
            <a:off x="0" y="1575816"/>
            <a:ext cx="9144000" cy="4620768"/>
          </a:xfrm>
          <a:prstGeom prst="rect">
            <a:avLst/>
          </a:prstGeom>
          <a:noFill/>
          <a:ln>
            <a:noFill/>
          </a:ln>
        </p:spPr>
      </p:pic>
      <p:sp>
        <p:nvSpPr>
          <p:cNvPr id="170" name="Shape 170"/>
          <p:cNvSpPr txBox="1"/>
          <p:nvPr>
            <p:ph idx="4294967295" type="title"/>
          </p:nvPr>
        </p:nvSpPr>
        <p:spPr>
          <a:xfrm>
            <a:off x="893700" y="274650"/>
            <a:ext cx="6462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Macedonia?</a:t>
            </a:r>
            <a:endParaRPr>
              <a:solidFill>
                <a:srgbClr val="FFFFFF"/>
              </a:solidFill>
            </a:endParaRPr>
          </a:p>
        </p:txBody>
      </p:sp>
      <p:sp>
        <p:nvSpPr>
          <p:cNvPr id="171" name="Shape 171"/>
          <p:cNvSpPr/>
          <p:nvPr/>
        </p:nvSpPr>
        <p:spPr>
          <a:xfrm rot="8100000">
            <a:off x="4498610" y="2938952"/>
            <a:ext cx="146795" cy="146795"/>
          </a:xfrm>
          <a:prstGeom prst="teardrop">
            <a:avLst>
              <a:gd fmla="val 100000" name="adj"/>
            </a:avLst>
          </a:prstGeom>
          <a:solidFill>
            <a:srgbClr val="FFFFFF"/>
          </a:solidFill>
          <a:ln cap="flat" cmpd="sng" w="28575">
            <a:solidFill>
              <a:srgbClr val="FF971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descr="mapa_tramalineas_blanco_50-01.png" id="177" name="Shape 177"/>
          <p:cNvPicPr preferRelativeResize="0"/>
          <p:nvPr/>
        </p:nvPicPr>
        <p:blipFill>
          <a:blip r:embed="rId3">
            <a:alphaModFix/>
          </a:blip>
          <a:stretch>
            <a:fillRect/>
          </a:stretch>
        </p:blipFill>
        <p:spPr>
          <a:xfrm>
            <a:off x="0" y="1575816"/>
            <a:ext cx="9144000" cy="4620768"/>
          </a:xfrm>
          <a:prstGeom prst="rect">
            <a:avLst/>
          </a:prstGeom>
          <a:noFill/>
          <a:ln>
            <a:noFill/>
          </a:ln>
        </p:spPr>
      </p:pic>
      <p:sp>
        <p:nvSpPr>
          <p:cNvPr id="178" name="Shape 178"/>
          <p:cNvSpPr txBox="1"/>
          <p:nvPr>
            <p:ph idx="4294967295" type="title"/>
          </p:nvPr>
        </p:nvSpPr>
        <p:spPr>
          <a:xfrm>
            <a:off x="893700" y="274650"/>
            <a:ext cx="6462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i="1" lang="en">
                <a:solidFill>
                  <a:srgbClr val="FFFFFF"/>
                </a:solidFill>
              </a:rPr>
              <a:t>The</a:t>
            </a:r>
            <a:r>
              <a:rPr lang="en">
                <a:solidFill>
                  <a:srgbClr val="FFFFFF"/>
                </a:solidFill>
              </a:rPr>
              <a:t> </a:t>
            </a:r>
            <a:r>
              <a:rPr i="1" lang="en">
                <a:solidFill>
                  <a:srgbClr val="FFFFFF"/>
                </a:solidFill>
              </a:rPr>
              <a:t>New York Times</a:t>
            </a:r>
            <a:r>
              <a:rPr lang="en">
                <a:solidFill>
                  <a:srgbClr val="FFFFFF"/>
                </a:solidFill>
              </a:rPr>
              <a:t> offices?</a:t>
            </a:r>
            <a:endParaRPr>
              <a:solidFill>
                <a:srgbClr val="FFFFFF"/>
              </a:solidFill>
            </a:endParaRPr>
          </a:p>
        </p:txBody>
      </p:sp>
      <p:sp>
        <p:nvSpPr>
          <p:cNvPr id="179" name="Shape 179"/>
          <p:cNvSpPr/>
          <p:nvPr/>
        </p:nvSpPr>
        <p:spPr>
          <a:xfrm rot="8100000">
            <a:off x="3929185" y="2773152"/>
            <a:ext cx="146795" cy="146795"/>
          </a:xfrm>
          <a:prstGeom prst="teardrop">
            <a:avLst>
              <a:gd fmla="val 100000" name="adj"/>
            </a:avLst>
          </a:prstGeom>
          <a:solidFill>
            <a:srgbClr val="FFFFFF"/>
          </a:solidFill>
          <a:ln cap="flat" cmpd="sng" w="28575">
            <a:solidFill>
              <a:srgbClr val="FF971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rot="8100000">
            <a:off x="2118210" y="2862752"/>
            <a:ext cx="146795" cy="146795"/>
          </a:xfrm>
          <a:prstGeom prst="teardrop">
            <a:avLst>
              <a:gd fmla="val 100000" name="adj"/>
            </a:avLst>
          </a:prstGeom>
          <a:solidFill>
            <a:srgbClr val="FFFFFF"/>
          </a:solidFill>
          <a:ln cap="flat" cmpd="sng" w="28575">
            <a:solidFill>
              <a:srgbClr val="FF971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rot="8100000">
            <a:off x="3929185" y="2565552"/>
            <a:ext cx="146795" cy="146795"/>
          </a:xfrm>
          <a:prstGeom prst="teardrop">
            <a:avLst>
              <a:gd fmla="val 100000" name="adj"/>
            </a:avLst>
          </a:prstGeom>
          <a:solidFill>
            <a:srgbClr val="FFFFFF"/>
          </a:solidFill>
          <a:ln cap="flat" cmpd="sng" w="28575">
            <a:solidFill>
              <a:srgbClr val="FF971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rot="8100000">
            <a:off x="6981460" y="3433777"/>
            <a:ext cx="146795" cy="146795"/>
          </a:xfrm>
          <a:prstGeom prst="teardrop">
            <a:avLst>
              <a:gd fmla="val 100000" name="adj"/>
            </a:avLst>
          </a:prstGeom>
          <a:solidFill>
            <a:srgbClr val="FFFFFF"/>
          </a:solidFill>
          <a:ln cap="flat" cmpd="sng" w="28575">
            <a:solidFill>
              <a:srgbClr val="FF971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p:nvPr/>
        </p:nvSpPr>
        <p:spPr>
          <a:xfrm>
            <a:off x="893700" y="3550"/>
            <a:ext cx="3824100" cy="3659100"/>
          </a:xfrm>
          <a:prstGeom prst="rect">
            <a:avLst/>
          </a:prstGeom>
          <a:solidFill>
            <a:srgbClr val="7ECEFD"/>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txBox="1"/>
          <p:nvPr>
            <p:ph idx="4294967295" type="ctrTitle"/>
          </p:nvPr>
        </p:nvSpPr>
        <p:spPr>
          <a:xfrm>
            <a:off x="778225" y="3863725"/>
            <a:ext cx="77679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FFFFFF"/>
                </a:solidFill>
              </a:rPr>
              <a:t>We’re at fault too</a:t>
            </a:r>
            <a:endParaRPr sz="7200">
              <a:solidFill>
                <a:srgbClr val="FFFFFF"/>
              </a:solidFill>
            </a:endParaRPr>
          </a:p>
        </p:txBody>
      </p:sp>
      <p:grpSp>
        <p:nvGrpSpPr>
          <p:cNvPr id="190" name="Shape 190"/>
          <p:cNvGrpSpPr/>
          <p:nvPr/>
        </p:nvGrpSpPr>
        <p:grpSpPr>
          <a:xfrm>
            <a:off x="1392061" y="448354"/>
            <a:ext cx="2235784" cy="2235777"/>
            <a:chOff x="570875" y="4322250"/>
            <a:chExt cx="443300" cy="443325"/>
          </a:xfrm>
        </p:grpSpPr>
        <p:sp>
          <p:nvSpPr>
            <p:cNvPr id="191" name="Shape 191"/>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4" name="Shape 194"/>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5" name="Shape 195"/>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96" name="Shape 196"/>
          <p:cNvPicPr preferRelativeResize="0"/>
          <p:nvPr/>
        </p:nvPicPr>
        <p:blipFill>
          <a:blip r:embed="rId3">
            <a:alphaModFix/>
          </a:blip>
          <a:stretch>
            <a:fillRect/>
          </a:stretch>
        </p:blipFill>
        <p:spPr>
          <a:xfrm>
            <a:off x="1243038" y="270399"/>
            <a:ext cx="3125421" cy="3125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7ECEFD"/>
                </a:solidFill>
              </a:rPr>
              <a:t>2</a:t>
            </a:r>
            <a:r>
              <a:rPr lang="en" sz="7200">
                <a:solidFill>
                  <a:srgbClr val="7ECEFD"/>
                </a:solidFill>
              </a:rPr>
              <a:t>.</a:t>
            </a:r>
            <a:endParaRPr sz="7200">
              <a:solidFill>
                <a:srgbClr val="7ECEFD"/>
              </a:solidFill>
            </a:endParaRPr>
          </a:p>
          <a:p>
            <a:pPr indent="0" lvl="0" marL="0" rtl="0">
              <a:spcBef>
                <a:spcPts val="0"/>
              </a:spcBef>
              <a:spcAft>
                <a:spcPts val="0"/>
              </a:spcAft>
              <a:buNone/>
            </a:pPr>
            <a:r>
              <a:rPr lang="en"/>
              <a:t>Clickbait Detection</a:t>
            </a:r>
            <a:endParaRPr/>
          </a:p>
        </p:txBody>
      </p:sp>
      <p:sp>
        <p:nvSpPr>
          <p:cNvPr id="202" name="Shape 202"/>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idx="1" type="body"/>
          </p:nvPr>
        </p:nvSpPr>
        <p:spPr>
          <a:xfrm>
            <a:off x="1710425" y="2806200"/>
            <a:ext cx="6021900" cy="109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The   characteristics   of   curiosity:   its  intensity, transience, association with impulsivity, and tendency to disappoint   [Loewenstein,   1994]   lead   to   cognitively   induced deprivation   -   a   knowledge   gap  -   which   motivates   exploring  activity  from  the  reader.  Since  clickbait  headlines  create  and exploit these knowledge gaps to entice readers to click through to see the full article, it stands to reason that these curiosity-piquing factors could serve as cues for an automated system to detect and flag this type of low-quality news. </a:t>
            </a:r>
            <a:r>
              <a:rPr lang="en" sz="1900"/>
              <a:t>(Chen, Conroy and Rubin, 2015)</a:t>
            </a:r>
            <a:endParaRPr sz="1900"/>
          </a:p>
        </p:txBody>
      </p:sp>
      <p:sp>
        <p:nvSpPr>
          <p:cNvPr id="208" name="Shape 208"/>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893700" y="427050"/>
            <a:ext cx="6462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Levels of Text-Based Clickbait Detection</a:t>
            </a:r>
            <a:endParaRPr/>
          </a:p>
        </p:txBody>
      </p:sp>
      <p:sp>
        <p:nvSpPr>
          <p:cNvPr id="214" name="Shape 214"/>
          <p:cNvSpPr/>
          <p:nvPr/>
        </p:nvSpPr>
        <p:spPr>
          <a:xfrm>
            <a:off x="5632317" y="2669418"/>
            <a:ext cx="3305700" cy="669000"/>
          </a:xfrm>
          <a:prstGeom prst="chevron">
            <a:avLst>
              <a:gd fmla="val 50000" name="adj"/>
            </a:avLst>
          </a:prstGeom>
          <a:solidFill>
            <a:srgbClr val="F20253"/>
          </a:solidFill>
          <a:ln>
            <a:noFill/>
          </a:ln>
        </p:spPr>
        <p:txBody>
          <a:bodyPr anchorCtr="0" anchor="ctr" bIns="91425" lIns="91425" spcFirstLastPara="1" rIns="91425" wrap="square" tIns="91425">
            <a:noAutofit/>
          </a:bodyPr>
          <a:lstStyle/>
          <a:p>
            <a:pPr indent="0" lvl="0" marL="0" algn="ctr">
              <a:spcBef>
                <a:spcPts val="0"/>
              </a:spcBef>
              <a:spcAft>
                <a:spcPts val="0"/>
              </a:spcAft>
              <a:buSzPts val="1100"/>
              <a:buNone/>
            </a:pPr>
            <a:r>
              <a:rPr lang="en" sz="2300">
                <a:solidFill>
                  <a:schemeClr val="lt1"/>
                </a:solidFill>
                <a:latin typeface="Raleway"/>
                <a:ea typeface="Raleway"/>
                <a:cs typeface="Raleway"/>
                <a:sym typeface="Raleway"/>
              </a:rPr>
              <a:t>Subject Matter</a:t>
            </a:r>
            <a:endParaRPr sz="2300">
              <a:solidFill>
                <a:srgbClr val="FFFFFF"/>
              </a:solidFill>
              <a:latin typeface="Raleway"/>
              <a:ea typeface="Raleway"/>
              <a:cs typeface="Raleway"/>
              <a:sym typeface="Raleway"/>
            </a:endParaRPr>
          </a:p>
        </p:txBody>
      </p:sp>
      <p:sp>
        <p:nvSpPr>
          <p:cNvPr id="215" name="Shape 215"/>
          <p:cNvSpPr/>
          <p:nvPr/>
        </p:nvSpPr>
        <p:spPr>
          <a:xfrm>
            <a:off x="0" y="2669632"/>
            <a:ext cx="3546900" cy="669000"/>
          </a:xfrm>
          <a:prstGeom prst="homePlate">
            <a:avLst>
              <a:gd fmla="val 50000" name="adj"/>
            </a:avLst>
          </a:prstGeom>
          <a:solidFill>
            <a:srgbClr val="7ECEFD"/>
          </a:solidFill>
          <a:ln>
            <a:noFill/>
          </a:ln>
        </p:spPr>
        <p:txBody>
          <a:bodyPr anchorCtr="0" anchor="ctr" bIns="91425" lIns="91425" spcFirstLastPara="1" rIns="91425" wrap="square" tIns="91425">
            <a:noAutofit/>
          </a:bodyPr>
          <a:lstStyle/>
          <a:p>
            <a:pPr indent="0" lvl="0" marL="0" algn="ctr">
              <a:spcBef>
                <a:spcPts val="0"/>
              </a:spcBef>
              <a:spcAft>
                <a:spcPts val="0"/>
              </a:spcAft>
              <a:buSzPts val="1100"/>
              <a:buNone/>
            </a:pPr>
            <a:r>
              <a:rPr lang="en" sz="2300">
                <a:solidFill>
                  <a:srgbClr val="FFFFFF"/>
                </a:solidFill>
                <a:latin typeface="Raleway"/>
                <a:ea typeface="Raleway"/>
                <a:cs typeface="Raleway"/>
                <a:sym typeface="Raleway"/>
              </a:rPr>
              <a:t>Individual Words</a:t>
            </a:r>
            <a:endParaRPr sz="2300">
              <a:solidFill>
                <a:srgbClr val="FFFFFF"/>
              </a:solidFill>
              <a:latin typeface="Raleway"/>
              <a:ea typeface="Raleway"/>
              <a:cs typeface="Raleway"/>
              <a:sym typeface="Raleway"/>
            </a:endParaRPr>
          </a:p>
        </p:txBody>
      </p:sp>
      <p:sp>
        <p:nvSpPr>
          <p:cNvPr id="216" name="Shape 216"/>
          <p:cNvSpPr/>
          <p:nvPr/>
        </p:nvSpPr>
        <p:spPr>
          <a:xfrm>
            <a:off x="2944204" y="2669418"/>
            <a:ext cx="3305700" cy="669000"/>
          </a:xfrm>
          <a:prstGeom prst="chevron">
            <a:avLst>
              <a:gd fmla="val 50000" name="adj"/>
            </a:avLst>
          </a:prstGeom>
          <a:solidFill>
            <a:srgbClr val="2185C5"/>
          </a:solidFill>
          <a:ln>
            <a:noFill/>
          </a:ln>
        </p:spPr>
        <p:txBody>
          <a:bodyPr anchorCtr="0" anchor="ctr" bIns="91425" lIns="91425" spcFirstLastPara="1" rIns="91425" wrap="square" tIns="91425">
            <a:noAutofit/>
          </a:bodyPr>
          <a:lstStyle/>
          <a:p>
            <a:pPr indent="0" lvl="0" marL="0" algn="ctr">
              <a:spcBef>
                <a:spcPts val="0"/>
              </a:spcBef>
              <a:spcAft>
                <a:spcPts val="0"/>
              </a:spcAft>
              <a:buSzPts val="1100"/>
              <a:buNone/>
            </a:pPr>
            <a:r>
              <a:rPr lang="en" sz="2300">
                <a:solidFill>
                  <a:schemeClr val="lt1"/>
                </a:solidFill>
                <a:latin typeface="Raleway"/>
                <a:ea typeface="Raleway"/>
                <a:cs typeface="Raleway"/>
                <a:sym typeface="Raleway"/>
              </a:rPr>
              <a:t>Sentence Structure</a:t>
            </a:r>
            <a:endParaRPr sz="2300">
              <a:solidFill>
                <a:srgbClr val="FFFFFF"/>
              </a:solidFill>
              <a:latin typeface="Raleway"/>
              <a:ea typeface="Raleway"/>
              <a:cs typeface="Raleway"/>
              <a:sym typeface="Raleway"/>
            </a:endParaRPr>
          </a:p>
        </p:txBody>
      </p:sp>
      <p:sp>
        <p:nvSpPr>
          <p:cNvPr id="217" name="Shape 217"/>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893700" y="503250"/>
            <a:ext cx="6462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3400"/>
              <a:t>Clickbait tactics and detection methods</a:t>
            </a:r>
            <a:endParaRPr sz="3400"/>
          </a:p>
        </p:txBody>
      </p:sp>
      <p:sp>
        <p:nvSpPr>
          <p:cNvPr id="223" name="Shape 223"/>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pSp>
        <p:nvGrpSpPr>
          <p:cNvPr id="224" name="Shape 224"/>
          <p:cNvGrpSpPr/>
          <p:nvPr/>
        </p:nvGrpSpPr>
        <p:grpSpPr>
          <a:xfrm>
            <a:off x="1075267" y="4018941"/>
            <a:ext cx="6993471" cy="959716"/>
            <a:chOff x="1593000" y="2322568"/>
            <a:chExt cx="5957975" cy="643500"/>
          </a:xfrm>
        </p:grpSpPr>
        <p:sp>
          <p:nvSpPr>
            <p:cNvPr id="225" name="Shape 22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8" name="Shape 228"/>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Image Placement</a:t>
              </a:r>
              <a:endParaRPr sz="1300">
                <a:solidFill>
                  <a:srgbClr val="FFFFFF"/>
                </a:solidFill>
                <a:latin typeface="Roboto Medium"/>
                <a:ea typeface="Roboto Medium"/>
                <a:cs typeface="Roboto Medium"/>
                <a:sym typeface="Roboto Medium"/>
              </a:endParaRPr>
            </a:p>
            <a:p>
              <a:pPr indent="0" lvl="0" mar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Image’s emotional content</a:t>
              </a:r>
              <a:endParaRPr sz="1300">
                <a:solidFill>
                  <a:srgbClr val="FFFFFF"/>
                </a:solidFill>
                <a:latin typeface="Roboto Medium"/>
                <a:ea typeface="Roboto Medium"/>
                <a:cs typeface="Roboto Medium"/>
                <a:sym typeface="Roboto Medium"/>
              </a:endParaRPr>
            </a:p>
          </p:txBody>
        </p:sp>
        <p:sp>
          <p:nvSpPr>
            <p:cNvPr id="229" name="Shape 22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231" name="Shape 231"/>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nSpc>
                  <a:spcPct val="115000"/>
                </a:lnSpc>
                <a:spcBef>
                  <a:spcPts val="0"/>
                </a:spcBef>
                <a:spcAft>
                  <a:spcPts val="0"/>
                </a:spcAft>
                <a:buClr>
                  <a:srgbClr val="A72A1E"/>
                </a:buClr>
                <a:buSzPts val="1400"/>
                <a:buFont typeface="Roboto"/>
                <a:buChar char="●"/>
              </a:pPr>
              <a:r>
                <a:rPr lang="en">
                  <a:solidFill>
                    <a:srgbClr val="A72A1E"/>
                  </a:solidFill>
                  <a:latin typeface="Roboto"/>
                  <a:ea typeface="Roboto"/>
                  <a:cs typeface="Roboto"/>
                  <a:sym typeface="Roboto"/>
                </a:rPr>
                <a:t>Image detection</a:t>
              </a:r>
              <a:endParaRPr>
                <a:solidFill>
                  <a:srgbClr val="A72A1E"/>
                </a:solidFill>
                <a:latin typeface="Roboto"/>
                <a:ea typeface="Roboto"/>
                <a:cs typeface="Roboto"/>
                <a:sym typeface="Roboto"/>
              </a:endParaRPr>
            </a:p>
            <a:p>
              <a:pPr indent="-317500" lvl="0" marL="457200">
                <a:lnSpc>
                  <a:spcPct val="115000"/>
                </a:lnSpc>
                <a:spcBef>
                  <a:spcPts val="0"/>
                </a:spcBef>
                <a:spcAft>
                  <a:spcPts val="0"/>
                </a:spcAft>
                <a:buClr>
                  <a:srgbClr val="A72A1E"/>
                </a:buClr>
                <a:buSzPts val="1400"/>
                <a:buFont typeface="Roboto"/>
                <a:buChar char="●"/>
              </a:pPr>
              <a:r>
                <a:rPr lang="en">
                  <a:solidFill>
                    <a:srgbClr val="A72A1E"/>
                  </a:solidFill>
                  <a:latin typeface="Roboto"/>
                  <a:ea typeface="Roboto"/>
                  <a:cs typeface="Roboto"/>
                  <a:sym typeface="Roboto"/>
                </a:rPr>
                <a:t>Image caption analysis</a:t>
              </a:r>
              <a:endParaRPr>
                <a:solidFill>
                  <a:srgbClr val="A72A1E"/>
                </a:solidFill>
                <a:latin typeface="Roboto"/>
                <a:ea typeface="Roboto"/>
                <a:cs typeface="Roboto"/>
                <a:sym typeface="Roboto"/>
              </a:endParaRPr>
            </a:p>
          </p:txBody>
        </p:sp>
      </p:grpSp>
      <p:grpSp>
        <p:nvGrpSpPr>
          <p:cNvPr id="232" name="Shape 232"/>
          <p:cNvGrpSpPr/>
          <p:nvPr/>
        </p:nvGrpSpPr>
        <p:grpSpPr>
          <a:xfrm>
            <a:off x="1075267" y="3041844"/>
            <a:ext cx="6993546" cy="959716"/>
            <a:chOff x="1593000" y="2322568"/>
            <a:chExt cx="5958039" cy="643500"/>
          </a:xfrm>
        </p:grpSpPr>
        <p:sp>
          <p:nvSpPr>
            <p:cNvPr id="233" name="Shape 2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4" name="Shape 23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5" name="Shape 235"/>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Forward Reference</a:t>
              </a:r>
              <a:endParaRPr sz="1300">
                <a:solidFill>
                  <a:srgbClr val="FFFFFF"/>
                </a:solidFill>
                <a:latin typeface="Roboto Medium"/>
                <a:ea typeface="Roboto Medium"/>
                <a:cs typeface="Roboto Medium"/>
                <a:sym typeface="Roboto Medium"/>
              </a:endParaRPr>
            </a:p>
            <a:p>
              <a:pPr indent="0" lvl="0" marL="0">
                <a:lnSpc>
                  <a:spcPct val="115000"/>
                </a:lnSpc>
                <a:spcBef>
                  <a:spcPts val="0"/>
                </a:spcBef>
                <a:spcAft>
                  <a:spcPts val="0"/>
                </a:spcAft>
                <a:buNone/>
              </a:pPr>
              <a:r>
                <a:rPr lang="en" sz="1300">
                  <a:solidFill>
                    <a:srgbClr val="FFFFFF"/>
                  </a:solidFill>
                  <a:latin typeface="Roboto Medium"/>
                  <a:ea typeface="Roboto Medium"/>
                  <a:cs typeface="Roboto Medium"/>
                  <a:sym typeface="Roboto Medium"/>
                </a:rPr>
                <a:t>Reverse Narrative</a:t>
              </a:r>
              <a:endParaRPr sz="1300">
                <a:solidFill>
                  <a:srgbClr val="FFFFFF"/>
                </a:solidFill>
                <a:latin typeface="Roboto Medium"/>
                <a:ea typeface="Roboto Medium"/>
                <a:cs typeface="Roboto Medium"/>
                <a:sym typeface="Roboto Medium"/>
              </a:endParaRPr>
            </a:p>
          </p:txBody>
        </p:sp>
        <p:sp>
          <p:nvSpPr>
            <p:cNvPr id="237" name="Shape 237"/>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39" name="Shape 239"/>
            <p:cNvSpPr/>
            <p:nvPr/>
          </p:nvSpPr>
          <p:spPr>
            <a:xfrm>
              <a:off x="4387839" y="2323745"/>
              <a:ext cx="3163200" cy="642300"/>
            </a:xfrm>
            <a:prstGeom prst="rect">
              <a:avLst/>
            </a:prstGeom>
            <a:noFill/>
            <a:ln>
              <a:noFill/>
            </a:ln>
          </p:spPr>
          <p:txBody>
            <a:bodyPr anchorCtr="0" anchor="ctr" bIns="91425" lIns="91425" spcFirstLastPara="1" rIns="91425" wrap="square" tIns="91425">
              <a:noAutofit/>
            </a:bodyPr>
            <a:lstStyle/>
            <a:p>
              <a:pPr indent="-317500" lvl="0" marL="457200" rtl="0">
                <a:lnSpc>
                  <a:spcPct val="115000"/>
                </a:lnSpc>
                <a:spcBef>
                  <a:spcPts val="0"/>
                </a:spcBef>
                <a:spcAft>
                  <a:spcPts val="0"/>
                </a:spcAft>
                <a:buClr>
                  <a:srgbClr val="A72A1E"/>
                </a:buClr>
                <a:buSzPts val="1400"/>
                <a:buFont typeface="Roboto"/>
                <a:buChar char="●"/>
              </a:pPr>
              <a:r>
                <a:rPr lang="en">
                  <a:solidFill>
                    <a:srgbClr val="A72A1E"/>
                  </a:solidFill>
                  <a:latin typeface="Roboto"/>
                  <a:ea typeface="Roboto"/>
                  <a:cs typeface="Roboto"/>
                  <a:sym typeface="Roboto"/>
                </a:rPr>
                <a:t>Probability Context Free Grammars</a:t>
              </a:r>
              <a:endParaRPr>
                <a:solidFill>
                  <a:srgbClr val="A72A1E"/>
                </a:solidFill>
                <a:latin typeface="Roboto"/>
                <a:ea typeface="Roboto"/>
                <a:cs typeface="Roboto"/>
                <a:sym typeface="Roboto"/>
              </a:endParaRPr>
            </a:p>
            <a:p>
              <a:pPr indent="-317500" lvl="0" marL="457200">
                <a:lnSpc>
                  <a:spcPct val="115000"/>
                </a:lnSpc>
                <a:spcBef>
                  <a:spcPts val="0"/>
                </a:spcBef>
                <a:spcAft>
                  <a:spcPts val="0"/>
                </a:spcAft>
                <a:buClr>
                  <a:srgbClr val="A72A1E"/>
                </a:buClr>
                <a:buSzPts val="1400"/>
                <a:buFont typeface="Roboto"/>
                <a:buChar char="●"/>
              </a:pPr>
              <a:r>
                <a:rPr lang="en">
                  <a:solidFill>
                    <a:srgbClr val="A72A1E"/>
                  </a:solidFill>
                  <a:latin typeface="Roboto"/>
                  <a:ea typeface="Roboto"/>
                  <a:cs typeface="Roboto"/>
                  <a:sym typeface="Roboto"/>
                </a:rPr>
                <a:t>Neural Network Analysis</a:t>
              </a:r>
              <a:endParaRPr>
                <a:solidFill>
                  <a:srgbClr val="A72A1E"/>
                </a:solidFill>
                <a:latin typeface="Roboto"/>
                <a:ea typeface="Roboto"/>
                <a:cs typeface="Roboto"/>
                <a:sym typeface="Roboto"/>
              </a:endParaRPr>
            </a:p>
          </p:txBody>
        </p:sp>
      </p:grpSp>
      <p:grpSp>
        <p:nvGrpSpPr>
          <p:cNvPr id="240" name="Shape 240"/>
          <p:cNvGrpSpPr/>
          <p:nvPr/>
        </p:nvGrpSpPr>
        <p:grpSpPr>
          <a:xfrm>
            <a:off x="1075267" y="2064733"/>
            <a:ext cx="6993547" cy="959716"/>
            <a:chOff x="1593000" y="2322568"/>
            <a:chExt cx="5958039" cy="643500"/>
          </a:xfrm>
        </p:grpSpPr>
        <p:sp>
          <p:nvSpPr>
            <p:cNvPr id="241" name="Shape 24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Unresolved pronouns</a:t>
              </a:r>
              <a:endParaRPr sz="1000">
                <a:solidFill>
                  <a:srgbClr val="FFFFFF"/>
                </a:solidFill>
                <a:latin typeface="Roboto Medium"/>
                <a:ea typeface="Roboto Medium"/>
                <a:cs typeface="Roboto Medium"/>
                <a:sym typeface="Roboto Medium"/>
              </a:endParaRPr>
            </a:p>
            <a:p>
              <a:pPr indent="0" lvl="0" marL="0"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Affective and Suspenseful language</a:t>
              </a:r>
              <a:endParaRPr sz="1000">
                <a:solidFill>
                  <a:srgbClr val="FFFFFF"/>
                </a:solidFill>
                <a:latin typeface="Roboto Medium"/>
                <a:ea typeface="Roboto Medium"/>
                <a:cs typeface="Roboto Medium"/>
                <a:sym typeface="Roboto Medium"/>
              </a:endParaRPr>
            </a:p>
            <a:p>
              <a:pPr indent="0" lvl="0" marL="0"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Action words</a:t>
              </a:r>
              <a:endParaRPr sz="1000">
                <a:solidFill>
                  <a:srgbClr val="FFFFFF"/>
                </a:solidFill>
                <a:latin typeface="Roboto Medium"/>
                <a:ea typeface="Roboto Medium"/>
                <a:cs typeface="Roboto Medium"/>
                <a:sym typeface="Roboto Medium"/>
              </a:endParaRPr>
            </a:p>
            <a:p>
              <a:pPr indent="0" lvl="0" mar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Overuse of numerals</a:t>
              </a:r>
              <a:endParaRPr sz="1000">
                <a:solidFill>
                  <a:srgbClr val="FFFFFF"/>
                </a:solidFill>
                <a:latin typeface="Roboto Medium"/>
                <a:ea typeface="Roboto Medium"/>
                <a:cs typeface="Roboto Medium"/>
                <a:sym typeface="Roboto Medium"/>
              </a:endParaRPr>
            </a:p>
          </p:txBody>
        </p:sp>
        <p:sp>
          <p:nvSpPr>
            <p:cNvPr id="245" name="Shape 245"/>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47" name="Shape 247"/>
            <p:cNvSpPr/>
            <p:nvPr/>
          </p:nvSpPr>
          <p:spPr>
            <a:xfrm>
              <a:off x="4387839" y="2323753"/>
              <a:ext cx="3163200" cy="642300"/>
            </a:xfrm>
            <a:prstGeom prst="rect">
              <a:avLst/>
            </a:prstGeom>
            <a:noFill/>
            <a:ln>
              <a:noFill/>
            </a:ln>
          </p:spPr>
          <p:txBody>
            <a:bodyPr anchorCtr="0" anchor="ctr" bIns="91425" lIns="91425" spcFirstLastPara="1" rIns="91425" wrap="square" tIns="91425">
              <a:noAutofit/>
            </a:bodyPr>
            <a:lstStyle/>
            <a:p>
              <a:pPr indent="-304800" lvl="0" marL="457200" rtl="0">
                <a:lnSpc>
                  <a:spcPct val="115000"/>
                </a:lnSpc>
                <a:spcBef>
                  <a:spcPts val="0"/>
                </a:spcBef>
                <a:spcAft>
                  <a:spcPts val="0"/>
                </a:spcAft>
                <a:buClr>
                  <a:srgbClr val="A72A1E"/>
                </a:buClr>
                <a:buSzPts val="1200"/>
                <a:buFont typeface="Roboto"/>
                <a:buChar char="●"/>
              </a:pPr>
              <a:r>
                <a:rPr lang="en" sz="1200">
                  <a:solidFill>
                    <a:srgbClr val="A72A1E"/>
                  </a:solidFill>
                  <a:latin typeface="Roboto"/>
                  <a:ea typeface="Roboto"/>
                  <a:cs typeface="Roboto"/>
                  <a:sym typeface="Roboto"/>
                </a:rPr>
                <a:t>Support Vector Machines (SVM)</a:t>
              </a:r>
              <a:endParaRPr sz="1200">
                <a:solidFill>
                  <a:srgbClr val="A72A1E"/>
                </a:solidFill>
                <a:latin typeface="Roboto"/>
                <a:ea typeface="Roboto"/>
                <a:cs typeface="Roboto"/>
                <a:sym typeface="Roboto"/>
              </a:endParaRPr>
            </a:p>
            <a:p>
              <a:pPr indent="-304800" lvl="0" marL="457200" rtl="0">
                <a:lnSpc>
                  <a:spcPct val="115000"/>
                </a:lnSpc>
                <a:spcBef>
                  <a:spcPts val="0"/>
                </a:spcBef>
                <a:spcAft>
                  <a:spcPts val="0"/>
                </a:spcAft>
                <a:buClr>
                  <a:srgbClr val="A72A1E"/>
                </a:buClr>
                <a:buSzPts val="1200"/>
                <a:buFont typeface="Roboto"/>
                <a:buChar char="●"/>
              </a:pPr>
              <a:r>
                <a:rPr lang="en" sz="1200">
                  <a:solidFill>
                    <a:srgbClr val="A72A1E"/>
                  </a:solidFill>
                  <a:latin typeface="Roboto"/>
                  <a:ea typeface="Roboto"/>
                  <a:cs typeface="Roboto"/>
                  <a:sym typeface="Roboto"/>
                </a:rPr>
                <a:t>Naive Bayes</a:t>
              </a:r>
              <a:endParaRPr sz="1200">
                <a:solidFill>
                  <a:srgbClr val="A72A1E"/>
                </a:solidFill>
                <a:latin typeface="Roboto"/>
                <a:ea typeface="Roboto"/>
                <a:cs typeface="Roboto"/>
                <a:sym typeface="Roboto"/>
              </a:endParaRPr>
            </a:p>
            <a:p>
              <a:pPr indent="-304800" lvl="0" marL="457200">
                <a:lnSpc>
                  <a:spcPct val="115000"/>
                </a:lnSpc>
                <a:spcBef>
                  <a:spcPts val="0"/>
                </a:spcBef>
                <a:spcAft>
                  <a:spcPts val="0"/>
                </a:spcAft>
                <a:buClr>
                  <a:srgbClr val="A72A1E"/>
                </a:buClr>
                <a:buSzPts val="1200"/>
                <a:buFont typeface="Roboto"/>
                <a:buChar char="●"/>
              </a:pPr>
              <a:r>
                <a:rPr lang="en" sz="1200">
                  <a:solidFill>
                    <a:srgbClr val="A72A1E"/>
                  </a:solidFill>
                  <a:latin typeface="Roboto"/>
                  <a:ea typeface="Roboto"/>
                  <a:cs typeface="Roboto"/>
                  <a:sym typeface="Roboto"/>
                </a:rPr>
                <a:t>Frequency analysis</a:t>
              </a:r>
              <a:endParaRPr sz="1200">
                <a:solidFill>
                  <a:srgbClr val="A72A1E"/>
                </a:solidFill>
                <a:latin typeface="Roboto"/>
                <a:ea typeface="Roboto"/>
                <a:cs typeface="Roboto"/>
                <a:sym typeface="Roboto"/>
              </a:endParaRPr>
            </a:p>
          </p:txBody>
        </p:sp>
      </p:grpSp>
      <p:grpSp>
        <p:nvGrpSpPr>
          <p:cNvPr id="248" name="Shape 248"/>
          <p:cNvGrpSpPr/>
          <p:nvPr/>
        </p:nvGrpSpPr>
        <p:grpSpPr>
          <a:xfrm>
            <a:off x="1075252" y="4978710"/>
            <a:ext cx="6993471" cy="959716"/>
            <a:chOff x="1593000" y="2322568"/>
            <a:chExt cx="5957975" cy="643500"/>
          </a:xfrm>
        </p:grpSpPr>
        <p:sp>
          <p:nvSpPr>
            <p:cNvPr id="249" name="Shape 24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Reading time</a:t>
              </a:r>
              <a:endParaRPr sz="1200">
                <a:solidFill>
                  <a:srgbClr val="FFFFFF"/>
                </a:solidFill>
                <a:latin typeface="Roboto Medium"/>
                <a:ea typeface="Roboto Medium"/>
                <a:cs typeface="Roboto Medium"/>
                <a:sym typeface="Roboto Medium"/>
              </a:endParaRPr>
            </a:p>
            <a:p>
              <a:pPr indent="0" lvl="0" marL="0" rtl="0">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Sharing behavior</a:t>
              </a:r>
              <a:endParaRPr sz="1200">
                <a:solidFill>
                  <a:srgbClr val="FFFFFF"/>
                </a:solidFill>
                <a:latin typeface="Roboto Medium"/>
                <a:ea typeface="Roboto Medium"/>
                <a:cs typeface="Roboto Medium"/>
                <a:sym typeface="Roboto Medium"/>
              </a:endParaRPr>
            </a:p>
            <a:p>
              <a:pPr indent="0" lvl="0" marL="0" rtl="0">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Commenting behavior</a:t>
              </a:r>
              <a:endParaRPr sz="1200">
                <a:solidFill>
                  <a:srgbClr val="FFFFFF"/>
                </a:solidFill>
                <a:latin typeface="Roboto Medium"/>
                <a:ea typeface="Roboto Medium"/>
                <a:cs typeface="Roboto Medium"/>
                <a:sym typeface="Roboto Medium"/>
              </a:endParaRPr>
            </a:p>
          </p:txBody>
        </p:sp>
        <p:sp>
          <p:nvSpPr>
            <p:cNvPr id="253" name="Shape 25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255" name="Shape 25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nSpc>
                  <a:spcPct val="115000"/>
                </a:lnSpc>
                <a:spcBef>
                  <a:spcPts val="0"/>
                </a:spcBef>
                <a:spcAft>
                  <a:spcPts val="0"/>
                </a:spcAft>
                <a:buClr>
                  <a:srgbClr val="A72A1E"/>
                </a:buClr>
                <a:buSzPts val="1400"/>
                <a:buFont typeface="Roboto"/>
                <a:buChar char="●"/>
              </a:pPr>
              <a:r>
                <a:rPr lang="en">
                  <a:solidFill>
                    <a:srgbClr val="A72A1E"/>
                  </a:solidFill>
                  <a:latin typeface="Roboto"/>
                  <a:ea typeface="Roboto"/>
                  <a:cs typeface="Roboto"/>
                  <a:sym typeface="Roboto"/>
                </a:rPr>
                <a:t>Web traffic analysis</a:t>
              </a:r>
              <a:endParaRPr>
                <a:solidFill>
                  <a:srgbClr val="A72A1E"/>
                </a:solidFill>
                <a:latin typeface="Roboto"/>
                <a:ea typeface="Roboto"/>
                <a:cs typeface="Roboto"/>
                <a:sym typeface="Roboto"/>
              </a:endParaRPr>
            </a:p>
            <a:p>
              <a:pPr indent="-317500" lvl="0" marL="457200" rtl="0">
                <a:lnSpc>
                  <a:spcPct val="115000"/>
                </a:lnSpc>
                <a:spcBef>
                  <a:spcPts val="0"/>
                </a:spcBef>
                <a:spcAft>
                  <a:spcPts val="0"/>
                </a:spcAft>
                <a:buClr>
                  <a:srgbClr val="A72A1E"/>
                </a:buClr>
                <a:buSzPts val="1400"/>
                <a:buFont typeface="Roboto"/>
                <a:buChar char="●"/>
              </a:pPr>
              <a:r>
                <a:rPr lang="en">
                  <a:solidFill>
                    <a:srgbClr val="A72A1E"/>
                  </a:solidFill>
                  <a:latin typeface="Roboto"/>
                  <a:ea typeface="Roboto"/>
                  <a:cs typeface="Roboto"/>
                  <a:sym typeface="Roboto"/>
                </a:rPr>
                <a:t>Web metadata analysis</a:t>
              </a:r>
              <a:endParaRPr>
                <a:solidFill>
                  <a:srgbClr val="A72A1E"/>
                </a:solidFill>
                <a:latin typeface="Roboto"/>
                <a:ea typeface="Roboto"/>
                <a:cs typeface="Roboto"/>
                <a:sym typeface="Roboto"/>
              </a:endParaRPr>
            </a:p>
            <a:p>
              <a:pPr indent="-317500" lvl="0" marL="457200" rtl="0">
                <a:lnSpc>
                  <a:spcPct val="115000"/>
                </a:lnSpc>
                <a:spcBef>
                  <a:spcPts val="0"/>
                </a:spcBef>
                <a:spcAft>
                  <a:spcPts val="0"/>
                </a:spcAft>
                <a:buClr>
                  <a:srgbClr val="A72A1E"/>
                </a:buClr>
                <a:buSzPts val="1400"/>
                <a:buFont typeface="Roboto"/>
                <a:buChar char="●"/>
              </a:pPr>
              <a:r>
                <a:rPr lang="en">
                  <a:solidFill>
                    <a:srgbClr val="A72A1E"/>
                  </a:solidFill>
                  <a:latin typeface="Roboto"/>
                  <a:ea typeface="Roboto"/>
                  <a:cs typeface="Roboto"/>
                  <a:sym typeface="Roboto"/>
                </a:rPr>
                <a:t>Sentiment analysis</a:t>
              </a:r>
              <a:endParaRPr>
                <a:solidFill>
                  <a:srgbClr val="A72A1E"/>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body"/>
          </p:nvPr>
        </p:nvSpPr>
        <p:spPr>
          <a:xfrm>
            <a:off x="1710425" y="2882400"/>
            <a:ext cx="5723700" cy="10932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‘Clickbait’ refers to content whose main purpose is to attract attention and encourage visitors to click on a link to a particular web page.</a:t>
            </a:r>
            <a:endParaRPr/>
          </a:p>
          <a:p>
            <a:pPr indent="0" lvl="0" marL="0">
              <a:spcBef>
                <a:spcPts val="600"/>
              </a:spcBef>
              <a:spcAft>
                <a:spcPts val="0"/>
              </a:spcAft>
              <a:buNone/>
            </a:pPr>
            <a:r>
              <a:rPr lang="en"/>
              <a:t>(qtd. </a:t>
            </a:r>
            <a:r>
              <a:rPr lang="en"/>
              <a:t>i</a:t>
            </a:r>
            <a:r>
              <a:rPr lang="en"/>
              <a:t>n Chen, Conroy and Rubin, 2015)</a:t>
            </a:r>
            <a:endParaRPr/>
          </a:p>
        </p:txBody>
      </p:sp>
      <p:sp>
        <p:nvSpPr>
          <p:cNvPr id="94" name="Shape 94"/>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61" name="Shape 261"/>
          <p:cNvSpPr txBox="1"/>
          <p:nvPr/>
        </p:nvSpPr>
        <p:spPr>
          <a:xfrm>
            <a:off x="1024800" y="2517100"/>
            <a:ext cx="6331500" cy="952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i="1">
              <a:solidFill>
                <a:srgbClr val="677480"/>
              </a:solidFill>
              <a:latin typeface="Lato"/>
              <a:ea typeface="Lato"/>
              <a:cs typeface="Lato"/>
              <a:sym typeface="Lato"/>
            </a:endParaRPr>
          </a:p>
          <a:p>
            <a:pPr indent="0" lvl="0" marL="0" rtl="0">
              <a:lnSpc>
                <a:spcPct val="115000"/>
              </a:lnSpc>
              <a:spcBef>
                <a:spcPts val="0"/>
              </a:spcBef>
              <a:spcAft>
                <a:spcPts val="0"/>
              </a:spcAft>
              <a:buNone/>
            </a:pPr>
            <a:r>
              <a:rPr i="1" lang="en" sz="1900">
                <a:latin typeface="Lato"/>
                <a:ea typeface="Lato"/>
                <a:cs typeface="Lato"/>
                <a:sym typeface="Lato"/>
              </a:rPr>
              <a:t>And then she drew her last breath..Sylvia Plath’s Feminism </a:t>
            </a:r>
            <a:endParaRPr i="1" sz="1900">
              <a:latin typeface="Lato"/>
              <a:ea typeface="Lato"/>
              <a:cs typeface="Lato"/>
              <a:sym typeface="Lato"/>
            </a:endParaRPr>
          </a:p>
        </p:txBody>
      </p:sp>
      <p:pic>
        <p:nvPicPr>
          <p:cNvPr id="262" name="Shape 262"/>
          <p:cNvPicPr preferRelativeResize="0"/>
          <p:nvPr/>
        </p:nvPicPr>
        <p:blipFill>
          <a:blip r:embed="rId3">
            <a:alphaModFix/>
          </a:blip>
          <a:stretch>
            <a:fillRect/>
          </a:stretch>
        </p:blipFill>
        <p:spPr>
          <a:xfrm>
            <a:off x="152400" y="5141300"/>
            <a:ext cx="6076950" cy="1104900"/>
          </a:xfrm>
          <a:prstGeom prst="rect">
            <a:avLst/>
          </a:prstGeom>
          <a:noFill/>
          <a:ln>
            <a:noFill/>
          </a:ln>
        </p:spPr>
      </p:pic>
      <p:pic>
        <p:nvPicPr>
          <p:cNvPr id="263" name="Shape 263"/>
          <p:cNvPicPr preferRelativeResize="0"/>
          <p:nvPr/>
        </p:nvPicPr>
        <p:blipFill>
          <a:blip r:embed="rId4">
            <a:alphaModFix/>
          </a:blip>
          <a:stretch>
            <a:fillRect/>
          </a:stretch>
        </p:blipFill>
        <p:spPr>
          <a:xfrm>
            <a:off x="1980775" y="3702463"/>
            <a:ext cx="7048500" cy="1114425"/>
          </a:xfrm>
          <a:prstGeom prst="rect">
            <a:avLst/>
          </a:prstGeom>
          <a:noFill/>
          <a:ln>
            <a:noFill/>
          </a:ln>
        </p:spPr>
      </p:pic>
      <p:pic>
        <p:nvPicPr>
          <p:cNvPr id="264" name="Shape 264"/>
          <p:cNvPicPr preferRelativeResize="0"/>
          <p:nvPr/>
        </p:nvPicPr>
        <p:blipFill>
          <a:blip r:embed="rId5">
            <a:alphaModFix/>
          </a:blip>
          <a:stretch>
            <a:fillRect/>
          </a:stretch>
        </p:blipFill>
        <p:spPr>
          <a:xfrm>
            <a:off x="2720912" y="675325"/>
            <a:ext cx="5985775" cy="184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7200">
                <a:solidFill>
                  <a:srgbClr val="7ECEFD"/>
                </a:solidFill>
              </a:rPr>
              <a:t>3</a:t>
            </a:r>
            <a:r>
              <a:rPr lang="en" sz="7200">
                <a:solidFill>
                  <a:srgbClr val="7ECEFD"/>
                </a:solidFill>
              </a:rPr>
              <a:t>.</a:t>
            </a:r>
            <a:endParaRPr sz="7200">
              <a:solidFill>
                <a:srgbClr val="7ECEFD"/>
              </a:solidFill>
            </a:endParaRPr>
          </a:p>
          <a:p>
            <a:pPr indent="0" lvl="0" marL="0" rtl="0">
              <a:spcBef>
                <a:spcPts val="0"/>
              </a:spcBef>
              <a:spcAft>
                <a:spcPts val="0"/>
              </a:spcAft>
              <a:buNone/>
            </a:pPr>
            <a:r>
              <a:rPr lang="en"/>
              <a:t>What Can I Do Today?</a:t>
            </a:r>
            <a:endParaRPr/>
          </a:p>
        </p:txBody>
      </p:sp>
      <p:sp>
        <p:nvSpPr>
          <p:cNvPr id="270" name="Shape 270"/>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276" name="Shape 276"/>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278" name="Shape 278"/>
          <p:cNvPicPr preferRelativeResize="0"/>
          <p:nvPr/>
        </p:nvPicPr>
        <p:blipFill>
          <a:blip r:embed="rId3">
            <a:alphaModFix/>
          </a:blip>
          <a:stretch>
            <a:fillRect/>
          </a:stretch>
        </p:blipFill>
        <p:spPr>
          <a:xfrm>
            <a:off x="342875" y="0"/>
            <a:ext cx="8458250" cy="52864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893700" y="274650"/>
            <a:ext cx="6462600" cy="11430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lang="en" sz="3000">
                <a:solidFill>
                  <a:srgbClr val="97ABBC"/>
                </a:solidFill>
              </a:rPr>
              <a:t>93% accuracy in detecting and 89% accuracy in blocking clickbaits.</a:t>
            </a:r>
            <a:endParaRPr sz="3000">
              <a:solidFill>
                <a:srgbClr val="97ABBC"/>
              </a:solidFill>
            </a:endParaRPr>
          </a:p>
        </p:txBody>
      </p:sp>
      <p:sp>
        <p:nvSpPr>
          <p:cNvPr id="284" name="Shape 284"/>
          <p:cNvSpPr txBox="1"/>
          <p:nvPr>
            <p:ph idx="1" type="body"/>
          </p:nvPr>
        </p:nvSpPr>
        <p:spPr>
          <a:xfrm>
            <a:off x="893700" y="1831450"/>
            <a:ext cx="6462600" cy="47364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lang="en" sz="2400"/>
              <a:t>Length of headlines</a:t>
            </a:r>
            <a:endParaRPr sz="2400"/>
          </a:p>
          <a:p>
            <a:pPr indent="-381000" lvl="0" marL="457200" rtl="0">
              <a:lnSpc>
                <a:spcPct val="115000"/>
              </a:lnSpc>
              <a:spcBef>
                <a:spcPts val="0"/>
              </a:spcBef>
              <a:spcAft>
                <a:spcPts val="0"/>
              </a:spcAft>
              <a:buSzPts val="2400"/>
              <a:buChar char="▷"/>
            </a:pPr>
            <a:r>
              <a:rPr lang="en" sz="2400"/>
              <a:t>Length of words</a:t>
            </a:r>
            <a:endParaRPr sz="2400"/>
          </a:p>
          <a:p>
            <a:pPr indent="-381000" lvl="0" marL="457200" rtl="0">
              <a:lnSpc>
                <a:spcPct val="115000"/>
              </a:lnSpc>
              <a:spcBef>
                <a:spcPts val="0"/>
              </a:spcBef>
              <a:spcAft>
                <a:spcPts val="0"/>
              </a:spcAft>
              <a:buSzPts val="2400"/>
              <a:buChar char="▷"/>
            </a:pPr>
            <a:r>
              <a:rPr lang="en" sz="2400"/>
              <a:t>Length of syntactic dependencies</a:t>
            </a:r>
            <a:endParaRPr sz="2400"/>
          </a:p>
          <a:p>
            <a:pPr indent="-381000" lvl="0" marL="457200" rtl="0">
              <a:lnSpc>
                <a:spcPct val="115000"/>
              </a:lnSpc>
              <a:spcBef>
                <a:spcPts val="0"/>
              </a:spcBef>
              <a:spcAft>
                <a:spcPts val="0"/>
              </a:spcAft>
              <a:buSzPts val="2400"/>
              <a:buChar char="▷"/>
            </a:pPr>
            <a:r>
              <a:rPr lang="en" sz="2400"/>
              <a:t>Stop words, hyperbolic words, Internet slangs, Punctuation patterns, Determiners, Possessive case</a:t>
            </a:r>
            <a:endParaRPr sz="2400"/>
          </a:p>
          <a:p>
            <a:pPr indent="-381000" lvl="0" marL="457200" rtl="0">
              <a:lnSpc>
                <a:spcPct val="115000"/>
              </a:lnSpc>
              <a:spcBef>
                <a:spcPts val="0"/>
              </a:spcBef>
              <a:spcAft>
                <a:spcPts val="0"/>
              </a:spcAft>
              <a:buSzPts val="2400"/>
              <a:buChar char="▷"/>
            </a:pPr>
            <a:r>
              <a:rPr lang="en" sz="2400"/>
              <a:t>Common bait phrases (Will Blow Your Mind”, “You Won’t Believe”)</a:t>
            </a:r>
            <a:endParaRPr sz="2400"/>
          </a:p>
        </p:txBody>
      </p:sp>
      <p:sp>
        <p:nvSpPr>
          <p:cNvPr id="285" name="Shape 285"/>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893700" y="274650"/>
            <a:ext cx="6462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Further Reading</a:t>
            </a:r>
            <a:endParaRPr/>
          </a:p>
        </p:txBody>
      </p:sp>
      <p:sp>
        <p:nvSpPr>
          <p:cNvPr id="291" name="Shape 291"/>
          <p:cNvSpPr txBox="1"/>
          <p:nvPr>
            <p:ph idx="1" type="body"/>
          </p:nvPr>
        </p:nvSpPr>
        <p:spPr>
          <a:xfrm>
            <a:off x="893700" y="1831450"/>
            <a:ext cx="6462600" cy="4736400"/>
          </a:xfrm>
          <a:prstGeom prst="rect">
            <a:avLst/>
          </a:prstGeom>
        </p:spPr>
        <p:txBody>
          <a:bodyPr anchorCtr="0" anchor="t" bIns="91425" lIns="91425" spcFirstLastPara="1" rIns="91425" wrap="square" tIns="91425">
            <a:noAutofit/>
          </a:bodyPr>
          <a:lstStyle/>
          <a:p>
            <a:pPr indent="-311150" lvl="0" marL="457200" rtl="0">
              <a:lnSpc>
                <a:spcPct val="115000"/>
              </a:lnSpc>
              <a:spcBef>
                <a:spcPts val="0"/>
              </a:spcBef>
              <a:spcAft>
                <a:spcPts val="0"/>
              </a:spcAft>
              <a:buSzPts val="1300"/>
              <a:buChar char="▷"/>
            </a:pPr>
            <a:r>
              <a:rPr lang="en" sz="1300"/>
              <a:t>Agrawal, A. (2018). Clickbait Detection using Deep Learning. In </a:t>
            </a:r>
            <a:r>
              <a:rPr i="1" lang="en" sz="1300"/>
              <a:t>2016 2nd International Conference on Next Generation Computing Technologies (NGCT-2016)</a:t>
            </a:r>
            <a:r>
              <a:rPr lang="en" sz="1300"/>
              <a:t>. Dehradun, India.</a:t>
            </a:r>
            <a:endParaRPr sz="1300"/>
          </a:p>
          <a:p>
            <a:pPr indent="-311150" lvl="0" marL="457200" rtl="0">
              <a:lnSpc>
                <a:spcPct val="115000"/>
              </a:lnSpc>
              <a:spcBef>
                <a:spcPts val="0"/>
              </a:spcBef>
              <a:spcAft>
                <a:spcPts val="0"/>
              </a:spcAft>
              <a:buSzPts val="1300"/>
              <a:buChar char="▷"/>
            </a:pPr>
            <a:r>
              <a:rPr lang="en" sz="1300"/>
              <a:t>Bourgonje, P., Moreno Schneider, J., &amp; Rehm, G. (2017). From Clickbait to Fake News Detection:An Approach based on Detecting the Stance of Headlines to Articles. In </a:t>
            </a:r>
            <a:r>
              <a:rPr i="1" lang="en" sz="1300"/>
              <a:t>Proceedings of the 2017 EMNLP Workshop on Natural Language Processing meets Journalism</a:t>
            </a:r>
            <a:r>
              <a:rPr lang="en" sz="1300"/>
              <a:t> (pp. 84-89). Copehagen, Denmark: 2017 Association for Computational Linguistics.</a:t>
            </a:r>
            <a:endParaRPr sz="1300"/>
          </a:p>
          <a:p>
            <a:pPr indent="-311150" lvl="0" marL="457200" rtl="0">
              <a:lnSpc>
                <a:spcPct val="115000"/>
              </a:lnSpc>
              <a:spcBef>
                <a:spcPts val="0"/>
              </a:spcBef>
              <a:spcAft>
                <a:spcPts val="0"/>
              </a:spcAft>
              <a:buSzPts val="1300"/>
              <a:buChar char="▷"/>
            </a:pPr>
            <a:r>
              <a:rPr lang="en" sz="1300"/>
              <a:t>Potthast, M., &amp; Kopsel, S. (2016). Clickbait Detection. In </a:t>
            </a:r>
            <a:r>
              <a:rPr i="1" lang="en" sz="1300"/>
              <a:t>CIR 2016,</a:t>
            </a:r>
            <a:r>
              <a:rPr lang="en" sz="1300"/>
              <a:t> (pp. 810-817). Springer International Publishing Switzerland.</a:t>
            </a:r>
            <a:endParaRPr sz="1300"/>
          </a:p>
          <a:p>
            <a:pPr indent="-311150" lvl="0" marL="457200" rtl="0">
              <a:lnSpc>
                <a:spcPct val="115000"/>
              </a:lnSpc>
              <a:spcBef>
                <a:spcPts val="0"/>
              </a:spcBef>
              <a:spcAft>
                <a:spcPts val="0"/>
              </a:spcAft>
              <a:buSzPts val="1300"/>
              <a:buChar char="▷"/>
            </a:pPr>
            <a:r>
              <a:rPr lang="en" sz="1300"/>
              <a:t>Rubin, V., Chen, Y., &amp; Conroy, N. (2018). Deception Detection for News: Three Types of Fakes. In </a:t>
            </a:r>
            <a:r>
              <a:rPr i="1" lang="en" sz="1300"/>
              <a:t>ASIS&amp;T2015</a:t>
            </a:r>
            <a:r>
              <a:rPr lang="en" sz="1300"/>
              <a:t>. St. Louis, MO.</a:t>
            </a:r>
            <a:endParaRPr sz="1300"/>
          </a:p>
          <a:p>
            <a:pPr indent="-311150" lvl="0" marL="457200" rtl="0">
              <a:lnSpc>
                <a:spcPct val="115000"/>
              </a:lnSpc>
              <a:spcBef>
                <a:spcPts val="0"/>
              </a:spcBef>
              <a:spcAft>
                <a:spcPts val="0"/>
              </a:spcAft>
              <a:buSzPts val="1300"/>
              <a:buChar char="▷"/>
            </a:pPr>
            <a:r>
              <a:rPr lang="en" sz="1300"/>
              <a:t>Rubin, V., Conroy, N., &amp; Chen, Y. (2015). Towards News Verification: Deception Detection Methods for News Discourse. In </a:t>
            </a:r>
            <a:r>
              <a:rPr i="1" lang="en" sz="1300"/>
              <a:t>Proceedings of the Hawaii International Conference on System Sciences (HICSS48) Symposium on Rapid Screening Technologies, Deception Detection and Credibility Assessment Symposium</a:t>
            </a:r>
            <a:r>
              <a:rPr lang="en" sz="1300"/>
              <a:t>. Kauai, Hawaii: Western University.</a:t>
            </a:r>
            <a:endParaRPr sz="1300"/>
          </a:p>
          <a:p>
            <a:pPr indent="-311150" lvl="0" marL="457200" rtl="0">
              <a:lnSpc>
                <a:spcPct val="115000"/>
              </a:lnSpc>
              <a:spcBef>
                <a:spcPts val="0"/>
              </a:spcBef>
              <a:spcAft>
                <a:spcPts val="0"/>
              </a:spcAft>
              <a:buSzPts val="1300"/>
              <a:buChar char="▷"/>
            </a:pPr>
            <a:r>
              <a:rPr lang="en" sz="1300"/>
              <a:t>Ruchansky, N., Seo, S., &amp; Liu, Y. (2017). CSI: A Hybrid Deep Model for Fake News Detection. In </a:t>
            </a:r>
            <a:r>
              <a:rPr i="1" lang="en" sz="1300"/>
              <a:t>2017 ACM</a:t>
            </a:r>
            <a:r>
              <a:rPr lang="en" sz="1300"/>
              <a:t>.</a:t>
            </a:r>
            <a:endParaRPr sz="1300"/>
          </a:p>
        </p:txBody>
      </p:sp>
      <p:sp>
        <p:nvSpPr>
          <p:cNvPr id="292" name="Shape 292"/>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893700" y="122250"/>
            <a:ext cx="6462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298" name="Shape 298"/>
          <p:cNvSpPr txBox="1"/>
          <p:nvPr>
            <p:ph idx="1" type="body"/>
          </p:nvPr>
        </p:nvSpPr>
        <p:spPr>
          <a:xfrm>
            <a:off x="893700" y="1602850"/>
            <a:ext cx="7109700" cy="4736400"/>
          </a:xfrm>
          <a:prstGeom prst="rect">
            <a:avLst/>
          </a:prstGeom>
        </p:spPr>
        <p:txBody>
          <a:bodyPr anchorCtr="0" anchor="t" bIns="91425" lIns="91425" spcFirstLastPara="1" rIns="91425" wrap="square" tIns="91425">
            <a:noAutofit/>
          </a:bodyPr>
          <a:lstStyle/>
          <a:p>
            <a:pPr indent="-311150" lvl="0" marL="457200" rtl="0">
              <a:lnSpc>
                <a:spcPct val="115000"/>
              </a:lnSpc>
              <a:spcBef>
                <a:spcPts val="0"/>
              </a:spcBef>
              <a:spcAft>
                <a:spcPts val="0"/>
              </a:spcAft>
              <a:buSzPts val="1300"/>
              <a:buChar char="▷"/>
            </a:pPr>
            <a:r>
              <a:rPr lang="en" sz="1300"/>
              <a:t>Allcott, H., &amp; Gentzkow, M. (2017). Social Media and Fake News in the 2016 Election. </a:t>
            </a:r>
            <a:r>
              <a:rPr i="1" lang="en" sz="1300"/>
              <a:t>Journal Of Economic Perspectives</a:t>
            </a:r>
            <a:r>
              <a:rPr lang="en" sz="1300"/>
              <a:t>, </a:t>
            </a:r>
            <a:r>
              <a:rPr i="1" lang="en" sz="1300"/>
              <a:t>31</a:t>
            </a:r>
            <a:r>
              <a:rPr lang="en" sz="1300"/>
              <a:t>(2), 211-236. </a:t>
            </a:r>
            <a:r>
              <a:rPr lang="en" sz="1300" u="sng">
                <a:solidFill>
                  <a:schemeClr val="hlink"/>
                </a:solidFill>
                <a:hlinkClick r:id="rId3"/>
              </a:rPr>
              <a:t>http://dx.doi.org/10.1257/jep.31.2.211</a:t>
            </a:r>
            <a:endParaRPr sz="1300"/>
          </a:p>
          <a:p>
            <a:pPr indent="-311150" lvl="0" marL="457200" rtl="0">
              <a:lnSpc>
                <a:spcPct val="115000"/>
              </a:lnSpc>
              <a:spcBef>
                <a:spcPts val="0"/>
              </a:spcBef>
              <a:spcAft>
                <a:spcPts val="0"/>
              </a:spcAft>
              <a:buSzPts val="1300"/>
              <a:buChar char="▷"/>
            </a:pPr>
            <a:r>
              <a:rPr lang="en" sz="1300"/>
              <a:t>Chakraborty, A., Paranjape, B., Kakarla, S., &amp; Ganguly, N. (2016). Stop Clickbait: Detecting and Preventing Clickbaits in Online News Media. In </a:t>
            </a:r>
            <a:r>
              <a:rPr i="1" lang="en" sz="1300"/>
              <a:t>2016 IEEE/ACM International Conference on Advances in Social Networks Analysis and Mining (ASONAM)</a:t>
            </a:r>
            <a:r>
              <a:rPr lang="en" sz="1300"/>
              <a:t>. SanFrancisco,CA,USA.</a:t>
            </a:r>
            <a:endParaRPr sz="1300"/>
          </a:p>
          <a:p>
            <a:pPr indent="-311150" lvl="0" marL="457200" rtl="0">
              <a:lnSpc>
                <a:spcPct val="115000"/>
              </a:lnSpc>
              <a:spcBef>
                <a:spcPts val="0"/>
              </a:spcBef>
              <a:spcAft>
                <a:spcPts val="0"/>
              </a:spcAft>
              <a:buSzPts val="1300"/>
              <a:buChar char="▷"/>
            </a:pPr>
            <a:r>
              <a:rPr lang="en" sz="1300"/>
              <a:t>Chen, Y., Conroy, N., &amp; Rubin, V. (2015). Misleading Online Content: Recognizing Clickbait as "False News". In </a:t>
            </a:r>
            <a:r>
              <a:rPr i="1" lang="en" sz="1300"/>
              <a:t>WMDD '15 Proceedings of the 2015 ACM on Workshop on Multimodal Deception Detection</a:t>
            </a:r>
            <a:r>
              <a:rPr lang="en" sz="1300"/>
              <a:t> (pp. 15-19). Seattle, WA: ACM. Retrieved from https://dl.acm.org/citation.cfm?id=2823467</a:t>
            </a:r>
            <a:endParaRPr sz="1300"/>
          </a:p>
          <a:p>
            <a:pPr indent="-311150" lvl="0" marL="457200" rtl="0">
              <a:lnSpc>
                <a:spcPct val="115000"/>
              </a:lnSpc>
              <a:spcBef>
                <a:spcPts val="0"/>
              </a:spcBef>
              <a:spcAft>
                <a:spcPts val="0"/>
              </a:spcAft>
              <a:buSzPts val="1300"/>
              <a:buChar char="▷"/>
            </a:pPr>
            <a:r>
              <a:rPr lang="en" sz="1300"/>
              <a:t>Rubin, V., Conroy, N., &amp; Chen, Y. (2015). Towards News Verification: Deception Detection Methods for News Discourse. In </a:t>
            </a:r>
            <a:r>
              <a:rPr i="1" lang="en" sz="1300"/>
              <a:t>Proceedings of the Hawaii International Conference on System Sciences (HICSS48) Symposium on Rapid Screening Technologies, Deception Detection and Credibility Assessment Symposium</a:t>
            </a:r>
            <a:r>
              <a:rPr lang="en" sz="1300"/>
              <a:t>. Kauai, Hawaii: Western University.</a:t>
            </a:r>
            <a:endParaRPr sz="1300"/>
          </a:p>
          <a:p>
            <a:pPr indent="-311150" lvl="0" marL="457200" rtl="0">
              <a:lnSpc>
                <a:spcPct val="115000"/>
              </a:lnSpc>
              <a:spcBef>
                <a:spcPts val="0"/>
              </a:spcBef>
              <a:spcAft>
                <a:spcPts val="0"/>
              </a:spcAft>
              <a:buSzPts val="1300"/>
              <a:buChar char="▷"/>
            </a:pPr>
            <a:r>
              <a:rPr lang="en" sz="1300"/>
              <a:t>Silverman, C., &amp; Alexander, L. (2016). </a:t>
            </a:r>
            <a:r>
              <a:rPr i="1" lang="en" sz="1300"/>
              <a:t>How Teens In The Balkans Are Duping Trump Supporters With Fake News</a:t>
            </a:r>
            <a:r>
              <a:rPr lang="en" sz="1300"/>
              <a:t>. </a:t>
            </a:r>
            <a:r>
              <a:rPr i="1" lang="en" sz="1300"/>
              <a:t>BuzzFeed</a:t>
            </a:r>
            <a:r>
              <a:rPr lang="en" sz="1300"/>
              <a:t>. Retrieved 9 April 2018, from https://www.buzzfeed.com/craigsilverman/how-macedonia-became-a-global-hub-for-pro-trump-misinfo?utm_term=.oxwJJoAjl#.gvZQQv1EA</a:t>
            </a:r>
            <a:endParaRPr sz="1300"/>
          </a:p>
          <a:p>
            <a:pPr indent="0" lvl="0" marL="0" rtl="0">
              <a:lnSpc>
                <a:spcPct val="115000"/>
              </a:lnSpc>
              <a:spcBef>
                <a:spcPts val="900"/>
              </a:spcBef>
              <a:spcAft>
                <a:spcPts val="0"/>
              </a:spcAft>
              <a:buNone/>
            </a:pPr>
            <a:r>
              <a:rPr lang="en" sz="1200"/>
              <a:t>This template is free to use under </a:t>
            </a:r>
            <a:r>
              <a:rPr lang="en" sz="1200" u="sng">
                <a:solidFill>
                  <a:srgbClr val="2185C5"/>
                </a:solidFill>
                <a:hlinkClick r:id="rId4"/>
              </a:rPr>
              <a:t>Creative Commons Attribution license</a:t>
            </a:r>
            <a:r>
              <a:rPr lang="en" sz="2400"/>
              <a:t> </a:t>
            </a:r>
            <a:r>
              <a:rPr lang="en" sz="1200"/>
              <a:t>through SlidesCarnival</a:t>
            </a:r>
            <a:endParaRPr sz="1200"/>
          </a:p>
        </p:txBody>
      </p:sp>
      <p:sp>
        <p:nvSpPr>
          <p:cNvPr id="299" name="Shape 299"/>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908775" y="2991750"/>
            <a:ext cx="3094800" cy="874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2400"/>
              <a:t>Is tabloidization or clickbaiting inherently negative?</a:t>
            </a:r>
            <a:endParaRPr sz="2400"/>
          </a:p>
          <a:p>
            <a:pPr indent="0" lvl="0" marL="0">
              <a:spcBef>
                <a:spcPts val="0"/>
              </a:spcBef>
              <a:spcAft>
                <a:spcPts val="0"/>
              </a:spcAft>
              <a:buNone/>
            </a:pPr>
            <a:r>
              <a:t/>
            </a:r>
            <a:endParaRPr sz="2400"/>
          </a:p>
          <a:p>
            <a:pPr indent="0" lvl="0" marL="0" rtl="0">
              <a:spcBef>
                <a:spcPts val="0"/>
              </a:spcBef>
              <a:spcAft>
                <a:spcPts val="0"/>
              </a:spcAft>
              <a:buNone/>
            </a:pPr>
            <a:r>
              <a:rPr lang="en" sz="2400"/>
              <a:t>Where is the line between clickbaiting and piquing reader curiosity?</a:t>
            </a:r>
            <a:endParaRPr sz="2400"/>
          </a:p>
        </p:txBody>
      </p:sp>
      <p:pic>
        <p:nvPicPr>
          <p:cNvPr id="305" name="Shape 305"/>
          <p:cNvPicPr preferRelativeResize="0"/>
          <p:nvPr/>
        </p:nvPicPr>
        <p:blipFill rotWithShape="1">
          <a:blip r:embed="rId3">
            <a:alphaModFix/>
          </a:blip>
          <a:srcRect b="1536" l="27897" r="6026" t="0"/>
          <a:stretch/>
        </p:blipFill>
        <p:spPr>
          <a:xfrm>
            <a:off x="4612500" y="0"/>
            <a:ext cx="4531500" cy="6752625"/>
          </a:xfrm>
          <a:prstGeom prst="rect">
            <a:avLst/>
          </a:prstGeom>
          <a:noFill/>
          <a:ln>
            <a:noFill/>
          </a:ln>
        </p:spPr>
      </p:pic>
      <p:sp>
        <p:nvSpPr>
          <p:cNvPr id="306" name="Shape 306"/>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307" name="Shape 307"/>
          <p:cNvPicPr preferRelativeResize="0"/>
          <p:nvPr/>
        </p:nvPicPr>
        <p:blipFill>
          <a:blip r:embed="rId4">
            <a:alphaModFix/>
          </a:blip>
          <a:stretch>
            <a:fillRect/>
          </a:stretch>
        </p:blipFill>
        <p:spPr>
          <a:xfrm>
            <a:off x="4383900" y="0"/>
            <a:ext cx="5669181" cy="6752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893700" y="274650"/>
            <a:ext cx="6462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sp>
        <p:nvSpPr>
          <p:cNvPr id="100" name="Shape 100"/>
          <p:cNvSpPr txBox="1"/>
          <p:nvPr>
            <p:ph idx="1" type="body"/>
          </p:nvPr>
        </p:nvSpPr>
        <p:spPr>
          <a:xfrm>
            <a:off x="893700" y="1831450"/>
            <a:ext cx="6462600" cy="4736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t/>
            </a:r>
            <a:endParaRPr/>
          </a:p>
        </p:txBody>
      </p:sp>
      <p:sp>
        <p:nvSpPr>
          <p:cNvPr id="101" name="Shape 101"/>
          <p:cNvSpPr txBox="1"/>
          <p:nvPr>
            <p:ph idx="12" type="sldNum"/>
          </p:nvPr>
        </p:nvSpPr>
        <p:spPr>
          <a:xfrm>
            <a:off x="8480575" y="6364177"/>
            <a:ext cx="5487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825" y="784600"/>
            <a:ext cx="9144000" cy="56165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GeoEngineering: China to Make it Rain over Area 3x the Size of Spain</a:t>
            </a:r>
            <a:endParaRPr/>
          </a:p>
        </p:txBody>
      </p:sp>
      <p:sp>
        <p:nvSpPr>
          <p:cNvPr id="108" name="Shape 108"/>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InfoWars</a:t>
            </a:r>
            <a:endParaRPr/>
          </a:p>
        </p:txBody>
      </p:sp>
      <p:sp>
        <p:nvSpPr>
          <p:cNvPr id="109" name="Shape 109"/>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ppt_w</p:attrName>
                                        </p:attrNameLst>
                                      </p:cBhvr>
                                      <p:tavLst>
                                        <p:tav fmla="" tm="0">
                                          <p:val>
                                            <p:strVal val="0"/>
                                          </p:val>
                                        </p:tav>
                                        <p:tav fmla="" tm="100000">
                                          <p:val>
                                            <p:strVal val="#ppt_w"/>
                                          </p:val>
                                        </p:tav>
                                      </p:tavLst>
                                    </p:anim>
                                    <p:anim calcmode="lin" valueType="num">
                                      <p:cBhvr additive="base">
                                        <p:cTn dur="1000"/>
                                        <p:tgtEl>
                                          <p:spTgt spid="10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500"/>
              <a:t>Chris Hedges: “U.S. Citizens are Living in an Inverted Totalitarian Country”</a:t>
            </a:r>
            <a:endParaRPr sz="4500"/>
          </a:p>
        </p:txBody>
      </p:sp>
      <p:sp>
        <p:nvSpPr>
          <p:cNvPr id="115" name="Shape 11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InfoWars</a:t>
            </a:r>
            <a:endParaRPr/>
          </a:p>
        </p:txBody>
      </p:sp>
      <p:sp>
        <p:nvSpPr>
          <p:cNvPr id="116" name="Shape 116"/>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ppt_w</p:attrName>
                                        </p:attrNameLst>
                                      </p:cBhvr>
                                      <p:tavLst>
                                        <p:tav fmla="" tm="0">
                                          <p:val>
                                            <p:strVal val="0"/>
                                          </p:val>
                                        </p:tav>
                                        <p:tav fmla="" tm="100000">
                                          <p:val>
                                            <p:strVal val="#ppt_w"/>
                                          </p:val>
                                        </p:tav>
                                      </p:tavLst>
                                    </p:anim>
                                    <p:anim calcmode="lin" valueType="num">
                                      <p:cBhvr additive="base">
                                        <p:cTn dur="1000"/>
                                        <p:tgtEl>
                                          <p:spTgt spid="11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Twitter Pornified Politics</a:t>
            </a:r>
            <a:endParaRPr/>
          </a:p>
        </p:txBody>
      </p:sp>
      <p:sp>
        <p:nvSpPr>
          <p:cNvPr id="122" name="Shape 12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York Times</a:t>
            </a:r>
            <a:endParaRPr/>
          </a:p>
        </p:txBody>
      </p:sp>
      <p:sp>
        <p:nvSpPr>
          <p:cNvPr id="123" name="Shape 123"/>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ppt_w</p:attrName>
                                        </p:attrNameLst>
                                      </p:cBhvr>
                                      <p:tavLst>
                                        <p:tav fmla="" tm="0">
                                          <p:val>
                                            <p:strVal val="0"/>
                                          </p:val>
                                        </p:tav>
                                        <p:tav fmla="" tm="100000">
                                          <p:val>
                                            <p:strVal val="#ppt_w"/>
                                          </p:val>
                                        </p:tav>
                                      </p:tavLst>
                                    </p:anim>
                                    <p:anim calcmode="lin" valueType="num">
                                      <p:cBhvr additive="base">
                                        <p:cTn dur="1000"/>
                                        <p:tgtEl>
                                          <p:spTgt spid="1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if Clinton Had Done All This?</a:t>
            </a:r>
            <a:endParaRPr/>
          </a:p>
        </p:txBody>
      </p:sp>
      <p:sp>
        <p:nvSpPr>
          <p:cNvPr id="129" name="Shape 129"/>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York Times</a:t>
            </a:r>
            <a:endParaRPr/>
          </a:p>
        </p:txBody>
      </p:sp>
      <p:sp>
        <p:nvSpPr>
          <p:cNvPr id="130" name="Shape 130"/>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ppt_w</p:attrName>
                                        </p:attrNameLst>
                                      </p:cBhvr>
                                      <p:tavLst>
                                        <p:tav fmla="" tm="0">
                                          <p:val>
                                            <p:strVal val="0"/>
                                          </p:val>
                                        </p:tav>
                                        <p:tav fmla="" tm="100000">
                                          <p:val>
                                            <p:strVal val="#ppt_w"/>
                                          </p:val>
                                        </p:tav>
                                      </p:tavLst>
                                    </p:anim>
                                    <p:anim calcmode="lin" valueType="num">
                                      <p:cBhvr additive="base">
                                        <p:cTn dur="1000"/>
                                        <p:tgtEl>
                                          <p:spTgt spid="12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Lock Her Up: Hillary’s South Korean Clone Goes to Jail</a:t>
            </a:r>
            <a:endParaRPr/>
          </a:p>
        </p:txBody>
      </p:sp>
      <p:sp>
        <p:nvSpPr>
          <p:cNvPr id="136" name="Shape 136"/>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InfoWars</a:t>
            </a:r>
            <a:endParaRPr/>
          </a:p>
        </p:txBody>
      </p:sp>
      <p:sp>
        <p:nvSpPr>
          <p:cNvPr id="137" name="Shape 137"/>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 Modest Immigration Proposal: Ban Jews</a:t>
            </a:r>
            <a:endParaRPr/>
          </a:p>
        </p:txBody>
      </p:sp>
      <p:sp>
        <p:nvSpPr>
          <p:cNvPr id="143" name="Shape 143"/>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New York Times</a:t>
            </a:r>
            <a:endParaRPr/>
          </a:p>
        </p:txBody>
      </p:sp>
      <p:sp>
        <p:nvSpPr>
          <p:cNvPr id="144" name="Shape 144"/>
          <p:cNvSpPr txBox="1"/>
          <p:nvPr>
            <p:ph idx="12" type="sldNum"/>
          </p:nvPr>
        </p:nvSpPr>
        <p:spPr>
          <a:xfrm>
            <a:off x="-125" y="6440375"/>
            <a:ext cx="9144000" cy="417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ppt_w</p:attrName>
                                        </p:attrNameLst>
                                      </p:cBhvr>
                                      <p:tavLst>
                                        <p:tav fmla="" tm="0">
                                          <p:val>
                                            <p:strVal val="0"/>
                                          </p:val>
                                        </p:tav>
                                        <p:tav fmla="" tm="100000">
                                          <p:val>
                                            <p:strVal val="#ppt_w"/>
                                          </p:val>
                                        </p:tav>
                                      </p:tavLst>
                                    </p:anim>
                                    <p:anim calcmode="lin" valueType="num">
                                      <p:cBhvr additive="base">
                                        <p:cTn dur="1000"/>
                                        <p:tgtEl>
                                          <p:spTgt spid="14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