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9" r:id="rId12"/>
    <p:sldId id="279" r:id="rId13"/>
    <p:sldId id="280" r:id="rId14"/>
    <p:sldId id="281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0" r:id="rId37"/>
    <p:sldId id="292" r:id="rId38"/>
    <p:sldId id="301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9"/>
    <p:restoredTop sz="94609"/>
  </p:normalViewPr>
  <p:slideViewPr>
    <p:cSldViewPr>
      <p:cViewPr varScale="1">
        <p:scale>
          <a:sx n="211" d="100"/>
          <a:sy n="211" d="100"/>
        </p:scale>
        <p:origin x="6984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33984" y="4182379"/>
            <a:ext cx="3310015" cy="267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45464"/>
            <a:ext cx="3407081" cy="2712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45464"/>
            <a:ext cx="3407081" cy="2712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920" y="351599"/>
            <a:ext cx="7122159" cy="875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725" y="1783439"/>
            <a:ext cx="8464549" cy="328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4277" y="6365395"/>
            <a:ext cx="188976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esri.com/groups/coordinate-reference-systems/blog/2017/10/05/haversine-formul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3984" y="4182379"/>
            <a:ext cx="3310015" cy="267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63416"/>
            <a:ext cx="9144000" cy="1075055"/>
          </a:xfrm>
          <a:custGeom>
            <a:avLst/>
            <a:gdLst/>
            <a:ahLst/>
            <a:cxnLst/>
            <a:rect l="l" t="t" r="r" b="b"/>
            <a:pathLst>
              <a:path w="9144000" h="1075055">
                <a:moveTo>
                  <a:pt x="0" y="1074736"/>
                </a:moveTo>
                <a:lnTo>
                  <a:pt x="9144000" y="1074736"/>
                </a:lnTo>
                <a:lnTo>
                  <a:pt x="9144000" y="0"/>
                </a:lnTo>
                <a:lnTo>
                  <a:pt x="0" y="0"/>
                </a:lnTo>
                <a:lnTo>
                  <a:pt x="0" y="107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6132" y="1346200"/>
            <a:ext cx="4169832" cy="1126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7766" y="1955800"/>
            <a:ext cx="2582332" cy="1126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8287" y="1483735"/>
            <a:ext cx="3526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3399"/>
                </a:solidFill>
              </a:rPr>
              <a:t>GEOG</a:t>
            </a:r>
            <a:r>
              <a:rPr sz="4000" spc="-85" dirty="0">
                <a:solidFill>
                  <a:srgbClr val="003399"/>
                </a:solidFill>
              </a:rPr>
              <a:t> </a:t>
            </a:r>
            <a:r>
              <a:rPr sz="4000" spc="-5" dirty="0">
                <a:solidFill>
                  <a:srgbClr val="003399"/>
                </a:solidFill>
              </a:rPr>
              <a:t>178/258</a:t>
            </a:r>
            <a:endParaRPr sz="4000"/>
          </a:p>
          <a:p>
            <a:pPr marL="635" algn="ctr">
              <a:lnSpc>
                <a:spcPct val="100000"/>
              </a:lnSpc>
            </a:pPr>
            <a:r>
              <a:rPr sz="4000" spc="-20" dirty="0">
                <a:solidFill>
                  <a:srgbClr val="003399"/>
                </a:solidFill>
              </a:rPr>
              <a:t>Week</a:t>
            </a:r>
            <a:r>
              <a:rPr sz="4000" spc="-15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2: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3200400" y="3738033"/>
            <a:ext cx="1388532" cy="795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0566" y="3738033"/>
            <a:ext cx="1862667" cy="7958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1266" y="2978103"/>
            <a:ext cx="564070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404040"/>
                </a:solidFill>
                <a:latin typeface="Arial"/>
                <a:cs typeface="Arial"/>
              </a:rPr>
              <a:t>Variables,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Debugging, and</a:t>
            </a:r>
            <a:r>
              <a:rPr sz="28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800" b="1" i="1" spc="-5" dirty="0">
                <a:solidFill>
                  <a:srgbClr val="B3B3B3"/>
                </a:solidFill>
                <a:latin typeface="Arial"/>
                <a:cs typeface="Arial"/>
              </a:rPr>
              <a:t>mike johnson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631" y="2098549"/>
            <a:ext cx="59010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2.</a:t>
            </a:r>
            <a:r>
              <a:rPr sz="8000" spc="-95" dirty="0">
                <a:solidFill>
                  <a:srgbClr val="404040"/>
                </a:solidFill>
              </a:rPr>
              <a:t> </a:t>
            </a:r>
            <a:r>
              <a:rPr sz="8000" dirty="0">
                <a:solidFill>
                  <a:srgbClr val="404040"/>
                </a:solidFill>
              </a:rPr>
              <a:t>Examples</a:t>
            </a:r>
            <a:endParaRPr sz="8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6D7C0879-AE62-EC48-A46F-C1E559C3E9FA}"/>
              </a:ext>
            </a:extLst>
          </p:cNvPr>
          <p:cNvSpPr/>
          <p:nvPr/>
        </p:nvSpPr>
        <p:spPr>
          <a:xfrm>
            <a:off x="2021841" y="327024"/>
            <a:ext cx="7122159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DBDBB-2477-1D47-B3D7-83220562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327024"/>
            <a:ext cx="7122159" cy="861774"/>
          </a:xfrm>
        </p:spPr>
        <p:txBody>
          <a:bodyPr/>
          <a:lstStyle/>
          <a:p>
            <a:r>
              <a:rPr lang="en-US" dirty="0"/>
              <a:t>Download / Load Sample Code for this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4B49E-5F3B-A247-9BB0-95EBF4F47814}"/>
              </a:ext>
            </a:extLst>
          </p:cNvPr>
          <p:cNvSpPr txBox="1"/>
          <p:nvPr/>
        </p:nvSpPr>
        <p:spPr>
          <a:xfrm>
            <a:off x="381000" y="1828800"/>
            <a:ext cx="725423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Option 1) </a:t>
            </a:r>
            <a:r>
              <a:rPr lang="en-US" dirty="0"/>
              <a:t>If you have cloned the classes repo, be sure to </a:t>
            </a:r>
            <a:r>
              <a:rPr lang="en-US" b="1" dirty="0"/>
              <a:t>pull</a:t>
            </a:r>
            <a:r>
              <a:rPr lang="en-US" dirty="0"/>
              <a:t> the new data</a:t>
            </a:r>
          </a:p>
          <a:p>
            <a:endParaRPr lang="en-US" dirty="0"/>
          </a:p>
          <a:p>
            <a:r>
              <a:rPr lang="en-US" dirty="0"/>
              <a:t>Complete Workflow:</a:t>
            </a:r>
          </a:p>
          <a:p>
            <a:endParaRPr lang="en-US" dirty="0"/>
          </a:p>
          <a:p>
            <a:r>
              <a:rPr lang="en-US" sz="1200" i="1" dirty="0"/>
              <a:t>Do once: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cd … working directory….                                                            ## Enter the location you want the repo to go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clone https://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/mikejohnson51/geog178.git   ## Clone (copy the repo) into that location ‘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i="1" dirty="0"/>
              <a:t>To Update: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cd ./geog178.                                                                                ## Enter the new geog178 folder (your local repo)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pull origin                                                                                 ## Pull new files from the origin page</a:t>
            </a:r>
          </a:p>
          <a:p>
            <a:endParaRPr lang="en-US" dirty="0"/>
          </a:p>
          <a:p>
            <a:r>
              <a:rPr lang="en-US" b="1" dirty="0"/>
              <a:t>Option 2) </a:t>
            </a:r>
            <a:r>
              <a:rPr lang="en-US" dirty="0"/>
              <a:t>Download the zip file from the course page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52574-B315-2C41-9E46-EE5A9D9E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76800"/>
            <a:ext cx="4954896" cy="135501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AE1498-4C2C-DE42-8422-7132F13F2A67}"/>
              </a:ext>
            </a:extLst>
          </p:cNvPr>
          <p:cNvSpPr/>
          <p:nvPr/>
        </p:nvSpPr>
        <p:spPr>
          <a:xfrm>
            <a:off x="362755" y="5772343"/>
            <a:ext cx="1816100" cy="58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967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Importing </a:t>
            </a:r>
            <a:r>
              <a:rPr dirty="0"/>
              <a:t>an </a:t>
            </a:r>
            <a:r>
              <a:rPr spc="-5" dirty="0"/>
              <a:t>Existing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29000" y="1338077"/>
            <a:ext cx="5258435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</a:pPr>
            <a:endParaRPr sz="2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Open a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n Eclipse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workspace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on your flash drive or local desktop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Go to: File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Import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General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spc="10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Existing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605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4C182C18-6574-A947-BD21-3F169DE49065}"/>
              </a:ext>
            </a:extLst>
          </p:cNvPr>
          <p:cNvSpPr txBox="1"/>
          <p:nvPr/>
        </p:nvSpPr>
        <p:spPr>
          <a:xfrm>
            <a:off x="3532056" y="3259116"/>
            <a:ext cx="5321935" cy="1656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Select ”Select root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directory”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‘Browse’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Point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 the </a:t>
            </a:r>
            <a:r>
              <a:rPr lang="en-US" spc="-5" dirty="0">
                <a:solidFill>
                  <a:srgbClr val="003399"/>
                </a:solidFill>
                <a:latin typeface="Arial"/>
                <a:cs typeface="Arial"/>
              </a:rPr>
              <a:t>‘Week2_examples’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folder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F4E78A58-FCAC-9943-8228-C6D48614C2A4}"/>
              </a:ext>
            </a:extLst>
          </p:cNvPr>
          <p:cNvSpPr txBox="1"/>
          <p:nvPr/>
        </p:nvSpPr>
        <p:spPr>
          <a:xfrm>
            <a:off x="3532056" y="5519923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‘Finish’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21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967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Importing </a:t>
            </a:r>
            <a:r>
              <a:rPr dirty="0"/>
              <a:t>an </a:t>
            </a:r>
            <a:r>
              <a:rPr spc="-5" dirty="0"/>
              <a:t>Existing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82292"/>
            <a:ext cx="5321935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Select ”Select root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directory”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‘Browse’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Point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 the downloaded folder on your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desktop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6188223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‘Finish’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60364-7C68-4046-AD03-EA06454A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254663"/>
            <a:ext cx="3657600" cy="28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7258" y="1595445"/>
            <a:ext cx="5057141" cy="386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Under the </a:t>
            </a:r>
            <a:r>
              <a:rPr lang="en-US" sz="1400" spc="-5" dirty="0" err="1">
                <a:solidFill>
                  <a:srgbClr val="003399"/>
                </a:solidFill>
                <a:latin typeface="Arial"/>
                <a:cs typeface="Arial"/>
              </a:rPr>
              <a:t>src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folder of the imported project you should see the examples for today.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Don’t open them yet!!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Create a new class called `My_Example1`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400" b="1" dirty="0">
              <a:latin typeface="Arial"/>
              <a:cs typeface="Arial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BC1773B-A82A-6445-9B1B-358523A118A6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68CD563C-E09D-9C48-84D9-A6CC7641ACAF}"/>
              </a:ext>
            </a:extLst>
          </p:cNvPr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1AD8BA60-6D91-624E-AF14-4701722152AA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C0CCFC9-672A-1D4C-8203-7D2A28347051}"/>
              </a:ext>
            </a:extLst>
          </p:cNvPr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605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570C6A79-5CA8-6343-A7A2-104FA8878DA5}"/>
              </a:ext>
            </a:extLst>
          </p:cNvPr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1950E-31AF-1941-BB2E-65B50CDB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65400"/>
            <a:ext cx="3739388" cy="1727200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F4B55926-7E5D-5046-BD92-48F365D5FA9A}"/>
              </a:ext>
            </a:extLst>
          </p:cNvPr>
          <p:cNvSpPr txBox="1">
            <a:spLocks/>
          </p:cNvSpPr>
          <p:nvPr/>
        </p:nvSpPr>
        <p:spPr>
          <a:xfrm>
            <a:off x="2275839" y="351599"/>
            <a:ext cx="49676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b="1" kern="0" spc="-5">
                <a:solidFill>
                  <a:schemeClr val="bg1"/>
                </a:solidFill>
              </a:rPr>
              <a:t>Importing </a:t>
            </a:r>
            <a:r>
              <a:rPr lang="en-US" sz="3200" b="1" kern="0">
                <a:solidFill>
                  <a:schemeClr val="bg1"/>
                </a:solidFill>
              </a:rPr>
              <a:t>an </a:t>
            </a:r>
            <a:r>
              <a:rPr lang="en-US" sz="3200" b="1" kern="0" spc="-5">
                <a:solidFill>
                  <a:schemeClr val="bg1"/>
                </a:solidFill>
              </a:rPr>
              <a:t>Existing</a:t>
            </a:r>
            <a:r>
              <a:rPr lang="en-US" sz="3200" b="1" kern="0" spc="-30">
                <a:solidFill>
                  <a:schemeClr val="bg1"/>
                </a:solidFill>
              </a:rPr>
              <a:t> </a:t>
            </a:r>
            <a:r>
              <a:rPr lang="en-US" sz="3200" b="1" kern="0" spc="-5">
                <a:solidFill>
                  <a:schemeClr val="bg1"/>
                </a:solidFill>
              </a:rPr>
              <a:t>Project</a:t>
            </a:r>
            <a:endParaRPr lang="en-US" sz="3200" b="1" kern="0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7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619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 is UCSB (simple</a:t>
            </a:r>
            <a:r>
              <a:rPr spc="5"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58121" y="1579986"/>
            <a:ext cx="5469890" cy="832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003399"/>
                </a:solidFill>
                <a:latin typeface="Arial"/>
                <a:cs typeface="Arial"/>
              </a:rPr>
              <a:t>Using what we now know about </a:t>
            </a:r>
            <a:r>
              <a:rPr lang="en-US" b="1" u="sng" spc="-5" dirty="0">
                <a:solidFill>
                  <a:srgbClr val="003399"/>
                </a:solidFill>
                <a:latin typeface="Arial"/>
                <a:cs typeface="Arial"/>
              </a:rPr>
              <a:t>variables</a:t>
            </a:r>
            <a:r>
              <a:rPr lang="en-US" spc="-5" dirty="0">
                <a:solidFill>
                  <a:srgbClr val="003399"/>
                </a:solidFill>
                <a:latin typeface="Arial"/>
                <a:cs typeface="Arial"/>
              </a:rPr>
              <a:t> w</a:t>
            </a:r>
            <a:r>
              <a:rPr spc="-5" dirty="0">
                <a:solidFill>
                  <a:srgbClr val="003399"/>
                </a:solidFill>
                <a:latin typeface="Arial"/>
                <a:cs typeface="Arial"/>
              </a:rPr>
              <a:t>rite a program that prints the following statement using variables and comments.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01050" y="3429000"/>
            <a:ext cx="5055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this program make location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name, </a:t>
            </a:r>
            <a:r>
              <a:rPr lang="en-US" sz="1800" dirty="0" err="1">
                <a:solidFill>
                  <a:srgbClr val="003399"/>
                </a:solidFill>
                <a:latin typeface="Arial"/>
                <a:cs typeface="Arial"/>
              </a:rPr>
              <a:t>lat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 and long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variables</a:t>
            </a:r>
            <a:r>
              <a:rPr lang="en-US" spc="-5" dirty="0">
                <a:solidFill>
                  <a:srgbClr val="003399"/>
                </a:solidFill>
                <a:latin typeface="Arial"/>
                <a:cs typeface="Arial"/>
              </a:rPr>
              <a:t> variables that can be changed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3879" y="4300183"/>
            <a:ext cx="54698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(Answer on the next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slide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 and in Example1.java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79762" y="2819265"/>
            <a:ext cx="5048249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#1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619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 is UCSB (simple</a:t>
            </a:r>
            <a:r>
              <a:rPr spc="5"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/>
          <p:nvPr/>
        </p:nvSpPr>
        <p:spPr>
          <a:xfrm>
            <a:off x="3728084" y="2343523"/>
            <a:ext cx="5048249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9509" y="2129325"/>
            <a:ext cx="5121728" cy="249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0460" y="2110273"/>
            <a:ext cx="5160010" cy="2536825"/>
          </a:xfrm>
          <a:custGeom>
            <a:avLst/>
            <a:gdLst/>
            <a:ahLst/>
            <a:cxnLst/>
            <a:rect l="l" t="t" r="r" b="b"/>
            <a:pathLst>
              <a:path w="5160009" h="2536825">
                <a:moveTo>
                  <a:pt x="0" y="0"/>
                </a:moveTo>
                <a:lnTo>
                  <a:pt x="5159828" y="0"/>
                </a:lnTo>
                <a:lnTo>
                  <a:pt x="5159828" y="2536625"/>
                </a:lnTo>
                <a:lnTo>
                  <a:pt x="0" y="253662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69565" y="5135583"/>
            <a:ext cx="5051674" cy="809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0461" y="5116533"/>
            <a:ext cx="5160010" cy="847725"/>
          </a:xfrm>
          <a:custGeom>
            <a:avLst/>
            <a:gdLst/>
            <a:ahLst/>
            <a:cxnLst/>
            <a:rect l="l" t="t" r="r" b="b"/>
            <a:pathLst>
              <a:path w="5160009" h="847725">
                <a:moveTo>
                  <a:pt x="0" y="0"/>
                </a:moveTo>
                <a:lnTo>
                  <a:pt x="5159828" y="0"/>
                </a:lnTo>
                <a:lnTo>
                  <a:pt x="5159828" y="847552"/>
                </a:lnTo>
                <a:lnTo>
                  <a:pt x="0" y="84755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6985" marR="5080">
              <a:lnSpc>
                <a:spcPts val="3329"/>
              </a:lnSpc>
              <a:spcBef>
                <a:spcPts val="235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lang="en-US" spc="-5" dirty="0"/>
              <a:t>high school</a:t>
            </a:r>
            <a:r>
              <a:rPr spc="-5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spc="-5" dirty="0"/>
              <a:t>UCSB?  (more complex</a:t>
            </a:r>
            <a:r>
              <a:rPr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11234"/>
            <a:ext cx="5534025" cy="11689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If Example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was 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easy,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try to calculate the distance  between two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points:</a:t>
            </a:r>
            <a:endParaRPr sz="1800" dirty="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Where you went to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(1)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high school and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003399"/>
                </a:solidFill>
                <a:latin typeface="Arial"/>
                <a:cs typeface="Arial"/>
              </a:rPr>
              <a:t>(2)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UCSB: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2772789"/>
            <a:ext cx="5572125" cy="245387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7747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Look up the lat, long of your high school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decimal  degrees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lang="en-US" sz="1400" dirty="0">
                <a:solidFill>
                  <a:srgbClr val="003399"/>
                </a:solidFill>
                <a:latin typeface="Arial"/>
                <a:cs typeface="Arial"/>
              </a:rPr>
              <a:t>E.g.: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went to Cheyenne Mountain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Colorado Springs,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Colorado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at: 38.8031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400" spc="-20" dirty="0">
                <a:solidFill>
                  <a:srgbClr val="003399"/>
                </a:solidFill>
                <a:latin typeface="Arial"/>
                <a:cs typeface="Arial"/>
              </a:rPr>
              <a:t> Lon: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-104.8572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95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use </a:t>
            </a:r>
            <a:r>
              <a:rPr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00B0F0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Haversine formula</a:t>
            </a:r>
            <a:r>
              <a:rPr sz="1800" b="1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determine  the distance between these locations. 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 this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we  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need to find functions and/or do the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following: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9181" y="5309723"/>
            <a:ext cx="5524819" cy="1450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Create a new class (My_Example2) and copy the contents of My_Example1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Convert decimal degrees to radians</a:t>
            </a:r>
            <a:endParaRPr sz="14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Determine the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differences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lat and long between</a:t>
            </a:r>
            <a:r>
              <a:rPr sz="1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locations</a:t>
            </a:r>
            <a:endParaRPr sz="1400" dirty="0">
              <a:latin typeface="Arial"/>
              <a:cs typeface="Arial"/>
            </a:endParaRPr>
          </a:p>
          <a:p>
            <a:pPr marL="298450" marR="5080" indent="-285750">
              <a:lnSpc>
                <a:spcPts val="1670"/>
              </a:lnSpc>
              <a:spcBef>
                <a:spcPts val="415"/>
              </a:spcBef>
              <a:buClr>
                <a:srgbClr val="99CC00"/>
              </a:buClr>
              <a:buSzPct val="150000"/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Apply the equation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(see hyperlink)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using the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J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ava math package </a:t>
            </a:r>
            <a:endParaRPr lang="en-US" sz="14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ts val="1670"/>
              </a:lnSpc>
              <a:spcBef>
                <a:spcPts val="415"/>
              </a:spcBef>
              <a:buClr>
                <a:srgbClr val="99CC00"/>
              </a:buClr>
              <a:buSzPct val="150000"/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Print out your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answer!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39725" y="1783439"/>
            <a:ext cx="8464549" cy="2503739"/>
          </a:xfrm>
          <a:prstGeom prst="rect">
            <a:avLst/>
          </a:prstGeom>
        </p:spPr>
        <p:txBody>
          <a:bodyPr vert="horz" wrap="square" lIns="0" tIns="511025" rIns="0" bIns="0" rtlCol="0">
            <a:spAutoFit/>
          </a:bodyPr>
          <a:lstStyle/>
          <a:p>
            <a:pPr marL="3362960"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92D050"/>
                </a:solidFill>
              </a:rPr>
              <a:t>Give </a:t>
            </a:r>
            <a:r>
              <a:rPr sz="6000" dirty="0">
                <a:solidFill>
                  <a:srgbClr val="92D050"/>
                </a:solidFill>
              </a:rPr>
              <a:t>it a</a:t>
            </a:r>
            <a:r>
              <a:rPr sz="6000" spc="-85" dirty="0">
                <a:solidFill>
                  <a:srgbClr val="92D050"/>
                </a:solidFill>
              </a:rPr>
              <a:t> </a:t>
            </a:r>
            <a:r>
              <a:rPr sz="6000" spc="-5" dirty="0">
                <a:solidFill>
                  <a:srgbClr val="92D050"/>
                </a:solidFill>
              </a:rPr>
              <a:t>try!</a:t>
            </a:r>
            <a:endParaRPr sz="6000" dirty="0"/>
          </a:p>
          <a:p>
            <a:pPr marL="3362960" algn="ctr">
              <a:lnSpc>
                <a:spcPct val="100000"/>
              </a:lnSpc>
              <a:spcBef>
                <a:spcPts val="3465"/>
              </a:spcBef>
            </a:pPr>
            <a:r>
              <a:rPr dirty="0">
                <a:solidFill>
                  <a:srgbClr val="7F7F7F"/>
                </a:solidFill>
              </a:rPr>
              <a:t>(Answer on </a:t>
            </a:r>
            <a:r>
              <a:rPr spc="-5" dirty="0">
                <a:solidFill>
                  <a:srgbClr val="7F7F7F"/>
                </a:solidFill>
              </a:rPr>
              <a:t>the </a:t>
            </a:r>
            <a:r>
              <a:rPr dirty="0">
                <a:solidFill>
                  <a:srgbClr val="7F7F7F"/>
                </a:solidFill>
              </a:rPr>
              <a:t>next</a:t>
            </a:r>
            <a:r>
              <a:rPr spc="-70" dirty="0">
                <a:solidFill>
                  <a:srgbClr val="7F7F7F"/>
                </a:solidFill>
              </a:rPr>
              <a:t> </a:t>
            </a:r>
            <a:r>
              <a:rPr dirty="0">
                <a:solidFill>
                  <a:srgbClr val="7F7F7F"/>
                </a:solidFill>
              </a:rPr>
              <a:t>slide</a:t>
            </a:r>
            <a:r>
              <a:rPr lang="en-US" dirty="0">
                <a:solidFill>
                  <a:srgbClr val="7F7F7F"/>
                </a:solidFill>
              </a:rPr>
              <a:t> and in Example2.java</a:t>
            </a:r>
            <a:r>
              <a:rPr dirty="0">
                <a:solidFill>
                  <a:srgbClr val="7F7F7F"/>
                </a:solidFill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60737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lang="en-US" spc="-5" dirty="0"/>
              <a:t>high schools</a:t>
            </a:r>
            <a:r>
              <a:rPr spc="-5" dirty="0"/>
              <a:t> </a:t>
            </a:r>
            <a:r>
              <a:rPr dirty="0"/>
              <a:t>from</a:t>
            </a:r>
            <a:r>
              <a:rPr spc="-55" dirty="0"/>
              <a:t> </a:t>
            </a:r>
            <a:r>
              <a:rPr spc="-5" dirty="0"/>
              <a:t>UCSB??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7259" y="1511234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Example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7259" y="5460955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4404" y="1950609"/>
            <a:ext cx="5346468" cy="347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5354" y="1931559"/>
            <a:ext cx="5384800" cy="3509010"/>
          </a:xfrm>
          <a:custGeom>
            <a:avLst/>
            <a:gdLst/>
            <a:ahLst/>
            <a:cxnLst/>
            <a:rect l="l" t="t" r="r" b="b"/>
            <a:pathLst>
              <a:path w="5384800" h="3509010">
                <a:moveTo>
                  <a:pt x="0" y="0"/>
                </a:moveTo>
                <a:lnTo>
                  <a:pt x="5384569" y="0"/>
                </a:lnTo>
                <a:lnTo>
                  <a:pt x="5384569" y="3508577"/>
                </a:lnTo>
                <a:lnTo>
                  <a:pt x="0" y="35085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6985" marR="5080">
              <a:lnSpc>
                <a:spcPts val="3329"/>
              </a:lnSpc>
              <a:spcBef>
                <a:spcPts val="235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spc="-5" dirty="0"/>
              <a:t>home </a:t>
            </a:r>
            <a:r>
              <a:rPr dirty="0"/>
              <a:t>from</a:t>
            </a:r>
            <a:r>
              <a:rPr spc="-60" dirty="0"/>
              <a:t> </a:t>
            </a:r>
            <a:r>
              <a:rPr spc="-5" dirty="0"/>
              <a:t>UCSB?  (Example </a:t>
            </a:r>
            <a:r>
              <a:rPr dirty="0"/>
              <a:t>Code)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4403" y="5889226"/>
            <a:ext cx="5346468" cy="613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5353" y="5870176"/>
            <a:ext cx="5384800" cy="652145"/>
          </a:xfrm>
          <a:custGeom>
            <a:avLst/>
            <a:gdLst/>
            <a:ahLst/>
            <a:cxnLst/>
            <a:rect l="l" t="t" r="r" b="b"/>
            <a:pathLst>
              <a:path w="5384800" h="652145">
                <a:moveTo>
                  <a:pt x="0" y="0"/>
                </a:moveTo>
                <a:lnTo>
                  <a:pt x="5384569" y="0"/>
                </a:lnTo>
                <a:lnTo>
                  <a:pt x="5384569" y="651894"/>
                </a:lnTo>
                <a:lnTo>
                  <a:pt x="0" y="65189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932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71023" y="2227474"/>
            <a:ext cx="5081905" cy="136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700"/>
              </a:lnSpc>
              <a:buClr>
                <a:srgbClr val="99CC00"/>
              </a:buClr>
              <a:buSzPct val="150000"/>
              <a:buAutoNum type="arabicPeriod"/>
              <a:tabLst>
                <a:tab pos="469900" algn="l"/>
              </a:tabLst>
            </a:pPr>
            <a:r>
              <a:rPr sz="2000" u="heavy" spc="-2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Variables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their primitive</a:t>
            </a:r>
            <a:r>
              <a:rPr sz="2000" u="heavy" spc="-1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92300"/>
              </a:lnSpc>
              <a:spcBef>
                <a:spcPts val="2445"/>
              </a:spcBef>
              <a:buClr>
                <a:srgbClr val="99CC00"/>
              </a:buClr>
              <a:buSzPct val="150000"/>
              <a:buAutoNum type="arabicPeriod"/>
              <a:tabLst>
                <a:tab pos="469900" algn="l"/>
              </a:tabLst>
            </a:pP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Practice problems to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declare,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manipulate 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print</a:t>
            </a:r>
            <a:r>
              <a:rPr sz="2000" u="heavy" spc="-3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1023" y="3997029"/>
            <a:ext cx="5339715" cy="209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700"/>
              </a:lnSpc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</a:tabLst>
            </a:pP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Learn to import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 existing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program</a:t>
            </a:r>
            <a:r>
              <a:rPr sz="2000" u="heavy" spc="-6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</a:tabLst>
            </a:pP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Launch and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navigate the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Eclipse</a:t>
            </a:r>
            <a:r>
              <a:rPr sz="2000" u="heavy" spc="-8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Debugger</a:t>
            </a:r>
            <a:endParaRPr sz="2000">
              <a:latin typeface="Arial"/>
              <a:cs typeface="Arial"/>
            </a:endParaRPr>
          </a:p>
          <a:p>
            <a:pPr marL="469900" marR="154940" indent="-457200">
              <a:lnSpc>
                <a:spcPct val="92300"/>
              </a:lnSpc>
              <a:spcBef>
                <a:spcPts val="2410"/>
              </a:spcBef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</a:tabLst>
            </a:pP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Look at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the syntax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logic of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the for</a:t>
            </a:r>
            <a:r>
              <a:rPr sz="2000" u="heavy" spc="-14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 while</a:t>
            </a:r>
            <a:r>
              <a:rPr sz="2000" u="heavy" spc="-1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53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on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en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6985" marR="5080">
              <a:lnSpc>
                <a:spcPts val="3329"/>
              </a:lnSpc>
              <a:spcBef>
                <a:spcPts val="235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spc="-5" dirty="0"/>
              <a:t>home </a:t>
            </a:r>
            <a:r>
              <a:rPr dirty="0"/>
              <a:t>from</a:t>
            </a:r>
            <a:r>
              <a:rPr spc="-60" dirty="0"/>
              <a:t> </a:t>
            </a:r>
            <a:r>
              <a:rPr spc="-5" dirty="0"/>
              <a:t>UCSB?  (more complex</a:t>
            </a:r>
            <a:r>
              <a:rPr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07042"/>
            <a:ext cx="4013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Validation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using ESRI</a:t>
            </a:r>
            <a:r>
              <a:rPr sz="2200" spc="-1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ArcGIS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5532964"/>
            <a:ext cx="461772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Percent Difference: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[</a:t>
            </a:r>
            <a:r>
              <a:rPr sz="1400" spc="-5" dirty="0">
                <a:solidFill>
                  <a:srgbClr val="003399"/>
                </a:solidFill>
                <a:latin typeface="Cambria Math"/>
                <a:cs typeface="Cambria Math"/>
              </a:rPr>
              <a:t>885.3545 </a:t>
            </a:r>
            <a:r>
              <a:rPr sz="1400" dirty="0">
                <a:solidFill>
                  <a:srgbClr val="003399"/>
                </a:solidFill>
                <a:latin typeface="Cambria Math"/>
                <a:cs typeface="Cambria Math"/>
              </a:rPr>
              <a:t>− </a:t>
            </a:r>
            <a:r>
              <a:rPr sz="1400" spc="-5" dirty="0">
                <a:solidFill>
                  <a:srgbClr val="003399"/>
                </a:solidFill>
                <a:latin typeface="Cambria Math"/>
                <a:cs typeface="Cambria Math"/>
              </a:rPr>
              <a:t>884.2627) </a:t>
            </a:r>
            <a:r>
              <a:rPr sz="1400" dirty="0">
                <a:solidFill>
                  <a:srgbClr val="003399"/>
                </a:solidFill>
                <a:latin typeface="Cambria Math"/>
                <a:cs typeface="Cambria Math"/>
              </a:rPr>
              <a:t>/ </a:t>
            </a:r>
            <a:r>
              <a:rPr sz="1400" spc="-5" dirty="0">
                <a:solidFill>
                  <a:srgbClr val="003399"/>
                </a:solidFill>
                <a:latin typeface="Cambria Math"/>
                <a:cs typeface="Cambria Math"/>
              </a:rPr>
              <a:t>885.3545]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*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100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=</a:t>
            </a:r>
            <a:r>
              <a:rPr sz="1400" spc="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.12%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4055" y="2092177"/>
            <a:ext cx="4914407" cy="3141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006" y="2073127"/>
            <a:ext cx="4953000" cy="3180080"/>
          </a:xfrm>
          <a:custGeom>
            <a:avLst/>
            <a:gdLst/>
            <a:ahLst/>
            <a:cxnLst/>
            <a:rect l="l" t="t" r="r" b="b"/>
            <a:pathLst>
              <a:path w="4953000" h="3180079">
                <a:moveTo>
                  <a:pt x="0" y="0"/>
                </a:moveTo>
                <a:lnTo>
                  <a:pt x="4952508" y="0"/>
                </a:lnTo>
                <a:lnTo>
                  <a:pt x="4952508" y="3179863"/>
                </a:lnTo>
                <a:lnTo>
                  <a:pt x="0" y="317986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368" y="1559706"/>
            <a:ext cx="68027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3. </a:t>
            </a:r>
            <a:r>
              <a:rPr sz="8000" spc="-5" dirty="0">
                <a:solidFill>
                  <a:srgbClr val="404040"/>
                </a:solidFill>
              </a:rPr>
              <a:t>Debugging</a:t>
            </a:r>
            <a:endParaRPr sz="8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884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5" dirty="0"/>
              <a:t>e</a:t>
            </a:r>
            <a:r>
              <a:rPr dirty="0"/>
              <a:t>bugg</a:t>
            </a:r>
            <a:r>
              <a:rPr spc="-5" dirty="0"/>
              <a:t>i</a:t>
            </a:r>
            <a:r>
              <a:rPr dirty="0"/>
              <a:t>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53402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very 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easy,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 natural, to make mistakes when  programing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232193"/>
            <a:ext cx="5224780" cy="2929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98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There are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number of ways to find mistakes: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198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  <a:p>
            <a:pPr marL="812800" lvl="1" indent="-342900">
              <a:lnSpc>
                <a:spcPts val="209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Visually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ts val="2014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Working/reading the program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backwards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ts val="2260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Debugging</a:t>
            </a:r>
            <a:endParaRPr sz="1400" dirty="0">
              <a:latin typeface="Arial"/>
              <a:cs typeface="Arial"/>
            </a:endParaRPr>
          </a:p>
          <a:p>
            <a:pPr marL="355600" marR="5080" indent="-342900">
              <a:lnSpc>
                <a:spcPct val="99500"/>
              </a:lnSpc>
              <a:spcBef>
                <a:spcPts val="175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Eclipse, debugging allows to run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program  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INTERACTIVLY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while watching the source code  and the variables as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executes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99500"/>
              </a:lnSpc>
              <a:spcBef>
                <a:spcPts val="175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4921216"/>
            <a:ext cx="5537835" cy="1637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 even provides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‘Debug Perspective’  loaded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with 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pre-confined set of VIEWS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help do  this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CC00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55600" marR="271145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also allow you to control the execution flow  through embedded ‘debug’</a:t>
            </a:r>
            <a:r>
              <a:rPr sz="18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commands.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407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</a:t>
            </a:r>
            <a:r>
              <a:rPr dirty="0"/>
              <a:t>Mistakes to watch</a:t>
            </a:r>
            <a:r>
              <a:rPr spc="-50" dirty="0"/>
              <a:t> </a:t>
            </a:r>
            <a:r>
              <a:rPr dirty="0"/>
              <a:t>for: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9700" indent="-342900">
              <a:lnSpc>
                <a:spcPts val="2700"/>
              </a:lnSpc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dirty="0"/>
              <a:t>Missing</a:t>
            </a:r>
            <a:r>
              <a:rPr spc="-15" dirty="0"/>
              <a:t> </a:t>
            </a:r>
            <a:r>
              <a:rPr dirty="0"/>
              <a:t>Semicolons</a:t>
            </a:r>
          </a:p>
          <a:p>
            <a:pPr marL="3949700" indent="-342900">
              <a:lnSpc>
                <a:spcPct val="100000"/>
              </a:lnSpc>
              <a:spcBef>
                <a:spcPts val="2130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spc="-25" dirty="0"/>
              <a:t>Typos</a:t>
            </a:r>
          </a:p>
          <a:p>
            <a:pPr marL="3949700" indent="-342900">
              <a:lnSpc>
                <a:spcPct val="100000"/>
              </a:lnSpc>
              <a:spcBef>
                <a:spcPts val="2170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spc="-10" dirty="0"/>
              <a:t>Wrong </a:t>
            </a:r>
            <a:r>
              <a:rPr spc="-20" dirty="0"/>
              <a:t>Variable</a:t>
            </a:r>
            <a:r>
              <a:rPr spc="-50" dirty="0"/>
              <a:t> </a:t>
            </a:r>
            <a:r>
              <a:rPr spc="-25" dirty="0"/>
              <a:t>Types</a:t>
            </a:r>
          </a:p>
          <a:p>
            <a:pPr marL="39497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dirty="0"/>
              <a:t>Uneven </a:t>
            </a:r>
            <a:r>
              <a:rPr spc="-5" dirty="0"/>
              <a:t>brackets, parentheses,</a:t>
            </a:r>
            <a:r>
              <a:rPr spc="-40" dirty="0"/>
              <a:t> </a:t>
            </a:r>
            <a:r>
              <a:rPr spc="-5" dirty="0"/>
              <a:t>etc.</a:t>
            </a:r>
          </a:p>
          <a:p>
            <a:pPr marL="39497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dirty="0"/>
              <a:t>Missing package </a:t>
            </a:r>
            <a:r>
              <a:rPr spc="-5" dirty="0"/>
              <a:t>extensions (i.e</a:t>
            </a:r>
            <a:r>
              <a:rPr spc="-55" dirty="0"/>
              <a:t> </a:t>
            </a:r>
            <a:r>
              <a:rPr spc="-5" dirty="0"/>
              <a:t>‘Math.’)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368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Debugging</a:t>
            </a:r>
            <a:r>
              <a:rPr spc="-90" dirty="0"/>
              <a:t> </a:t>
            </a:r>
            <a:r>
              <a:rPr dirty="0"/>
              <a:t>Practice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774993"/>
            <a:ext cx="397573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Open Example3_buggy.java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this example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 the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following: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6200" y="2994817"/>
            <a:ext cx="479869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Create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breakpoints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Open 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“debugging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perspective”</a:t>
            </a:r>
            <a:r>
              <a:rPr sz="20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(DP)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3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Execute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code in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DP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Edit </a:t>
            </a:r>
            <a:r>
              <a:rPr sz="2000" spc="-20" dirty="0">
                <a:solidFill>
                  <a:srgbClr val="003399"/>
                </a:solidFill>
                <a:latin typeface="Arial"/>
                <a:cs typeface="Arial"/>
              </a:rPr>
              <a:t>Variables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breakpoints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in</a:t>
            </a:r>
            <a:r>
              <a:rPr sz="20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222691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966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8275" y="214324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822098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#3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566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448963"/>
            <a:ext cx="5588000" cy="2941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800" dirty="0">
                <a:latin typeface="Arial"/>
                <a:cs typeface="Arial"/>
              </a:rPr>
              <a:t>Open Example3_buggy.java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dirty="0">
              <a:latin typeface="Arial"/>
              <a:cs typeface="Arial"/>
            </a:endParaRP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This code is written to:  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dirty="0">
              <a:latin typeface="Arial"/>
              <a:cs typeface="Arial"/>
            </a:endParaRP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A) select a random number of values (1-10) </a:t>
            </a: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B) determine how many coordinate pairs can be made (P)</a:t>
            </a: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C) determine what kind of geometry can be formed by P</a:t>
            </a: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D) print out a pseudo WKT string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Run the code a few times: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ECF8D-38B8-D841-843E-B369DE5E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5783076"/>
            <a:ext cx="2438400" cy="850900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9A8B94-131F-5B43-9965-CCF702F0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18" y="4648200"/>
            <a:ext cx="4013200" cy="901700"/>
          </a:xfrm>
          <a:prstGeom prst="rect">
            <a:avLst/>
          </a:prstGeom>
          <a:ln w="63500">
            <a:solidFill>
              <a:srgbClr val="00B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F3D342-45F6-E14A-8186-88DE50EA0008}"/>
              </a:ext>
            </a:extLst>
          </p:cNvPr>
          <p:cNvSpPr txBox="1"/>
          <p:nvPr/>
        </p:nvSpPr>
        <p:spPr>
          <a:xfrm>
            <a:off x="7870622" y="482133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Good !!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99020-98F0-8744-A3D7-B1BE54845C52}"/>
              </a:ext>
            </a:extLst>
          </p:cNvPr>
          <p:cNvSpPr txBox="1"/>
          <p:nvPr/>
        </p:nvSpPr>
        <p:spPr>
          <a:xfrm>
            <a:off x="8067792" y="602386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Bad 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96D32-40F8-3F4B-A40E-DE1FD77688B7}"/>
              </a:ext>
            </a:extLst>
          </p:cNvPr>
          <p:cNvSpPr txBox="1"/>
          <p:nvPr/>
        </p:nvSpPr>
        <p:spPr>
          <a:xfrm>
            <a:off x="6994368" y="5943600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</a:t>
            </a:r>
          </a:p>
          <a:p>
            <a:r>
              <a:rPr lang="en-US" sz="1200" dirty="0">
                <a:solidFill>
                  <a:srgbClr val="00B050"/>
                </a:solidFill>
              </a:rPr>
              <a:t>POINT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POINT [ X, Y ]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4D89E01-F577-2A4E-8D44-2501B8264BA2}"/>
              </a:ext>
            </a:extLst>
          </p:cNvPr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D7EB86D1-B10C-AA48-B284-B31924EFD2CF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A4ACC273-5E68-D241-8285-D1F4E5995043}"/>
              </a:ext>
            </a:extLst>
          </p:cNvPr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EBB0FDB2-C8DB-BC45-BE8F-AF89085B22C1}"/>
              </a:ext>
            </a:extLst>
          </p:cNvPr>
          <p:cNvSpPr txBox="1"/>
          <p:nvPr/>
        </p:nvSpPr>
        <p:spPr>
          <a:xfrm>
            <a:off x="209550" y="279923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#3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226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Adding/Removing</a:t>
            </a:r>
            <a:r>
              <a:rPr spc="-30" dirty="0"/>
              <a:t> </a:t>
            </a:r>
            <a:r>
              <a:rPr dirty="0"/>
              <a:t>Breakpoints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612377"/>
            <a:ext cx="516636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Breakpoints are locations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source code, created by you,  where the program should stop during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debugging.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2264332"/>
            <a:ext cx="553974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Once the program stops, you can examine variables, change their  content, among other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things.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916265"/>
            <a:ext cx="4575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 points can be added and removed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two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ways: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459" y="3415798"/>
            <a:ext cx="4003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500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Right clicking on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sz="1000" spc="-10" dirty="0">
                <a:solidFill>
                  <a:srgbClr val="003399"/>
                </a:solidFill>
                <a:latin typeface="Arial"/>
                <a:cs typeface="Arial"/>
              </a:rPr>
              <a:t>number and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selecting “Toggle Break</a:t>
            </a:r>
            <a:r>
              <a:rPr sz="1000" spc="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Point”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259" y="4850899"/>
            <a:ext cx="5428615" cy="84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ts val="1635"/>
              </a:lnSpc>
            </a:pPr>
            <a:r>
              <a:rPr sz="1500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Having you cursor on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sz="1000" spc="-10" dirty="0">
                <a:solidFill>
                  <a:srgbClr val="003399"/>
                </a:solidFill>
                <a:latin typeface="Arial"/>
                <a:cs typeface="Arial"/>
              </a:rPr>
              <a:t>and holding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down ‘Ctrl +Shift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+</a:t>
            </a:r>
            <a:r>
              <a:rPr sz="1000" spc="1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B”</a:t>
            </a:r>
            <a:endParaRPr sz="1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For MAC user anytime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shortcut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given, replace Ctrl with</a:t>
            </a:r>
            <a:r>
              <a:rPr sz="1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command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When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 point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added successfully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‘blue dot’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</a:t>
            </a:r>
            <a:r>
              <a:rPr sz="14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appear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4277" y="6374898"/>
            <a:ext cx="69469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5535" algn="l"/>
                <a:tab pos="2718435" algn="l"/>
              </a:tabLst>
            </a:pPr>
            <a:r>
              <a:rPr sz="1500" b="1" spc="-7" baseline="69444" dirty="0">
                <a:solidFill>
                  <a:srgbClr val="003399"/>
                </a:solidFill>
                <a:latin typeface="Arial"/>
                <a:cs typeface="Arial"/>
              </a:rPr>
              <a:t>	</a:t>
            </a:r>
            <a:r>
              <a:rPr sz="2100" dirty="0">
                <a:solidFill>
                  <a:srgbClr val="99CC00"/>
                </a:solidFill>
                <a:latin typeface="Arial"/>
                <a:cs typeface="Arial"/>
              </a:rPr>
              <a:t>•	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Add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 point to lines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9, 14, 22, 34, 45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9864" y="3777917"/>
            <a:ext cx="2816106" cy="978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7645" y="4311906"/>
            <a:ext cx="584835" cy="152400"/>
          </a:xfrm>
          <a:custGeom>
            <a:avLst/>
            <a:gdLst/>
            <a:ahLst/>
            <a:cxnLst/>
            <a:rect l="l" t="t" r="r" b="b"/>
            <a:pathLst>
              <a:path w="584835" h="152400">
                <a:moveTo>
                  <a:pt x="432108" y="0"/>
                </a:moveTo>
                <a:lnTo>
                  <a:pt x="432108" y="50800"/>
                </a:lnTo>
                <a:lnTo>
                  <a:pt x="0" y="50800"/>
                </a:lnTo>
                <a:lnTo>
                  <a:pt x="0" y="101600"/>
                </a:lnTo>
                <a:lnTo>
                  <a:pt x="432108" y="101600"/>
                </a:lnTo>
                <a:lnTo>
                  <a:pt x="432108" y="152400"/>
                </a:lnTo>
                <a:lnTo>
                  <a:pt x="584508" y="76198"/>
                </a:lnTo>
                <a:lnTo>
                  <a:pt x="43210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6778" y="4281854"/>
            <a:ext cx="786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1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31307" y="5791200"/>
            <a:ext cx="3939591" cy="538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5784" y="5976108"/>
            <a:ext cx="584835" cy="152400"/>
          </a:xfrm>
          <a:custGeom>
            <a:avLst/>
            <a:gdLst/>
            <a:ahLst/>
            <a:cxnLst/>
            <a:rect l="l" t="t" r="r" b="b"/>
            <a:pathLst>
              <a:path w="584835" h="152400">
                <a:moveTo>
                  <a:pt x="533708" y="101600"/>
                </a:moveTo>
                <a:lnTo>
                  <a:pt x="432108" y="101600"/>
                </a:lnTo>
                <a:lnTo>
                  <a:pt x="432108" y="152400"/>
                </a:lnTo>
                <a:lnTo>
                  <a:pt x="533708" y="101600"/>
                </a:lnTo>
                <a:close/>
              </a:path>
              <a:path w="584835" h="152400">
                <a:moveTo>
                  <a:pt x="432108" y="0"/>
                </a:moveTo>
                <a:lnTo>
                  <a:pt x="432108" y="50800"/>
                </a:lnTo>
                <a:lnTo>
                  <a:pt x="0" y="50800"/>
                </a:lnTo>
                <a:lnTo>
                  <a:pt x="0" y="101600"/>
                </a:lnTo>
                <a:lnTo>
                  <a:pt x="533708" y="101600"/>
                </a:lnTo>
                <a:lnTo>
                  <a:pt x="584508" y="76199"/>
                </a:lnTo>
                <a:lnTo>
                  <a:pt x="43210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72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the</a:t>
            </a:r>
            <a:r>
              <a:rPr spc="-85" dirty="0"/>
              <a:t> </a:t>
            </a:r>
            <a:r>
              <a:rPr dirty="0"/>
              <a:t>debugger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448963"/>
            <a:ext cx="551307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begin debugging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Java File Right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click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 the ‘Example3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_buggy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.java’  file and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2172884"/>
            <a:ext cx="269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Java</a:t>
            </a:r>
            <a:r>
              <a:rPr sz="1400" spc="-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223A3F-9B64-D14B-B829-7AA64CED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42" y="2620201"/>
            <a:ext cx="4305814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72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the</a:t>
            </a:r>
            <a:r>
              <a:rPr spc="-85" dirty="0"/>
              <a:t> </a:t>
            </a:r>
            <a:r>
              <a:rPr dirty="0"/>
              <a:t>debugger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561965" cy="66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If you have not defined any break points the continue programing 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normally.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Remember that debugging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30" dirty="0">
                <a:solidFill>
                  <a:srgbClr val="003399"/>
                </a:solidFill>
                <a:latin typeface="Arial"/>
                <a:cs typeface="Arial"/>
              </a:rPr>
              <a:t>ONLY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work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breakpoints  have been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assigned!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388784"/>
            <a:ext cx="554609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When BREAKPOINTS are assigned, and the DEBUGGER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run  Eclipse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ask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 want to switch to the Debugger</a:t>
            </a:r>
            <a:r>
              <a:rPr sz="1400" spc="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Perspective.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3112684"/>
            <a:ext cx="1348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</a:t>
            </a:r>
            <a:r>
              <a:rPr sz="14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‘YES’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14800" y="3849424"/>
            <a:ext cx="4241800" cy="190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96A7B8-C6FA-AC46-9432-3ED7D6BA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24" y="2632532"/>
            <a:ext cx="3619958" cy="15367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8850" y="1571833"/>
            <a:ext cx="553910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39445" marR="5080" indent="-627380">
              <a:lnSpc>
                <a:spcPts val="2870"/>
              </a:lnSpc>
              <a:spcBef>
                <a:spcPts val="200"/>
              </a:spcBef>
              <a:tabLst>
                <a:tab pos="204597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Debugger can also be launched</a:t>
            </a:r>
            <a:r>
              <a:rPr sz="2400" spc="-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executed	from the </a:t>
            </a:r>
            <a:r>
              <a:rPr sz="2400" spc="-90" dirty="0">
                <a:solidFill>
                  <a:srgbClr val="003399"/>
                </a:solidFill>
                <a:latin typeface="Arial"/>
                <a:cs typeface="Arial"/>
              </a:rPr>
              <a:t>Top</a:t>
            </a:r>
            <a:r>
              <a:rPr sz="2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3399"/>
                </a:solidFill>
                <a:latin typeface="Arial"/>
                <a:cs typeface="Arial"/>
              </a:rPr>
              <a:t>Toolbar!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72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the</a:t>
            </a:r>
            <a:r>
              <a:rPr spc="-85" dirty="0"/>
              <a:t> </a:t>
            </a:r>
            <a:r>
              <a:rPr dirty="0"/>
              <a:t>debugger</a:t>
            </a:r>
          </a:p>
        </p:txBody>
      </p:sp>
      <p:sp>
        <p:nvSpPr>
          <p:cNvPr id="11" name="object 11"/>
          <p:cNvSpPr/>
          <p:nvPr/>
        </p:nvSpPr>
        <p:spPr>
          <a:xfrm>
            <a:off x="4109625" y="2625091"/>
            <a:ext cx="3738976" cy="1544142"/>
          </a:xfrm>
          <a:custGeom>
            <a:avLst/>
            <a:gdLst/>
            <a:ahLst/>
            <a:cxnLst/>
            <a:rect l="l" t="t" r="r" b="b"/>
            <a:pathLst>
              <a:path w="4257675" h="2709545">
                <a:moveTo>
                  <a:pt x="0" y="0"/>
                </a:moveTo>
                <a:lnTo>
                  <a:pt x="4257558" y="0"/>
                </a:lnTo>
                <a:lnTo>
                  <a:pt x="4257558" y="2709333"/>
                </a:lnTo>
                <a:lnTo>
                  <a:pt x="0" y="270933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3433" y="2514064"/>
            <a:ext cx="660400" cy="607695"/>
          </a:xfrm>
          <a:custGeom>
            <a:avLst/>
            <a:gdLst/>
            <a:ahLst/>
            <a:cxnLst/>
            <a:rect l="l" t="t" r="r" b="b"/>
            <a:pathLst>
              <a:path w="660400" h="607695">
                <a:moveTo>
                  <a:pt x="330200" y="0"/>
                </a:moveTo>
                <a:lnTo>
                  <a:pt x="281405" y="3293"/>
                </a:lnTo>
                <a:lnTo>
                  <a:pt x="234833" y="12862"/>
                </a:lnTo>
                <a:lnTo>
                  <a:pt x="190996" y="28235"/>
                </a:lnTo>
                <a:lnTo>
                  <a:pt x="150402" y="48944"/>
                </a:lnTo>
                <a:lnTo>
                  <a:pt x="113564" y="74517"/>
                </a:lnTo>
                <a:lnTo>
                  <a:pt x="80992" y="104484"/>
                </a:lnTo>
                <a:lnTo>
                  <a:pt x="53197" y="138377"/>
                </a:lnTo>
                <a:lnTo>
                  <a:pt x="30689" y="175725"/>
                </a:lnTo>
                <a:lnTo>
                  <a:pt x="13980" y="216058"/>
                </a:lnTo>
                <a:lnTo>
                  <a:pt x="3580" y="258907"/>
                </a:lnTo>
                <a:lnTo>
                  <a:pt x="0" y="303800"/>
                </a:lnTo>
                <a:lnTo>
                  <a:pt x="3580" y="348694"/>
                </a:lnTo>
                <a:lnTo>
                  <a:pt x="13980" y="391542"/>
                </a:lnTo>
                <a:lnTo>
                  <a:pt x="30689" y="431875"/>
                </a:lnTo>
                <a:lnTo>
                  <a:pt x="53197" y="469223"/>
                </a:lnTo>
                <a:lnTo>
                  <a:pt x="80992" y="503116"/>
                </a:lnTo>
                <a:lnTo>
                  <a:pt x="113564" y="533084"/>
                </a:lnTo>
                <a:lnTo>
                  <a:pt x="150402" y="558656"/>
                </a:lnTo>
                <a:lnTo>
                  <a:pt x="190996" y="579365"/>
                </a:lnTo>
                <a:lnTo>
                  <a:pt x="234833" y="594738"/>
                </a:lnTo>
                <a:lnTo>
                  <a:pt x="281405" y="604307"/>
                </a:lnTo>
                <a:lnTo>
                  <a:pt x="330200" y="607601"/>
                </a:lnTo>
                <a:lnTo>
                  <a:pt x="378994" y="604307"/>
                </a:lnTo>
                <a:lnTo>
                  <a:pt x="425566" y="594738"/>
                </a:lnTo>
                <a:lnTo>
                  <a:pt x="469403" y="579365"/>
                </a:lnTo>
                <a:lnTo>
                  <a:pt x="509997" y="558656"/>
                </a:lnTo>
                <a:lnTo>
                  <a:pt x="546835" y="533084"/>
                </a:lnTo>
                <a:lnTo>
                  <a:pt x="579407" y="503116"/>
                </a:lnTo>
                <a:lnTo>
                  <a:pt x="607202" y="469223"/>
                </a:lnTo>
                <a:lnTo>
                  <a:pt x="629710" y="431875"/>
                </a:lnTo>
                <a:lnTo>
                  <a:pt x="646419" y="391542"/>
                </a:lnTo>
                <a:lnTo>
                  <a:pt x="656819" y="348694"/>
                </a:lnTo>
                <a:lnTo>
                  <a:pt x="660400" y="303800"/>
                </a:lnTo>
                <a:lnTo>
                  <a:pt x="656819" y="258907"/>
                </a:lnTo>
                <a:lnTo>
                  <a:pt x="646419" y="216058"/>
                </a:lnTo>
                <a:lnTo>
                  <a:pt x="629710" y="175725"/>
                </a:lnTo>
                <a:lnTo>
                  <a:pt x="607202" y="138377"/>
                </a:lnTo>
                <a:lnTo>
                  <a:pt x="579407" y="104484"/>
                </a:lnTo>
                <a:lnTo>
                  <a:pt x="546835" y="74517"/>
                </a:lnTo>
                <a:lnTo>
                  <a:pt x="509997" y="48944"/>
                </a:lnTo>
                <a:lnTo>
                  <a:pt x="469403" y="28235"/>
                </a:lnTo>
                <a:lnTo>
                  <a:pt x="425566" y="12862"/>
                </a:lnTo>
                <a:lnTo>
                  <a:pt x="378994" y="3293"/>
                </a:lnTo>
                <a:lnTo>
                  <a:pt x="330200" y="0"/>
                </a:lnTo>
                <a:close/>
              </a:path>
            </a:pathLst>
          </a:custGeom>
          <a:solidFill>
            <a:srgbClr val="FF0000">
              <a:alpha val="211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3433" y="2514064"/>
            <a:ext cx="660400" cy="607695"/>
          </a:xfrm>
          <a:custGeom>
            <a:avLst/>
            <a:gdLst/>
            <a:ahLst/>
            <a:cxnLst/>
            <a:rect l="l" t="t" r="r" b="b"/>
            <a:pathLst>
              <a:path w="660400" h="607695">
                <a:moveTo>
                  <a:pt x="0" y="303801"/>
                </a:moveTo>
                <a:lnTo>
                  <a:pt x="3580" y="258907"/>
                </a:lnTo>
                <a:lnTo>
                  <a:pt x="13980" y="216059"/>
                </a:lnTo>
                <a:lnTo>
                  <a:pt x="30689" y="175726"/>
                </a:lnTo>
                <a:lnTo>
                  <a:pt x="53197" y="138378"/>
                </a:lnTo>
                <a:lnTo>
                  <a:pt x="80992" y="104485"/>
                </a:lnTo>
                <a:lnTo>
                  <a:pt x="113564" y="74517"/>
                </a:lnTo>
                <a:lnTo>
                  <a:pt x="150402" y="48944"/>
                </a:lnTo>
                <a:lnTo>
                  <a:pt x="190996" y="28236"/>
                </a:lnTo>
                <a:lnTo>
                  <a:pt x="234833" y="12862"/>
                </a:lnTo>
                <a:lnTo>
                  <a:pt x="281405" y="3293"/>
                </a:lnTo>
                <a:lnTo>
                  <a:pt x="330200" y="0"/>
                </a:lnTo>
                <a:lnTo>
                  <a:pt x="378994" y="3293"/>
                </a:lnTo>
                <a:lnTo>
                  <a:pt x="425566" y="12862"/>
                </a:lnTo>
                <a:lnTo>
                  <a:pt x="469403" y="28236"/>
                </a:lnTo>
                <a:lnTo>
                  <a:pt x="509997" y="48944"/>
                </a:lnTo>
                <a:lnTo>
                  <a:pt x="546835" y="74517"/>
                </a:lnTo>
                <a:lnTo>
                  <a:pt x="579407" y="104485"/>
                </a:lnTo>
                <a:lnTo>
                  <a:pt x="607202" y="138378"/>
                </a:lnTo>
                <a:lnTo>
                  <a:pt x="629710" y="175726"/>
                </a:lnTo>
                <a:lnTo>
                  <a:pt x="646419" y="216059"/>
                </a:lnTo>
                <a:lnTo>
                  <a:pt x="656819" y="258907"/>
                </a:lnTo>
                <a:lnTo>
                  <a:pt x="660400" y="303801"/>
                </a:lnTo>
                <a:lnTo>
                  <a:pt x="656819" y="348694"/>
                </a:lnTo>
                <a:lnTo>
                  <a:pt x="646419" y="391542"/>
                </a:lnTo>
                <a:lnTo>
                  <a:pt x="629710" y="431875"/>
                </a:lnTo>
                <a:lnTo>
                  <a:pt x="607202" y="469223"/>
                </a:lnTo>
                <a:lnTo>
                  <a:pt x="579407" y="503116"/>
                </a:lnTo>
                <a:lnTo>
                  <a:pt x="546835" y="533084"/>
                </a:lnTo>
                <a:lnTo>
                  <a:pt x="509997" y="558657"/>
                </a:lnTo>
                <a:lnTo>
                  <a:pt x="469403" y="579365"/>
                </a:lnTo>
                <a:lnTo>
                  <a:pt x="425566" y="594739"/>
                </a:lnTo>
                <a:lnTo>
                  <a:pt x="378994" y="604308"/>
                </a:lnTo>
                <a:lnTo>
                  <a:pt x="330200" y="607602"/>
                </a:lnTo>
                <a:lnTo>
                  <a:pt x="281405" y="604308"/>
                </a:lnTo>
                <a:lnTo>
                  <a:pt x="234833" y="594739"/>
                </a:lnTo>
                <a:lnTo>
                  <a:pt x="190996" y="579365"/>
                </a:lnTo>
                <a:lnTo>
                  <a:pt x="150402" y="558657"/>
                </a:lnTo>
                <a:lnTo>
                  <a:pt x="113564" y="533084"/>
                </a:lnTo>
                <a:lnTo>
                  <a:pt x="80992" y="503116"/>
                </a:lnTo>
                <a:lnTo>
                  <a:pt x="53197" y="469223"/>
                </a:lnTo>
                <a:lnTo>
                  <a:pt x="30689" y="431875"/>
                </a:lnTo>
                <a:lnTo>
                  <a:pt x="13980" y="391542"/>
                </a:lnTo>
                <a:lnTo>
                  <a:pt x="3580" y="348694"/>
                </a:lnTo>
                <a:lnTo>
                  <a:pt x="0" y="303801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283" y="2098549"/>
            <a:ext cx="5618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1.</a:t>
            </a:r>
            <a:r>
              <a:rPr sz="8000" spc="-75" dirty="0">
                <a:solidFill>
                  <a:srgbClr val="404040"/>
                </a:solidFill>
              </a:rPr>
              <a:t> </a:t>
            </a:r>
            <a:r>
              <a:rPr sz="8000" spc="-55" dirty="0">
                <a:solidFill>
                  <a:srgbClr val="404040"/>
                </a:solidFill>
              </a:rPr>
              <a:t>Variables</a:t>
            </a:r>
            <a:endParaRPr sz="8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7085" y="3396550"/>
            <a:ext cx="5586914" cy="3461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516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Debugger</a:t>
            </a:r>
            <a:r>
              <a:rPr spc="-60" dirty="0"/>
              <a:t> </a:t>
            </a:r>
            <a:r>
              <a:rPr spc="-5" dirty="0"/>
              <a:t>Perspective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80740" y="1416972"/>
            <a:ext cx="5236845" cy="612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3291840" algn="l"/>
              </a:tabLst>
            </a:pPr>
            <a:r>
              <a:rPr sz="2000" b="1" spc="-5" dirty="0">
                <a:solidFill>
                  <a:srgbClr val="000080"/>
                </a:solidFill>
                <a:latin typeface="Arial"/>
                <a:cs typeface="Arial"/>
              </a:rPr>
              <a:t>Once you enter the Debugger Perspective 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you </a:t>
            </a:r>
            <a:r>
              <a:rPr sz="2000" b="1" spc="-10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see</a:t>
            </a:r>
            <a:r>
              <a:rPr sz="20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Arial"/>
                <a:cs typeface="Arial"/>
              </a:rPr>
              <a:t>the following:	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0895" y="2914301"/>
            <a:ext cx="8401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k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Points</a:t>
            </a:r>
            <a:r>
              <a:rPr sz="1000" b="1" u="sng" spc="-8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View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40588" y="2536380"/>
            <a:ext cx="8388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Variable</a:t>
            </a:r>
            <a:r>
              <a:rPr sz="1000" b="1" u="sng" spc="-8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View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5812" y="359029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619"/>
                </a:lnTo>
              </a:path>
            </a:pathLst>
          </a:custGeom>
          <a:ln w="224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4590" y="3578859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960" y="0"/>
                </a:lnTo>
              </a:path>
            </a:pathLst>
          </a:custGeom>
          <a:ln w="2286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6329" y="3590493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4666"/>
                </a:lnTo>
              </a:path>
            </a:pathLst>
          </a:custGeom>
          <a:ln w="2244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6070" y="3000056"/>
            <a:ext cx="0" cy="568325"/>
          </a:xfrm>
          <a:custGeom>
            <a:avLst/>
            <a:gdLst/>
            <a:ahLst/>
            <a:cxnLst/>
            <a:rect l="l" t="t" r="r" b="b"/>
            <a:pathLst>
              <a:path h="568325">
                <a:moveTo>
                  <a:pt x="0" y="567992"/>
                </a:moveTo>
                <a:lnTo>
                  <a:pt x="1" y="0"/>
                </a:lnTo>
              </a:path>
            </a:pathLst>
          </a:custGeom>
          <a:ln w="508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34916" y="2741883"/>
            <a:ext cx="6299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Call</a:t>
            </a:r>
            <a:r>
              <a:rPr sz="1000" b="1" u="sng" spc="-7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Stack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95495" y="2959337"/>
            <a:ext cx="461645" cy="1092200"/>
          </a:xfrm>
          <a:custGeom>
            <a:avLst/>
            <a:gdLst/>
            <a:ahLst/>
            <a:cxnLst/>
            <a:rect l="l" t="t" r="r" b="b"/>
            <a:pathLst>
              <a:path w="461645" h="1092200">
                <a:moveTo>
                  <a:pt x="461592" y="1092013"/>
                </a:moveTo>
                <a:lnTo>
                  <a:pt x="0" y="0"/>
                </a:lnTo>
              </a:path>
            </a:pathLst>
          </a:custGeom>
          <a:ln w="508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10785"/>
              </p:ext>
            </p:extLst>
          </p:nvPr>
        </p:nvGraphicFramePr>
        <p:xfrm>
          <a:off x="3539624" y="2753836"/>
          <a:ext cx="3620133" cy="166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671">
                <a:tc rowSpan="2" gridSpan="2"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u="sng" spc="-5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Execution</a:t>
                      </a:r>
                      <a:r>
                        <a:rPr sz="1000" b="1" u="sng" spc="-10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u="sng" spc="-5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Control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53975">
                      <a:solidFill>
                        <a:srgbClr val="C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326390">
                        <a:lnSpc>
                          <a:spcPct val="100000"/>
                        </a:lnSpc>
                      </a:pPr>
                      <a:r>
                        <a:rPr sz="1000" b="1" u="sng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B</a:t>
                      </a:r>
                      <a:r>
                        <a:rPr sz="1000" b="1" u="sng" spc="-5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u="sng" spc="-10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u="sng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53975">
                      <a:solidFill>
                        <a:srgbClr val="C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7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53975">
                      <a:solidFill>
                        <a:srgbClr val="C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5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091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Execution</a:t>
            </a:r>
            <a:r>
              <a:rPr spc="-85" dirty="0"/>
              <a:t> </a:t>
            </a:r>
            <a:r>
              <a:rPr dirty="0"/>
              <a:t>Control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7259" y="1448963"/>
            <a:ext cx="543496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 the “Debugging Perspective” Eclipse allows you to control the  execution of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program.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7259" y="2172884"/>
            <a:ext cx="527621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Following shows how these commands work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addition to  there keyboard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shortcuts: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6186084"/>
            <a:ext cx="546290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F8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Tells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Debugger to resume the execution of the program  code until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reaches the next break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point.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0518" y="2880666"/>
            <a:ext cx="3601483" cy="900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7259" y="3805612"/>
            <a:ext cx="5469890" cy="2153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100"/>
              </a:spcBef>
              <a:tabLst>
                <a:tab pos="1972310" algn="l"/>
                <a:tab pos="3128010" algn="l"/>
                <a:tab pos="3620770" algn="l"/>
                <a:tab pos="4201160" algn="l"/>
              </a:tabLst>
            </a:pP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F8	</a:t>
            </a:r>
            <a:r>
              <a:rPr sz="2000" b="1" spc="-15" dirty="0">
                <a:solidFill>
                  <a:srgbClr val="000080"/>
                </a:solidFill>
                <a:latin typeface="Arial"/>
                <a:cs typeface="Arial"/>
              </a:rPr>
              <a:t>STOP	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F5	F6	F7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F5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Executes the currently selected</a:t>
            </a:r>
            <a:r>
              <a:rPr sz="14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line.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2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F6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Executes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method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‘steps-over’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call without stepping  into the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debugger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(MOST USEFULL!!)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CC00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F7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‘Steps out’ to the caller of the currently executed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method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73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Call</a:t>
            </a:r>
            <a:r>
              <a:rPr sz="2400" spc="-8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Stack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58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Call</a:t>
            </a:r>
            <a:r>
              <a:rPr spc="-70" dirty="0"/>
              <a:t> </a:t>
            </a:r>
            <a:r>
              <a:rPr spc="-5" dirty="0"/>
              <a:t>Stack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702984"/>
            <a:ext cx="5579110" cy="96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call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stack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displayed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DP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2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call stack shows the parts of your program which are currently  executed and how they relate to each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other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943350"/>
            <a:ext cx="5367020" cy="6623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Clicking on one element of this stack switches the editor view to  display the corresponding class, and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the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"variables" view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show  variables of this stack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element.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92D265-773A-CB4A-8B27-46A4CA41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44" y="3892642"/>
            <a:ext cx="3507140" cy="238714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513243" y="3892642"/>
            <a:ext cx="4158085" cy="2387144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5F8772-04F3-B342-A2EA-5C5A9B8B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378443"/>
            <a:ext cx="4005518" cy="1813024"/>
          </a:xfrm>
          <a:prstGeom prst="rect">
            <a:avLst/>
          </a:prstGeom>
        </p:spPr>
      </p:pic>
      <p:sp>
        <p:nvSpPr>
          <p:cNvPr id="20" name="object 12">
            <a:extLst>
              <a:ext uri="{FF2B5EF4-FFF2-40B4-BE49-F238E27FC236}">
                <a16:creationId xmlns:a16="http://schemas.microsoft.com/office/drawing/2014/main" id="{D5D16B7D-FA47-CA40-A53B-878031C941B6}"/>
              </a:ext>
            </a:extLst>
          </p:cNvPr>
          <p:cNvSpPr/>
          <p:nvPr/>
        </p:nvSpPr>
        <p:spPr>
          <a:xfrm>
            <a:off x="3581401" y="4378442"/>
            <a:ext cx="4005518" cy="1901343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799237"/>
            <a:ext cx="185864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B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eakpoint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519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Breakpoint</a:t>
            </a:r>
            <a:r>
              <a:rPr spc="-45" dirty="0"/>
              <a:t> </a:t>
            </a:r>
            <a:r>
              <a:rPr spc="-20" dirty="0"/>
              <a:t>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77259" y="1448963"/>
            <a:ext cx="489140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This view port allows you to delete, deactivate and modify  properties of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2172884"/>
            <a:ext cx="521017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can deactivate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 by unselecting the check box  next to each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or….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259" y="2901017"/>
            <a:ext cx="503110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can delete them using the corresponding buttons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toolbar.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8960" y="3849651"/>
            <a:ext cx="164973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61950" marR="5080" indent="-349250">
              <a:lnSpc>
                <a:spcPts val="1670"/>
              </a:lnSpc>
              <a:spcBef>
                <a:spcPts val="16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ctivate/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eactivat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Breakpoint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2493" y="3571887"/>
            <a:ext cx="139509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5730" marR="5080" indent="-113664">
              <a:lnSpc>
                <a:spcPts val="1670"/>
              </a:lnSpc>
              <a:spcBef>
                <a:spcPts val="16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Delete all or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one 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Breakpoint(s)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69871" y="4321464"/>
            <a:ext cx="464820" cy="610235"/>
          </a:xfrm>
          <a:custGeom>
            <a:avLst/>
            <a:gdLst/>
            <a:ahLst/>
            <a:cxnLst/>
            <a:rect l="l" t="t" r="r" b="b"/>
            <a:pathLst>
              <a:path w="464820" h="610235">
                <a:moveTo>
                  <a:pt x="43914" y="357982"/>
                </a:moveTo>
                <a:lnTo>
                  <a:pt x="0" y="609763"/>
                </a:lnTo>
                <a:lnTo>
                  <a:pt x="227773" y="493826"/>
                </a:lnTo>
                <a:lnTo>
                  <a:pt x="166486" y="448546"/>
                </a:lnTo>
                <a:lnTo>
                  <a:pt x="199943" y="403264"/>
                </a:lnTo>
                <a:lnTo>
                  <a:pt x="105200" y="403264"/>
                </a:lnTo>
                <a:lnTo>
                  <a:pt x="43914" y="357982"/>
                </a:lnTo>
                <a:close/>
              </a:path>
              <a:path w="464820" h="610235">
                <a:moveTo>
                  <a:pt x="403152" y="0"/>
                </a:moveTo>
                <a:lnTo>
                  <a:pt x="105200" y="403264"/>
                </a:lnTo>
                <a:lnTo>
                  <a:pt x="199943" y="403264"/>
                </a:lnTo>
                <a:lnTo>
                  <a:pt x="464438" y="45281"/>
                </a:lnTo>
                <a:lnTo>
                  <a:pt x="40315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1244" y="4058513"/>
            <a:ext cx="464820" cy="610235"/>
          </a:xfrm>
          <a:custGeom>
            <a:avLst/>
            <a:gdLst/>
            <a:ahLst/>
            <a:cxnLst/>
            <a:rect l="l" t="t" r="r" b="b"/>
            <a:pathLst>
              <a:path w="464820" h="610235">
                <a:moveTo>
                  <a:pt x="43914" y="357982"/>
                </a:moveTo>
                <a:lnTo>
                  <a:pt x="0" y="609763"/>
                </a:lnTo>
                <a:lnTo>
                  <a:pt x="227774" y="493826"/>
                </a:lnTo>
                <a:lnTo>
                  <a:pt x="166486" y="448544"/>
                </a:lnTo>
                <a:lnTo>
                  <a:pt x="199943" y="403263"/>
                </a:lnTo>
                <a:lnTo>
                  <a:pt x="105200" y="403263"/>
                </a:lnTo>
                <a:lnTo>
                  <a:pt x="43914" y="357982"/>
                </a:lnTo>
                <a:close/>
              </a:path>
              <a:path w="464820" h="610235">
                <a:moveTo>
                  <a:pt x="403152" y="0"/>
                </a:moveTo>
                <a:lnTo>
                  <a:pt x="105200" y="403263"/>
                </a:lnTo>
                <a:lnTo>
                  <a:pt x="199943" y="403263"/>
                </a:lnTo>
                <a:lnTo>
                  <a:pt x="464439" y="45281"/>
                </a:lnTo>
                <a:lnTo>
                  <a:pt x="40315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5009" y="4073325"/>
            <a:ext cx="464820" cy="610235"/>
          </a:xfrm>
          <a:custGeom>
            <a:avLst/>
            <a:gdLst/>
            <a:ahLst/>
            <a:cxnLst/>
            <a:rect l="l" t="t" r="r" b="b"/>
            <a:pathLst>
              <a:path w="464820" h="610235">
                <a:moveTo>
                  <a:pt x="43915" y="357982"/>
                </a:moveTo>
                <a:lnTo>
                  <a:pt x="0" y="609763"/>
                </a:lnTo>
                <a:lnTo>
                  <a:pt x="227774" y="493826"/>
                </a:lnTo>
                <a:lnTo>
                  <a:pt x="166488" y="448544"/>
                </a:lnTo>
                <a:lnTo>
                  <a:pt x="199944" y="403263"/>
                </a:lnTo>
                <a:lnTo>
                  <a:pt x="105201" y="403263"/>
                </a:lnTo>
                <a:lnTo>
                  <a:pt x="43915" y="357982"/>
                </a:lnTo>
                <a:close/>
              </a:path>
              <a:path w="464820" h="610235">
                <a:moveTo>
                  <a:pt x="403153" y="0"/>
                </a:moveTo>
                <a:lnTo>
                  <a:pt x="105201" y="403263"/>
                </a:lnTo>
                <a:lnTo>
                  <a:pt x="199944" y="403263"/>
                </a:lnTo>
                <a:lnTo>
                  <a:pt x="464440" y="45281"/>
                </a:lnTo>
                <a:lnTo>
                  <a:pt x="40315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41845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Variables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Viewport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shows the fields and local variables from  the current executing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stack.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172884"/>
            <a:ext cx="556323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must run the Debugger (click on the little bug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toolbar) to  see the variables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view!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2901017"/>
            <a:ext cx="538416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good place to make sure all variable are initializing and  are representing what you think they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should…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6213A0-EAFA-1A46-83B8-2BFC8C0F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886200"/>
            <a:ext cx="4029186" cy="1931562"/>
          </a:xfrm>
          <a:prstGeom prst="rect">
            <a:avLst/>
          </a:prstGeom>
        </p:spPr>
      </p:pic>
      <p:sp>
        <p:nvSpPr>
          <p:cNvPr id="15" name="object 12">
            <a:extLst>
              <a:ext uri="{FF2B5EF4-FFF2-40B4-BE49-F238E27FC236}">
                <a16:creationId xmlns:a16="http://schemas.microsoft.com/office/drawing/2014/main" id="{33C4631B-93D9-5B44-8454-5F1F0BED9F19}"/>
              </a:ext>
            </a:extLst>
          </p:cNvPr>
          <p:cNvSpPr/>
          <p:nvPr/>
        </p:nvSpPr>
        <p:spPr>
          <a:xfrm>
            <a:off x="3962401" y="3892642"/>
            <a:ext cx="4029186" cy="1931562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702984"/>
            <a:ext cx="521335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 the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Variable Veiwport,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 can use the Drop-Down Menu to  display static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variables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0623" y="2644139"/>
            <a:ext cx="4641273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1521" y="3124200"/>
            <a:ext cx="330200" cy="304165"/>
          </a:xfrm>
          <a:custGeom>
            <a:avLst/>
            <a:gdLst/>
            <a:ahLst/>
            <a:cxnLst/>
            <a:rect l="l" t="t" r="r" b="b"/>
            <a:pathLst>
              <a:path w="330200" h="304164">
                <a:moveTo>
                  <a:pt x="165100" y="0"/>
                </a:moveTo>
                <a:lnTo>
                  <a:pt x="112915" y="7744"/>
                </a:lnTo>
                <a:lnTo>
                  <a:pt x="67594" y="29308"/>
                </a:lnTo>
                <a:lnTo>
                  <a:pt x="31854" y="62190"/>
                </a:lnTo>
                <a:lnTo>
                  <a:pt x="8416" y="103888"/>
                </a:lnTo>
                <a:lnTo>
                  <a:pt x="0" y="151900"/>
                </a:lnTo>
                <a:lnTo>
                  <a:pt x="8416" y="199913"/>
                </a:lnTo>
                <a:lnTo>
                  <a:pt x="31854" y="241611"/>
                </a:lnTo>
                <a:lnTo>
                  <a:pt x="67594" y="274492"/>
                </a:lnTo>
                <a:lnTo>
                  <a:pt x="112915" y="296056"/>
                </a:lnTo>
                <a:lnTo>
                  <a:pt x="165100" y="303800"/>
                </a:lnTo>
                <a:lnTo>
                  <a:pt x="217284" y="296056"/>
                </a:lnTo>
                <a:lnTo>
                  <a:pt x="262605" y="274492"/>
                </a:lnTo>
                <a:lnTo>
                  <a:pt x="298345" y="241611"/>
                </a:lnTo>
                <a:lnTo>
                  <a:pt x="321783" y="199913"/>
                </a:lnTo>
                <a:lnTo>
                  <a:pt x="330200" y="151900"/>
                </a:lnTo>
                <a:lnTo>
                  <a:pt x="321783" y="103888"/>
                </a:lnTo>
                <a:lnTo>
                  <a:pt x="298345" y="62190"/>
                </a:lnTo>
                <a:lnTo>
                  <a:pt x="262605" y="29308"/>
                </a:lnTo>
                <a:lnTo>
                  <a:pt x="217284" y="7744"/>
                </a:lnTo>
                <a:lnTo>
                  <a:pt x="165100" y="0"/>
                </a:lnTo>
                <a:close/>
              </a:path>
            </a:pathLst>
          </a:custGeom>
          <a:solidFill>
            <a:srgbClr val="FF0000">
              <a:alpha val="211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1521" y="3124200"/>
            <a:ext cx="330200" cy="304165"/>
          </a:xfrm>
          <a:custGeom>
            <a:avLst/>
            <a:gdLst/>
            <a:ahLst/>
            <a:cxnLst/>
            <a:rect l="l" t="t" r="r" b="b"/>
            <a:pathLst>
              <a:path w="330200" h="304164">
                <a:moveTo>
                  <a:pt x="0" y="151900"/>
                </a:moveTo>
                <a:lnTo>
                  <a:pt x="8416" y="103888"/>
                </a:lnTo>
                <a:lnTo>
                  <a:pt x="31854" y="62190"/>
                </a:lnTo>
                <a:lnTo>
                  <a:pt x="67594" y="29307"/>
                </a:lnTo>
                <a:lnTo>
                  <a:pt x="112915" y="7743"/>
                </a:lnTo>
                <a:lnTo>
                  <a:pt x="165100" y="0"/>
                </a:lnTo>
                <a:lnTo>
                  <a:pt x="217284" y="7743"/>
                </a:lnTo>
                <a:lnTo>
                  <a:pt x="262605" y="29307"/>
                </a:lnTo>
                <a:lnTo>
                  <a:pt x="298345" y="62190"/>
                </a:lnTo>
                <a:lnTo>
                  <a:pt x="321783" y="103888"/>
                </a:lnTo>
                <a:lnTo>
                  <a:pt x="330200" y="151900"/>
                </a:lnTo>
                <a:lnTo>
                  <a:pt x="321783" y="199912"/>
                </a:lnTo>
                <a:lnTo>
                  <a:pt x="298345" y="241610"/>
                </a:lnTo>
                <a:lnTo>
                  <a:pt x="262605" y="274493"/>
                </a:lnTo>
                <a:lnTo>
                  <a:pt x="217284" y="296057"/>
                </a:lnTo>
                <a:lnTo>
                  <a:pt x="165100" y="303801"/>
                </a:lnTo>
                <a:lnTo>
                  <a:pt x="112915" y="296057"/>
                </a:lnTo>
                <a:lnTo>
                  <a:pt x="67594" y="274493"/>
                </a:lnTo>
                <a:lnTo>
                  <a:pt x="31854" y="241610"/>
                </a:lnTo>
                <a:lnTo>
                  <a:pt x="8416" y="199912"/>
                </a:lnTo>
                <a:lnTo>
                  <a:pt x="0" y="15190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6961F79-6558-9344-9D5D-98E0ADF4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43200"/>
            <a:ext cx="4116585" cy="189855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418455" cy="9301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Variables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Viewport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also allows you to change the value of each static variable before resuming!</a:t>
            </a:r>
          </a:p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Do this by double clicking (or right clicking on the value box)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3C4631B-93D9-5B44-8454-5F1F0BED9F19}"/>
              </a:ext>
            </a:extLst>
          </p:cNvPr>
          <p:cNvSpPr/>
          <p:nvPr/>
        </p:nvSpPr>
        <p:spPr>
          <a:xfrm>
            <a:off x="4122079" y="2743200"/>
            <a:ext cx="4109305" cy="1931562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0571E98-4C48-BC4F-890C-9C0BCD3D2FDD}"/>
              </a:ext>
            </a:extLst>
          </p:cNvPr>
          <p:cNvSpPr/>
          <p:nvPr/>
        </p:nvSpPr>
        <p:spPr>
          <a:xfrm>
            <a:off x="6781800" y="3581400"/>
            <a:ext cx="330200" cy="304165"/>
          </a:xfrm>
          <a:custGeom>
            <a:avLst/>
            <a:gdLst/>
            <a:ahLst/>
            <a:cxnLst/>
            <a:rect l="l" t="t" r="r" b="b"/>
            <a:pathLst>
              <a:path w="330200" h="304164">
                <a:moveTo>
                  <a:pt x="165100" y="0"/>
                </a:moveTo>
                <a:lnTo>
                  <a:pt x="112915" y="7744"/>
                </a:lnTo>
                <a:lnTo>
                  <a:pt x="67594" y="29308"/>
                </a:lnTo>
                <a:lnTo>
                  <a:pt x="31854" y="62190"/>
                </a:lnTo>
                <a:lnTo>
                  <a:pt x="8416" y="103888"/>
                </a:lnTo>
                <a:lnTo>
                  <a:pt x="0" y="151900"/>
                </a:lnTo>
                <a:lnTo>
                  <a:pt x="8416" y="199913"/>
                </a:lnTo>
                <a:lnTo>
                  <a:pt x="31854" y="241611"/>
                </a:lnTo>
                <a:lnTo>
                  <a:pt x="67594" y="274492"/>
                </a:lnTo>
                <a:lnTo>
                  <a:pt x="112915" y="296056"/>
                </a:lnTo>
                <a:lnTo>
                  <a:pt x="165100" y="303800"/>
                </a:lnTo>
                <a:lnTo>
                  <a:pt x="217284" y="296056"/>
                </a:lnTo>
                <a:lnTo>
                  <a:pt x="262605" y="274492"/>
                </a:lnTo>
                <a:lnTo>
                  <a:pt x="298345" y="241611"/>
                </a:lnTo>
                <a:lnTo>
                  <a:pt x="321783" y="199913"/>
                </a:lnTo>
                <a:lnTo>
                  <a:pt x="330200" y="151900"/>
                </a:lnTo>
                <a:lnTo>
                  <a:pt x="321783" y="103888"/>
                </a:lnTo>
                <a:lnTo>
                  <a:pt x="298345" y="62190"/>
                </a:lnTo>
                <a:lnTo>
                  <a:pt x="262605" y="29308"/>
                </a:lnTo>
                <a:lnTo>
                  <a:pt x="217284" y="7744"/>
                </a:lnTo>
                <a:lnTo>
                  <a:pt x="165100" y="0"/>
                </a:lnTo>
                <a:close/>
              </a:path>
            </a:pathLst>
          </a:custGeom>
          <a:solidFill>
            <a:srgbClr val="FF0000">
              <a:alpha val="211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A75012B-7548-4C42-99E6-685F0EC0997D}"/>
              </a:ext>
            </a:extLst>
          </p:cNvPr>
          <p:cNvSpPr/>
          <p:nvPr/>
        </p:nvSpPr>
        <p:spPr>
          <a:xfrm>
            <a:off x="6781800" y="3581400"/>
            <a:ext cx="330200" cy="304165"/>
          </a:xfrm>
          <a:custGeom>
            <a:avLst/>
            <a:gdLst/>
            <a:ahLst/>
            <a:cxnLst/>
            <a:rect l="l" t="t" r="r" b="b"/>
            <a:pathLst>
              <a:path w="330200" h="304164">
                <a:moveTo>
                  <a:pt x="0" y="151900"/>
                </a:moveTo>
                <a:lnTo>
                  <a:pt x="8416" y="103888"/>
                </a:lnTo>
                <a:lnTo>
                  <a:pt x="31854" y="62190"/>
                </a:lnTo>
                <a:lnTo>
                  <a:pt x="67594" y="29307"/>
                </a:lnTo>
                <a:lnTo>
                  <a:pt x="112915" y="7743"/>
                </a:lnTo>
                <a:lnTo>
                  <a:pt x="165100" y="0"/>
                </a:lnTo>
                <a:lnTo>
                  <a:pt x="217284" y="7743"/>
                </a:lnTo>
                <a:lnTo>
                  <a:pt x="262605" y="29307"/>
                </a:lnTo>
                <a:lnTo>
                  <a:pt x="298345" y="62190"/>
                </a:lnTo>
                <a:lnTo>
                  <a:pt x="321783" y="103888"/>
                </a:lnTo>
                <a:lnTo>
                  <a:pt x="330200" y="151900"/>
                </a:lnTo>
                <a:lnTo>
                  <a:pt x="321783" y="199912"/>
                </a:lnTo>
                <a:lnTo>
                  <a:pt x="298345" y="241610"/>
                </a:lnTo>
                <a:lnTo>
                  <a:pt x="262605" y="274493"/>
                </a:lnTo>
                <a:lnTo>
                  <a:pt x="217284" y="296057"/>
                </a:lnTo>
                <a:lnTo>
                  <a:pt x="165100" y="303801"/>
                </a:lnTo>
                <a:lnTo>
                  <a:pt x="112915" y="296057"/>
                </a:lnTo>
                <a:lnTo>
                  <a:pt x="67594" y="274493"/>
                </a:lnTo>
                <a:lnTo>
                  <a:pt x="31854" y="241610"/>
                </a:lnTo>
                <a:lnTo>
                  <a:pt x="8416" y="199912"/>
                </a:lnTo>
                <a:lnTo>
                  <a:pt x="0" y="15190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171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D5C9742-1330-644C-8B34-3F44B86D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523" y="4895330"/>
            <a:ext cx="3886200" cy="18919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9860DB-2D76-3042-B545-43C462D1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868" y="3469166"/>
            <a:ext cx="3434744" cy="106389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4772"/>
            <a:ext cx="54425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003399"/>
                </a:solidFill>
                <a:latin typeface="Arial"/>
                <a:cs typeface="Arial"/>
              </a:rPr>
              <a:t>The viewport also allows you to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customize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what is displayed</a:t>
            </a:r>
            <a:r>
              <a:rPr sz="20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each</a:t>
            </a:r>
            <a:r>
              <a:rPr lang="en-US" sz="2000" dirty="0">
                <a:solidFill>
                  <a:srgbClr val="003399"/>
                </a:solidFill>
                <a:latin typeface="Arial"/>
                <a:cs typeface="Arial"/>
              </a:rPr>
              <a:t> variable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. For example say you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wanted to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know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TYPE</a:t>
            </a:r>
            <a:r>
              <a:rPr lang="en-US" sz="200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459" y="2617341"/>
            <a:ext cx="263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Go: Layout </a:t>
            </a:r>
            <a:r>
              <a:rPr sz="12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2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Select Columns </a:t>
            </a:r>
            <a:r>
              <a:rPr sz="12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200" spc="3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03399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0200" y="5203372"/>
            <a:ext cx="1328445" cy="1426163"/>
          </a:xfrm>
          <a:custGeom>
            <a:avLst/>
            <a:gdLst/>
            <a:ahLst/>
            <a:cxnLst/>
            <a:rect l="l" t="t" r="r" b="b"/>
            <a:pathLst>
              <a:path w="1165860" h="1235709">
                <a:moveTo>
                  <a:pt x="0" y="1235498"/>
                </a:moveTo>
                <a:lnTo>
                  <a:pt x="1165656" y="1235498"/>
                </a:lnTo>
                <a:lnTo>
                  <a:pt x="1165656" y="0"/>
                </a:lnTo>
                <a:lnTo>
                  <a:pt x="0" y="0"/>
                </a:lnTo>
                <a:lnTo>
                  <a:pt x="0" y="1235498"/>
                </a:lnTo>
                <a:close/>
              </a:path>
            </a:pathLst>
          </a:custGeom>
          <a:solidFill>
            <a:srgbClr val="C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2400" y="5203372"/>
            <a:ext cx="1328445" cy="1417207"/>
          </a:xfrm>
          <a:custGeom>
            <a:avLst/>
            <a:gdLst/>
            <a:ahLst/>
            <a:cxnLst/>
            <a:rect l="l" t="t" r="r" b="b"/>
            <a:pathLst>
              <a:path w="1165860" h="1235709">
                <a:moveTo>
                  <a:pt x="0" y="0"/>
                </a:moveTo>
                <a:lnTo>
                  <a:pt x="1165656" y="0"/>
                </a:lnTo>
                <a:lnTo>
                  <a:pt x="1165656" y="1235499"/>
                </a:lnTo>
                <a:lnTo>
                  <a:pt x="0" y="1235499"/>
                </a:lnTo>
                <a:lnTo>
                  <a:pt x="0" y="0"/>
                </a:lnTo>
                <a:close/>
              </a:path>
            </a:pathLst>
          </a:custGeom>
          <a:ln w="412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98349" y="3138966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8646" y="2468659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62017" y="4807325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0862E5-B5D5-9F4B-8BE9-3E0778E4F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282" y="2511541"/>
            <a:ext cx="1640115" cy="205358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683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Your Turn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477259" y="1444772"/>
            <a:ext cx="5276850" cy="3193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Take some time to fix the broken logic in Example3_buggy.java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You can do this: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469900" marR="5080" lvl="1"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1. Visually</a:t>
            </a:r>
          </a:p>
          <a:p>
            <a:pPr marL="469900" marR="5080" lvl="1"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2. With the debugger</a:t>
            </a:r>
          </a:p>
          <a:p>
            <a:pPr marL="469900" marR="5080" lvl="1"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3. By hand</a:t>
            </a:r>
          </a:p>
          <a:p>
            <a:pPr marL="469900" marR="5080" lvl="1"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4. ???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799237"/>
            <a:ext cx="1847850" cy="37112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 3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47513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683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did we </a:t>
            </a:r>
            <a:r>
              <a:rPr dirty="0"/>
              <a:t>do</a:t>
            </a:r>
            <a:r>
              <a:rPr spc="-60" dirty="0"/>
              <a:t> </a:t>
            </a:r>
            <a:r>
              <a:rPr dirty="0"/>
              <a:t>this??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444772"/>
            <a:ext cx="52768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In this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example 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you worked to correct </a:t>
            </a:r>
            <a:r>
              <a:rPr lang="en-US" sz="2000" b="1" spc="-5" dirty="0">
                <a:solidFill>
                  <a:srgbClr val="003399"/>
                </a:solidFill>
                <a:latin typeface="Arial"/>
                <a:cs typeface="Arial"/>
              </a:rPr>
              <a:t>WORKING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 by </a:t>
            </a:r>
            <a:r>
              <a:rPr lang="en-US" sz="2000" b="1" spc="-5" dirty="0">
                <a:solidFill>
                  <a:srgbClr val="003399"/>
                </a:solidFill>
                <a:latin typeface="Arial"/>
                <a:cs typeface="Arial"/>
              </a:rPr>
              <a:t>BUGGY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 code…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259" y="2315961"/>
            <a:ext cx="5554980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The idea is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be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comfortable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exploring a new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program (or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your own) in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debugger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r>
              <a:rPr sz="20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both  find errors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AND familiarize yourself with</a:t>
            </a:r>
            <a:r>
              <a:rPr sz="2000" spc="-1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it.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355600" marR="7112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Even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though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you did not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write this the</a:t>
            </a:r>
            <a:r>
              <a:rPr sz="20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sample  code you should have a good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understanding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variables and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steps executed after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using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debugger….</a:t>
            </a:r>
            <a:endParaRPr lang="en-US" sz="20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A debugged solution can be found in Example3_debugged.java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799237"/>
            <a:ext cx="123253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Big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u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625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are</a:t>
            </a:r>
            <a:r>
              <a:rPr spc="-65" dirty="0"/>
              <a:t> </a:t>
            </a:r>
            <a:r>
              <a:rPr spc="-15" dirty="0"/>
              <a:t>Variables??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53740" y="1507042"/>
            <a:ext cx="5741670" cy="302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5255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000080"/>
                </a:solidFill>
                <a:latin typeface="Arial"/>
                <a:cs typeface="Arial"/>
              </a:rPr>
              <a:t>Variables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reserve</a:t>
            </a:r>
            <a:r>
              <a:rPr lang="en-US" sz="2000" spc="-5" dirty="0">
                <a:solidFill>
                  <a:srgbClr val="000080"/>
                </a:solidFill>
                <a:latin typeface="Arial"/>
                <a:cs typeface="Arial"/>
              </a:rPr>
              <a:t> space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memory</a:t>
            </a:r>
            <a:endParaRPr sz="2000" dirty="0">
              <a:latin typeface="Arial"/>
              <a:cs typeface="Arial"/>
            </a:endParaRPr>
          </a:p>
          <a:p>
            <a:pPr marL="755650" marR="401320" lvl="1" indent="-285750">
              <a:lnSpc>
                <a:spcPct val="99800"/>
              </a:lnSpc>
              <a:spcBef>
                <a:spcPts val="40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So, creating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variable is reserving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set amount of  memory space, and defining what can be stored  there…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9CC00"/>
              </a:buClr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Every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variable is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made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up of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three</a:t>
            </a:r>
            <a:r>
              <a:rPr sz="200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components: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764540" indent="-294640">
              <a:lnSpc>
                <a:spcPct val="100000"/>
              </a:lnSpc>
              <a:buAutoNum type="arabicParenBoth"/>
              <a:tabLst>
                <a:tab pos="765175" algn="l"/>
              </a:tabLst>
            </a:pP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type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i.e. how much memory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save</a:t>
            </a:r>
            <a:endParaRPr sz="1600" dirty="0">
              <a:latin typeface="Arial"/>
              <a:cs typeface="Arial"/>
            </a:endParaRPr>
          </a:p>
          <a:p>
            <a:pPr marL="764540" indent="-294640">
              <a:lnSpc>
                <a:spcPct val="100000"/>
              </a:lnSpc>
              <a:spcBef>
                <a:spcPts val="380"/>
              </a:spcBef>
              <a:buAutoNum type="arabicParenBoth"/>
              <a:tabLst>
                <a:tab pos="765175" algn="l"/>
              </a:tabLst>
            </a:pP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name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i.e. what </a:t>
            </a:r>
            <a:r>
              <a:rPr sz="1600" spc="-10" dirty="0">
                <a:solidFill>
                  <a:srgbClr val="000080"/>
                </a:solidFill>
                <a:latin typeface="Arial"/>
                <a:cs typeface="Arial"/>
              </a:rPr>
              <a:t>it’s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called (human</a:t>
            </a:r>
            <a:r>
              <a:rPr sz="16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reference)</a:t>
            </a:r>
            <a:endParaRPr sz="1600" dirty="0">
              <a:latin typeface="Arial"/>
              <a:cs typeface="Arial"/>
            </a:endParaRPr>
          </a:p>
          <a:p>
            <a:pPr marL="764540" indent="-294640">
              <a:lnSpc>
                <a:spcPct val="100000"/>
              </a:lnSpc>
              <a:spcBef>
                <a:spcPts val="380"/>
              </a:spcBef>
              <a:buAutoNum type="arabicParenBoth"/>
              <a:tabLst>
                <a:tab pos="765175" algn="l"/>
              </a:tabLst>
            </a:pP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value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what it represents</a:t>
            </a:r>
            <a:r>
              <a:rPr lang="en-US" sz="1600" spc="-5" dirty="0">
                <a:solidFill>
                  <a:srgbClr val="000080"/>
                </a:solidFill>
                <a:latin typeface="Arial"/>
                <a:cs typeface="Arial"/>
              </a:rPr>
              <a:t> or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 is equal</a:t>
            </a:r>
            <a:r>
              <a:rPr sz="16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0940" y="5136515"/>
            <a:ext cx="5278755" cy="12642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20"/>
              </a:spcBef>
              <a:buClr>
                <a:srgbClr val="99CC00"/>
              </a:buClr>
              <a:buSzPct val="150000"/>
              <a:buChar char="•"/>
              <a:tabLst>
                <a:tab pos="29845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An example: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x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00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100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935"/>
              </a:spcBef>
              <a:buClr>
                <a:srgbClr val="99CC00"/>
              </a:buClr>
              <a:buSzPct val="150000"/>
              <a:buChar char="•"/>
              <a:tabLst>
                <a:tab pos="29845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Here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are creating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an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integer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called </a:t>
            </a: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 x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is equal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150" y="2098549"/>
            <a:ext cx="42049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4.</a:t>
            </a:r>
            <a:r>
              <a:rPr sz="8000" spc="-95" dirty="0">
                <a:solidFill>
                  <a:srgbClr val="404040"/>
                </a:solidFill>
              </a:rPr>
              <a:t> </a:t>
            </a:r>
            <a:r>
              <a:rPr sz="8000" dirty="0">
                <a:solidFill>
                  <a:srgbClr val="404040"/>
                </a:solidFill>
              </a:rPr>
              <a:t>Loops</a:t>
            </a:r>
            <a:endParaRPr sz="8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Loops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131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Loops??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732639"/>
            <a:ext cx="5353050" cy="112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Loops are sequence</a:t>
            </a:r>
            <a:r>
              <a:rPr lang="en-US" sz="2400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 of</a:t>
            </a:r>
            <a:r>
              <a:rPr sz="2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instructions  to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continually repeated until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specific condition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is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reached.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341285"/>
            <a:ext cx="545592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They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helpful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when checking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condition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or when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repeating the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same  process over a large amount of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data  points…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marR="431800" indent="-342900">
              <a:lnSpc>
                <a:spcPct val="100699"/>
              </a:lnSpc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Anytime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you want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something 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times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 loop will be</a:t>
            </a:r>
            <a:r>
              <a:rPr sz="2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helpful!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709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 Loops and </a:t>
            </a:r>
            <a:r>
              <a:rPr spc="-5" dirty="0"/>
              <a:t>While</a:t>
            </a:r>
            <a:r>
              <a:rPr spc="-105" dirty="0"/>
              <a:t> </a:t>
            </a:r>
            <a:r>
              <a:rPr dirty="0"/>
              <a:t>Loops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437267"/>
            <a:ext cx="250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0080"/>
                </a:solidFill>
                <a:latin typeface="Arial"/>
                <a:cs typeface="Arial"/>
              </a:rPr>
              <a:t>LOOP</a:t>
            </a:r>
            <a:r>
              <a:rPr sz="1800" spc="-10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80"/>
                </a:solidFill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4070422"/>
            <a:ext cx="274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80"/>
                </a:solidFill>
                <a:latin typeface="Arial"/>
                <a:cs typeface="Arial"/>
              </a:rPr>
              <a:t>WHILE LOOP</a:t>
            </a:r>
            <a:r>
              <a:rPr sz="1800" spc="-10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80"/>
                </a:solidFill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325643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Loops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30793" y="2095587"/>
            <a:ext cx="3722122" cy="157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1514" y="1919942"/>
            <a:ext cx="3917315" cy="1917700"/>
          </a:xfrm>
          <a:custGeom>
            <a:avLst/>
            <a:gdLst/>
            <a:ahLst/>
            <a:cxnLst/>
            <a:rect l="l" t="t" r="r" b="b"/>
            <a:pathLst>
              <a:path w="3917315" h="1917700">
                <a:moveTo>
                  <a:pt x="0" y="0"/>
                </a:moveTo>
                <a:lnTo>
                  <a:pt x="3916817" y="0"/>
                </a:lnTo>
                <a:lnTo>
                  <a:pt x="3916817" y="1917230"/>
                </a:lnTo>
                <a:lnTo>
                  <a:pt x="0" y="19172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5692" y="4740088"/>
            <a:ext cx="3813589" cy="1838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1514" y="4692093"/>
            <a:ext cx="3917315" cy="2057400"/>
          </a:xfrm>
          <a:custGeom>
            <a:avLst/>
            <a:gdLst/>
            <a:ahLst/>
            <a:cxnLst/>
            <a:rect l="l" t="t" r="r" b="b"/>
            <a:pathLst>
              <a:path w="3917315" h="2057400">
                <a:moveTo>
                  <a:pt x="0" y="0"/>
                </a:moveTo>
                <a:lnTo>
                  <a:pt x="3916817" y="0"/>
                </a:lnTo>
                <a:lnTo>
                  <a:pt x="3916817" y="2057059"/>
                </a:lnTo>
                <a:lnTo>
                  <a:pt x="0" y="205705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0182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 </a:t>
            </a:r>
            <a:r>
              <a:rPr spc="-5" dirty="0"/>
              <a:t>Logical</a:t>
            </a:r>
            <a:r>
              <a:rPr spc="-55" dirty="0"/>
              <a:t> </a:t>
            </a:r>
            <a:r>
              <a:rPr spc="-5" dirty="0"/>
              <a:t>Flowchart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550" y="298211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Loops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0" y="1648712"/>
            <a:ext cx="5514566" cy="467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47756" y="5698670"/>
            <a:ext cx="2041525" cy="662305"/>
          </a:xfrm>
          <a:custGeom>
            <a:avLst/>
            <a:gdLst/>
            <a:ahLst/>
            <a:cxnLst/>
            <a:rect l="l" t="t" r="r" b="b"/>
            <a:pathLst>
              <a:path w="2041525" h="662304">
                <a:moveTo>
                  <a:pt x="0" y="661855"/>
                </a:moveTo>
                <a:lnTo>
                  <a:pt x="2041071" y="661855"/>
                </a:lnTo>
                <a:lnTo>
                  <a:pt x="2041071" y="0"/>
                </a:lnTo>
                <a:lnTo>
                  <a:pt x="0" y="0"/>
                </a:lnTo>
                <a:lnTo>
                  <a:pt x="0" y="6618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60A48-4084-DA4D-9B13-2584751397ED}"/>
              </a:ext>
            </a:extLst>
          </p:cNvPr>
          <p:cNvSpPr txBox="1"/>
          <p:nvPr/>
        </p:nvSpPr>
        <p:spPr>
          <a:xfrm>
            <a:off x="5440533" y="1794669"/>
            <a:ext cx="171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0. Starting with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DE165-355C-2D48-9275-09A21E11AA11}"/>
              </a:ext>
            </a:extLst>
          </p:cNvPr>
          <p:cNvSpPr txBox="1"/>
          <p:nvPr/>
        </p:nvSpPr>
        <p:spPr>
          <a:xfrm>
            <a:off x="5704865" y="4338388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 Do this!!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D2CBD-3E7A-5F4F-B900-01CAD5A2485D}"/>
              </a:ext>
            </a:extLst>
          </p:cNvPr>
          <p:cNvSpPr txBox="1"/>
          <p:nvPr/>
        </p:nvSpPr>
        <p:spPr>
          <a:xfrm>
            <a:off x="5284294" y="2726946"/>
            <a:ext cx="1317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3. Add X to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915547-0B92-1C4A-8A9B-B6C9E397A8C4}"/>
              </a:ext>
            </a:extLst>
          </p:cNvPr>
          <p:cNvSpPr txBox="1"/>
          <p:nvPr/>
        </p:nvSpPr>
        <p:spPr>
          <a:xfrm>
            <a:off x="1955955" y="2982117"/>
            <a:ext cx="2016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1. Check </a:t>
            </a:r>
            <a:r>
              <a:rPr lang="en-US" b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binary </a:t>
            </a:r>
          </a:p>
          <a:p>
            <a:r>
              <a:rPr lang="en-US" dirty="0">
                <a:solidFill>
                  <a:srgbClr val="C00000"/>
                </a:solidFill>
              </a:rPr>
              <a:t>condition is TRUE</a:t>
            </a:r>
          </a:p>
          <a:p>
            <a:r>
              <a:rPr lang="en-US" dirty="0">
                <a:solidFill>
                  <a:srgbClr val="C00000"/>
                </a:solidFill>
              </a:rPr>
              <a:t>(or do </a:t>
            </a:r>
            <a:r>
              <a:rPr lang="en-US" b="1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Binary </a:t>
            </a:r>
          </a:p>
          <a:p>
            <a:r>
              <a:rPr lang="en-US" dirty="0">
                <a:solidFill>
                  <a:srgbClr val="C00000"/>
                </a:solidFill>
              </a:rPr>
              <a:t>condition is 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23872-99C8-1048-8BAB-C7AF9D1C16FB}"/>
              </a:ext>
            </a:extLst>
          </p:cNvPr>
          <p:cNvSpPr txBox="1"/>
          <p:nvPr/>
        </p:nvSpPr>
        <p:spPr>
          <a:xfrm>
            <a:off x="4829628" y="5181600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 END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7646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4310" y="1444772"/>
            <a:ext cx="490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At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this point you should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be</a:t>
            </a:r>
            <a:r>
              <a:rPr sz="20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comfortable: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4310" y="1978150"/>
            <a:ext cx="461581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2100" spc="-5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Launching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workspace and creating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Java Project</a:t>
            </a:r>
            <a:r>
              <a:rPr sz="1400" spc="-2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620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Eclipse on both your machine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AND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lab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machine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310" y="2613150"/>
            <a:ext cx="5036820" cy="444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2100" spc="-5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Importing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program from the class website, </a:t>
            </a:r>
            <a:r>
              <a:rPr lang="en-US" sz="1400" spc="-5" dirty="0" err="1">
                <a:solidFill>
                  <a:srgbClr val="003399"/>
                </a:solidFill>
                <a:latin typeface="Arial"/>
                <a:cs typeface="Arial"/>
              </a:rPr>
              <a:t>github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  	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flash, or</a:t>
            </a:r>
            <a:r>
              <a:rPr sz="1400" spc="-2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partners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flash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4310" y="3248150"/>
            <a:ext cx="462026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2100" spc="-5" dirty="0">
                <a:solidFill>
                  <a:srgbClr val="99CC00"/>
                </a:solidFill>
                <a:latin typeface="Arial"/>
                <a:cs typeface="Arial"/>
              </a:rPr>
              <a:t>3.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different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types of variables, their uses, and how</a:t>
            </a:r>
            <a:r>
              <a:rPr sz="1400" spc="-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605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declare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310" y="3878917"/>
            <a:ext cx="5161915" cy="2383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860"/>
              </a:lnSpc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Manipulating variables with the ‘Math’ package and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print</a:t>
            </a:r>
            <a:endParaRPr sz="1400" dirty="0">
              <a:latin typeface="Arial"/>
              <a:cs typeface="Arial"/>
            </a:endParaRPr>
          </a:p>
          <a:p>
            <a:pPr marL="355600">
              <a:lnSpc>
                <a:spcPts val="1620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statements</a:t>
            </a:r>
            <a:endParaRPr sz="1400" dirty="0">
              <a:latin typeface="Arial"/>
              <a:cs typeface="Arial"/>
            </a:endParaRPr>
          </a:p>
          <a:p>
            <a:pPr marL="355600" marR="5080" indent="-342900">
              <a:lnSpc>
                <a:spcPct val="93400"/>
              </a:lnSpc>
              <a:spcBef>
                <a:spcPts val="1085"/>
              </a:spcBef>
              <a:buClr>
                <a:srgbClr val="99CC00"/>
              </a:buClr>
              <a:buSzPct val="150000"/>
              <a:buAutoNum type="arabicPeriod" startAt="5"/>
              <a:tabLst>
                <a:tab pos="355600" algn="l"/>
              </a:tabLst>
            </a:pP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Writing,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and reading, </a:t>
            </a:r>
            <a:r>
              <a:rPr sz="1400" b="1" i="1" spc="-5" dirty="0">
                <a:solidFill>
                  <a:srgbClr val="003399"/>
                </a:solidFill>
                <a:latin typeface="Arial"/>
                <a:cs typeface="Arial"/>
              </a:rPr>
              <a:t>for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and </a:t>
            </a:r>
            <a:r>
              <a:rPr sz="1400" b="1" i="1" spc="-5" dirty="0">
                <a:solidFill>
                  <a:srgbClr val="003399"/>
                </a:solidFill>
                <a:latin typeface="Arial"/>
                <a:cs typeface="Arial"/>
              </a:rPr>
              <a:t>while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loops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your program and  others</a:t>
            </a:r>
            <a:endParaRPr sz="1400" dirty="0">
              <a:latin typeface="Arial"/>
              <a:cs typeface="Arial"/>
            </a:endParaRPr>
          </a:p>
          <a:p>
            <a:pPr marL="355600" marR="443230" indent="-342900">
              <a:lnSpc>
                <a:spcPct val="91600"/>
              </a:lnSpc>
              <a:spcBef>
                <a:spcPts val="1130"/>
              </a:spcBef>
              <a:buClr>
                <a:srgbClr val="99CC00"/>
              </a:buClr>
              <a:buSzPct val="150000"/>
              <a:buAutoNum type="arabicPeriod" startAt="5"/>
              <a:tabLst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Opening and navigating the Debugger (this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become  valuable when our programs get more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complicated)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27940">
              <a:lnSpc>
                <a:spcPct val="109600"/>
              </a:lnSpc>
            </a:pP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If you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have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any questions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please </a:t>
            </a:r>
            <a:r>
              <a:rPr sz="1800" b="1" spc="-15" dirty="0">
                <a:solidFill>
                  <a:srgbClr val="003399"/>
                </a:solidFill>
                <a:latin typeface="Arial"/>
                <a:cs typeface="Arial"/>
              </a:rPr>
              <a:t>don’t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hesitate 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email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visit office</a:t>
            </a:r>
            <a:r>
              <a:rPr sz="18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hours!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550" y="2982117"/>
            <a:ext cx="83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ND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1929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Primative </a:t>
            </a:r>
            <a:r>
              <a:rPr spc="-25" dirty="0"/>
              <a:t>Variable</a:t>
            </a:r>
            <a:r>
              <a:rPr spc="-30" dirty="0"/>
              <a:t> </a:t>
            </a:r>
            <a:r>
              <a:rPr spc="-40" dirty="0"/>
              <a:t>Types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2893"/>
            <a:ext cx="5465445" cy="5264262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Java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8</a:t>
            </a:r>
            <a:r>
              <a:rPr lang="en-US" sz="1800" b="1" dirty="0">
                <a:solidFill>
                  <a:srgbClr val="000080"/>
                </a:solidFill>
                <a:latin typeface="Arial"/>
                <a:cs typeface="Arial"/>
              </a:rPr>
              <a:t> types of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primitive variables</a:t>
            </a:r>
            <a:endParaRPr sz="1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71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Each of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these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reserves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different length of  space in memory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allows different types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of 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to be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stored.</a:t>
            </a:r>
            <a:endParaRPr sz="1800" dirty="0">
              <a:latin typeface="Arial"/>
              <a:cs typeface="Arial"/>
            </a:endParaRPr>
          </a:p>
          <a:p>
            <a:pPr marL="355600" marR="123189" indent="-342900">
              <a:lnSpc>
                <a:spcPct val="100000"/>
              </a:lnSpc>
              <a:spcBef>
                <a:spcPts val="128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These are predefined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by </a:t>
            </a:r>
            <a:r>
              <a:rPr lang="en-US" sz="1800" b="1" dirty="0">
                <a:solidFill>
                  <a:srgbClr val="000080"/>
                </a:solidFill>
                <a:latin typeface="Arial"/>
                <a:cs typeface="Arial"/>
              </a:rPr>
              <a:t>Java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and are  represented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by a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key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word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type:</a:t>
            </a:r>
            <a:endParaRPr sz="1800" dirty="0">
              <a:latin typeface="Arial"/>
              <a:cs typeface="Arial"/>
            </a:endParaRPr>
          </a:p>
          <a:p>
            <a:pPr marL="812800" lvl="1" indent="-342900">
              <a:lnSpc>
                <a:spcPts val="3250"/>
              </a:lnSpc>
              <a:spcBef>
                <a:spcPts val="915"/>
              </a:spcBef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Byte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Short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Int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Long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6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Float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Double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Char</a:t>
            </a:r>
            <a:r>
              <a:rPr sz="20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(character)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323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Boolean</a:t>
            </a:r>
            <a:r>
              <a:rPr sz="20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(true/false)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74974"/>
            <a:ext cx="3313429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ts val="3740"/>
              </a:lnSpc>
              <a:buClr>
                <a:srgbClr val="99CC00"/>
              </a:buClr>
              <a:buSzPct val="150000"/>
              <a:buAutoNum type="arabicPeriod"/>
              <a:tabLst>
                <a:tab pos="527050" algn="l"/>
              </a:tabLst>
            </a:pPr>
            <a:r>
              <a:rPr sz="2800" b="1" dirty="0">
                <a:solidFill>
                  <a:srgbClr val="000080"/>
                </a:solidFill>
                <a:latin typeface="Arial"/>
                <a:cs typeface="Arial"/>
              </a:rPr>
              <a:t>Byte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8-bit signed two's complement</a:t>
            </a:r>
            <a:r>
              <a:rPr sz="1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2260775"/>
            <a:ext cx="505333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value: -128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(-2^7)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value: 127 (inclusive)(2^7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Byte data type is 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save space in large arrays, mainly in place of  integers, since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byte is four times smaller than an</a:t>
            </a:r>
            <a:r>
              <a:rPr sz="12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integer.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793220"/>
            <a:ext cx="5361305" cy="172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3220"/>
              </a:lnSpc>
              <a:buClr>
                <a:srgbClr val="99CC00"/>
              </a:buClr>
              <a:buSzPct val="150000"/>
              <a:buAutoNum type="arabicPeriod" startAt="2"/>
              <a:tabLst>
                <a:tab pos="4699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Short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16-bit signed two's complement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value: -32,768</a:t>
            </a:r>
            <a:r>
              <a:rPr sz="1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(-2^15)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32,767 (inclusive) (2^15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Short data type can also be 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save memory as byte data</a:t>
            </a:r>
            <a:r>
              <a:rPr sz="1200" spc="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type.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short is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2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times smaller than an</a:t>
            </a:r>
            <a:r>
              <a:rPr sz="12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32442"/>
            <a:ext cx="7645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1998110"/>
            <a:ext cx="2974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32-bit signed two's complement 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integer.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459" y="2142044"/>
            <a:ext cx="4831080" cy="11423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 is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-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2,147,483,648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(-2^31)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2,147,483,647(inclusive) (2^31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 is generally used as the default data type for integral values  unless there is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concern about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8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The 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3530555"/>
            <a:ext cx="5211445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Short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64-bit signed two's complement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 is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-9,223,372,036,854,775,808(-2^63)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9,223,372,036,854,775,807 (inclusive)(2^63</a:t>
            </a:r>
            <a:r>
              <a:rPr sz="1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This type is used when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wider range than int is</a:t>
            </a:r>
            <a:r>
              <a:rPr sz="1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needed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0L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32442"/>
            <a:ext cx="385699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Float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Single-precision 32-bit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IEEE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754 floating</a:t>
            </a:r>
            <a:r>
              <a:rPr sz="1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point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2218244"/>
            <a:ext cx="485775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Float is mainly 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save memory in large arrays of floating point  numbers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8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0.0f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Float data type is never used for precise values such as</a:t>
            </a:r>
            <a:r>
              <a:rPr sz="1200" spc="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currency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750689"/>
            <a:ext cx="531622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Double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Double-precision 64-bit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IEEE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754 floating point</a:t>
            </a:r>
            <a:endParaRPr sz="12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This data type is generally used as the default data type for decimal  values, generally the default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choice</a:t>
            </a:r>
            <a:endParaRPr sz="1200" dirty="0">
              <a:latin typeface="Arial"/>
              <a:cs typeface="Arial"/>
            </a:endParaRPr>
          </a:p>
          <a:p>
            <a:pPr marL="755650" marR="109855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Double data type should never be used for precise values such as  currency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0.0d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32442"/>
            <a:ext cx="167640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2800" spc="5" dirty="0">
                <a:solidFill>
                  <a:srgbClr val="000080"/>
                </a:solidFill>
                <a:latin typeface="Arial"/>
                <a:cs typeface="Arial"/>
              </a:rPr>
              <a:t>oo</a:t>
            </a: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2800" spc="5" dirty="0">
                <a:solidFill>
                  <a:srgbClr val="000080"/>
                </a:solidFill>
                <a:latin typeface="Arial"/>
                <a:cs typeface="Arial"/>
              </a:rPr>
              <a:t>ea</a:t>
            </a: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One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bit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2218244"/>
            <a:ext cx="4919980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25" dirty="0">
                <a:solidFill>
                  <a:srgbClr val="003399"/>
                </a:solidFill>
                <a:latin typeface="Arial"/>
                <a:cs typeface="Arial"/>
              </a:rPr>
              <a:t>Two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possible values: true</a:t>
            </a:r>
            <a:r>
              <a:rPr lang="en-US" sz="1200" spc="-5" dirty="0">
                <a:solidFill>
                  <a:srgbClr val="003399"/>
                </a:solidFill>
                <a:latin typeface="Arial"/>
                <a:cs typeface="Arial"/>
              </a:rPr>
              <a:t> (1)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 and</a:t>
            </a:r>
            <a:r>
              <a:rPr sz="1200" spc="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false</a:t>
            </a:r>
            <a:r>
              <a:rPr lang="en-US" sz="1200" spc="-5" dirty="0">
                <a:solidFill>
                  <a:srgbClr val="003399"/>
                </a:solidFill>
                <a:latin typeface="Arial"/>
                <a:cs typeface="Arial"/>
              </a:rPr>
              <a:t> (0)</a:t>
            </a:r>
            <a:endParaRPr sz="1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This data type is used for simple flags that track true/false</a:t>
            </a:r>
            <a:r>
              <a:rPr sz="1200" spc="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conditions</a:t>
            </a:r>
            <a:endParaRPr sz="1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false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361222"/>
            <a:ext cx="509016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3399"/>
                </a:solidFill>
                <a:latin typeface="Arial"/>
                <a:cs typeface="Arial"/>
              </a:rPr>
              <a:t>Char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Single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16-bit Unicode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character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 is '\u0000' (or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0)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</a:t>
            </a: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'\uffff'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(or 65,535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inclusive)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store any SINGLE character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variable type ‘</a:t>
            </a:r>
            <a:r>
              <a:rPr sz="1200" b="1" u="sng" spc="-5" dirty="0">
                <a:solidFill>
                  <a:srgbClr val="003399"/>
                </a:solidFill>
                <a:latin typeface="Arial"/>
                <a:cs typeface="Arial"/>
              </a:rPr>
              <a:t>String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’ must be used </a:t>
            </a: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store multiple</a:t>
            </a:r>
            <a:r>
              <a:rPr sz="12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characters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2402</Words>
  <Application>Microsoft Macintosh PowerPoint</Application>
  <PresentationFormat>On-screen Show (4:3)</PresentationFormat>
  <Paragraphs>431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GEOG 178/258 Week 2:</vt:lpstr>
      <vt:lpstr>OVERVIEW</vt:lpstr>
      <vt:lpstr>1. Variables</vt:lpstr>
      <vt:lpstr>What are Variables??</vt:lpstr>
      <vt:lpstr>Primative Variable Types</vt:lpstr>
      <vt:lpstr>Variable Types</vt:lpstr>
      <vt:lpstr>Variable Types</vt:lpstr>
      <vt:lpstr>Variable Types</vt:lpstr>
      <vt:lpstr>Variable Types</vt:lpstr>
      <vt:lpstr>2. Examples</vt:lpstr>
      <vt:lpstr>Download / Load Sample Code for this week</vt:lpstr>
      <vt:lpstr>Importing an Existing Project</vt:lpstr>
      <vt:lpstr>Importing an Existing Project</vt:lpstr>
      <vt:lpstr>PowerPoint Presentation</vt:lpstr>
      <vt:lpstr>Where is UCSB (simple program)</vt:lpstr>
      <vt:lpstr>Where is UCSB (simple program)</vt:lpstr>
      <vt:lpstr>How far is your high school from UCSB?  (more complex program)</vt:lpstr>
      <vt:lpstr>How far is your high schools from UCSB??</vt:lpstr>
      <vt:lpstr>How far is your home from UCSB?  (Example Code)</vt:lpstr>
      <vt:lpstr>How far is your home from UCSB?  (more complex program)</vt:lpstr>
      <vt:lpstr>3. Debugging</vt:lpstr>
      <vt:lpstr>Debugging</vt:lpstr>
      <vt:lpstr>Common Mistakes to watch for:</vt:lpstr>
      <vt:lpstr>Debugging Practice</vt:lpstr>
      <vt:lpstr>Problem:</vt:lpstr>
      <vt:lpstr>Adding/Removing Breakpoints</vt:lpstr>
      <vt:lpstr>Starting the debugger</vt:lpstr>
      <vt:lpstr>Starting the debugger</vt:lpstr>
      <vt:lpstr>Starting the debugger</vt:lpstr>
      <vt:lpstr>The Debugger Perspective</vt:lpstr>
      <vt:lpstr>Execution Control</vt:lpstr>
      <vt:lpstr>The Call Stack</vt:lpstr>
      <vt:lpstr>The Breakpoint View</vt:lpstr>
      <vt:lpstr>Variable View</vt:lpstr>
      <vt:lpstr>Variable View</vt:lpstr>
      <vt:lpstr>Variable View</vt:lpstr>
      <vt:lpstr>Variable View</vt:lpstr>
      <vt:lpstr>Your Turn</vt:lpstr>
      <vt:lpstr>Why did we do this??</vt:lpstr>
      <vt:lpstr>4. Loops</vt:lpstr>
      <vt:lpstr>What are Loops??</vt:lpstr>
      <vt:lpstr>For Loops and While Loops</vt:lpstr>
      <vt:lpstr>Loop Logical Flowchart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 178/258 Week 2:</dc:title>
  <cp:lastModifiedBy>Mike Johnson</cp:lastModifiedBy>
  <cp:revision>13</cp:revision>
  <cp:lastPrinted>2019-01-15T17:01:05Z</cp:lastPrinted>
  <dcterms:created xsi:type="dcterms:W3CDTF">2019-01-08T21:05:31Z</dcterms:created>
  <dcterms:modified xsi:type="dcterms:W3CDTF">2019-01-15T17:24:46Z</dcterms:modified>
</cp:coreProperties>
</file>