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9" r:id="rId12"/>
    <p:sldId id="279" r:id="rId13"/>
    <p:sldId id="280" r:id="rId14"/>
    <p:sldId id="281" r:id="rId15"/>
    <p:sldId id="266" r:id="rId16"/>
    <p:sldId id="267" r:id="rId17"/>
    <p:sldId id="268" r:id="rId18"/>
    <p:sldId id="269" r:id="rId19"/>
    <p:sldId id="270" r:id="rId20"/>
    <p:sldId id="271" r:id="rId21"/>
    <p:sldId id="273" r:id="rId22"/>
    <p:sldId id="274" r:id="rId23"/>
    <p:sldId id="275" r:id="rId24"/>
    <p:sldId id="276" r:id="rId25"/>
    <p:sldId id="277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300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4"/>
    <p:restoredTop sz="94532"/>
  </p:normalViewPr>
  <p:slideViewPr>
    <p:cSldViewPr>
      <p:cViewPr varScale="1">
        <p:scale>
          <a:sx n="163" d="100"/>
          <a:sy n="163" d="100"/>
        </p:scale>
        <p:origin x="176" y="12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johnsonmike.wix.com/geog178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johnsonmike.wix.com/geog178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johnsonmike.wix.com/geog178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833984" y="4182379"/>
            <a:ext cx="3310015" cy="2675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johnsonmike.wix.com/geog178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145464"/>
            <a:ext cx="3407081" cy="27125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johnsonmike.wix.com/geog178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145464"/>
            <a:ext cx="3407081" cy="27125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0920" y="351599"/>
            <a:ext cx="7122159" cy="875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9725" y="1783439"/>
            <a:ext cx="8464549" cy="3281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14277" y="6365395"/>
            <a:ext cx="188976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johnsonmike.wix.com/geog178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www.johnsonmike.wix/geog178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ohnsonmike.wix/geog178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unity.esri.com/groups/coordinate-reference-systems/blog/2017/10/05/haversine-formul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ohnsonmike.wix/geog178" TargetMode="Externa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ohnsonmike.wix/geog178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33984" y="4182379"/>
            <a:ext cx="3310015" cy="2675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463416"/>
            <a:ext cx="9144000" cy="1075055"/>
          </a:xfrm>
          <a:custGeom>
            <a:avLst/>
            <a:gdLst/>
            <a:ahLst/>
            <a:cxnLst/>
            <a:rect l="l" t="t" r="r" b="b"/>
            <a:pathLst>
              <a:path w="9144000" h="1075055">
                <a:moveTo>
                  <a:pt x="0" y="1074736"/>
                </a:moveTo>
                <a:lnTo>
                  <a:pt x="9144000" y="1074736"/>
                </a:lnTo>
                <a:lnTo>
                  <a:pt x="9144000" y="0"/>
                </a:lnTo>
                <a:lnTo>
                  <a:pt x="0" y="0"/>
                </a:lnTo>
                <a:lnTo>
                  <a:pt x="0" y="10747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06132" y="1346200"/>
            <a:ext cx="4169832" cy="11260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7766" y="1955800"/>
            <a:ext cx="2582332" cy="11260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08287" y="1483735"/>
            <a:ext cx="352679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003399"/>
                </a:solidFill>
              </a:rPr>
              <a:t>GEOG</a:t>
            </a:r>
            <a:r>
              <a:rPr sz="4000" spc="-85" dirty="0">
                <a:solidFill>
                  <a:srgbClr val="003399"/>
                </a:solidFill>
              </a:rPr>
              <a:t> </a:t>
            </a:r>
            <a:r>
              <a:rPr sz="4000" spc="-5" dirty="0">
                <a:solidFill>
                  <a:srgbClr val="003399"/>
                </a:solidFill>
              </a:rPr>
              <a:t>178/258</a:t>
            </a:r>
            <a:endParaRPr sz="4000"/>
          </a:p>
          <a:p>
            <a:pPr marL="635" algn="ctr">
              <a:lnSpc>
                <a:spcPct val="100000"/>
              </a:lnSpc>
            </a:pPr>
            <a:r>
              <a:rPr sz="4000" spc="-20" dirty="0">
                <a:solidFill>
                  <a:srgbClr val="003399"/>
                </a:solidFill>
              </a:rPr>
              <a:t>Week</a:t>
            </a:r>
            <a:r>
              <a:rPr sz="4000" spc="-15" dirty="0">
                <a:solidFill>
                  <a:srgbClr val="003399"/>
                </a:solidFill>
              </a:rPr>
              <a:t> </a:t>
            </a:r>
            <a:r>
              <a:rPr sz="4000" dirty="0">
                <a:solidFill>
                  <a:srgbClr val="003399"/>
                </a:solidFill>
              </a:rPr>
              <a:t>2:</a:t>
            </a:r>
            <a:endParaRPr sz="4000"/>
          </a:p>
        </p:txBody>
      </p:sp>
      <p:sp>
        <p:nvSpPr>
          <p:cNvPr id="8" name="object 8"/>
          <p:cNvSpPr/>
          <p:nvPr/>
        </p:nvSpPr>
        <p:spPr>
          <a:xfrm>
            <a:off x="3200400" y="3738033"/>
            <a:ext cx="1388532" cy="7958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10566" y="3738033"/>
            <a:ext cx="1862667" cy="7958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51266" y="2978103"/>
            <a:ext cx="5640705" cy="1307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solidFill>
                  <a:srgbClr val="404040"/>
                </a:solidFill>
                <a:latin typeface="Arial"/>
                <a:cs typeface="Arial"/>
              </a:rPr>
              <a:t>Variables, </a:t>
            </a:r>
            <a:r>
              <a:rPr sz="2800" b="1" dirty="0">
                <a:solidFill>
                  <a:srgbClr val="404040"/>
                </a:solidFill>
                <a:latin typeface="Arial"/>
                <a:cs typeface="Arial"/>
              </a:rPr>
              <a:t>Debugging, and</a:t>
            </a:r>
            <a:r>
              <a:rPr sz="28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404040"/>
                </a:solidFill>
                <a:latin typeface="Arial"/>
                <a:cs typeface="Arial"/>
              </a:rPr>
              <a:t>Loops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2800" b="1" i="1" spc="-5" dirty="0">
                <a:solidFill>
                  <a:srgbClr val="B3B3B3"/>
                </a:solidFill>
                <a:latin typeface="Arial"/>
                <a:cs typeface="Arial"/>
              </a:rPr>
              <a:t>mike johnson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74740" y="6124765"/>
            <a:ext cx="19240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  <a:hlinkClick r:id="rId7"/>
              </a:rPr>
              <a:t>www.johnsonmike.wix/geog178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1631" y="2098549"/>
            <a:ext cx="590105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dirty="0">
                <a:solidFill>
                  <a:srgbClr val="404040"/>
                </a:solidFill>
              </a:rPr>
              <a:t>2.</a:t>
            </a:r>
            <a:r>
              <a:rPr sz="8000" spc="-95" dirty="0">
                <a:solidFill>
                  <a:srgbClr val="404040"/>
                </a:solidFill>
              </a:rPr>
              <a:t> </a:t>
            </a:r>
            <a:r>
              <a:rPr sz="8000" dirty="0">
                <a:solidFill>
                  <a:srgbClr val="404040"/>
                </a:solidFill>
              </a:rPr>
              <a:t>Examples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6174740" y="6124765"/>
            <a:ext cx="19240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www.johnsonmike.wix/geog178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">
            <a:extLst>
              <a:ext uri="{FF2B5EF4-FFF2-40B4-BE49-F238E27FC236}">
                <a16:creationId xmlns:a16="http://schemas.microsoft.com/office/drawing/2014/main" id="{6D7C0879-AE62-EC48-A46F-C1E559C3E9FA}"/>
              </a:ext>
            </a:extLst>
          </p:cNvPr>
          <p:cNvSpPr/>
          <p:nvPr/>
        </p:nvSpPr>
        <p:spPr>
          <a:xfrm>
            <a:off x="2021841" y="327024"/>
            <a:ext cx="7122159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DBDBB-2477-1D47-B3D7-83220562C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0" y="327024"/>
            <a:ext cx="7122159" cy="861774"/>
          </a:xfrm>
        </p:spPr>
        <p:txBody>
          <a:bodyPr/>
          <a:lstStyle/>
          <a:p>
            <a:r>
              <a:rPr lang="en-US" dirty="0"/>
              <a:t>Download / Load Sample Code for this week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74B49E-5F3B-A247-9BB0-95EBF4F47814}"/>
              </a:ext>
            </a:extLst>
          </p:cNvPr>
          <p:cNvSpPr txBox="1"/>
          <p:nvPr/>
        </p:nvSpPr>
        <p:spPr>
          <a:xfrm>
            <a:off x="381000" y="1828800"/>
            <a:ext cx="725423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 1) If you have cloned the classes repo, be sure to fetch the new data</a:t>
            </a:r>
          </a:p>
          <a:p>
            <a:endParaRPr lang="en-US" dirty="0"/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cd … working directory….                                                            ## Enter the location you want the repo to go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git clone https://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github.com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/mikejohnson51/geog178.git   ## Clone (copy the repo) into that location 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cd ./geog178.                                                                                ## Enter the new geog178 folder (your local repo)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git pull origin                                                                                 ## Pull new files from the origin page</a:t>
            </a:r>
          </a:p>
          <a:p>
            <a:endParaRPr lang="en-US" dirty="0"/>
          </a:p>
          <a:p>
            <a:r>
              <a:rPr lang="en-US" dirty="0"/>
              <a:t>Option 2) Download the zip file from the course page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1CA0FC-5A04-0149-BF16-68D75FC7E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45" y="4133657"/>
            <a:ext cx="4495800" cy="134400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EAE1498-4C2C-DE42-8422-7132F13F2A67}"/>
              </a:ext>
            </a:extLst>
          </p:cNvPr>
          <p:cNvSpPr/>
          <p:nvPr/>
        </p:nvSpPr>
        <p:spPr>
          <a:xfrm>
            <a:off x="381000" y="4953000"/>
            <a:ext cx="1816100" cy="58200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58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49676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Importing </a:t>
            </a:r>
            <a:r>
              <a:rPr dirty="0"/>
              <a:t>an </a:t>
            </a:r>
            <a:r>
              <a:rPr spc="-5" dirty="0"/>
              <a:t>Existing</a:t>
            </a:r>
            <a:r>
              <a:rPr spc="-30" dirty="0"/>
              <a:t> </a:t>
            </a:r>
            <a:r>
              <a:rPr spc="-5" dirty="0"/>
              <a:t>Project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429000" y="1338077"/>
            <a:ext cx="5258435" cy="1921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  <a:buClr>
                <a:srgbClr val="99CC00"/>
              </a:buClr>
            </a:pPr>
            <a:endParaRPr sz="26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Open a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workspace </a:t>
            </a:r>
            <a:r>
              <a:rPr lang="en-US" sz="1800" spc="-5" dirty="0">
                <a:solidFill>
                  <a:srgbClr val="003399"/>
                </a:solidFill>
                <a:latin typeface="Arial"/>
                <a:cs typeface="Arial"/>
              </a:rPr>
              <a:t>on your flash drive or local desktop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lang="en-US" sz="1800" spc="-5" dirty="0">
                <a:solidFill>
                  <a:srgbClr val="003399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Eclipse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9CC00"/>
              </a:buClr>
              <a:buFont typeface="Arial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Go to: File </a:t>
            </a:r>
            <a:r>
              <a:rPr sz="1800" dirty="0">
                <a:solidFill>
                  <a:srgbClr val="003399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Import </a:t>
            </a:r>
            <a:r>
              <a:rPr sz="1800" dirty="0">
                <a:solidFill>
                  <a:srgbClr val="003399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General </a:t>
            </a:r>
            <a:r>
              <a:rPr sz="1800" dirty="0">
                <a:solidFill>
                  <a:srgbClr val="003399"/>
                </a:solidFill>
                <a:latin typeface="Wingdings"/>
                <a:cs typeface="Wingdings"/>
              </a:rPr>
              <a:t></a:t>
            </a:r>
            <a:r>
              <a:rPr sz="1800" spc="105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Existing</a:t>
            </a:r>
            <a:endParaRPr lang="en-US" sz="1800" spc="-5" dirty="0">
              <a:solidFill>
                <a:srgbClr val="003399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605" dirty="0">
                <a:solidFill>
                  <a:srgbClr val="4E6EC8"/>
                </a:solidFill>
                <a:latin typeface="Arial Black"/>
                <a:cs typeface="Arial Black"/>
              </a:rPr>
              <a:t>1</a:t>
            </a: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9550" y="2982117"/>
            <a:ext cx="17868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Debugging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4C182C18-6574-A947-BD21-3F169DE49065}"/>
              </a:ext>
            </a:extLst>
          </p:cNvPr>
          <p:cNvSpPr txBox="1"/>
          <p:nvPr/>
        </p:nvSpPr>
        <p:spPr>
          <a:xfrm>
            <a:off x="3532056" y="3259116"/>
            <a:ext cx="5321935" cy="19338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Select ”Select root</a:t>
            </a:r>
            <a:r>
              <a:rPr sz="18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directory”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9CC00"/>
              </a:buClr>
              <a:buFont typeface="Arial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Click</a:t>
            </a:r>
            <a:r>
              <a:rPr sz="18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‘Browse’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9CC00"/>
              </a:buClr>
              <a:buFont typeface="Arial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Point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to the </a:t>
            </a:r>
            <a:r>
              <a:rPr lang="en-US" spc="-5" dirty="0">
                <a:solidFill>
                  <a:srgbClr val="003399"/>
                </a:solidFill>
                <a:latin typeface="Arial"/>
                <a:cs typeface="Arial"/>
              </a:rPr>
              <a:t>‘Week2_examples’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 folder on your</a:t>
            </a:r>
            <a:r>
              <a:rPr sz="1800" spc="-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desktop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9" name="object 9">
            <a:extLst>
              <a:ext uri="{FF2B5EF4-FFF2-40B4-BE49-F238E27FC236}">
                <a16:creationId xmlns:a16="http://schemas.microsoft.com/office/drawing/2014/main" id="{F4E78A58-FCAC-9943-8228-C6D48614C2A4}"/>
              </a:ext>
            </a:extLst>
          </p:cNvPr>
          <p:cNvSpPr txBox="1"/>
          <p:nvPr/>
        </p:nvSpPr>
        <p:spPr>
          <a:xfrm>
            <a:off x="3532056" y="5519923"/>
            <a:ext cx="1638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Click</a:t>
            </a:r>
            <a:r>
              <a:rPr sz="1800" spc="-6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‘Finish’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6215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49676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Importing </a:t>
            </a:r>
            <a:r>
              <a:rPr dirty="0"/>
              <a:t>an </a:t>
            </a:r>
            <a:r>
              <a:rPr spc="-5" dirty="0"/>
              <a:t>Existing</a:t>
            </a:r>
            <a:r>
              <a:rPr spc="-30" dirty="0"/>
              <a:t> </a:t>
            </a:r>
            <a:r>
              <a:rPr spc="-5" dirty="0"/>
              <a:t>Project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7259" y="1582292"/>
            <a:ext cx="5321935" cy="1639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Select ”Select root</a:t>
            </a:r>
            <a:r>
              <a:rPr sz="18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directory”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9CC00"/>
              </a:buClr>
              <a:buFont typeface="Arial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Click</a:t>
            </a:r>
            <a:r>
              <a:rPr sz="18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‘Browse’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9CC00"/>
              </a:buClr>
              <a:buFont typeface="Arial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Point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to the downloaded folder on your</a:t>
            </a:r>
            <a:r>
              <a:rPr sz="1800" spc="-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desktop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7259" y="6188223"/>
            <a:ext cx="1638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Click</a:t>
            </a:r>
            <a:r>
              <a:rPr sz="1800" spc="-6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‘Finish’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9550" y="2982117"/>
            <a:ext cx="17868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Debugging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37899" y="3405429"/>
            <a:ext cx="4053033" cy="2602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6971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7258" y="1595445"/>
            <a:ext cx="505714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Under the </a:t>
            </a:r>
            <a:r>
              <a:rPr lang="en-US" sz="1400" spc="-5" dirty="0" err="1">
                <a:solidFill>
                  <a:srgbClr val="003399"/>
                </a:solidFill>
                <a:latin typeface="Arial"/>
                <a:cs typeface="Arial"/>
              </a:rPr>
              <a:t>src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 folder of the new project you should see the examples for today. Don’t open them yet!!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9D836F-E6D1-1A43-80EB-673E239A1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685245"/>
            <a:ext cx="4318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72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56197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Where is UCSB (simple</a:t>
            </a:r>
            <a:r>
              <a:rPr spc="5" dirty="0"/>
              <a:t> </a:t>
            </a:r>
            <a:r>
              <a:rPr spc="-5" dirty="0"/>
              <a:t>program)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58121" y="1579986"/>
            <a:ext cx="5469890" cy="83292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55600" marR="5080" indent="-342900">
              <a:lnSpc>
                <a:spcPts val="2130"/>
              </a:lnSpc>
              <a:spcBef>
                <a:spcPts val="195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lang="en-US" spc="-5" dirty="0">
                <a:solidFill>
                  <a:srgbClr val="003399"/>
                </a:solidFill>
                <a:latin typeface="Arial"/>
                <a:cs typeface="Arial"/>
              </a:rPr>
              <a:t>Using what we now know about variables w</a:t>
            </a:r>
            <a:r>
              <a:rPr spc="-5" dirty="0">
                <a:solidFill>
                  <a:srgbClr val="003399"/>
                </a:solidFill>
                <a:latin typeface="Arial"/>
                <a:cs typeface="Arial"/>
              </a:rPr>
              <a:t>rite a program that prints the following statement  using variables and comments.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01050" y="3429000"/>
            <a:ext cx="50552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In this program make location </a:t>
            </a:r>
            <a:r>
              <a:rPr lang="en-US" sz="1800" dirty="0">
                <a:solidFill>
                  <a:srgbClr val="003399"/>
                </a:solidFill>
                <a:latin typeface="Arial"/>
                <a:cs typeface="Arial"/>
              </a:rPr>
              <a:t>name, </a:t>
            </a:r>
            <a:r>
              <a:rPr lang="en-US" sz="1800" dirty="0" err="1">
                <a:solidFill>
                  <a:srgbClr val="003399"/>
                </a:solidFill>
                <a:latin typeface="Arial"/>
                <a:cs typeface="Arial"/>
              </a:rPr>
              <a:t>lat</a:t>
            </a:r>
            <a:r>
              <a:rPr lang="en-US" sz="1800" dirty="0">
                <a:solidFill>
                  <a:srgbClr val="003399"/>
                </a:solidFill>
                <a:latin typeface="Arial"/>
                <a:cs typeface="Arial"/>
              </a:rPr>
              <a:t> and long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 variables</a:t>
            </a:r>
            <a:r>
              <a:rPr lang="en-US" sz="1800" spc="-5" dirty="0">
                <a:solidFill>
                  <a:srgbClr val="003399"/>
                </a:solidFill>
                <a:latin typeface="Arial"/>
                <a:cs typeface="Arial"/>
              </a:rPr>
              <a:t> to be printed.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83879" y="4300183"/>
            <a:ext cx="546989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(Answer on the next</a:t>
            </a:r>
            <a:r>
              <a:rPr sz="1800" spc="-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slide</a:t>
            </a:r>
            <a:r>
              <a:rPr lang="en-US" sz="1800" spc="-5" dirty="0">
                <a:solidFill>
                  <a:srgbClr val="003399"/>
                </a:solidFill>
                <a:latin typeface="Arial"/>
                <a:cs typeface="Arial"/>
              </a:rPr>
              <a:t> and in Example1.java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79762" y="2819265"/>
            <a:ext cx="5048249" cy="142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9550" y="2982117"/>
            <a:ext cx="1972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Example</a:t>
            </a:r>
            <a:r>
              <a:rPr sz="2400" spc="-75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#1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56197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Where is UCSB (simple</a:t>
            </a:r>
            <a:r>
              <a:rPr spc="5" dirty="0"/>
              <a:t> </a:t>
            </a:r>
            <a:r>
              <a:rPr spc="-5" dirty="0"/>
              <a:t>program)</a:t>
            </a:r>
          </a:p>
        </p:txBody>
      </p:sp>
      <p:sp>
        <p:nvSpPr>
          <p:cNvPr id="8" name="object 8"/>
          <p:cNvSpPr/>
          <p:nvPr/>
        </p:nvSpPr>
        <p:spPr>
          <a:xfrm>
            <a:off x="3728084" y="2343523"/>
            <a:ext cx="5048249" cy="142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99509" y="2129325"/>
            <a:ext cx="5121728" cy="2498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0460" y="2110273"/>
            <a:ext cx="5160010" cy="2536825"/>
          </a:xfrm>
          <a:custGeom>
            <a:avLst/>
            <a:gdLst/>
            <a:ahLst/>
            <a:cxnLst/>
            <a:rect l="l" t="t" r="r" b="b"/>
            <a:pathLst>
              <a:path w="5160009" h="2536825">
                <a:moveTo>
                  <a:pt x="0" y="0"/>
                </a:moveTo>
                <a:lnTo>
                  <a:pt x="5159828" y="0"/>
                </a:lnTo>
                <a:lnTo>
                  <a:pt x="5159828" y="2536625"/>
                </a:lnTo>
                <a:lnTo>
                  <a:pt x="0" y="253662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9550" y="2982117"/>
            <a:ext cx="1972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Example</a:t>
            </a:r>
            <a:r>
              <a:rPr sz="2400" spc="-75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#1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69565" y="5135583"/>
            <a:ext cx="5051674" cy="8094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80461" y="5116533"/>
            <a:ext cx="5160010" cy="847725"/>
          </a:xfrm>
          <a:custGeom>
            <a:avLst/>
            <a:gdLst/>
            <a:ahLst/>
            <a:cxnLst/>
            <a:rect l="l" t="t" r="r" b="b"/>
            <a:pathLst>
              <a:path w="5160009" h="847725">
                <a:moveTo>
                  <a:pt x="0" y="0"/>
                </a:moveTo>
                <a:lnTo>
                  <a:pt x="5159828" y="0"/>
                </a:lnTo>
                <a:lnTo>
                  <a:pt x="5159828" y="847552"/>
                </a:lnTo>
                <a:lnTo>
                  <a:pt x="0" y="847552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6985" marR="5080">
              <a:lnSpc>
                <a:spcPts val="3329"/>
              </a:lnSpc>
              <a:spcBef>
                <a:spcPts val="235"/>
              </a:spcBef>
            </a:pPr>
            <a:r>
              <a:rPr dirty="0"/>
              <a:t>How far </a:t>
            </a:r>
            <a:r>
              <a:rPr spc="-5" dirty="0"/>
              <a:t>is </a:t>
            </a:r>
            <a:r>
              <a:rPr dirty="0"/>
              <a:t>your </a:t>
            </a:r>
            <a:r>
              <a:rPr spc="-5" dirty="0"/>
              <a:t>home </a:t>
            </a:r>
            <a:r>
              <a:rPr dirty="0"/>
              <a:t>from</a:t>
            </a:r>
            <a:r>
              <a:rPr spc="-60" dirty="0"/>
              <a:t> </a:t>
            </a:r>
            <a:r>
              <a:rPr spc="-5" dirty="0"/>
              <a:t>UCSB?  (more complex</a:t>
            </a:r>
            <a:r>
              <a:rPr dirty="0"/>
              <a:t> </a:t>
            </a:r>
            <a:r>
              <a:rPr spc="-5" dirty="0"/>
              <a:t>program)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7259" y="1511234"/>
            <a:ext cx="5534025" cy="9010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55600" marR="5080" indent="-342900">
              <a:lnSpc>
                <a:spcPts val="2130"/>
              </a:lnSpc>
              <a:spcBef>
                <a:spcPts val="195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If Example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1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was </a:t>
            </a:r>
            <a:r>
              <a:rPr sz="1800" spc="-30" dirty="0">
                <a:solidFill>
                  <a:srgbClr val="003399"/>
                </a:solidFill>
                <a:latin typeface="Arial"/>
                <a:cs typeface="Arial"/>
              </a:rPr>
              <a:t>easy,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try to calculate the distance  between two</a:t>
            </a:r>
            <a:r>
              <a:rPr sz="18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points:</a:t>
            </a:r>
            <a:endParaRPr sz="1800">
              <a:latin typeface="Arial"/>
              <a:cs typeface="Arial"/>
            </a:endParaRPr>
          </a:p>
          <a:p>
            <a:pPr marL="628650">
              <a:lnSpc>
                <a:spcPct val="100000"/>
              </a:lnSpc>
              <a:spcBef>
                <a:spcPts val="375"/>
              </a:spcBef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Where you went to high school and</a:t>
            </a:r>
            <a:r>
              <a:rPr sz="18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UCSB: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7259" y="2772789"/>
            <a:ext cx="5572125" cy="2453877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55600" marR="77470" indent="-342900">
              <a:lnSpc>
                <a:spcPts val="2130"/>
              </a:lnSpc>
              <a:spcBef>
                <a:spcPts val="195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Look up the lat, long of your high school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decimal  degrees</a:t>
            </a:r>
            <a:endParaRPr sz="1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10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lang="en-US" sz="1400" dirty="0">
                <a:solidFill>
                  <a:srgbClr val="003399"/>
                </a:solidFill>
                <a:latin typeface="Arial"/>
                <a:cs typeface="Arial"/>
              </a:rPr>
              <a:t>E.g.: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went to Cheyenne Mountain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in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Colorado Springs,</a:t>
            </a:r>
            <a:r>
              <a:rPr sz="1400" spc="-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Colorado</a:t>
            </a:r>
            <a:endParaRPr sz="1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20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L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at: 38.8031</a:t>
            </a:r>
            <a:r>
              <a:rPr sz="14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lang="en-US" sz="1400" spc="-20" dirty="0">
                <a:solidFill>
                  <a:srgbClr val="003399"/>
                </a:solidFill>
                <a:latin typeface="Arial"/>
                <a:cs typeface="Arial"/>
              </a:rPr>
              <a:t> Lon: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-104.8572</a:t>
            </a:r>
            <a:endParaRPr sz="1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99CC00"/>
              </a:buClr>
              <a:buFont typeface="Arial"/>
              <a:buChar char="•"/>
            </a:pPr>
            <a:endParaRPr sz="21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995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20" dirty="0">
                <a:solidFill>
                  <a:srgbClr val="003399"/>
                </a:solidFill>
                <a:latin typeface="Arial"/>
                <a:cs typeface="Arial"/>
              </a:rPr>
              <a:t>We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will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use </a:t>
            </a:r>
            <a:r>
              <a:rPr spc="-5" dirty="0">
                <a:solidFill>
                  <a:srgbClr val="003399"/>
                </a:solidFill>
                <a:latin typeface="Arial"/>
                <a:cs typeface="Arial"/>
              </a:rPr>
              <a:t>the</a:t>
            </a:r>
            <a:r>
              <a:rPr sz="1800" spc="-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800" b="1" u="heavy" spc="-5" dirty="0">
                <a:solidFill>
                  <a:srgbClr val="00B0F0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Haversine formula</a:t>
            </a:r>
            <a:r>
              <a:rPr sz="1800" b="1" spc="-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determine  the distance between these locations. </a:t>
            </a:r>
            <a:r>
              <a:rPr sz="1800" spc="-100" dirty="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do this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we  will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need to find functions and/or do the</a:t>
            </a:r>
            <a:r>
              <a:rPr sz="18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following: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19181" y="5434153"/>
            <a:ext cx="5288279" cy="10054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Convert decimal degrees to radians</a:t>
            </a:r>
            <a:endParaRPr sz="14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320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Determine the 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differences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in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lat and long between</a:t>
            </a:r>
            <a:r>
              <a:rPr sz="14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locations</a:t>
            </a:r>
            <a:endParaRPr sz="1400" dirty="0">
              <a:latin typeface="Arial"/>
              <a:cs typeface="Arial"/>
            </a:endParaRPr>
          </a:p>
          <a:p>
            <a:pPr marL="298450" marR="5080" indent="-285750">
              <a:lnSpc>
                <a:spcPts val="1670"/>
              </a:lnSpc>
              <a:spcBef>
                <a:spcPts val="415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Apply the equation using the java math package (see hyperlink)</a:t>
            </a:r>
            <a:endParaRPr sz="14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265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Print out your</a:t>
            </a:r>
            <a:r>
              <a:rPr sz="14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answer!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9550" y="2982117"/>
            <a:ext cx="1972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Example</a:t>
            </a:r>
            <a:r>
              <a:rPr sz="2400" spc="-75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#2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39725" y="1783439"/>
            <a:ext cx="8464549" cy="2503739"/>
          </a:xfrm>
          <a:prstGeom prst="rect">
            <a:avLst/>
          </a:prstGeom>
        </p:spPr>
        <p:txBody>
          <a:bodyPr vert="horz" wrap="square" lIns="0" tIns="511025" rIns="0" bIns="0" rtlCol="0">
            <a:spAutoFit/>
          </a:bodyPr>
          <a:lstStyle/>
          <a:p>
            <a:pPr marL="3362960"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92D050"/>
                </a:solidFill>
              </a:rPr>
              <a:t>Give </a:t>
            </a:r>
            <a:r>
              <a:rPr sz="6000" dirty="0">
                <a:solidFill>
                  <a:srgbClr val="92D050"/>
                </a:solidFill>
              </a:rPr>
              <a:t>it a</a:t>
            </a:r>
            <a:r>
              <a:rPr sz="6000" spc="-85" dirty="0">
                <a:solidFill>
                  <a:srgbClr val="92D050"/>
                </a:solidFill>
              </a:rPr>
              <a:t> </a:t>
            </a:r>
            <a:r>
              <a:rPr sz="6000" spc="-5" dirty="0">
                <a:solidFill>
                  <a:srgbClr val="92D050"/>
                </a:solidFill>
              </a:rPr>
              <a:t>try!</a:t>
            </a:r>
            <a:endParaRPr sz="6000" dirty="0"/>
          </a:p>
          <a:p>
            <a:pPr marL="3362960" algn="ctr">
              <a:lnSpc>
                <a:spcPct val="100000"/>
              </a:lnSpc>
              <a:spcBef>
                <a:spcPts val="3465"/>
              </a:spcBef>
            </a:pPr>
            <a:r>
              <a:rPr dirty="0">
                <a:solidFill>
                  <a:srgbClr val="7F7F7F"/>
                </a:solidFill>
              </a:rPr>
              <a:t>(Answer on </a:t>
            </a:r>
            <a:r>
              <a:rPr spc="-5" dirty="0">
                <a:solidFill>
                  <a:srgbClr val="7F7F7F"/>
                </a:solidFill>
              </a:rPr>
              <a:t>the </a:t>
            </a:r>
            <a:r>
              <a:rPr dirty="0">
                <a:solidFill>
                  <a:srgbClr val="7F7F7F"/>
                </a:solidFill>
              </a:rPr>
              <a:t>next</a:t>
            </a:r>
            <a:r>
              <a:rPr spc="-70" dirty="0">
                <a:solidFill>
                  <a:srgbClr val="7F7F7F"/>
                </a:solidFill>
              </a:rPr>
              <a:t> </a:t>
            </a:r>
            <a:r>
              <a:rPr dirty="0">
                <a:solidFill>
                  <a:srgbClr val="7F7F7F"/>
                </a:solidFill>
              </a:rPr>
              <a:t>slide</a:t>
            </a:r>
            <a:r>
              <a:rPr lang="en-US" dirty="0">
                <a:solidFill>
                  <a:srgbClr val="7F7F7F"/>
                </a:solidFill>
              </a:rPr>
              <a:t> and in Example2.java</a:t>
            </a:r>
            <a:r>
              <a:rPr dirty="0">
                <a:solidFill>
                  <a:srgbClr val="7F7F7F"/>
                </a:solidFill>
              </a:rPr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60737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 far </a:t>
            </a:r>
            <a:r>
              <a:rPr spc="-5" dirty="0"/>
              <a:t>is </a:t>
            </a:r>
            <a:r>
              <a:rPr dirty="0"/>
              <a:t>your </a:t>
            </a:r>
            <a:r>
              <a:rPr spc="-5" dirty="0"/>
              <a:t>home </a:t>
            </a:r>
            <a:r>
              <a:rPr dirty="0"/>
              <a:t>from</a:t>
            </a:r>
            <a:r>
              <a:rPr spc="-55" dirty="0"/>
              <a:t> </a:t>
            </a:r>
            <a:r>
              <a:rPr spc="-5" dirty="0"/>
              <a:t>UCSB??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9550" y="2982117"/>
            <a:ext cx="1972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Example</a:t>
            </a:r>
            <a:r>
              <a:rPr sz="2400" spc="-75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#2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77259" y="1511234"/>
            <a:ext cx="1931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Example</a:t>
            </a:r>
            <a:r>
              <a:rPr sz="1800" spc="-6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Code: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7259" y="5460955"/>
            <a:ext cx="1118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Output: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14404" y="1950609"/>
            <a:ext cx="5346468" cy="3470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95354" y="1931559"/>
            <a:ext cx="5384800" cy="3509010"/>
          </a:xfrm>
          <a:custGeom>
            <a:avLst/>
            <a:gdLst/>
            <a:ahLst/>
            <a:cxnLst/>
            <a:rect l="l" t="t" r="r" b="b"/>
            <a:pathLst>
              <a:path w="5384800" h="3509010">
                <a:moveTo>
                  <a:pt x="0" y="0"/>
                </a:moveTo>
                <a:lnTo>
                  <a:pt x="5384569" y="0"/>
                </a:lnTo>
                <a:lnTo>
                  <a:pt x="5384569" y="3508577"/>
                </a:lnTo>
                <a:lnTo>
                  <a:pt x="0" y="3508577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6985" marR="5080">
              <a:lnSpc>
                <a:spcPts val="3329"/>
              </a:lnSpc>
              <a:spcBef>
                <a:spcPts val="235"/>
              </a:spcBef>
            </a:pPr>
            <a:r>
              <a:rPr dirty="0"/>
              <a:t>How far </a:t>
            </a:r>
            <a:r>
              <a:rPr spc="-5" dirty="0"/>
              <a:t>is </a:t>
            </a:r>
            <a:r>
              <a:rPr dirty="0"/>
              <a:t>your </a:t>
            </a:r>
            <a:r>
              <a:rPr spc="-5" dirty="0"/>
              <a:t>home </a:t>
            </a:r>
            <a:r>
              <a:rPr dirty="0"/>
              <a:t>from</a:t>
            </a:r>
            <a:r>
              <a:rPr spc="-60" dirty="0"/>
              <a:t> </a:t>
            </a:r>
            <a:r>
              <a:rPr spc="-5" dirty="0"/>
              <a:t>UCSB?  (Example </a:t>
            </a:r>
            <a:r>
              <a:rPr dirty="0"/>
              <a:t>Code)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09550" y="2982117"/>
            <a:ext cx="1972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Example</a:t>
            </a:r>
            <a:r>
              <a:rPr sz="2400" spc="-75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#2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14403" y="5889226"/>
            <a:ext cx="5346468" cy="6137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95353" y="5870176"/>
            <a:ext cx="5384800" cy="652145"/>
          </a:xfrm>
          <a:custGeom>
            <a:avLst/>
            <a:gdLst/>
            <a:ahLst/>
            <a:cxnLst/>
            <a:rect l="l" t="t" r="r" b="b"/>
            <a:pathLst>
              <a:path w="5384800" h="652145">
                <a:moveTo>
                  <a:pt x="0" y="0"/>
                </a:moveTo>
                <a:lnTo>
                  <a:pt x="5384569" y="0"/>
                </a:lnTo>
                <a:lnTo>
                  <a:pt x="5384569" y="651894"/>
                </a:lnTo>
                <a:lnTo>
                  <a:pt x="0" y="651894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19323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OVERVIEW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671023" y="1567053"/>
            <a:ext cx="536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003399"/>
                </a:solidFill>
                <a:latin typeface="Arial"/>
                <a:cs typeface="Arial"/>
              </a:rPr>
              <a:t>**Click on titles to jump to the corresponding</a:t>
            </a:r>
            <a:r>
              <a:rPr sz="1800" i="1" spc="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003399"/>
                </a:solidFill>
                <a:latin typeface="Arial"/>
                <a:cs typeface="Arial"/>
              </a:rPr>
              <a:t>section: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71023" y="2227474"/>
            <a:ext cx="5081905" cy="136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ts val="2700"/>
              </a:lnSpc>
              <a:buClr>
                <a:srgbClr val="99CC00"/>
              </a:buClr>
              <a:buSzPct val="150000"/>
              <a:buAutoNum type="arabicPeriod"/>
              <a:tabLst>
                <a:tab pos="469900" algn="l"/>
              </a:tabLst>
            </a:pPr>
            <a:r>
              <a:rPr sz="2000" u="heavy" spc="-20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Variables </a:t>
            </a:r>
            <a:r>
              <a:rPr sz="2000" u="heavy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and </a:t>
            </a:r>
            <a:r>
              <a:rPr sz="2000" u="heavy" spc="-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their primitive</a:t>
            </a:r>
            <a:r>
              <a:rPr sz="2000" u="heavy" spc="-1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 </a:t>
            </a:r>
            <a:r>
              <a:rPr sz="2000" u="heavy" spc="-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types</a:t>
            </a:r>
            <a:endParaRPr sz="2000">
              <a:latin typeface="Arial"/>
              <a:cs typeface="Arial"/>
            </a:endParaRPr>
          </a:p>
          <a:p>
            <a:pPr marL="469900" marR="5080" indent="-457200">
              <a:lnSpc>
                <a:spcPct val="92300"/>
              </a:lnSpc>
              <a:spcBef>
                <a:spcPts val="2445"/>
              </a:spcBef>
              <a:buClr>
                <a:srgbClr val="99CC00"/>
              </a:buClr>
              <a:buSzPct val="150000"/>
              <a:buAutoNum type="arabicPeriod"/>
              <a:tabLst>
                <a:tab pos="469900" algn="l"/>
              </a:tabLst>
            </a:pPr>
            <a:r>
              <a:rPr sz="2000" u="heavy" spc="-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Practice problems to </a:t>
            </a:r>
            <a:r>
              <a:rPr sz="2000" u="heavy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declare, </a:t>
            </a:r>
            <a:r>
              <a:rPr sz="2000" u="heavy" spc="-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manipulate  </a:t>
            </a:r>
            <a:r>
              <a:rPr sz="2000" u="heavy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and print</a:t>
            </a:r>
            <a:r>
              <a:rPr sz="2000" u="heavy" spc="-30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 </a:t>
            </a:r>
            <a:r>
              <a:rPr sz="2000" u="heavy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variables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71023" y="3997029"/>
            <a:ext cx="5339715" cy="2095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ts val="2700"/>
              </a:lnSpc>
              <a:buClr>
                <a:srgbClr val="99CC00"/>
              </a:buClr>
              <a:buSzPct val="150000"/>
              <a:buAutoNum type="arabicPeriod" startAt="3"/>
              <a:tabLst>
                <a:tab pos="469900" algn="l"/>
              </a:tabLst>
            </a:pPr>
            <a:r>
              <a:rPr sz="2000" u="heavy" spc="-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Learn to import </a:t>
            </a:r>
            <a:r>
              <a:rPr sz="2000" u="heavy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an existing </a:t>
            </a:r>
            <a:r>
              <a:rPr sz="2000" u="heavy" spc="-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program</a:t>
            </a:r>
            <a:r>
              <a:rPr sz="2000" u="heavy" spc="-6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 </a:t>
            </a:r>
            <a:r>
              <a:rPr sz="2000" u="heavy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file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2165"/>
              </a:spcBef>
              <a:buClr>
                <a:srgbClr val="99CC00"/>
              </a:buClr>
              <a:buSzPct val="150000"/>
              <a:buAutoNum type="arabicPeriod" startAt="3"/>
              <a:tabLst>
                <a:tab pos="469900" algn="l"/>
              </a:tabLst>
            </a:pPr>
            <a:r>
              <a:rPr sz="2000" u="heavy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Launch and </a:t>
            </a:r>
            <a:r>
              <a:rPr sz="2000" u="heavy" spc="-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navigate the </a:t>
            </a:r>
            <a:r>
              <a:rPr sz="2000" u="heavy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Eclipse</a:t>
            </a:r>
            <a:r>
              <a:rPr sz="2000" u="heavy" spc="-8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 </a:t>
            </a:r>
            <a:r>
              <a:rPr sz="2000" u="heavy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Debugger</a:t>
            </a:r>
            <a:endParaRPr sz="2000">
              <a:latin typeface="Arial"/>
              <a:cs typeface="Arial"/>
            </a:endParaRPr>
          </a:p>
          <a:p>
            <a:pPr marL="469900" marR="154940" indent="-457200">
              <a:lnSpc>
                <a:spcPct val="92300"/>
              </a:lnSpc>
              <a:spcBef>
                <a:spcPts val="2410"/>
              </a:spcBef>
              <a:buClr>
                <a:srgbClr val="99CC00"/>
              </a:buClr>
              <a:buSzPct val="150000"/>
              <a:buAutoNum type="arabicPeriod" startAt="3"/>
              <a:tabLst>
                <a:tab pos="469900" algn="l"/>
              </a:tabLst>
            </a:pPr>
            <a:r>
              <a:rPr sz="2000" u="heavy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Look at </a:t>
            </a:r>
            <a:r>
              <a:rPr sz="2000" u="heavy" spc="-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the syntax </a:t>
            </a:r>
            <a:r>
              <a:rPr sz="2000" u="heavy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and logic of </a:t>
            </a:r>
            <a:r>
              <a:rPr sz="2000" u="heavy" spc="-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the for</a:t>
            </a:r>
            <a:r>
              <a:rPr sz="2000" u="heavy" spc="-140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 </a:t>
            </a:r>
            <a:r>
              <a:rPr sz="2000" u="heavy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and  while</a:t>
            </a:r>
            <a:r>
              <a:rPr sz="2000" u="heavy" spc="-1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 </a:t>
            </a:r>
            <a:r>
              <a:rPr sz="2000" u="heavy" spc="-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loop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9550" y="2982117"/>
            <a:ext cx="1531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C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on</a:t>
            </a: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t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en</a:t>
            </a: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t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s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6985" marR="5080">
              <a:lnSpc>
                <a:spcPts val="3329"/>
              </a:lnSpc>
              <a:spcBef>
                <a:spcPts val="235"/>
              </a:spcBef>
            </a:pPr>
            <a:r>
              <a:rPr dirty="0"/>
              <a:t>How far </a:t>
            </a:r>
            <a:r>
              <a:rPr spc="-5" dirty="0"/>
              <a:t>is </a:t>
            </a:r>
            <a:r>
              <a:rPr dirty="0"/>
              <a:t>your </a:t>
            </a:r>
            <a:r>
              <a:rPr spc="-5" dirty="0"/>
              <a:t>home </a:t>
            </a:r>
            <a:r>
              <a:rPr dirty="0"/>
              <a:t>from</a:t>
            </a:r>
            <a:r>
              <a:rPr spc="-60" dirty="0"/>
              <a:t> </a:t>
            </a:r>
            <a:r>
              <a:rPr spc="-5" dirty="0"/>
              <a:t>UCSB?  (more complex</a:t>
            </a:r>
            <a:r>
              <a:rPr dirty="0"/>
              <a:t> </a:t>
            </a:r>
            <a:r>
              <a:rPr spc="-5" dirty="0"/>
              <a:t>program)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7259" y="1507042"/>
            <a:ext cx="40132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2200" spc="-20" dirty="0">
                <a:solidFill>
                  <a:srgbClr val="003399"/>
                </a:solidFill>
                <a:latin typeface="Arial"/>
                <a:cs typeface="Arial"/>
              </a:rPr>
              <a:t>Validation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using ESRI</a:t>
            </a:r>
            <a:r>
              <a:rPr sz="2200" spc="-1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ArcGIS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7259" y="5532964"/>
            <a:ext cx="4617720" cy="637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Percent Difference: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59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[</a:t>
            </a:r>
            <a:r>
              <a:rPr sz="1400" spc="-5" dirty="0">
                <a:solidFill>
                  <a:srgbClr val="003399"/>
                </a:solidFill>
                <a:latin typeface="Cambria Math"/>
                <a:cs typeface="Cambria Math"/>
              </a:rPr>
              <a:t>885.3545 </a:t>
            </a:r>
            <a:r>
              <a:rPr sz="1400" dirty="0">
                <a:solidFill>
                  <a:srgbClr val="003399"/>
                </a:solidFill>
                <a:latin typeface="Cambria Math"/>
                <a:cs typeface="Cambria Math"/>
              </a:rPr>
              <a:t>− </a:t>
            </a:r>
            <a:r>
              <a:rPr sz="1400" spc="-5" dirty="0">
                <a:solidFill>
                  <a:srgbClr val="003399"/>
                </a:solidFill>
                <a:latin typeface="Cambria Math"/>
                <a:cs typeface="Cambria Math"/>
              </a:rPr>
              <a:t>884.2627) </a:t>
            </a:r>
            <a:r>
              <a:rPr sz="1400" dirty="0">
                <a:solidFill>
                  <a:srgbClr val="003399"/>
                </a:solidFill>
                <a:latin typeface="Cambria Math"/>
                <a:cs typeface="Cambria Math"/>
              </a:rPr>
              <a:t>/ </a:t>
            </a:r>
            <a:r>
              <a:rPr sz="1400" spc="-5" dirty="0">
                <a:solidFill>
                  <a:srgbClr val="003399"/>
                </a:solidFill>
                <a:latin typeface="Cambria Math"/>
                <a:cs typeface="Cambria Math"/>
              </a:rPr>
              <a:t>885.3545]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*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100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=</a:t>
            </a:r>
            <a:r>
              <a:rPr sz="1400" spc="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.12%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9550" y="2982117"/>
            <a:ext cx="1972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Example</a:t>
            </a:r>
            <a:r>
              <a:rPr sz="2400" spc="-75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#2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14055" y="2092177"/>
            <a:ext cx="4914407" cy="3141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95006" y="2073127"/>
            <a:ext cx="4953000" cy="3180080"/>
          </a:xfrm>
          <a:custGeom>
            <a:avLst/>
            <a:gdLst/>
            <a:ahLst/>
            <a:cxnLst/>
            <a:rect l="l" t="t" r="r" b="b"/>
            <a:pathLst>
              <a:path w="4953000" h="3180079">
                <a:moveTo>
                  <a:pt x="0" y="0"/>
                </a:moveTo>
                <a:lnTo>
                  <a:pt x="4952508" y="0"/>
                </a:lnTo>
                <a:lnTo>
                  <a:pt x="4952508" y="3179863"/>
                </a:lnTo>
                <a:lnTo>
                  <a:pt x="0" y="3179863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2368" y="1559706"/>
            <a:ext cx="680275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8910">
              <a:lnSpc>
                <a:spcPct val="100000"/>
              </a:lnSpc>
              <a:spcBef>
                <a:spcPts val="100"/>
              </a:spcBef>
            </a:pPr>
            <a:r>
              <a:rPr sz="8000" dirty="0">
                <a:solidFill>
                  <a:srgbClr val="404040"/>
                </a:solidFill>
              </a:rPr>
              <a:t>3. </a:t>
            </a:r>
            <a:r>
              <a:rPr sz="8000" spc="-5" dirty="0">
                <a:solidFill>
                  <a:srgbClr val="404040"/>
                </a:solidFill>
              </a:rPr>
              <a:t>Debugging</a:t>
            </a:r>
            <a:endParaRPr sz="8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550" y="2982117"/>
            <a:ext cx="17868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Debugging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18840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</a:t>
            </a:r>
            <a:r>
              <a:rPr spc="5" dirty="0"/>
              <a:t>e</a:t>
            </a:r>
            <a:r>
              <a:rPr dirty="0"/>
              <a:t>bugg</a:t>
            </a:r>
            <a:r>
              <a:rPr spc="-5" dirty="0"/>
              <a:t>i</a:t>
            </a:r>
            <a:r>
              <a:rPr dirty="0"/>
              <a:t>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77259" y="1448963"/>
            <a:ext cx="5534025" cy="5708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55600" marR="5080" indent="-342900">
              <a:lnSpc>
                <a:spcPts val="2130"/>
              </a:lnSpc>
              <a:spcBef>
                <a:spcPts val="195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It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is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very </a:t>
            </a:r>
            <a:r>
              <a:rPr sz="1800" spc="-30" dirty="0">
                <a:solidFill>
                  <a:srgbClr val="003399"/>
                </a:solidFill>
                <a:latin typeface="Arial"/>
                <a:cs typeface="Arial"/>
              </a:rPr>
              <a:t>easy,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and natural, to make mistakes when  programing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7259" y="2232193"/>
            <a:ext cx="5224780" cy="29290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198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There are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number of ways to find mistakes:</a:t>
            </a:r>
            <a:endParaRPr lang="en-US" sz="1800" spc="-5" dirty="0">
              <a:solidFill>
                <a:srgbClr val="003399"/>
              </a:solidFill>
              <a:latin typeface="Arial"/>
              <a:cs typeface="Arial"/>
            </a:endParaRPr>
          </a:p>
          <a:p>
            <a:pPr marL="355600" indent="-342900">
              <a:lnSpc>
                <a:spcPts val="198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endParaRPr sz="1800" dirty="0">
              <a:latin typeface="Arial"/>
              <a:cs typeface="Arial"/>
            </a:endParaRPr>
          </a:p>
          <a:p>
            <a:pPr marL="812800" lvl="1" indent="-342900">
              <a:lnSpc>
                <a:spcPts val="2095"/>
              </a:lnSpc>
              <a:buClr>
                <a:srgbClr val="99CC00"/>
              </a:buClr>
              <a:buSzPct val="150000"/>
              <a:buAutoNum type="arabicPeriod"/>
              <a:tabLst>
                <a:tab pos="8128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Visually</a:t>
            </a:r>
            <a:endParaRPr sz="1400" dirty="0">
              <a:latin typeface="Arial"/>
              <a:cs typeface="Arial"/>
            </a:endParaRPr>
          </a:p>
          <a:p>
            <a:pPr marL="812800" lvl="1" indent="-342900">
              <a:lnSpc>
                <a:spcPts val="2014"/>
              </a:lnSpc>
              <a:buClr>
                <a:srgbClr val="99CC00"/>
              </a:buClr>
              <a:buSzPct val="150000"/>
              <a:buAutoNum type="arabicPeriod"/>
              <a:tabLst>
                <a:tab pos="8128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Working/reading the program</a:t>
            </a:r>
            <a:r>
              <a:rPr sz="14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backwards</a:t>
            </a:r>
            <a:endParaRPr sz="1400" dirty="0">
              <a:latin typeface="Arial"/>
              <a:cs typeface="Arial"/>
            </a:endParaRPr>
          </a:p>
          <a:p>
            <a:pPr marL="812800" lvl="1" indent="-342900">
              <a:lnSpc>
                <a:spcPts val="2260"/>
              </a:lnSpc>
              <a:buClr>
                <a:srgbClr val="99CC00"/>
              </a:buClr>
              <a:buSzPct val="150000"/>
              <a:buAutoNum type="arabicPeriod"/>
              <a:tabLst>
                <a:tab pos="8128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Debugging</a:t>
            </a:r>
            <a:endParaRPr sz="1400" dirty="0">
              <a:latin typeface="Arial"/>
              <a:cs typeface="Arial"/>
            </a:endParaRPr>
          </a:p>
          <a:p>
            <a:pPr marL="355600" marR="5080" indent="-342900">
              <a:lnSpc>
                <a:spcPct val="99500"/>
              </a:lnSpc>
              <a:spcBef>
                <a:spcPts val="1755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In Eclipse, debugging allows to run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program  </a:t>
            </a:r>
            <a:r>
              <a:rPr sz="1800" spc="-15" dirty="0">
                <a:solidFill>
                  <a:srgbClr val="003399"/>
                </a:solidFill>
                <a:latin typeface="Arial"/>
                <a:cs typeface="Arial"/>
              </a:rPr>
              <a:t>INTERACTIVLY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while watching the source code  and the variables as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it</a:t>
            </a:r>
            <a:r>
              <a:rPr sz="18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executes</a:t>
            </a:r>
            <a:endParaRPr lang="en-US" sz="1800" spc="-5" dirty="0">
              <a:solidFill>
                <a:srgbClr val="003399"/>
              </a:solidFill>
              <a:latin typeface="Arial"/>
              <a:cs typeface="Arial"/>
            </a:endParaRPr>
          </a:p>
          <a:p>
            <a:pPr marL="355600" marR="5080" indent="-342900">
              <a:lnSpc>
                <a:spcPct val="99500"/>
              </a:lnSpc>
              <a:spcBef>
                <a:spcPts val="1755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7259" y="4921216"/>
            <a:ext cx="5537835" cy="16376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Eclipse even provides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‘Debug Perspective’  loaded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with a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pre-confined set of VIEWS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help do  this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9CC00"/>
              </a:buClr>
              <a:buFont typeface="Arial"/>
              <a:buChar char="•"/>
            </a:pPr>
            <a:endParaRPr sz="1600" dirty="0">
              <a:latin typeface="Times New Roman"/>
              <a:cs typeface="Times New Roman"/>
            </a:endParaRPr>
          </a:p>
          <a:p>
            <a:pPr marL="355600" marR="271145" indent="-34290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It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will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also allow you to control the execution flow  through embedded ‘debug’</a:t>
            </a:r>
            <a:r>
              <a:rPr sz="1800" spc="-8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commands.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54076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Common </a:t>
            </a:r>
            <a:r>
              <a:rPr dirty="0"/>
              <a:t>Mistakes to watch</a:t>
            </a:r>
            <a:r>
              <a:rPr spc="-50" dirty="0"/>
              <a:t> </a:t>
            </a:r>
            <a:r>
              <a:rPr dirty="0"/>
              <a:t>for: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49700" indent="-342900">
              <a:lnSpc>
                <a:spcPts val="2700"/>
              </a:lnSpc>
              <a:buClr>
                <a:srgbClr val="99CC00"/>
              </a:buClr>
              <a:buSzPct val="150000"/>
              <a:buAutoNum type="arabicPeriod"/>
              <a:tabLst>
                <a:tab pos="3950335" algn="l"/>
              </a:tabLst>
            </a:pPr>
            <a:r>
              <a:rPr dirty="0"/>
              <a:t>Missing</a:t>
            </a:r>
            <a:r>
              <a:rPr spc="-15" dirty="0"/>
              <a:t> </a:t>
            </a:r>
            <a:r>
              <a:rPr dirty="0"/>
              <a:t>Semicolons</a:t>
            </a:r>
          </a:p>
          <a:p>
            <a:pPr marL="3949700" indent="-342900">
              <a:lnSpc>
                <a:spcPct val="100000"/>
              </a:lnSpc>
              <a:spcBef>
                <a:spcPts val="2130"/>
              </a:spcBef>
              <a:buClr>
                <a:srgbClr val="99CC00"/>
              </a:buClr>
              <a:buSzPct val="150000"/>
              <a:buAutoNum type="arabicPeriod"/>
              <a:tabLst>
                <a:tab pos="3950335" algn="l"/>
              </a:tabLst>
            </a:pPr>
            <a:r>
              <a:rPr spc="-25" dirty="0"/>
              <a:t>Typos</a:t>
            </a:r>
          </a:p>
          <a:p>
            <a:pPr marL="3949700" indent="-342900">
              <a:lnSpc>
                <a:spcPct val="100000"/>
              </a:lnSpc>
              <a:spcBef>
                <a:spcPts val="2170"/>
              </a:spcBef>
              <a:buClr>
                <a:srgbClr val="99CC00"/>
              </a:buClr>
              <a:buSzPct val="150000"/>
              <a:buAutoNum type="arabicPeriod"/>
              <a:tabLst>
                <a:tab pos="3950335" algn="l"/>
              </a:tabLst>
            </a:pPr>
            <a:r>
              <a:rPr spc="-10" dirty="0"/>
              <a:t>Wrong </a:t>
            </a:r>
            <a:r>
              <a:rPr spc="-20" dirty="0"/>
              <a:t>Variable</a:t>
            </a:r>
            <a:r>
              <a:rPr spc="-50" dirty="0"/>
              <a:t> </a:t>
            </a:r>
            <a:r>
              <a:rPr spc="-25" dirty="0"/>
              <a:t>Types</a:t>
            </a:r>
          </a:p>
          <a:p>
            <a:pPr marL="3949700" indent="-342900">
              <a:lnSpc>
                <a:spcPct val="100000"/>
              </a:lnSpc>
              <a:spcBef>
                <a:spcPts val="2165"/>
              </a:spcBef>
              <a:buClr>
                <a:srgbClr val="99CC00"/>
              </a:buClr>
              <a:buSzPct val="150000"/>
              <a:buAutoNum type="arabicPeriod"/>
              <a:tabLst>
                <a:tab pos="3950335" algn="l"/>
              </a:tabLst>
            </a:pPr>
            <a:r>
              <a:rPr dirty="0"/>
              <a:t>Uneven </a:t>
            </a:r>
            <a:r>
              <a:rPr spc="-5" dirty="0"/>
              <a:t>brackets, parentheses,</a:t>
            </a:r>
            <a:r>
              <a:rPr spc="-40" dirty="0"/>
              <a:t> </a:t>
            </a:r>
            <a:r>
              <a:rPr spc="-5" dirty="0"/>
              <a:t>etc.</a:t>
            </a:r>
          </a:p>
          <a:p>
            <a:pPr marL="3949700" indent="-342900">
              <a:lnSpc>
                <a:spcPct val="100000"/>
              </a:lnSpc>
              <a:spcBef>
                <a:spcPts val="2165"/>
              </a:spcBef>
              <a:buClr>
                <a:srgbClr val="99CC00"/>
              </a:buClr>
              <a:buSzPct val="150000"/>
              <a:buAutoNum type="arabicPeriod"/>
              <a:tabLst>
                <a:tab pos="3950335" algn="l"/>
              </a:tabLst>
            </a:pPr>
            <a:r>
              <a:rPr dirty="0"/>
              <a:t>Missing package </a:t>
            </a:r>
            <a:r>
              <a:rPr spc="-5" dirty="0"/>
              <a:t>extensions (i.e</a:t>
            </a:r>
            <a:r>
              <a:rPr spc="-55" dirty="0"/>
              <a:t> </a:t>
            </a:r>
            <a:r>
              <a:rPr spc="-5" dirty="0"/>
              <a:t>‘Math.’)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9550" y="2982117"/>
            <a:ext cx="17868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Debugging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33680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Debugging</a:t>
            </a:r>
            <a:r>
              <a:rPr spc="-90" dirty="0"/>
              <a:t> </a:t>
            </a:r>
            <a:r>
              <a:rPr dirty="0"/>
              <a:t>Practice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77259" y="1774993"/>
            <a:ext cx="3975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In this example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we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do the</a:t>
            </a:r>
            <a:r>
              <a:rPr sz="1800" spc="-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following: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34459" y="2439541"/>
            <a:ext cx="4798695" cy="2064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165"/>
              </a:spcBef>
              <a:buClr>
                <a:srgbClr val="99CC00"/>
              </a:buClr>
              <a:buSzPct val="150000"/>
              <a:buAutoNum type="arabicPeriod"/>
              <a:tabLst>
                <a:tab pos="355600" algn="l"/>
              </a:tabLst>
            </a:pP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Create</a:t>
            </a:r>
            <a:r>
              <a:rPr sz="20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breakpoints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165"/>
              </a:spcBef>
              <a:buClr>
                <a:srgbClr val="99CC00"/>
              </a:buClr>
              <a:buSzPct val="150000"/>
              <a:buAutoNum type="arabicPeriod"/>
              <a:tabLst>
                <a:tab pos="355600" algn="l"/>
              </a:tabLst>
            </a:pP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Open the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“debugging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perspective”</a:t>
            </a:r>
            <a:r>
              <a:rPr sz="2000" spc="-6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(DP)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135"/>
              </a:spcBef>
              <a:buClr>
                <a:srgbClr val="99CC00"/>
              </a:buClr>
              <a:buSzPct val="150000"/>
              <a:buAutoNum type="arabicPeriod"/>
              <a:tabLst>
                <a:tab pos="355600" algn="l"/>
              </a:tabLst>
            </a:pP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Execute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code in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the</a:t>
            </a:r>
            <a:r>
              <a:rPr sz="2000" spc="-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DP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165"/>
              </a:spcBef>
              <a:buClr>
                <a:srgbClr val="99CC00"/>
              </a:buClr>
              <a:buSzPct val="150000"/>
              <a:buAutoNum type="arabicPeriod"/>
              <a:tabLst>
                <a:tab pos="35560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Edit </a:t>
            </a:r>
            <a:r>
              <a:rPr sz="2000" spc="-20" dirty="0">
                <a:solidFill>
                  <a:srgbClr val="003399"/>
                </a:solidFill>
                <a:latin typeface="Arial"/>
                <a:cs typeface="Arial"/>
              </a:rPr>
              <a:t>Variables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and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breakpoints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in</a:t>
            </a:r>
            <a:r>
              <a:rPr sz="2000" spc="-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DP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9550" y="2799237"/>
            <a:ext cx="1972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Example</a:t>
            </a:r>
            <a:r>
              <a:rPr sz="2400" spc="-75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#3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15665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Problem: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77259" y="1448963"/>
            <a:ext cx="5588000" cy="33727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45440" indent="-342900">
              <a:lnSpc>
                <a:spcPct val="998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lang="en-US" sz="1800" dirty="0">
                <a:latin typeface="Arial"/>
                <a:cs typeface="Arial"/>
              </a:rPr>
              <a:t>Open Example3_buggy.java</a:t>
            </a:r>
          </a:p>
          <a:p>
            <a:pPr marL="355600" marR="345440" indent="-342900">
              <a:lnSpc>
                <a:spcPct val="998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endParaRPr lang="en-US" dirty="0">
              <a:latin typeface="Arial"/>
              <a:cs typeface="Arial"/>
            </a:endParaRPr>
          </a:p>
          <a:p>
            <a:pPr marL="355600" marR="345440" indent="-342900">
              <a:lnSpc>
                <a:spcPct val="998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lang="en-US" dirty="0">
                <a:latin typeface="Arial"/>
                <a:cs typeface="Arial"/>
              </a:rPr>
              <a:t>This code is written to:  </a:t>
            </a:r>
          </a:p>
          <a:p>
            <a:pPr marL="355600" marR="345440" indent="-342900">
              <a:lnSpc>
                <a:spcPct val="998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endParaRPr lang="en-US" dirty="0">
              <a:latin typeface="Arial"/>
              <a:cs typeface="Arial"/>
            </a:endParaRPr>
          </a:p>
          <a:p>
            <a:pPr marL="469900" marR="345440" lvl="1">
              <a:lnSpc>
                <a:spcPct val="99800"/>
              </a:lnSpc>
              <a:spcBef>
                <a:spcPts val="100"/>
              </a:spcBef>
              <a:buClr>
                <a:srgbClr val="99CC00"/>
              </a:buClr>
              <a:buSzPct val="150000"/>
              <a:tabLst>
                <a:tab pos="354965" algn="l"/>
                <a:tab pos="355600" algn="l"/>
              </a:tabLst>
            </a:pPr>
            <a:r>
              <a:rPr lang="en-US" sz="1400" dirty="0">
                <a:latin typeface="Arial"/>
                <a:cs typeface="Arial"/>
              </a:rPr>
              <a:t>A) select a random number of values (1-10) </a:t>
            </a:r>
          </a:p>
          <a:p>
            <a:pPr marL="469900" marR="345440" lvl="1">
              <a:lnSpc>
                <a:spcPct val="99800"/>
              </a:lnSpc>
              <a:spcBef>
                <a:spcPts val="100"/>
              </a:spcBef>
              <a:buClr>
                <a:srgbClr val="99CC00"/>
              </a:buClr>
              <a:buSzPct val="150000"/>
              <a:tabLst>
                <a:tab pos="354965" algn="l"/>
                <a:tab pos="355600" algn="l"/>
              </a:tabLst>
            </a:pPr>
            <a:r>
              <a:rPr lang="en-US" sz="1400" dirty="0">
                <a:latin typeface="Arial"/>
                <a:cs typeface="Arial"/>
              </a:rPr>
              <a:t>B) determine how many coordinate pairs can be made from     	the values </a:t>
            </a:r>
          </a:p>
          <a:p>
            <a:pPr marL="469900" marR="345440" lvl="1">
              <a:lnSpc>
                <a:spcPct val="99800"/>
              </a:lnSpc>
              <a:spcBef>
                <a:spcPts val="100"/>
              </a:spcBef>
              <a:buClr>
                <a:srgbClr val="99CC00"/>
              </a:buClr>
              <a:buSzPct val="150000"/>
              <a:tabLst>
                <a:tab pos="354965" algn="l"/>
                <a:tab pos="355600" algn="l"/>
              </a:tabLst>
            </a:pPr>
            <a:r>
              <a:rPr lang="en-US" sz="1400" dirty="0">
                <a:latin typeface="Arial"/>
                <a:cs typeface="Arial"/>
              </a:rPr>
              <a:t>C) determine what kind of geometry can be formed with that 	number of coordinate pairs, and </a:t>
            </a:r>
          </a:p>
          <a:p>
            <a:pPr marL="469900" marR="345440" lvl="1">
              <a:lnSpc>
                <a:spcPct val="99800"/>
              </a:lnSpc>
              <a:spcBef>
                <a:spcPts val="100"/>
              </a:spcBef>
              <a:buClr>
                <a:srgbClr val="99CC00"/>
              </a:buClr>
              <a:buSzPct val="150000"/>
              <a:tabLst>
                <a:tab pos="354965" algn="l"/>
                <a:tab pos="355600" algn="l"/>
              </a:tabLst>
            </a:pPr>
            <a:r>
              <a:rPr lang="en-US" sz="1400" dirty="0">
                <a:latin typeface="Arial"/>
                <a:cs typeface="Arial"/>
              </a:rPr>
              <a:t>D) print out a pseudo WKT string</a:t>
            </a:r>
          </a:p>
          <a:p>
            <a:pPr marL="355600" marR="345440" indent="-342900">
              <a:lnSpc>
                <a:spcPct val="998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endParaRPr lang="en-US" sz="1800" dirty="0">
              <a:latin typeface="Arial"/>
              <a:cs typeface="Arial"/>
            </a:endParaRPr>
          </a:p>
          <a:p>
            <a:pPr marL="355600" marR="345440" indent="-342900">
              <a:lnSpc>
                <a:spcPct val="998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lang="en-US" dirty="0">
                <a:latin typeface="Arial"/>
                <a:cs typeface="Arial"/>
              </a:rPr>
              <a:t>Run the code a few times:</a:t>
            </a:r>
          </a:p>
          <a:p>
            <a:pPr marL="355600" marR="345440" indent="-342900">
              <a:lnSpc>
                <a:spcPct val="998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endParaRPr sz="1800" dirty="0"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DECF8D-38B8-D841-843E-B369DE5E8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350" y="5783076"/>
            <a:ext cx="2438400" cy="850900"/>
          </a:xfrm>
          <a:prstGeom prst="rect">
            <a:avLst/>
          </a:prstGeom>
          <a:ln w="63500"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9A8B94-131F-5B43-9965-CCF702F0D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718" y="4648200"/>
            <a:ext cx="4013200" cy="901700"/>
          </a:xfrm>
          <a:prstGeom prst="rect">
            <a:avLst/>
          </a:prstGeom>
          <a:ln w="63500">
            <a:solidFill>
              <a:srgbClr val="00B05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F3D342-45F6-E14A-8186-88DE50EA0008}"/>
              </a:ext>
            </a:extLst>
          </p:cNvPr>
          <p:cNvSpPr txBox="1"/>
          <p:nvPr/>
        </p:nvSpPr>
        <p:spPr>
          <a:xfrm>
            <a:off x="7969208" y="506817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Good !!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B99020-98F0-8744-A3D7-B1BE54845C52}"/>
              </a:ext>
            </a:extLst>
          </p:cNvPr>
          <p:cNvSpPr txBox="1"/>
          <p:nvPr/>
        </p:nvSpPr>
        <p:spPr>
          <a:xfrm>
            <a:off x="8067792" y="602386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Bad !!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396D32-40F8-3F4B-A40E-DE1FD77688B7}"/>
              </a:ext>
            </a:extLst>
          </p:cNvPr>
          <p:cNvSpPr txBox="1"/>
          <p:nvPr/>
        </p:nvSpPr>
        <p:spPr>
          <a:xfrm>
            <a:off x="6994368" y="5943600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1</a:t>
            </a:r>
          </a:p>
          <a:p>
            <a:r>
              <a:rPr lang="en-US" sz="1200" dirty="0">
                <a:solidFill>
                  <a:srgbClr val="00B050"/>
                </a:solidFill>
              </a:rPr>
              <a:t>POINT</a:t>
            </a:r>
          </a:p>
          <a:p>
            <a:r>
              <a:rPr lang="en-US" sz="1200" dirty="0">
                <a:solidFill>
                  <a:srgbClr val="00B050"/>
                </a:solidFill>
              </a:rPr>
              <a:t>POINT [ X, Y 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52266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Adding/Removing</a:t>
            </a:r>
            <a:r>
              <a:rPr spc="-30" dirty="0"/>
              <a:t> </a:t>
            </a:r>
            <a:r>
              <a:rPr dirty="0"/>
              <a:t>Breakpoints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7259" y="1612377"/>
            <a:ext cx="5166360" cy="4508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55600" marR="5080" indent="-342900">
              <a:lnSpc>
                <a:spcPts val="1670"/>
              </a:lnSpc>
              <a:spcBef>
                <a:spcPts val="16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Breakpoints are locations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in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the source code, created by you,  where the program should stop during</a:t>
            </a:r>
            <a:r>
              <a:rPr sz="14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debugging.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7259" y="2264332"/>
            <a:ext cx="5539740" cy="4508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55600" marR="5080" indent="-342900">
              <a:lnSpc>
                <a:spcPts val="1670"/>
              </a:lnSpc>
              <a:spcBef>
                <a:spcPts val="16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Once the program stops, you can examine variables, change their  content, among other</a:t>
            </a:r>
            <a:r>
              <a:rPr sz="14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things.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7259" y="2916265"/>
            <a:ext cx="45758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Break points can be added and removed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in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two</a:t>
            </a:r>
            <a:r>
              <a:rPr sz="1400" spc="-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ways: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34459" y="3415798"/>
            <a:ext cx="4003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500" dirty="0">
                <a:solidFill>
                  <a:srgbClr val="99CC00"/>
                </a:solidFill>
                <a:latin typeface="Arial"/>
                <a:cs typeface="Arial"/>
              </a:rPr>
              <a:t>1. </a:t>
            </a:r>
            <a:r>
              <a:rPr sz="1000" spc="-5" dirty="0">
                <a:solidFill>
                  <a:srgbClr val="003399"/>
                </a:solidFill>
                <a:latin typeface="Arial"/>
                <a:cs typeface="Arial"/>
              </a:rPr>
              <a:t>Right clicking on </a:t>
            </a:r>
            <a:r>
              <a:rPr sz="10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000" spc="-5" dirty="0">
                <a:solidFill>
                  <a:srgbClr val="003399"/>
                </a:solidFill>
                <a:latin typeface="Arial"/>
                <a:cs typeface="Arial"/>
              </a:rPr>
              <a:t>line </a:t>
            </a:r>
            <a:r>
              <a:rPr sz="1000" spc="-10" dirty="0">
                <a:solidFill>
                  <a:srgbClr val="003399"/>
                </a:solidFill>
                <a:latin typeface="Arial"/>
                <a:cs typeface="Arial"/>
              </a:rPr>
              <a:t>number and </a:t>
            </a:r>
            <a:r>
              <a:rPr sz="1000" spc="-5" dirty="0">
                <a:solidFill>
                  <a:srgbClr val="003399"/>
                </a:solidFill>
                <a:latin typeface="Arial"/>
                <a:cs typeface="Arial"/>
              </a:rPr>
              <a:t>selecting “Toggle Break</a:t>
            </a:r>
            <a:r>
              <a:rPr sz="1000" spc="114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3399"/>
                </a:solidFill>
                <a:latin typeface="Arial"/>
                <a:cs typeface="Arial"/>
              </a:rPr>
              <a:t>Point”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7259" y="4850899"/>
            <a:ext cx="5428615" cy="84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ts val="1635"/>
              </a:lnSpc>
            </a:pPr>
            <a:r>
              <a:rPr sz="1500" dirty="0">
                <a:solidFill>
                  <a:srgbClr val="99CC00"/>
                </a:solidFill>
                <a:latin typeface="Arial"/>
                <a:cs typeface="Arial"/>
              </a:rPr>
              <a:t>2. </a:t>
            </a:r>
            <a:r>
              <a:rPr sz="1000" spc="-5" dirty="0">
                <a:solidFill>
                  <a:srgbClr val="003399"/>
                </a:solidFill>
                <a:latin typeface="Arial"/>
                <a:cs typeface="Arial"/>
              </a:rPr>
              <a:t>Having you cursor on </a:t>
            </a:r>
            <a:r>
              <a:rPr sz="10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000" spc="-5" dirty="0">
                <a:solidFill>
                  <a:srgbClr val="003399"/>
                </a:solidFill>
                <a:latin typeface="Arial"/>
                <a:cs typeface="Arial"/>
              </a:rPr>
              <a:t>line </a:t>
            </a:r>
            <a:r>
              <a:rPr sz="1000" spc="-10" dirty="0">
                <a:solidFill>
                  <a:srgbClr val="003399"/>
                </a:solidFill>
                <a:latin typeface="Arial"/>
                <a:cs typeface="Arial"/>
              </a:rPr>
              <a:t>and holding </a:t>
            </a:r>
            <a:r>
              <a:rPr sz="1000" spc="-5" dirty="0">
                <a:solidFill>
                  <a:srgbClr val="003399"/>
                </a:solidFill>
                <a:latin typeface="Arial"/>
                <a:cs typeface="Arial"/>
              </a:rPr>
              <a:t>down ‘Ctrl +Shift </a:t>
            </a:r>
            <a:r>
              <a:rPr sz="1000" dirty="0">
                <a:solidFill>
                  <a:srgbClr val="003399"/>
                </a:solidFill>
                <a:latin typeface="Arial"/>
                <a:cs typeface="Arial"/>
              </a:rPr>
              <a:t>+</a:t>
            </a:r>
            <a:r>
              <a:rPr sz="1000" spc="1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3399"/>
                </a:solidFill>
                <a:latin typeface="Arial"/>
                <a:cs typeface="Arial"/>
              </a:rPr>
              <a:t>B”</a:t>
            </a:r>
            <a:endParaRPr sz="10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30"/>
              </a:spcBef>
            </a:pPr>
            <a:r>
              <a:rPr sz="1000" spc="-5" dirty="0">
                <a:solidFill>
                  <a:srgbClr val="003399"/>
                </a:solidFill>
                <a:latin typeface="Arial"/>
                <a:cs typeface="Arial"/>
              </a:rPr>
              <a:t>For MAC user anytime </a:t>
            </a:r>
            <a:r>
              <a:rPr sz="10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000" spc="-5" dirty="0">
                <a:solidFill>
                  <a:srgbClr val="003399"/>
                </a:solidFill>
                <a:latin typeface="Arial"/>
                <a:cs typeface="Arial"/>
              </a:rPr>
              <a:t>shortcut </a:t>
            </a:r>
            <a:r>
              <a:rPr sz="1000" dirty="0">
                <a:solidFill>
                  <a:srgbClr val="003399"/>
                </a:solidFill>
                <a:latin typeface="Arial"/>
                <a:cs typeface="Arial"/>
              </a:rPr>
              <a:t>is </a:t>
            </a:r>
            <a:r>
              <a:rPr sz="1000" spc="-5" dirty="0">
                <a:solidFill>
                  <a:srgbClr val="003399"/>
                </a:solidFill>
                <a:latin typeface="Arial"/>
                <a:cs typeface="Arial"/>
              </a:rPr>
              <a:t>given, replace Ctrl with</a:t>
            </a:r>
            <a:r>
              <a:rPr sz="1000" spc="-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3399"/>
                </a:solidFill>
                <a:latin typeface="Arial"/>
                <a:cs typeface="Arial"/>
              </a:rPr>
              <a:t>command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When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break point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is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added successfully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‘blue dot’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will</a:t>
            </a:r>
            <a:r>
              <a:rPr sz="1400" spc="-7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appear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14277" y="6374898"/>
            <a:ext cx="6946900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75535" algn="l"/>
                <a:tab pos="2718435" algn="l"/>
              </a:tabLst>
            </a:pPr>
            <a:r>
              <a:rPr sz="1500" b="1" spc="-7" baseline="69444" dirty="0">
                <a:solidFill>
                  <a:srgbClr val="003399"/>
                </a:solidFill>
                <a:latin typeface="Arial"/>
                <a:cs typeface="Arial"/>
              </a:rPr>
              <a:t>	</a:t>
            </a:r>
            <a:r>
              <a:rPr sz="2100" dirty="0">
                <a:solidFill>
                  <a:srgbClr val="99CC00"/>
                </a:solidFill>
                <a:latin typeface="Arial"/>
                <a:cs typeface="Arial"/>
              </a:rPr>
              <a:t>•	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Add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break point to lines 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9, 14, 22, 34, 45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49864" y="3777917"/>
            <a:ext cx="2816106" cy="9785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27645" y="4311906"/>
            <a:ext cx="584835" cy="152400"/>
          </a:xfrm>
          <a:custGeom>
            <a:avLst/>
            <a:gdLst/>
            <a:ahLst/>
            <a:cxnLst/>
            <a:rect l="l" t="t" r="r" b="b"/>
            <a:pathLst>
              <a:path w="584835" h="152400">
                <a:moveTo>
                  <a:pt x="432108" y="0"/>
                </a:moveTo>
                <a:lnTo>
                  <a:pt x="432108" y="50800"/>
                </a:lnTo>
                <a:lnTo>
                  <a:pt x="0" y="50800"/>
                </a:lnTo>
                <a:lnTo>
                  <a:pt x="0" y="101600"/>
                </a:lnTo>
                <a:lnTo>
                  <a:pt x="432108" y="101600"/>
                </a:lnTo>
                <a:lnTo>
                  <a:pt x="432108" y="152400"/>
                </a:lnTo>
                <a:lnTo>
                  <a:pt x="584508" y="76198"/>
                </a:lnTo>
                <a:lnTo>
                  <a:pt x="43210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296778" y="4281854"/>
            <a:ext cx="7861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FF0000"/>
                </a:solidFill>
                <a:latin typeface="Arial"/>
                <a:cs typeface="Arial"/>
              </a:rPr>
              <a:t>Line</a:t>
            </a:r>
            <a:r>
              <a:rPr sz="10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F0000"/>
                </a:solidFill>
                <a:latin typeface="Arial"/>
                <a:cs typeface="Arial"/>
              </a:rPr>
              <a:t>number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31307" y="5791200"/>
            <a:ext cx="3939591" cy="5383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25784" y="5976108"/>
            <a:ext cx="584835" cy="152400"/>
          </a:xfrm>
          <a:custGeom>
            <a:avLst/>
            <a:gdLst/>
            <a:ahLst/>
            <a:cxnLst/>
            <a:rect l="l" t="t" r="r" b="b"/>
            <a:pathLst>
              <a:path w="584835" h="152400">
                <a:moveTo>
                  <a:pt x="533708" y="101600"/>
                </a:moveTo>
                <a:lnTo>
                  <a:pt x="432108" y="101600"/>
                </a:lnTo>
                <a:lnTo>
                  <a:pt x="432108" y="152400"/>
                </a:lnTo>
                <a:lnTo>
                  <a:pt x="533708" y="101600"/>
                </a:lnTo>
                <a:close/>
              </a:path>
              <a:path w="584835" h="152400">
                <a:moveTo>
                  <a:pt x="432108" y="0"/>
                </a:moveTo>
                <a:lnTo>
                  <a:pt x="432108" y="50800"/>
                </a:lnTo>
                <a:lnTo>
                  <a:pt x="0" y="50800"/>
                </a:lnTo>
                <a:lnTo>
                  <a:pt x="0" y="101600"/>
                </a:lnTo>
                <a:lnTo>
                  <a:pt x="533708" y="101600"/>
                </a:lnTo>
                <a:lnTo>
                  <a:pt x="584508" y="76199"/>
                </a:lnTo>
                <a:lnTo>
                  <a:pt x="43210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09550" y="2982117"/>
            <a:ext cx="17868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Debugging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37249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Starting the</a:t>
            </a:r>
            <a:r>
              <a:rPr spc="-85" dirty="0"/>
              <a:t> </a:t>
            </a:r>
            <a:r>
              <a:rPr dirty="0"/>
              <a:t>debugger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7259" y="1448963"/>
            <a:ext cx="5513070" cy="4508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55600" marR="5080" indent="-342900">
              <a:lnSpc>
                <a:spcPts val="1670"/>
              </a:lnSpc>
              <a:spcBef>
                <a:spcPts val="16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80" dirty="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begin debugging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Java File Right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click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on the ‘Example3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_buggy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.java’  file and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select: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7259" y="2172884"/>
            <a:ext cx="26943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Debug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As </a:t>
            </a:r>
            <a:r>
              <a:rPr sz="1400" dirty="0">
                <a:solidFill>
                  <a:srgbClr val="003399"/>
                </a:solidFill>
                <a:latin typeface="Wingdings"/>
                <a:cs typeface="Wingdings"/>
              </a:rPr>
              <a:t></a:t>
            </a:r>
            <a:r>
              <a:rPr sz="1400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Java</a:t>
            </a:r>
            <a:r>
              <a:rPr sz="1400" spc="-17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Application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9550" y="2982117"/>
            <a:ext cx="17868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Debugging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03651" y="2532508"/>
            <a:ext cx="4660286" cy="3998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550" y="2982117"/>
            <a:ext cx="17868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Debugging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37249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Starting the</a:t>
            </a:r>
            <a:r>
              <a:rPr spc="-85" dirty="0"/>
              <a:t> </a:t>
            </a:r>
            <a:r>
              <a:rPr dirty="0"/>
              <a:t>debugger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77259" y="1448963"/>
            <a:ext cx="5561965" cy="666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200"/>
              </a:lnSpc>
              <a:spcBef>
                <a:spcPts val="95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If you have not defined any break points the continue programing  </a:t>
            </a:r>
            <a:r>
              <a:rPr sz="1400" spc="-15" dirty="0">
                <a:solidFill>
                  <a:srgbClr val="003399"/>
                </a:solidFill>
                <a:latin typeface="Arial"/>
                <a:cs typeface="Arial"/>
              </a:rPr>
              <a:t>normally.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Remember that debugging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will </a:t>
            </a:r>
            <a:r>
              <a:rPr sz="1400" spc="-30" dirty="0">
                <a:solidFill>
                  <a:srgbClr val="003399"/>
                </a:solidFill>
                <a:latin typeface="Arial"/>
                <a:cs typeface="Arial"/>
              </a:rPr>
              <a:t>ONLY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work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if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breakpoints  have been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assigned!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7259" y="2388784"/>
            <a:ext cx="5546090" cy="4508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55600" marR="5080" indent="-342900">
              <a:lnSpc>
                <a:spcPts val="1670"/>
              </a:lnSpc>
              <a:spcBef>
                <a:spcPts val="16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When BREAKPOINTS are assigned, and the DEBUGGER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is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run  Eclipse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will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ask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if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you want to switch to the Debugger</a:t>
            </a:r>
            <a:r>
              <a:rPr sz="1400" spc="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Perspective.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7259" y="3112684"/>
            <a:ext cx="13481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Select</a:t>
            </a:r>
            <a:r>
              <a:rPr sz="1400" spc="-7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‘YES’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14800" y="3849424"/>
            <a:ext cx="4241800" cy="1903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68850" y="1571833"/>
            <a:ext cx="5539105" cy="7556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39445" marR="5080" indent="-627380">
              <a:lnSpc>
                <a:spcPts val="2870"/>
              </a:lnSpc>
              <a:spcBef>
                <a:spcPts val="200"/>
              </a:spcBef>
              <a:tabLst>
                <a:tab pos="2045970" algn="l"/>
              </a:tabLst>
            </a:pP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Debugger can also be launched</a:t>
            </a:r>
            <a:r>
              <a:rPr sz="2400" spc="-114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and 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executed	from the </a:t>
            </a:r>
            <a:r>
              <a:rPr sz="2400" spc="-90" dirty="0">
                <a:solidFill>
                  <a:srgbClr val="003399"/>
                </a:solidFill>
                <a:latin typeface="Arial"/>
                <a:cs typeface="Arial"/>
              </a:rPr>
              <a:t>Top</a:t>
            </a:r>
            <a:r>
              <a:rPr sz="2400" spc="-10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003399"/>
                </a:solidFill>
                <a:latin typeface="Arial"/>
                <a:cs typeface="Arial"/>
              </a:rPr>
              <a:t>Toolbar!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550" y="2982117"/>
            <a:ext cx="17868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Debugging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37249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Starting the</a:t>
            </a:r>
            <a:r>
              <a:rPr spc="-85" dirty="0"/>
              <a:t> </a:t>
            </a:r>
            <a:r>
              <a:rPr dirty="0"/>
              <a:t>debugger</a:t>
            </a:r>
          </a:p>
        </p:txBody>
      </p:sp>
      <p:sp>
        <p:nvSpPr>
          <p:cNvPr id="10" name="object 10"/>
          <p:cNvSpPr/>
          <p:nvPr/>
        </p:nvSpPr>
        <p:spPr>
          <a:xfrm>
            <a:off x="4128674" y="2644139"/>
            <a:ext cx="4219458" cy="2671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09624" y="2625090"/>
            <a:ext cx="4257675" cy="2709545"/>
          </a:xfrm>
          <a:custGeom>
            <a:avLst/>
            <a:gdLst/>
            <a:ahLst/>
            <a:cxnLst/>
            <a:rect l="l" t="t" r="r" b="b"/>
            <a:pathLst>
              <a:path w="4257675" h="2709545">
                <a:moveTo>
                  <a:pt x="0" y="0"/>
                </a:moveTo>
                <a:lnTo>
                  <a:pt x="4257558" y="0"/>
                </a:lnTo>
                <a:lnTo>
                  <a:pt x="4257558" y="2709333"/>
                </a:lnTo>
                <a:lnTo>
                  <a:pt x="0" y="2709333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62595" y="3048303"/>
            <a:ext cx="660400" cy="607695"/>
          </a:xfrm>
          <a:custGeom>
            <a:avLst/>
            <a:gdLst/>
            <a:ahLst/>
            <a:cxnLst/>
            <a:rect l="l" t="t" r="r" b="b"/>
            <a:pathLst>
              <a:path w="660400" h="607695">
                <a:moveTo>
                  <a:pt x="330200" y="0"/>
                </a:moveTo>
                <a:lnTo>
                  <a:pt x="281405" y="3293"/>
                </a:lnTo>
                <a:lnTo>
                  <a:pt x="234833" y="12862"/>
                </a:lnTo>
                <a:lnTo>
                  <a:pt x="190996" y="28235"/>
                </a:lnTo>
                <a:lnTo>
                  <a:pt x="150402" y="48944"/>
                </a:lnTo>
                <a:lnTo>
                  <a:pt x="113564" y="74517"/>
                </a:lnTo>
                <a:lnTo>
                  <a:pt x="80992" y="104484"/>
                </a:lnTo>
                <a:lnTo>
                  <a:pt x="53197" y="138377"/>
                </a:lnTo>
                <a:lnTo>
                  <a:pt x="30689" y="175725"/>
                </a:lnTo>
                <a:lnTo>
                  <a:pt x="13980" y="216058"/>
                </a:lnTo>
                <a:lnTo>
                  <a:pt x="3580" y="258907"/>
                </a:lnTo>
                <a:lnTo>
                  <a:pt x="0" y="303800"/>
                </a:lnTo>
                <a:lnTo>
                  <a:pt x="3580" y="348694"/>
                </a:lnTo>
                <a:lnTo>
                  <a:pt x="13980" y="391542"/>
                </a:lnTo>
                <a:lnTo>
                  <a:pt x="30689" y="431875"/>
                </a:lnTo>
                <a:lnTo>
                  <a:pt x="53197" y="469223"/>
                </a:lnTo>
                <a:lnTo>
                  <a:pt x="80992" y="503116"/>
                </a:lnTo>
                <a:lnTo>
                  <a:pt x="113564" y="533084"/>
                </a:lnTo>
                <a:lnTo>
                  <a:pt x="150402" y="558656"/>
                </a:lnTo>
                <a:lnTo>
                  <a:pt x="190996" y="579365"/>
                </a:lnTo>
                <a:lnTo>
                  <a:pt x="234833" y="594738"/>
                </a:lnTo>
                <a:lnTo>
                  <a:pt x="281405" y="604307"/>
                </a:lnTo>
                <a:lnTo>
                  <a:pt x="330200" y="607601"/>
                </a:lnTo>
                <a:lnTo>
                  <a:pt x="378994" y="604307"/>
                </a:lnTo>
                <a:lnTo>
                  <a:pt x="425566" y="594738"/>
                </a:lnTo>
                <a:lnTo>
                  <a:pt x="469403" y="579365"/>
                </a:lnTo>
                <a:lnTo>
                  <a:pt x="509997" y="558656"/>
                </a:lnTo>
                <a:lnTo>
                  <a:pt x="546835" y="533084"/>
                </a:lnTo>
                <a:lnTo>
                  <a:pt x="579407" y="503116"/>
                </a:lnTo>
                <a:lnTo>
                  <a:pt x="607202" y="469223"/>
                </a:lnTo>
                <a:lnTo>
                  <a:pt x="629710" y="431875"/>
                </a:lnTo>
                <a:lnTo>
                  <a:pt x="646419" y="391542"/>
                </a:lnTo>
                <a:lnTo>
                  <a:pt x="656819" y="348694"/>
                </a:lnTo>
                <a:lnTo>
                  <a:pt x="660400" y="303800"/>
                </a:lnTo>
                <a:lnTo>
                  <a:pt x="656819" y="258907"/>
                </a:lnTo>
                <a:lnTo>
                  <a:pt x="646419" y="216058"/>
                </a:lnTo>
                <a:lnTo>
                  <a:pt x="629710" y="175725"/>
                </a:lnTo>
                <a:lnTo>
                  <a:pt x="607202" y="138377"/>
                </a:lnTo>
                <a:lnTo>
                  <a:pt x="579407" y="104484"/>
                </a:lnTo>
                <a:lnTo>
                  <a:pt x="546835" y="74517"/>
                </a:lnTo>
                <a:lnTo>
                  <a:pt x="509997" y="48944"/>
                </a:lnTo>
                <a:lnTo>
                  <a:pt x="469403" y="28235"/>
                </a:lnTo>
                <a:lnTo>
                  <a:pt x="425566" y="12862"/>
                </a:lnTo>
                <a:lnTo>
                  <a:pt x="378994" y="3293"/>
                </a:lnTo>
                <a:lnTo>
                  <a:pt x="330200" y="0"/>
                </a:lnTo>
                <a:close/>
              </a:path>
            </a:pathLst>
          </a:custGeom>
          <a:solidFill>
            <a:srgbClr val="FF0000">
              <a:alpha val="211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62595" y="3048303"/>
            <a:ext cx="660400" cy="607695"/>
          </a:xfrm>
          <a:custGeom>
            <a:avLst/>
            <a:gdLst/>
            <a:ahLst/>
            <a:cxnLst/>
            <a:rect l="l" t="t" r="r" b="b"/>
            <a:pathLst>
              <a:path w="660400" h="607695">
                <a:moveTo>
                  <a:pt x="0" y="303801"/>
                </a:moveTo>
                <a:lnTo>
                  <a:pt x="3580" y="258907"/>
                </a:lnTo>
                <a:lnTo>
                  <a:pt x="13980" y="216059"/>
                </a:lnTo>
                <a:lnTo>
                  <a:pt x="30689" y="175726"/>
                </a:lnTo>
                <a:lnTo>
                  <a:pt x="53197" y="138378"/>
                </a:lnTo>
                <a:lnTo>
                  <a:pt x="80992" y="104485"/>
                </a:lnTo>
                <a:lnTo>
                  <a:pt x="113564" y="74517"/>
                </a:lnTo>
                <a:lnTo>
                  <a:pt x="150402" y="48944"/>
                </a:lnTo>
                <a:lnTo>
                  <a:pt x="190996" y="28236"/>
                </a:lnTo>
                <a:lnTo>
                  <a:pt x="234833" y="12862"/>
                </a:lnTo>
                <a:lnTo>
                  <a:pt x="281405" y="3293"/>
                </a:lnTo>
                <a:lnTo>
                  <a:pt x="330200" y="0"/>
                </a:lnTo>
                <a:lnTo>
                  <a:pt x="378994" y="3293"/>
                </a:lnTo>
                <a:lnTo>
                  <a:pt x="425566" y="12862"/>
                </a:lnTo>
                <a:lnTo>
                  <a:pt x="469403" y="28236"/>
                </a:lnTo>
                <a:lnTo>
                  <a:pt x="509997" y="48944"/>
                </a:lnTo>
                <a:lnTo>
                  <a:pt x="546835" y="74517"/>
                </a:lnTo>
                <a:lnTo>
                  <a:pt x="579407" y="104485"/>
                </a:lnTo>
                <a:lnTo>
                  <a:pt x="607202" y="138378"/>
                </a:lnTo>
                <a:lnTo>
                  <a:pt x="629710" y="175726"/>
                </a:lnTo>
                <a:lnTo>
                  <a:pt x="646419" y="216059"/>
                </a:lnTo>
                <a:lnTo>
                  <a:pt x="656819" y="258907"/>
                </a:lnTo>
                <a:lnTo>
                  <a:pt x="660400" y="303801"/>
                </a:lnTo>
                <a:lnTo>
                  <a:pt x="656819" y="348694"/>
                </a:lnTo>
                <a:lnTo>
                  <a:pt x="646419" y="391542"/>
                </a:lnTo>
                <a:lnTo>
                  <a:pt x="629710" y="431875"/>
                </a:lnTo>
                <a:lnTo>
                  <a:pt x="607202" y="469223"/>
                </a:lnTo>
                <a:lnTo>
                  <a:pt x="579407" y="503116"/>
                </a:lnTo>
                <a:lnTo>
                  <a:pt x="546835" y="533084"/>
                </a:lnTo>
                <a:lnTo>
                  <a:pt x="509997" y="558657"/>
                </a:lnTo>
                <a:lnTo>
                  <a:pt x="469403" y="579365"/>
                </a:lnTo>
                <a:lnTo>
                  <a:pt x="425566" y="594739"/>
                </a:lnTo>
                <a:lnTo>
                  <a:pt x="378994" y="604308"/>
                </a:lnTo>
                <a:lnTo>
                  <a:pt x="330200" y="607602"/>
                </a:lnTo>
                <a:lnTo>
                  <a:pt x="281405" y="604308"/>
                </a:lnTo>
                <a:lnTo>
                  <a:pt x="234833" y="594739"/>
                </a:lnTo>
                <a:lnTo>
                  <a:pt x="190996" y="579365"/>
                </a:lnTo>
                <a:lnTo>
                  <a:pt x="150402" y="558657"/>
                </a:lnTo>
                <a:lnTo>
                  <a:pt x="113564" y="533084"/>
                </a:lnTo>
                <a:lnTo>
                  <a:pt x="80992" y="503116"/>
                </a:lnTo>
                <a:lnTo>
                  <a:pt x="53197" y="469223"/>
                </a:lnTo>
                <a:lnTo>
                  <a:pt x="30689" y="431875"/>
                </a:lnTo>
                <a:lnTo>
                  <a:pt x="13980" y="391542"/>
                </a:lnTo>
                <a:lnTo>
                  <a:pt x="3580" y="348694"/>
                </a:lnTo>
                <a:lnTo>
                  <a:pt x="0" y="303801"/>
                </a:lnTo>
                <a:close/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2283" y="2098549"/>
            <a:ext cx="56184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dirty="0">
                <a:solidFill>
                  <a:srgbClr val="404040"/>
                </a:solidFill>
              </a:rPr>
              <a:t>1.</a:t>
            </a:r>
            <a:r>
              <a:rPr sz="8000" spc="-75" dirty="0">
                <a:solidFill>
                  <a:srgbClr val="404040"/>
                </a:solidFill>
              </a:rPr>
              <a:t> </a:t>
            </a:r>
            <a:r>
              <a:rPr sz="8000" spc="-55" dirty="0">
                <a:solidFill>
                  <a:srgbClr val="404040"/>
                </a:solidFill>
              </a:rPr>
              <a:t>Variables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6174740" y="6124765"/>
            <a:ext cx="19240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www.johnsonmike.wix/geog178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57085" y="3396550"/>
            <a:ext cx="5586914" cy="3461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45167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Debugger</a:t>
            </a:r>
            <a:r>
              <a:rPr spc="-60" dirty="0"/>
              <a:t> </a:t>
            </a:r>
            <a:r>
              <a:rPr spc="-5" dirty="0"/>
              <a:t>Perspective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80740" y="1416972"/>
            <a:ext cx="5236845" cy="61260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  <a:tabLst>
                <a:tab pos="3291840" algn="l"/>
              </a:tabLst>
            </a:pPr>
            <a:r>
              <a:rPr sz="2000" b="1" spc="-5" dirty="0">
                <a:solidFill>
                  <a:srgbClr val="000080"/>
                </a:solidFill>
                <a:latin typeface="Arial"/>
                <a:cs typeface="Arial"/>
              </a:rPr>
              <a:t>Once you enter the Debugger Perspective  </a:t>
            </a:r>
            <a:r>
              <a:rPr sz="2000" b="1" dirty="0">
                <a:solidFill>
                  <a:srgbClr val="000080"/>
                </a:solidFill>
                <a:latin typeface="Arial"/>
                <a:cs typeface="Arial"/>
              </a:rPr>
              <a:t>you </a:t>
            </a:r>
            <a:r>
              <a:rPr sz="2000" b="1" spc="-10" dirty="0">
                <a:solidFill>
                  <a:srgbClr val="000080"/>
                </a:solidFill>
                <a:latin typeface="Arial"/>
                <a:cs typeface="Arial"/>
              </a:rPr>
              <a:t>will </a:t>
            </a:r>
            <a:r>
              <a:rPr sz="2000" b="1" dirty="0">
                <a:solidFill>
                  <a:srgbClr val="000080"/>
                </a:solidFill>
                <a:latin typeface="Arial"/>
                <a:cs typeface="Arial"/>
              </a:rPr>
              <a:t>see</a:t>
            </a:r>
            <a:r>
              <a:rPr sz="20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80"/>
                </a:solidFill>
                <a:latin typeface="Arial"/>
                <a:cs typeface="Arial"/>
              </a:rPr>
              <a:t>the following:	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9550" y="2982117"/>
            <a:ext cx="17868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Debugging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60119" y="2905711"/>
            <a:ext cx="8401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u="sng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k </a:t>
            </a:r>
            <a:r>
              <a:rPr sz="1000" b="1" u="sng" spc="-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Points</a:t>
            </a:r>
            <a:r>
              <a:rPr sz="1000" b="1" u="sng" spc="-8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 </a:t>
            </a:r>
            <a:r>
              <a:rPr sz="1000" b="1" u="sng" spc="-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View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40588" y="2536380"/>
            <a:ext cx="8388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u="sng" spc="-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Variable</a:t>
            </a:r>
            <a:r>
              <a:rPr sz="1000" b="1" u="sng" spc="-80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 </a:t>
            </a:r>
            <a:r>
              <a:rPr sz="1000" b="1" u="sng" spc="-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View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85812" y="3590290"/>
            <a:ext cx="0" cy="134620"/>
          </a:xfrm>
          <a:custGeom>
            <a:avLst/>
            <a:gdLst/>
            <a:ahLst/>
            <a:cxnLst/>
            <a:rect l="l" t="t" r="r" b="b"/>
            <a:pathLst>
              <a:path h="134620">
                <a:moveTo>
                  <a:pt x="0" y="0"/>
                </a:moveTo>
                <a:lnTo>
                  <a:pt x="0" y="134619"/>
                </a:lnTo>
              </a:path>
            </a:pathLst>
          </a:custGeom>
          <a:ln w="2244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74590" y="3578859"/>
            <a:ext cx="822960" cy="0"/>
          </a:xfrm>
          <a:custGeom>
            <a:avLst/>
            <a:gdLst/>
            <a:ahLst/>
            <a:cxnLst/>
            <a:rect l="l" t="t" r="r" b="b"/>
            <a:pathLst>
              <a:path w="822960">
                <a:moveTo>
                  <a:pt x="0" y="0"/>
                </a:moveTo>
                <a:lnTo>
                  <a:pt x="822960" y="0"/>
                </a:lnTo>
              </a:path>
            </a:pathLst>
          </a:custGeom>
          <a:ln w="2286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86329" y="3590493"/>
            <a:ext cx="0" cy="135255"/>
          </a:xfrm>
          <a:custGeom>
            <a:avLst/>
            <a:gdLst/>
            <a:ahLst/>
            <a:cxnLst/>
            <a:rect l="l" t="t" r="r" b="b"/>
            <a:pathLst>
              <a:path h="135254">
                <a:moveTo>
                  <a:pt x="0" y="0"/>
                </a:moveTo>
                <a:lnTo>
                  <a:pt x="0" y="134666"/>
                </a:lnTo>
              </a:path>
            </a:pathLst>
          </a:custGeom>
          <a:ln w="22443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86070" y="3000056"/>
            <a:ext cx="0" cy="568325"/>
          </a:xfrm>
          <a:custGeom>
            <a:avLst/>
            <a:gdLst/>
            <a:ahLst/>
            <a:cxnLst/>
            <a:rect l="l" t="t" r="r" b="b"/>
            <a:pathLst>
              <a:path h="568325">
                <a:moveTo>
                  <a:pt x="0" y="567992"/>
                </a:moveTo>
                <a:lnTo>
                  <a:pt x="1" y="0"/>
                </a:lnTo>
              </a:path>
            </a:pathLst>
          </a:custGeom>
          <a:ln w="508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534916" y="2741883"/>
            <a:ext cx="6299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u="sng" spc="-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Call</a:t>
            </a:r>
            <a:r>
              <a:rPr sz="1000" b="1" u="sng" spc="-7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 </a:t>
            </a:r>
            <a:r>
              <a:rPr sz="1000" b="1" u="sng" spc="-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Stack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95495" y="2959337"/>
            <a:ext cx="461645" cy="1092200"/>
          </a:xfrm>
          <a:custGeom>
            <a:avLst/>
            <a:gdLst/>
            <a:ahLst/>
            <a:cxnLst/>
            <a:rect l="l" t="t" r="r" b="b"/>
            <a:pathLst>
              <a:path w="461645" h="1092200">
                <a:moveTo>
                  <a:pt x="461592" y="1092013"/>
                </a:moveTo>
                <a:lnTo>
                  <a:pt x="0" y="0"/>
                </a:lnTo>
              </a:path>
            </a:pathLst>
          </a:custGeom>
          <a:ln w="508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287423"/>
              </p:ext>
            </p:extLst>
          </p:nvPr>
        </p:nvGraphicFramePr>
        <p:xfrm>
          <a:off x="3539624" y="2753836"/>
          <a:ext cx="3620133" cy="1665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7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671">
                <a:tc rowSpan="2" gridSpan="2"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u="sng" spc="-5" dirty="0">
                          <a:solidFill>
                            <a:srgbClr val="365B91"/>
                          </a:solidFill>
                          <a:uFill>
                            <a:solidFill>
                              <a:srgbClr val="365B91"/>
                            </a:solidFill>
                          </a:uFill>
                          <a:latin typeface="Arial"/>
                          <a:cs typeface="Arial"/>
                        </a:rPr>
                        <a:t>Execution</a:t>
                      </a:r>
                      <a:r>
                        <a:rPr sz="1000" b="1" u="sng" spc="-10" dirty="0">
                          <a:solidFill>
                            <a:srgbClr val="365B91"/>
                          </a:solidFill>
                          <a:uFill>
                            <a:solidFill>
                              <a:srgbClr val="365B91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u="sng" spc="-5" dirty="0">
                          <a:solidFill>
                            <a:srgbClr val="365B91"/>
                          </a:solidFill>
                          <a:uFill>
                            <a:solidFill>
                              <a:srgbClr val="365B91"/>
                            </a:solidFill>
                          </a:uFill>
                          <a:latin typeface="Arial"/>
                          <a:cs typeface="Arial"/>
                        </a:rPr>
                        <a:t>Control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R w="53975">
                      <a:solidFill>
                        <a:srgbClr val="C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26390">
                        <a:lnSpc>
                          <a:spcPct val="100000"/>
                        </a:lnSpc>
                      </a:pPr>
                      <a:r>
                        <a:rPr sz="1000" b="1" u="sng" dirty="0">
                          <a:solidFill>
                            <a:srgbClr val="365B91"/>
                          </a:solidFill>
                          <a:uFill>
                            <a:solidFill>
                              <a:srgbClr val="365B91"/>
                            </a:solidFill>
                          </a:uFill>
                          <a:latin typeface="Arial"/>
                          <a:cs typeface="Arial"/>
                        </a:rPr>
                        <a:t>B</a:t>
                      </a:r>
                      <a:r>
                        <a:rPr sz="1000" b="1" u="sng" spc="-5" dirty="0">
                          <a:solidFill>
                            <a:srgbClr val="365B91"/>
                          </a:solidFill>
                          <a:uFill>
                            <a:solidFill>
                              <a:srgbClr val="365B91"/>
                            </a:solidFill>
                          </a:uFill>
                          <a:latin typeface="Arial"/>
                          <a:cs typeface="Arial"/>
                        </a:rPr>
                        <a:t>r</a:t>
                      </a:r>
                      <a:r>
                        <a:rPr sz="1000" b="1" u="sng" spc="-10" dirty="0">
                          <a:solidFill>
                            <a:srgbClr val="365B91"/>
                          </a:solidFill>
                          <a:uFill>
                            <a:solidFill>
                              <a:srgbClr val="365B91"/>
                            </a:solidFill>
                          </a:uFill>
                          <a:latin typeface="Arial"/>
                          <a:cs typeface="Arial"/>
                        </a:rPr>
                        <a:t>e</a:t>
                      </a:r>
                      <a:r>
                        <a:rPr sz="1000" b="1" u="sng" dirty="0">
                          <a:solidFill>
                            <a:srgbClr val="365B91"/>
                          </a:solidFill>
                          <a:uFill>
                            <a:solidFill>
                              <a:srgbClr val="365B91"/>
                            </a:solidFill>
                          </a:uFill>
                          <a:latin typeface="Arial"/>
                          <a:cs typeface="Arial"/>
                        </a:rPr>
                        <a:t>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53975">
                      <a:solidFill>
                        <a:srgbClr val="C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377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R w="53975">
                      <a:solidFill>
                        <a:srgbClr val="C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C00000"/>
                      </a:solidFill>
                      <a:prstDash val="solid"/>
                    </a:lnL>
                    <a:lnR w="53975">
                      <a:solidFill>
                        <a:srgbClr val="C00000"/>
                      </a:solidFill>
                      <a:prstDash val="solid"/>
                    </a:lnR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C00000"/>
                      </a:solidFill>
                      <a:prstDash val="solid"/>
                    </a:lnL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35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C00000"/>
                      </a:solidFill>
                      <a:prstDash val="solid"/>
                    </a:lnL>
                    <a:lnR w="38100">
                      <a:solidFill>
                        <a:srgbClr val="C00000"/>
                      </a:solidFill>
                      <a:prstDash val="solid"/>
                    </a:lnR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35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C00000"/>
                      </a:solidFill>
                      <a:prstDash val="solid"/>
                    </a:lnL>
                    <a:lnR w="38100">
                      <a:solidFill>
                        <a:srgbClr val="C00000"/>
                      </a:solidFill>
                      <a:prstDash val="solid"/>
                    </a:lnR>
                    <a:lnT w="38100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C00000"/>
                      </a:solidFill>
                      <a:prstDash val="solid"/>
                    </a:lnL>
                    <a:lnT w="28575">
                      <a:solidFill>
                        <a:srgbClr val="C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30911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Execution</a:t>
            </a:r>
            <a:r>
              <a:rPr spc="-85" dirty="0"/>
              <a:t> </a:t>
            </a:r>
            <a:r>
              <a:rPr dirty="0"/>
              <a:t>Control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77259" y="1448963"/>
            <a:ext cx="5434965" cy="4508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55600" marR="5080" indent="-342900">
              <a:lnSpc>
                <a:spcPts val="1670"/>
              </a:lnSpc>
              <a:spcBef>
                <a:spcPts val="16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In the “Debugging Perspective” Eclipse allows you to control the  execution of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program.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7259" y="2172884"/>
            <a:ext cx="5276215" cy="45465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5080" indent="-342900">
              <a:lnSpc>
                <a:spcPct val="101200"/>
              </a:lnSpc>
              <a:spcBef>
                <a:spcPts val="8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The Following shows how these commands work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in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addition to  there keyboard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shortcuts: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7259" y="6186084"/>
            <a:ext cx="5462905" cy="4508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55600" marR="5080" indent="-342900">
              <a:lnSpc>
                <a:spcPts val="1670"/>
              </a:lnSpc>
              <a:spcBef>
                <a:spcPts val="16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F8 </a:t>
            </a:r>
            <a:r>
              <a:rPr sz="1400" dirty="0">
                <a:solidFill>
                  <a:srgbClr val="003399"/>
                </a:solidFill>
                <a:latin typeface="Wingdings"/>
                <a:cs typeface="Wingdings"/>
              </a:rPr>
              <a:t></a:t>
            </a:r>
            <a:r>
              <a:rPr sz="1400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400" spc="-35" dirty="0">
                <a:solidFill>
                  <a:srgbClr val="003399"/>
                </a:solidFill>
                <a:latin typeface="Arial"/>
                <a:cs typeface="Arial"/>
              </a:rPr>
              <a:t>Tells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the Debugger to resume the execution of the program  code until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it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reaches the next break</a:t>
            </a:r>
            <a:r>
              <a:rPr sz="14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point.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70518" y="2880666"/>
            <a:ext cx="3601483" cy="9003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77259" y="3805612"/>
            <a:ext cx="5469890" cy="21536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8090">
              <a:lnSpc>
                <a:spcPct val="100000"/>
              </a:lnSpc>
              <a:spcBef>
                <a:spcPts val="100"/>
              </a:spcBef>
              <a:tabLst>
                <a:tab pos="1972310" algn="l"/>
                <a:tab pos="3128010" algn="l"/>
                <a:tab pos="3620770" algn="l"/>
                <a:tab pos="4201160" algn="l"/>
              </a:tabLst>
            </a:pPr>
            <a:r>
              <a:rPr sz="2000" b="1" dirty="0">
                <a:solidFill>
                  <a:srgbClr val="000080"/>
                </a:solidFill>
                <a:latin typeface="Arial"/>
                <a:cs typeface="Arial"/>
              </a:rPr>
              <a:t>F8	</a:t>
            </a:r>
            <a:r>
              <a:rPr sz="2000" b="1" spc="-15" dirty="0">
                <a:solidFill>
                  <a:srgbClr val="000080"/>
                </a:solidFill>
                <a:latin typeface="Arial"/>
                <a:cs typeface="Arial"/>
              </a:rPr>
              <a:t>STOP	</a:t>
            </a:r>
            <a:r>
              <a:rPr sz="2000" b="1" dirty="0">
                <a:solidFill>
                  <a:srgbClr val="000080"/>
                </a:solidFill>
                <a:latin typeface="Arial"/>
                <a:cs typeface="Arial"/>
              </a:rPr>
              <a:t>F5	F6	F7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F5 </a:t>
            </a:r>
            <a:r>
              <a:rPr sz="1400" dirty="0">
                <a:solidFill>
                  <a:srgbClr val="003399"/>
                </a:solidFill>
                <a:latin typeface="Wingdings"/>
                <a:cs typeface="Wingdings"/>
              </a:rPr>
              <a:t></a:t>
            </a:r>
            <a:r>
              <a:rPr sz="1400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Executes the currently selected</a:t>
            </a:r>
            <a:r>
              <a:rPr sz="1400" spc="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line.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9CC00"/>
              </a:buClr>
              <a:buFont typeface="Arial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12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F6 </a:t>
            </a:r>
            <a:r>
              <a:rPr sz="1400" dirty="0">
                <a:solidFill>
                  <a:srgbClr val="003399"/>
                </a:solidFill>
                <a:latin typeface="Wingdings"/>
                <a:cs typeface="Wingdings"/>
              </a:rPr>
              <a:t></a:t>
            </a:r>
            <a:r>
              <a:rPr sz="1400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Executes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method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–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or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‘steps-over’ a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call without stepping  into the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debugger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 (MOST USEFULL!!)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99CC00"/>
              </a:buClr>
              <a:buFont typeface="Arial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F7 </a:t>
            </a:r>
            <a:r>
              <a:rPr sz="1400" dirty="0">
                <a:solidFill>
                  <a:srgbClr val="003399"/>
                </a:solidFill>
                <a:latin typeface="Wingdings"/>
                <a:cs typeface="Wingdings"/>
              </a:rPr>
              <a:t></a:t>
            </a:r>
            <a:r>
              <a:rPr sz="1400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‘Steps out’ to the caller of the currently executed</a:t>
            </a:r>
            <a:r>
              <a:rPr sz="1400" spc="-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method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9550" y="2982117"/>
            <a:ext cx="17868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Debugging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550" y="2982117"/>
            <a:ext cx="1730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Call</a:t>
            </a:r>
            <a:r>
              <a:rPr sz="2400" spc="-8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003399"/>
                </a:solidFill>
                <a:latin typeface="Arial Black"/>
                <a:cs typeface="Arial Black"/>
              </a:rPr>
              <a:t>Stack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24580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</a:t>
            </a:r>
            <a:r>
              <a:rPr spc="-5" dirty="0"/>
              <a:t>Call</a:t>
            </a:r>
            <a:r>
              <a:rPr spc="-70" dirty="0"/>
              <a:t> </a:t>
            </a:r>
            <a:r>
              <a:rPr spc="-5" dirty="0"/>
              <a:t>Stack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77259" y="1702984"/>
            <a:ext cx="5579110" cy="967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The current stack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is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displayed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in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the</a:t>
            </a:r>
            <a:r>
              <a:rPr sz="1400" spc="-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DP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9CC00"/>
              </a:buClr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12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The call stack shows the parts of your program which are currently  executed and how they relate to each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other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7259" y="2943350"/>
            <a:ext cx="5367020" cy="66230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55600" marR="5080" indent="-342900">
              <a:lnSpc>
                <a:spcPts val="1670"/>
              </a:lnSpc>
              <a:spcBef>
                <a:spcPts val="16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Clicking on one element of this stack switches the editor view to  display the corresponding class, and "variables" view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will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show  variables of this stack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element.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92D265-773A-CB4A-8B27-46A4CA41E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244" y="3892642"/>
            <a:ext cx="3507140" cy="2387144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4513243" y="3892642"/>
            <a:ext cx="4158085" cy="2387144"/>
          </a:xfrm>
          <a:custGeom>
            <a:avLst/>
            <a:gdLst/>
            <a:ahLst/>
            <a:cxnLst/>
            <a:rect l="l" t="t" r="r" b="b"/>
            <a:pathLst>
              <a:path w="4700270" h="1572895">
                <a:moveTo>
                  <a:pt x="0" y="0"/>
                </a:moveTo>
                <a:lnTo>
                  <a:pt x="4699726" y="0"/>
                </a:lnTo>
                <a:lnTo>
                  <a:pt x="4699726" y="1572491"/>
                </a:lnTo>
                <a:lnTo>
                  <a:pt x="0" y="1572491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75F8772-04F3-B342-A2EA-5C5A9B8BF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4378443"/>
            <a:ext cx="4005518" cy="1813024"/>
          </a:xfrm>
          <a:prstGeom prst="rect">
            <a:avLst/>
          </a:prstGeom>
        </p:spPr>
      </p:pic>
      <p:sp>
        <p:nvSpPr>
          <p:cNvPr id="20" name="object 12">
            <a:extLst>
              <a:ext uri="{FF2B5EF4-FFF2-40B4-BE49-F238E27FC236}">
                <a16:creationId xmlns:a16="http://schemas.microsoft.com/office/drawing/2014/main" id="{D5D16B7D-FA47-CA40-A53B-878031C941B6}"/>
              </a:ext>
            </a:extLst>
          </p:cNvPr>
          <p:cNvSpPr/>
          <p:nvPr/>
        </p:nvSpPr>
        <p:spPr>
          <a:xfrm>
            <a:off x="3581401" y="4378442"/>
            <a:ext cx="4005518" cy="1901343"/>
          </a:xfrm>
          <a:custGeom>
            <a:avLst/>
            <a:gdLst/>
            <a:ahLst/>
            <a:cxnLst/>
            <a:rect l="l" t="t" r="r" b="b"/>
            <a:pathLst>
              <a:path w="4700270" h="1572895">
                <a:moveTo>
                  <a:pt x="0" y="0"/>
                </a:moveTo>
                <a:lnTo>
                  <a:pt x="4699726" y="0"/>
                </a:lnTo>
                <a:lnTo>
                  <a:pt x="4699726" y="1572491"/>
                </a:lnTo>
                <a:lnTo>
                  <a:pt x="0" y="1572491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550" y="2799237"/>
            <a:ext cx="1858645" cy="7600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B</a:t>
            </a:r>
            <a:r>
              <a:rPr sz="2400" spc="35" dirty="0">
                <a:solidFill>
                  <a:srgbClr val="003399"/>
                </a:solidFill>
                <a:latin typeface="Arial Black"/>
                <a:cs typeface="Arial Black"/>
              </a:rPr>
              <a:t>r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eakpoint  </a:t>
            </a:r>
            <a:r>
              <a:rPr sz="2400" spc="5" dirty="0">
                <a:solidFill>
                  <a:srgbClr val="003399"/>
                </a:solidFill>
                <a:latin typeface="Arial Black"/>
                <a:cs typeface="Arial Black"/>
              </a:rPr>
              <a:t>View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35191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</a:t>
            </a:r>
            <a:r>
              <a:rPr spc="-5" dirty="0"/>
              <a:t>Breakpoint</a:t>
            </a:r>
            <a:r>
              <a:rPr spc="-45" dirty="0"/>
              <a:t> </a:t>
            </a:r>
            <a:r>
              <a:rPr spc="-20" dirty="0"/>
              <a:t>View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477259" y="1448963"/>
            <a:ext cx="4891405" cy="4508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55600" marR="5080" indent="-342900">
              <a:lnSpc>
                <a:spcPts val="1670"/>
              </a:lnSpc>
              <a:spcBef>
                <a:spcPts val="16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This view port allows you to delete, deactivate and modify  properties of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breakpoints.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7259" y="2172884"/>
            <a:ext cx="5210175" cy="45465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5080" indent="-342900">
              <a:lnSpc>
                <a:spcPct val="101200"/>
              </a:lnSpc>
              <a:spcBef>
                <a:spcPts val="8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45" dirty="0">
                <a:solidFill>
                  <a:srgbClr val="003399"/>
                </a:solidFill>
                <a:latin typeface="Arial"/>
                <a:cs typeface="Arial"/>
              </a:rPr>
              <a:t>You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can deactivate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breakpoint by unselecting the check box  next to each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or….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7259" y="2901017"/>
            <a:ext cx="5031105" cy="4508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55600" marR="5080" indent="-342900">
              <a:lnSpc>
                <a:spcPts val="1670"/>
              </a:lnSpc>
              <a:spcBef>
                <a:spcPts val="16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45" dirty="0">
                <a:solidFill>
                  <a:srgbClr val="003399"/>
                </a:solidFill>
                <a:latin typeface="Arial"/>
                <a:cs typeface="Arial"/>
              </a:rPr>
              <a:t>You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can delete them using the corresponding buttons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in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the  </a:t>
            </a:r>
            <a:r>
              <a:rPr sz="1400" spc="-15" dirty="0">
                <a:solidFill>
                  <a:srgbClr val="003399"/>
                </a:solidFill>
                <a:latin typeface="Arial"/>
                <a:cs typeface="Arial"/>
              </a:rPr>
              <a:t>toolbar.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78960" y="3849651"/>
            <a:ext cx="1649730" cy="4508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61950" marR="5080" indent="-349250">
              <a:lnSpc>
                <a:spcPts val="1670"/>
              </a:lnSpc>
              <a:spcBef>
                <a:spcPts val="160"/>
              </a:spcBef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ctivate/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eactivat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e 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Breakpoint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42493" y="3571887"/>
            <a:ext cx="1395095" cy="4508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5730" marR="5080" indent="-113664">
              <a:lnSpc>
                <a:spcPts val="1670"/>
              </a:lnSpc>
              <a:spcBef>
                <a:spcPts val="160"/>
              </a:spcBef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Delete all or</a:t>
            </a:r>
            <a:r>
              <a:rPr sz="1400" b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one 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Breakpoint(s)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69871" y="4321464"/>
            <a:ext cx="464820" cy="610235"/>
          </a:xfrm>
          <a:custGeom>
            <a:avLst/>
            <a:gdLst/>
            <a:ahLst/>
            <a:cxnLst/>
            <a:rect l="l" t="t" r="r" b="b"/>
            <a:pathLst>
              <a:path w="464820" h="610235">
                <a:moveTo>
                  <a:pt x="43914" y="357982"/>
                </a:moveTo>
                <a:lnTo>
                  <a:pt x="0" y="609763"/>
                </a:lnTo>
                <a:lnTo>
                  <a:pt x="227773" y="493826"/>
                </a:lnTo>
                <a:lnTo>
                  <a:pt x="166486" y="448546"/>
                </a:lnTo>
                <a:lnTo>
                  <a:pt x="199943" y="403264"/>
                </a:lnTo>
                <a:lnTo>
                  <a:pt x="105200" y="403264"/>
                </a:lnTo>
                <a:lnTo>
                  <a:pt x="43914" y="357982"/>
                </a:lnTo>
                <a:close/>
              </a:path>
              <a:path w="464820" h="610235">
                <a:moveTo>
                  <a:pt x="403152" y="0"/>
                </a:moveTo>
                <a:lnTo>
                  <a:pt x="105200" y="403264"/>
                </a:lnTo>
                <a:lnTo>
                  <a:pt x="199943" y="403264"/>
                </a:lnTo>
                <a:lnTo>
                  <a:pt x="464438" y="45281"/>
                </a:lnTo>
                <a:lnTo>
                  <a:pt x="40315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31244" y="4058513"/>
            <a:ext cx="464820" cy="610235"/>
          </a:xfrm>
          <a:custGeom>
            <a:avLst/>
            <a:gdLst/>
            <a:ahLst/>
            <a:cxnLst/>
            <a:rect l="l" t="t" r="r" b="b"/>
            <a:pathLst>
              <a:path w="464820" h="610235">
                <a:moveTo>
                  <a:pt x="43914" y="357982"/>
                </a:moveTo>
                <a:lnTo>
                  <a:pt x="0" y="609763"/>
                </a:lnTo>
                <a:lnTo>
                  <a:pt x="227774" y="493826"/>
                </a:lnTo>
                <a:lnTo>
                  <a:pt x="166486" y="448544"/>
                </a:lnTo>
                <a:lnTo>
                  <a:pt x="199943" y="403263"/>
                </a:lnTo>
                <a:lnTo>
                  <a:pt x="105200" y="403263"/>
                </a:lnTo>
                <a:lnTo>
                  <a:pt x="43914" y="357982"/>
                </a:lnTo>
                <a:close/>
              </a:path>
              <a:path w="464820" h="610235">
                <a:moveTo>
                  <a:pt x="403152" y="0"/>
                </a:moveTo>
                <a:lnTo>
                  <a:pt x="105200" y="403263"/>
                </a:lnTo>
                <a:lnTo>
                  <a:pt x="199943" y="403263"/>
                </a:lnTo>
                <a:lnTo>
                  <a:pt x="464439" y="45281"/>
                </a:lnTo>
                <a:lnTo>
                  <a:pt x="40315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95009" y="4073325"/>
            <a:ext cx="464820" cy="610235"/>
          </a:xfrm>
          <a:custGeom>
            <a:avLst/>
            <a:gdLst/>
            <a:ahLst/>
            <a:cxnLst/>
            <a:rect l="l" t="t" r="r" b="b"/>
            <a:pathLst>
              <a:path w="464820" h="610235">
                <a:moveTo>
                  <a:pt x="43915" y="357982"/>
                </a:moveTo>
                <a:lnTo>
                  <a:pt x="0" y="609763"/>
                </a:lnTo>
                <a:lnTo>
                  <a:pt x="227774" y="493826"/>
                </a:lnTo>
                <a:lnTo>
                  <a:pt x="166488" y="448544"/>
                </a:lnTo>
                <a:lnTo>
                  <a:pt x="199944" y="403263"/>
                </a:lnTo>
                <a:lnTo>
                  <a:pt x="105201" y="403263"/>
                </a:lnTo>
                <a:lnTo>
                  <a:pt x="43915" y="357982"/>
                </a:lnTo>
                <a:close/>
              </a:path>
              <a:path w="464820" h="610235">
                <a:moveTo>
                  <a:pt x="403153" y="0"/>
                </a:moveTo>
                <a:lnTo>
                  <a:pt x="105201" y="403263"/>
                </a:lnTo>
                <a:lnTo>
                  <a:pt x="199944" y="403263"/>
                </a:lnTo>
                <a:lnTo>
                  <a:pt x="464440" y="45281"/>
                </a:lnTo>
                <a:lnTo>
                  <a:pt x="40315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550" y="2799237"/>
            <a:ext cx="1403350" cy="7600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110" dirty="0">
                <a:solidFill>
                  <a:srgbClr val="003399"/>
                </a:solidFill>
                <a:latin typeface="Arial Black"/>
                <a:cs typeface="Arial Black"/>
              </a:rPr>
              <a:t>V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a</a:t>
            </a: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r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i</a:t>
            </a:r>
            <a:r>
              <a:rPr sz="2400" spc="20" dirty="0">
                <a:solidFill>
                  <a:srgbClr val="003399"/>
                </a:solidFill>
                <a:latin typeface="Arial Black"/>
                <a:cs typeface="Arial Black"/>
              </a:rPr>
              <a:t>a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ble  </a:t>
            </a:r>
            <a:r>
              <a:rPr sz="2400" spc="5" dirty="0">
                <a:solidFill>
                  <a:srgbClr val="003399"/>
                </a:solidFill>
                <a:latin typeface="Arial Black"/>
                <a:cs typeface="Arial Black"/>
              </a:rPr>
              <a:t>View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2292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Variable</a:t>
            </a:r>
            <a:r>
              <a:rPr spc="-60" dirty="0"/>
              <a:t> </a:t>
            </a:r>
            <a:r>
              <a:rPr spc="-15" dirty="0"/>
              <a:t>View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77259" y="1448963"/>
            <a:ext cx="5418455" cy="4508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55600" marR="5080" indent="-342900">
              <a:lnSpc>
                <a:spcPts val="1670"/>
              </a:lnSpc>
              <a:spcBef>
                <a:spcPts val="16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1400" spc="-15" dirty="0">
                <a:solidFill>
                  <a:srgbClr val="003399"/>
                </a:solidFill>
                <a:latin typeface="Arial"/>
                <a:cs typeface="Arial"/>
              </a:rPr>
              <a:t>Variables 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Viewport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shows the fields and local variables from  the current executing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stack.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7259" y="2172884"/>
            <a:ext cx="5563235" cy="45465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5080" indent="-342900">
              <a:lnSpc>
                <a:spcPct val="101200"/>
              </a:lnSpc>
              <a:spcBef>
                <a:spcPts val="8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45" dirty="0">
                <a:solidFill>
                  <a:srgbClr val="003399"/>
                </a:solidFill>
                <a:latin typeface="Arial"/>
                <a:cs typeface="Arial"/>
              </a:rPr>
              <a:t>You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must run the Debugger (click on the little bug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in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the toolbar) to  see the variables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in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the</a:t>
            </a:r>
            <a:r>
              <a:rPr sz="14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view!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7259" y="2901017"/>
            <a:ext cx="5384165" cy="4508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55600" marR="5080" indent="-342900">
              <a:lnSpc>
                <a:spcPts val="1670"/>
              </a:lnSpc>
              <a:spcBef>
                <a:spcPts val="16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This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is a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good place to make sure all variable are initializing and  are representing what you think they</a:t>
            </a:r>
            <a:r>
              <a:rPr sz="14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should…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C6213A0-EAFA-1A46-83B8-2BFC8C0FC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3886200"/>
            <a:ext cx="4029186" cy="1931562"/>
          </a:xfrm>
          <a:prstGeom prst="rect">
            <a:avLst/>
          </a:prstGeom>
        </p:spPr>
      </p:pic>
      <p:sp>
        <p:nvSpPr>
          <p:cNvPr id="15" name="object 12">
            <a:extLst>
              <a:ext uri="{FF2B5EF4-FFF2-40B4-BE49-F238E27FC236}">
                <a16:creationId xmlns:a16="http://schemas.microsoft.com/office/drawing/2014/main" id="{33C4631B-93D9-5B44-8454-5F1F0BED9F19}"/>
              </a:ext>
            </a:extLst>
          </p:cNvPr>
          <p:cNvSpPr/>
          <p:nvPr/>
        </p:nvSpPr>
        <p:spPr>
          <a:xfrm>
            <a:off x="3962401" y="3892642"/>
            <a:ext cx="4029186" cy="1931562"/>
          </a:xfrm>
          <a:custGeom>
            <a:avLst/>
            <a:gdLst/>
            <a:ahLst/>
            <a:cxnLst/>
            <a:rect l="l" t="t" r="r" b="b"/>
            <a:pathLst>
              <a:path w="4700270" h="1572895">
                <a:moveTo>
                  <a:pt x="0" y="0"/>
                </a:moveTo>
                <a:lnTo>
                  <a:pt x="4699726" y="0"/>
                </a:lnTo>
                <a:lnTo>
                  <a:pt x="4699726" y="1572491"/>
                </a:lnTo>
                <a:lnTo>
                  <a:pt x="0" y="1572491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550" y="2799237"/>
            <a:ext cx="1403350" cy="7600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110" dirty="0">
                <a:solidFill>
                  <a:srgbClr val="003399"/>
                </a:solidFill>
                <a:latin typeface="Arial Black"/>
                <a:cs typeface="Arial Black"/>
              </a:rPr>
              <a:t>V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a</a:t>
            </a: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r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i</a:t>
            </a:r>
            <a:r>
              <a:rPr sz="2400" spc="20" dirty="0">
                <a:solidFill>
                  <a:srgbClr val="003399"/>
                </a:solidFill>
                <a:latin typeface="Arial Black"/>
                <a:cs typeface="Arial Black"/>
              </a:rPr>
              <a:t>a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ble  </a:t>
            </a:r>
            <a:r>
              <a:rPr sz="2400" spc="5" dirty="0">
                <a:solidFill>
                  <a:srgbClr val="003399"/>
                </a:solidFill>
                <a:latin typeface="Arial Black"/>
                <a:cs typeface="Arial Black"/>
              </a:rPr>
              <a:t>View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2292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Variable</a:t>
            </a:r>
            <a:r>
              <a:rPr spc="-60" dirty="0"/>
              <a:t> </a:t>
            </a:r>
            <a:r>
              <a:rPr spc="-15" dirty="0"/>
              <a:t>View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77259" y="1702984"/>
            <a:ext cx="5213350" cy="45465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5080" indent="-342900">
              <a:lnSpc>
                <a:spcPct val="101200"/>
              </a:lnSpc>
              <a:spcBef>
                <a:spcPts val="8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In the </a:t>
            </a:r>
            <a:r>
              <a:rPr sz="1400" spc="-15" dirty="0">
                <a:solidFill>
                  <a:srgbClr val="003399"/>
                </a:solidFill>
                <a:latin typeface="Arial"/>
                <a:cs typeface="Arial"/>
              </a:rPr>
              <a:t>Variable Veiwport,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you can use the Drop-Down Menu to  display static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variables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50623" y="2644139"/>
            <a:ext cx="4641273" cy="2072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71521" y="3169361"/>
            <a:ext cx="330200" cy="304165"/>
          </a:xfrm>
          <a:custGeom>
            <a:avLst/>
            <a:gdLst/>
            <a:ahLst/>
            <a:cxnLst/>
            <a:rect l="l" t="t" r="r" b="b"/>
            <a:pathLst>
              <a:path w="330200" h="304164">
                <a:moveTo>
                  <a:pt x="165100" y="0"/>
                </a:moveTo>
                <a:lnTo>
                  <a:pt x="112915" y="7744"/>
                </a:lnTo>
                <a:lnTo>
                  <a:pt x="67594" y="29308"/>
                </a:lnTo>
                <a:lnTo>
                  <a:pt x="31854" y="62190"/>
                </a:lnTo>
                <a:lnTo>
                  <a:pt x="8416" y="103888"/>
                </a:lnTo>
                <a:lnTo>
                  <a:pt x="0" y="151900"/>
                </a:lnTo>
                <a:lnTo>
                  <a:pt x="8416" y="199913"/>
                </a:lnTo>
                <a:lnTo>
                  <a:pt x="31854" y="241611"/>
                </a:lnTo>
                <a:lnTo>
                  <a:pt x="67594" y="274492"/>
                </a:lnTo>
                <a:lnTo>
                  <a:pt x="112915" y="296056"/>
                </a:lnTo>
                <a:lnTo>
                  <a:pt x="165100" y="303800"/>
                </a:lnTo>
                <a:lnTo>
                  <a:pt x="217284" y="296056"/>
                </a:lnTo>
                <a:lnTo>
                  <a:pt x="262605" y="274492"/>
                </a:lnTo>
                <a:lnTo>
                  <a:pt x="298345" y="241611"/>
                </a:lnTo>
                <a:lnTo>
                  <a:pt x="321783" y="199913"/>
                </a:lnTo>
                <a:lnTo>
                  <a:pt x="330200" y="151900"/>
                </a:lnTo>
                <a:lnTo>
                  <a:pt x="321783" y="103888"/>
                </a:lnTo>
                <a:lnTo>
                  <a:pt x="298345" y="62190"/>
                </a:lnTo>
                <a:lnTo>
                  <a:pt x="262605" y="29308"/>
                </a:lnTo>
                <a:lnTo>
                  <a:pt x="217284" y="7744"/>
                </a:lnTo>
                <a:lnTo>
                  <a:pt x="165100" y="0"/>
                </a:lnTo>
                <a:close/>
              </a:path>
            </a:pathLst>
          </a:custGeom>
          <a:solidFill>
            <a:srgbClr val="FF0000">
              <a:alpha val="211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71521" y="3169361"/>
            <a:ext cx="330200" cy="304165"/>
          </a:xfrm>
          <a:custGeom>
            <a:avLst/>
            <a:gdLst/>
            <a:ahLst/>
            <a:cxnLst/>
            <a:rect l="l" t="t" r="r" b="b"/>
            <a:pathLst>
              <a:path w="330200" h="304164">
                <a:moveTo>
                  <a:pt x="0" y="151900"/>
                </a:moveTo>
                <a:lnTo>
                  <a:pt x="8416" y="103888"/>
                </a:lnTo>
                <a:lnTo>
                  <a:pt x="31854" y="62190"/>
                </a:lnTo>
                <a:lnTo>
                  <a:pt x="67594" y="29307"/>
                </a:lnTo>
                <a:lnTo>
                  <a:pt x="112915" y="7743"/>
                </a:lnTo>
                <a:lnTo>
                  <a:pt x="165100" y="0"/>
                </a:lnTo>
                <a:lnTo>
                  <a:pt x="217284" y="7743"/>
                </a:lnTo>
                <a:lnTo>
                  <a:pt x="262605" y="29307"/>
                </a:lnTo>
                <a:lnTo>
                  <a:pt x="298345" y="62190"/>
                </a:lnTo>
                <a:lnTo>
                  <a:pt x="321783" y="103888"/>
                </a:lnTo>
                <a:lnTo>
                  <a:pt x="330200" y="151900"/>
                </a:lnTo>
                <a:lnTo>
                  <a:pt x="321783" y="199912"/>
                </a:lnTo>
                <a:lnTo>
                  <a:pt x="298345" y="241610"/>
                </a:lnTo>
                <a:lnTo>
                  <a:pt x="262605" y="274493"/>
                </a:lnTo>
                <a:lnTo>
                  <a:pt x="217284" y="296057"/>
                </a:lnTo>
                <a:lnTo>
                  <a:pt x="165100" y="303801"/>
                </a:lnTo>
                <a:lnTo>
                  <a:pt x="112915" y="296057"/>
                </a:lnTo>
                <a:lnTo>
                  <a:pt x="67594" y="274493"/>
                </a:lnTo>
                <a:lnTo>
                  <a:pt x="31854" y="241610"/>
                </a:lnTo>
                <a:lnTo>
                  <a:pt x="8416" y="199912"/>
                </a:lnTo>
                <a:lnTo>
                  <a:pt x="0" y="151900"/>
                </a:lnTo>
                <a:close/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26961F79-6558-9344-9D5D-98E0ADF4A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743200"/>
            <a:ext cx="4116585" cy="1898558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550" y="2799237"/>
            <a:ext cx="1403350" cy="7600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110" dirty="0">
                <a:solidFill>
                  <a:srgbClr val="003399"/>
                </a:solidFill>
                <a:latin typeface="Arial Black"/>
                <a:cs typeface="Arial Black"/>
              </a:rPr>
              <a:t>V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a</a:t>
            </a: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r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i</a:t>
            </a:r>
            <a:r>
              <a:rPr sz="2400" spc="20" dirty="0">
                <a:solidFill>
                  <a:srgbClr val="003399"/>
                </a:solidFill>
                <a:latin typeface="Arial Black"/>
                <a:cs typeface="Arial Black"/>
              </a:rPr>
              <a:t>a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ble  </a:t>
            </a:r>
            <a:r>
              <a:rPr sz="2400" spc="5" dirty="0">
                <a:solidFill>
                  <a:srgbClr val="003399"/>
                </a:solidFill>
                <a:latin typeface="Arial Black"/>
                <a:cs typeface="Arial Black"/>
              </a:rPr>
              <a:t>View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2292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Variable</a:t>
            </a:r>
            <a:r>
              <a:rPr spc="-60" dirty="0"/>
              <a:t> </a:t>
            </a:r>
            <a:r>
              <a:rPr spc="-15" dirty="0"/>
              <a:t>View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77259" y="1448963"/>
            <a:ext cx="5418455" cy="930191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55600" marR="5080" indent="-342900">
              <a:lnSpc>
                <a:spcPts val="1670"/>
              </a:lnSpc>
              <a:spcBef>
                <a:spcPts val="16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1400" spc="-15" dirty="0">
                <a:solidFill>
                  <a:srgbClr val="003399"/>
                </a:solidFill>
                <a:latin typeface="Arial"/>
                <a:cs typeface="Arial"/>
              </a:rPr>
              <a:t>Variables 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Viewport 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also allows you to change the value of each static variable before resuming!</a:t>
            </a:r>
          </a:p>
          <a:p>
            <a:pPr marL="355600" marR="5080" indent="-342900">
              <a:lnSpc>
                <a:spcPts val="1670"/>
              </a:lnSpc>
              <a:spcBef>
                <a:spcPts val="16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endParaRPr lang="en-US" sz="1400" spc="-5" dirty="0">
              <a:solidFill>
                <a:srgbClr val="003399"/>
              </a:solidFill>
              <a:latin typeface="Arial"/>
              <a:cs typeface="Arial"/>
            </a:endParaRPr>
          </a:p>
          <a:p>
            <a:pPr marL="355600" marR="5080" indent="-342900">
              <a:lnSpc>
                <a:spcPts val="1670"/>
              </a:lnSpc>
              <a:spcBef>
                <a:spcPts val="16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Do this by double clicking (or right clicking on the value box)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33C4631B-93D9-5B44-8454-5F1F0BED9F19}"/>
              </a:ext>
            </a:extLst>
          </p:cNvPr>
          <p:cNvSpPr/>
          <p:nvPr/>
        </p:nvSpPr>
        <p:spPr>
          <a:xfrm>
            <a:off x="4122079" y="2743200"/>
            <a:ext cx="4109305" cy="1931562"/>
          </a:xfrm>
          <a:custGeom>
            <a:avLst/>
            <a:gdLst/>
            <a:ahLst/>
            <a:cxnLst/>
            <a:rect l="l" t="t" r="r" b="b"/>
            <a:pathLst>
              <a:path w="4700270" h="1572895">
                <a:moveTo>
                  <a:pt x="0" y="0"/>
                </a:moveTo>
                <a:lnTo>
                  <a:pt x="4699726" y="0"/>
                </a:lnTo>
                <a:lnTo>
                  <a:pt x="4699726" y="1572491"/>
                </a:lnTo>
                <a:lnTo>
                  <a:pt x="0" y="1572491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41710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CD5C9742-1330-644C-8B34-3F44B86DA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523" y="4895330"/>
            <a:ext cx="3886200" cy="18919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39860DB-2D76-3042-B545-43C462D14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868" y="3469166"/>
            <a:ext cx="3434744" cy="1063899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550" y="2799237"/>
            <a:ext cx="1403350" cy="7600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110" dirty="0">
                <a:solidFill>
                  <a:srgbClr val="003399"/>
                </a:solidFill>
                <a:latin typeface="Arial Black"/>
                <a:cs typeface="Arial Black"/>
              </a:rPr>
              <a:t>V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a</a:t>
            </a: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r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i</a:t>
            </a:r>
            <a:r>
              <a:rPr sz="2400" spc="20" dirty="0">
                <a:solidFill>
                  <a:srgbClr val="003399"/>
                </a:solidFill>
                <a:latin typeface="Arial Black"/>
                <a:cs typeface="Arial Black"/>
              </a:rPr>
              <a:t>a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ble  </a:t>
            </a:r>
            <a:r>
              <a:rPr sz="2400" spc="5" dirty="0">
                <a:solidFill>
                  <a:srgbClr val="003399"/>
                </a:solidFill>
                <a:latin typeface="Arial Black"/>
                <a:cs typeface="Arial Black"/>
              </a:rPr>
              <a:t>View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2292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Variable</a:t>
            </a:r>
            <a:r>
              <a:rPr spc="-60" dirty="0"/>
              <a:t> </a:t>
            </a:r>
            <a:r>
              <a:rPr spc="-15" dirty="0"/>
              <a:t>View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77259" y="1444772"/>
            <a:ext cx="54425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And you can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customize the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what is displayed</a:t>
            </a:r>
            <a:r>
              <a:rPr sz="2000" spc="-1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for 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each. For example say you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wanted to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know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the 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TYPE of each</a:t>
            </a:r>
            <a:r>
              <a:rPr sz="2000" spc="-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variable.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34459" y="2617341"/>
            <a:ext cx="26314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Go: Layout </a:t>
            </a:r>
            <a:r>
              <a:rPr sz="1200" dirty="0">
                <a:solidFill>
                  <a:srgbClr val="003399"/>
                </a:solidFill>
                <a:latin typeface="Wingdings"/>
                <a:cs typeface="Wingdings"/>
              </a:rPr>
              <a:t></a:t>
            </a:r>
            <a:r>
              <a:rPr sz="1200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Select Columns </a:t>
            </a:r>
            <a:r>
              <a:rPr sz="1200" dirty="0">
                <a:solidFill>
                  <a:srgbClr val="003399"/>
                </a:solidFill>
                <a:latin typeface="Wingdings"/>
                <a:cs typeface="Wingdings"/>
              </a:rPr>
              <a:t></a:t>
            </a:r>
            <a:r>
              <a:rPr sz="1200" spc="35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003399"/>
                </a:solidFill>
                <a:latin typeface="Arial"/>
                <a:cs typeface="Arial"/>
              </a:rPr>
              <a:t>Type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10200" y="5203372"/>
            <a:ext cx="1328445" cy="1426163"/>
          </a:xfrm>
          <a:custGeom>
            <a:avLst/>
            <a:gdLst/>
            <a:ahLst/>
            <a:cxnLst/>
            <a:rect l="l" t="t" r="r" b="b"/>
            <a:pathLst>
              <a:path w="1165860" h="1235709">
                <a:moveTo>
                  <a:pt x="0" y="1235498"/>
                </a:moveTo>
                <a:lnTo>
                  <a:pt x="1165656" y="1235498"/>
                </a:lnTo>
                <a:lnTo>
                  <a:pt x="1165656" y="0"/>
                </a:lnTo>
                <a:lnTo>
                  <a:pt x="0" y="0"/>
                </a:lnTo>
                <a:lnTo>
                  <a:pt x="0" y="1235498"/>
                </a:lnTo>
                <a:close/>
              </a:path>
            </a:pathLst>
          </a:custGeom>
          <a:solidFill>
            <a:srgbClr val="C00000">
              <a:alpha val="129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22400" y="5203372"/>
            <a:ext cx="1328445" cy="1417207"/>
          </a:xfrm>
          <a:custGeom>
            <a:avLst/>
            <a:gdLst/>
            <a:ahLst/>
            <a:cxnLst/>
            <a:rect l="l" t="t" r="r" b="b"/>
            <a:pathLst>
              <a:path w="1165860" h="1235709">
                <a:moveTo>
                  <a:pt x="0" y="0"/>
                </a:moveTo>
                <a:lnTo>
                  <a:pt x="1165656" y="0"/>
                </a:lnTo>
                <a:lnTo>
                  <a:pt x="1165656" y="1235499"/>
                </a:lnTo>
                <a:lnTo>
                  <a:pt x="0" y="1235499"/>
                </a:lnTo>
                <a:lnTo>
                  <a:pt x="0" y="0"/>
                </a:lnTo>
                <a:close/>
              </a:path>
            </a:pathLst>
          </a:custGeom>
          <a:ln w="412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98349" y="3138966"/>
            <a:ext cx="335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(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1)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38646" y="2468659"/>
            <a:ext cx="335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(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2)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62017" y="4807325"/>
            <a:ext cx="335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(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3)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A0862E5-B5D5-9F4B-8BE9-3E0778E4F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4282" y="2511541"/>
            <a:ext cx="1640115" cy="2053589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3683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Why did we </a:t>
            </a:r>
            <a:r>
              <a:rPr dirty="0"/>
              <a:t>do</a:t>
            </a:r>
            <a:r>
              <a:rPr spc="-60" dirty="0"/>
              <a:t> </a:t>
            </a:r>
            <a:r>
              <a:rPr dirty="0"/>
              <a:t>this??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77259" y="1444772"/>
            <a:ext cx="527685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In this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example </a:t>
            </a:r>
            <a:r>
              <a:rPr lang="en-US" sz="2000" spc="-5" dirty="0">
                <a:solidFill>
                  <a:srgbClr val="003399"/>
                </a:solidFill>
                <a:latin typeface="Arial"/>
                <a:cs typeface="Arial"/>
              </a:rPr>
              <a:t>try to figure out where the logic in the buggy script is failing and correct it …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7259" y="2799237"/>
            <a:ext cx="5554980" cy="35368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The idea is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be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comfortable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exploring a new 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program (or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your own) in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debugger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to</a:t>
            </a:r>
            <a:r>
              <a:rPr sz="2000" spc="-10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both  find errors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AND familiarize yourself with</a:t>
            </a:r>
            <a:r>
              <a:rPr sz="2000" spc="-18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it.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9CC00"/>
              </a:buClr>
              <a:buFont typeface="Arial"/>
              <a:buChar char="•"/>
            </a:pPr>
            <a:endParaRPr sz="2900" dirty="0">
              <a:latin typeface="Times New Roman"/>
              <a:cs typeface="Times New Roman"/>
            </a:endParaRPr>
          </a:p>
          <a:p>
            <a:pPr marL="355600" marR="71120" indent="-34290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Even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though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you did not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write this the</a:t>
            </a:r>
            <a:r>
              <a:rPr sz="2000" spc="-10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sample  code you should have a good 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understanding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of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variables and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steps executed after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using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debugger….</a:t>
            </a:r>
            <a:endParaRPr lang="en-US" sz="2000" spc="-5" dirty="0">
              <a:solidFill>
                <a:srgbClr val="003399"/>
              </a:solidFill>
              <a:latin typeface="Arial"/>
              <a:cs typeface="Arial"/>
            </a:endParaRPr>
          </a:p>
          <a:p>
            <a:pPr marL="355600" marR="71120" indent="-34290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endParaRPr lang="en-US" sz="2000" spc="-5" dirty="0">
              <a:solidFill>
                <a:srgbClr val="003399"/>
              </a:solidFill>
              <a:latin typeface="Arial"/>
              <a:cs typeface="Arial"/>
            </a:endParaRPr>
          </a:p>
          <a:p>
            <a:pPr marL="355600" marR="71120" indent="-34290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>
                <a:solidFill>
                  <a:srgbClr val="003399"/>
                </a:solidFill>
                <a:latin typeface="Arial"/>
                <a:cs typeface="Arial"/>
              </a:rPr>
              <a:t>A debugged solution can be found in Example3_debugged.java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9550" y="2799237"/>
            <a:ext cx="1232535" cy="7600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Big 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P</a:t>
            </a: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i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c</a:t>
            </a: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t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u</a:t>
            </a:r>
            <a:r>
              <a:rPr sz="2400" spc="35" dirty="0">
                <a:solidFill>
                  <a:srgbClr val="003399"/>
                </a:solidFill>
                <a:latin typeface="Arial Black"/>
                <a:cs typeface="Arial Black"/>
              </a:rPr>
              <a:t>r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e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0150" y="2098549"/>
            <a:ext cx="420497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dirty="0">
                <a:solidFill>
                  <a:srgbClr val="404040"/>
                </a:solidFill>
              </a:rPr>
              <a:t>4.</a:t>
            </a:r>
            <a:r>
              <a:rPr sz="8000" spc="-95" dirty="0">
                <a:solidFill>
                  <a:srgbClr val="404040"/>
                </a:solidFill>
              </a:rPr>
              <a:t> </a:t>
            </a:r>
            <a:r>
              <a:rPr sz="8000" dirty="0">
                <a:solidFill>
                  <a:srgbClr val="404040"/>
                </a:solidFill>
              </a:rPr>
              <a:t>Loops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6174740" y="6124765"/>
            <a:ext cx="19240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www.johnsonmike.wix/geog178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36258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dirty="0"/>
              <a:t>are</a:t>
            </a:r>
            <a:r>
              <a:rPr spc="-65" dirty="0"/>
              <a:t> </a:t>
            </a:r>
            <a:r>
              <a:rPr spc="-15" dirty="0"/>
              <a:t>Variables??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253740" y="1507042"/>
            <a:ext cx="5741670" cy="33291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35255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2000" spc="-20" dirty="0">
                <a:solidFill>
                  <a:srgbClr val="000080"/>
                </a:solidFill>
                <a:latin typeface="Arial"/>
                <a:cs typeface="Arial"/>
              </a:rPr>
              <a:t>Variables </a:t>
            </a:r>
            <a:r>
              <a:rPr sz="2000" spc="-5" dirty="0">
                <a:solidFill>
                  <a:srgbClr val="000080"/>
                </a:solidFill>
                <a:latin typeface="Arial"/>
                <a:cs typeface="Arial"/>
              </a:rPr>
              <a:t>represent </a:t>
            </a:r>
            <a:r>
              <a:rPr sz="2000" dirty="0">
                <a:solidFill>
                  <a:srgbClr val="000080"/>
                </a:solidFill>
                <a:latin typeface="Arial"/>
                <a:cs typeface="Arial"/>
              </a:rPr>
              <a:t>space </a:t>
            </a:r>
            <a:r>
              <a:rPr sz="2000" spc="-5" dirty="0">
                <a:solidFill>
                  <a:srgbClr val="000080"/>
                </a:solidFill>
                <a:latin typeface="Arial"/>
                <a:cs typeface="Arial"/>
              </a:rPr>
              <a:t>reserved </a:t>
            </a:r>
            <a:r>
              <a:rPr sz="2000" dirty="0">
                <a:solidFill>
                  <a:srgbClr val="000080"/>
                </a:solidFill>
                <a:latin typeface="Arial"/>
                <a:cs typeface="Arial"/>
              </a:rPr>
              <a:t>in </a:t>
            </a:r>
            <a:r>
              <a:rPr sz="2000" spc="-5" dirty="0">
                <a:solidFill>
                  <a:srgbClr val="000080"/>
                </a:solidFill>
                <a:latin typeface="Arial"/>
                <a:cs typeface="Arial"/>
              </a:rPr>
              <a:t>memory  to store</a:t>
            </a:r>
            <a:r>
              <a:rPr sz="2000" spc="-2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80"/>
                </a:solidFill>
                <a:latin typeface="Arial"/>
                <a:cs typeface="Arial"/>
              </a:rPr>
              <a:t>values</a:t>
            </a:r>
            <a:endParaRPr sz="2000" dirty="0">
              <a:latin typeface="Arial"/>
              <a:cs typeface="Arial"/>
            </a:endParaRPr>
          </a:p>
          <a:p>
            <a:pPr marL="755650" marR="401320" lvl="1" indent="-285750">
              <a:lnSpc>
                <a:spcPct val="99800"/>
              </a:lnSpc>
              <a:spcBef>
                <a:spcPts val="400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600" spc="-5" dirty="0">
                <a:solidFill>
                  <a:srgbClr val="000080"/>
                </a:solidFill>
                <a:latin typeface="Arial"/>
                <a:cs typeface="Arial"/>
              </a:rPr>
              <a:t>So, creating </a:t>
            </a:r>
            <a:r>
              <a:rPr sz="1600" dirty="0">
                <a:solidFill>
                  <a:srgbClr val="000080"/>
                </a:solidFill>
                <a:latin typeface="Arial"/>
                <a:cs typeface="Arial"/>
              </a:rPr>
              <a:t>a </a:t>
            </a:r>
            <a:r>
              <a:rPr sz="1600" spc="-5" dirty="0">
                <a:solidFill>
                  <a:srgbClr val="000080"/>
                </a:solidFill>
                <a:latin typeface="Arial"/>
                <a:cs typeface="Arial"/>
              </a:rPr>
              <a:t>variable is reserving </a:t>
            </a:r>
            <a:r>
              <a:rPr sz="1600" dirty="0">
                <a:solidFill>
                  <a:srgbClr val="000080"/>
                </a:solidFill>
                <a:latin typeface="Arial"/>
                <a:cs typeface="Arial"/>
              </a:rPr>
              <a:t>a </a:t>
            </a:r>
            <a:r>
              <a:rPr sz="1600" spc="-5" dirty="0">
                <a:solidFill>
                  <a:srgbClr val="000080"/>
                </a:solidFill>
                <a:latin typeface="Arial"/>
                <a:cs typeface="Arial"/>
              </a:rPr>
              <a:t>set amount of  memory space, and defining what can be stored  there…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99CC00"/>
              </a:buClr>
              <a:buFont typeface="Arial"/>
              <a:buChar char="•"/>
            </a:pPr>
            <a:endParaRPr sz="21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0080"/>
                </a:solidFill>
                <a:latin typeface="Arial"/>
                <a:cs typeface="Arial"/>
              </a:rPr>
              <a:t>Every </a:t>
            </a:r>
            <a:r>
              <a:rPr sz="2000" dirty="0">
                <a:solidFill>
                  <a:srgbClr val="000080"/>
                </a:solidFill>
                <a:latin typeface="Arial"/>
                <a:cs typeface="Arial"/>
              </a:rPr>
              <a:t>variable is </a:t>
            </a:r>
            <a:r>
              <a:rPr sz="2000" spc="-5" dirty="0">
                <a:solidFill>
                  <a:srgbClr val="000080"/>
                </a:solidFill>
                <a:latin typeface="Arial"/>
                <a:cs typeface="Arial"/>
              </a:rPr>
              <a:t>made </a:t>
            </a:r>
            <a:r>
              <a:rPr sz="2000" dirty="0">
                <a:solidFill>
                  <a:srgbClr val="000080"/>
                </a:solidFill>
                <a:latin typeface="Arial"/>
                <a:cs typeface="Arial"/>
              </a:rPr>
              <a:t>up of </a:t>
            </a:r>
            <a:r>
              <a:rPr sz="2000" spc="-5" dirty="0">
                <a:solidFill>
                  <a:srgbClr val="000080"/>
                </a:solidFill>
                <a:latin typeface="Arial"/>
                <a:cs typeface="Arial"/>
              </a:rPr>
              <a:t>three</a:t>
            </a:r>
            <a:r>
              <a:rPr sz="2000" spc="-7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80"/>
                </a:solidFill>
                <a:latin typeface="Arial"/>
                <a:cs typeface="Arial"/>
              </a:rPr>
              <a:t>components: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764540" indent="-294640">
              <a:lnSpc>
                <a:spcPct val="100000"/>
              </a:lnSpc>
              <a:buAutoNum type="arabicParenBoth"/>
              <a:tabLst>
                <a:tab pos="765175" algn="l"/>
              </a:tabLst>
            </a:pPr>
            <a:r>
              <a:rPr sz="1600" dirty="0">
                <a:solidFill>
                  <a:srgbClr val="000080"/>
                </a:solidFill>
                <a:latin typeface="Arial"/>
                <a:cs typeface="Arial"/>
              </a:rPr>
              <a:t>A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type </a:t>
            </a:r>
            <a:r>
              <a:rPr sz="1600" dirty="0">
                <a:solidFill>
                  <a:srgbClr val="000080"/>
                </a:solidFill>
                <a:latin typeface="Arial"/>
                <a:cs typeface="Arial"/>
              </a:rPr>
              <a:t>– </a:t>
            </a:r>
            <a:r>
              <a:rPr sz="1600" spc="-5" dirty="0">
                <a:solidFill>
                  <a:srgbClr val="000080"/>
                </a:solidFill>
                <a:latin typeface="Arial"/>
                <a:cs typeface="Arial"/>
              </a:rPr>
              <a:t>i.e. how much memory </a:t>
            </a:r>
            <a:r>
              <a:rPr sz="1600" dirty="0">
                <a:solidFill>
                  <a:srgbClr val="000080"/>
                </a:solidFill>
                <a:latin typeface="Arial"/>
                <a:cs typeface="Arial"/>
              </a:rPr>
              <a:t>to</a:t>
            </a:r>
            <a:r>
              <a:rPr sz="1600" spc="-6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80"/>
                </a:solidFill>
                <a:latin typeface="Arial"/>
                <a:cs typeface="Arial"/>
              </a:rPr>
              <a:t>save</a:t>
            </a:r>
            <a:endParaRPr sz="1600" dirty="0">
              <a:latin typeface="Arial"/>
              <a:cs typeface="Arial"/>
            </a:endParaRPr>
          </a:p>
          <a:p>
            <a:pPr marL="764540" indent="-294640">
              <a:lnSpc>
                <a:spcPct val="100000"/>
              </a:lnSpc>
              <a:spcBef>
                <a:spcPts val="380"/>
              </a:spcBef>
              <a:buAutoNum type="arabicParenBoth"/>
              <a:tabLst>
                <a:tab pos="765175" algn="l"/>
              </a:tabLst>
            </a:pPr>
            <a:r>
              <a:rPr sz="1600" dirty="0">
                <a:solidFill>
                  <a:srgbClr val="000080"/>
                </a:solidFill>
                <a:latin typeface="Arial"/>
                <a:cs typeface="Arial"/>
              </a:rPr>
              <a:t>A </a:t>
            </a: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name </a:t>
            </a:r>
            <a:r>
              <a:rPr sz="1600" dirty="0">
                <a:solidFill>
                  <a:srgbClr val="000080"/>
                </a:solidFill>
                <a:latin typeface="Arial"/>
                <a:cs typeface="Arial"/>
              </a:rPr>
              <a:t>– </a:t>
            </a:r>
            <a:r>
              <a:rPr sz="1600" spc="-5" dirty="0">
                <a:solidFill>
                  <a:srgbClr val="000080"/>
                </a:solidFill>
                <a:latin typeface="Arial"/>
                <a:cs typeface="Arial"/>
              </a:rPr>
              <a:t>i.e. what </a:t>
            </a:r>
            <a:r>
              <a:rPr sz="1600" spc="-10" dirty="0">
                <a:solidFill>
                  <a:srgbClr val="000080"/>
                </a:solidFill>
                <a:latin typeface="Arial"/>
                <a:cs typeface="Arial"/>
              </a:rPr>
              <a:t>it’s </a:t>
            </a:r>
            <a:r>
              <a:rPr sz="1600" spc="-5" dirty="0">
                <a:solidFill>
                  <a:srgbClr val="000080"/>
                </a:solidFill>
                <a:latin typeface="Arial"/>
                <a:cs typeface="Arial"/>
              </a:rPr>
              <a:t>called (human</a:t>
            </a:r>
            <a:r>
              <a:rPr sz="1600" spc="-5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80"/>
                </a:solidFill>
                <a:latin typeface="Arial"/>
                <a:cs typeface="Arial"/>
              </a:rPr>
              <a:t>reference)</a:t>
            </a:r>
            <a:endParaRPr sz="1600" dirty="0">
              <a:latin typeface="Arial"/>
              <a:cs typeface="Arial"/>
            </a:endParaRPr>
          </a:p>
          <a:p>
            <a:pPr marL="764540" indent="-294640">
              <a:lnSpc>
                <a:spcPct val="100000"/>
              </a:lnSpc>
              <a:spcBef>
                <a:spcPts val="380"/>
              </a:spcBef>
              <a:buAutoNum type="arabicParenBoth"/>
              <a:tabLst>
                <a:tab pos="765175" algn="l"/>
              </a:tabLst>
            </a:pPr>
            <a:r>
              <a:rPr sz="1600" dirty="0">
                <a:solidFill>
                  <a:srgbClr val="000080"/>
                </a:solidFill>
                <a:latin typeface="Arial"/>
                <a:cs typeface="Arial"/>
              </a:rPr>
              <a:t>A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value </a:t>
            </a:r>
            <a:r>
              <a:rPr sz="1600" dirty="0">
                <a:solidFill>
                  <a:srgbClr val="000080"/>
                </a:solidFill>
                <a:latin typeface="Arial"/>
                <a:cs typeface="Arial"/>
              </a:rPr>
              <a:t>– </a:t>
            </a:r>
            <a:r>
              <a:rPr sz="1600" spc="-5" dirty="0">
                <a:solidFill>
                  <a:srgbClr val="000080"/>
                </a:solidFill>
                <a:latin typeface="Arial"/>
                <a:cs typeface="Arial"/>
              </a:rPr>
              <a:t>what it represents</a:t>
            </a:r>
            <a:r>
              <a:rPr lang="en-US" sz="1600" spc="-5" dirty="0">
                <a:solidFill>
                  <a:srgbClr val="000080"/>
                </a:solidFill>
                <a:latin typeface="Arial"/>
                <a:cs typeface="Arial"/>
              </a:rPr>
              <a:t> or</a:t>
            </a:r>
            <a:r>
              <a:rPr sz="1600" spc="-5" dirty="0">
                <a:solidFill>
                  <a:srgbClr val="000080"/>
                </a:solidFill>
                <a:latin typeface="Arial"/>
                <a:cs typeface="Arial"/>
              </a:rPr>
              <a:t> is equal</a:t>
            </a:r>
            <a:r>
              <a:rPr sz="1600" spc="-4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80"/>
                </a:solidFill>
                <a:latin typeface="Arial"/>
                <a:cs typeface="Arial"/>
              </a:rPr>
              <a:t>to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10940" y="5136515"/>
            <a:ext cx="5278755" cy="126428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720"/>
              </a:spcBef>
              <a:buClr>
                <a:srgbClr val="99CC00"/>
              </a:buClr>
              <a:buSzPct val="150000"/>
              <a:buChar char="•"/>
              <a:tabLst>
                <a:tab pos="298450" algn="l"/>
              </a:tabLst>
            </a:pPr>
            <a:r>
              <a:rPr sz="2000" dirty="0">
                <a:solidFill>
                  <a:srgbClr val="000080"/>
                </a:solidFill>
                <a:latin typeface="Arial"/>
                <a:cs typeface="Arial"/>
              </a:rPr>
              <a:t>An example: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int 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x </a:t>
            </a:r>
            <a:r>
              <a:rPr sz="2000" dirty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000" spc="-8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100</a:t>
            </a:r>
            <a:r>
              <a:rPr sz="2000" dirty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298450" marR="5080" indent="-285750">
              <a:lnSpc>
                <a:spcPct val="100000"/>
              </a:lnSpc>
              <a:spcBef>
                <a:spcPts val="1935"/>
              </a:spcBef>
              <a:buClr>
                <a:srgbClr val="99CC00"/>
              </a:buClr>
              <a:buSzPct val="150000"/>
              <a:buChar char="•"/>
              <a:tabLst>
                <a:tab pos="298450" algn="l"/>
              </a:tabLst>
            </a:pPr>
            <a:r>
              <a:rPr sz="2000" spc="-5" dirty="0">
                <a:solidFill>
                  <a:srgbClr val="000080"/>
                </a:solidFill>
                <a:latin typeface="Arial"/>
                <a:cs typeface="Arial"/>
              </a:rPr>
              <a:t>Here </a:t>
            </a:r>
            <a:r>
              <a:rPr sz="2000" dirty="0">
                <a:solidFill>
                  <a:srgbClr val="000080"/>
                </a:solidFill>
                <a:latin typeface="Arial"/>
                <a:cs typeface="Arial"/>
              </a:rPr>
              <a:t>we </a:t>
            </a:r>
            <a:r>
              <a:rPr sz="2000" spc="-5" dirty="0">
                <a:solidFill>
                  <a:srgbClr val="000080"/>
                </a:solidFill>
                <a:latin typeface="Arial"/>
                <a:cs typeface="Arial"/>
              </a:rPr>
              <a:t>are creating </a:t>
            </a:r>
            <a:r>
              <a:rPr sz="2000" dirty="0">
                <a:solidFill>
                  <a:srgbClr val="000080"/>
                </a:solidFill>
                <a:latin typeface="Arial"/>
                <a:cs typeface="Arial"/>
              </a:rPr>
              <a:t>an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integer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value </a:t>
            </a:r>
            <a:r>
              <a:rPr sz="2000" dirty="0">
                <a:solidFill>
                  <a:srgbClr val="000080"/>
                </a:solidFill>
                <a:latin typeface="Arial"/>
                <a:cs typeface="Arial"/>
              </a:rPr>
              <a:t>called </a:t>
            </a:r>
            <a:r>
              <a:rPr sz="2000" dirty="0">
                <a:solidFill>
                  <a:srgbClr val="92D050"/>
                </a:solidFill>
                <a:latin typeface="Arial"/>
                <a:cs typeface="Arial"/>
              </a:rPr>
              <a:t> x </a:t>
            </a:r>
            <a:r>
              <a:rPr sz="2000" spc="-5" dirty="0">
                <a:solidFill>
                  <a:srgbClr val="000080"/>
                </a:solidFill>
                <a:latin typeface="Arial"/>
                <a:cs typeface="Arial"/>
              </a:rPr>
              <a:t>that </a:t>
            </a:r>
            <a:r>
              <a:rPr sz="2000" dirty="0">
                <a:solidFill>
                  <a:srgbClr val="000080"/>
                </a:solidFill>
                <a:latin typeface="Arial"/>
                <a:cs typeface="Arial"/>
              </a:rPr>
              <a:t>is equal </a:t>
            </a:r>
            <a:r>
              <a:rPr sz="2000" spc="-5" dirty="0">
                <a:solidFill>
                  <a:srgbClr val="000080"/>
                </a:solidFill>
                <a:latin typeface="Arial"/>
                <a:cs typeface="Arial"/>
              </a:rPr>
              <a:t>to</a:t>
            </a:r>
            <a:r>
              <a:rPr sz="2000" spc="-5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100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9550" y="2982117"/>
            <a:ext cx="1589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003399"/>
                </a:solidFill>
                <a:latin typeface="Arial Black"/>
                <a:cs typeface="Arial Black"/>
              </a:rPr>
              <a:t>Variables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550" y="2982117"/>
            <a:ext cx="1024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Loops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31311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dirty="0"/>
              <a:t>are</a:t>
            </a:r>
            <a:r>
              <a:rPr spc="-70" dirty="0"/>
              <a:t> </a:t>
            </a:r>
            <a:r>
              <a:rPr dirty="0"/>
              <a:t>Loops??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johnsonmike.wix.com/geog178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77259" y="1732639"/>
            <a:ext cx="5353050" cy="1123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99"/>
              </a:lnSpc>
              <a:spcBef>
                <a:spcPts val="95"/>
              </a:spcBef>
              <a:buClr>
                <a:srgbClr val="99CC00"/>
              </a:buClr>
              <a:buSzPct val="150000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Loops are a sequence of</a:t>
            </a:r>
            <a:r>
              <a:rPr sz="2400" spc="-8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instructions  to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be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continually repeated until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a 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specific condition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is</a:t>
            </a:r>
            <a:r>
              <a:rPr sz="2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reached.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7259" y="3341285"/>
            <a:ext cx="5455920" cy="2732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999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They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are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helpful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when checking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for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a 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condition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or when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repeating the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same  process over a large amount of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data  points…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9CC00"/>
              </a:buClr>
              <a:buFont typeface="Arial"/>
              <a:buChar char="•"/>
            </a:pPr>
            <a:endParaRPr sz="3450">
              <a:latin typeface="Times New Roman"/>
              <a:cs typeface="Times New Roman"/>
            </a:endParaRPr>
          </a:p>
          <a:p>
            <a:pPr marL="355600" marR="431800" indent="-342900">
              <a:lnSpc>
                <a:spcPct val="100699"/>
              </a:lnSpc>
              <a:buClr>
                <a:srgbClr val="99CC00"/>
              </a:buClr>
              <a:buSzPct val="150000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Anytime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you want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do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something 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many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times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a loop will be</a:t>
            </a:r>
            <a:r>
              <a:rPr sz="2400" spc="-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helpful!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47091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For Loops and </a:t>
            </a:r>
            <a:r>
              <a:rPr spc="-5" dirty="0"/>
              <a:t>While</a:t>
            </a:r>
            <a:r>
              <a:rPr spc="-105" dirty="0"/>
              <a:t> </a:t>
            </a:r>
            <a:r>
              <a:rPr dirty="0"/>
              <a:t>Loops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7259" y="1437267"/>
            <a:ext cx="2506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0080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000080"/>
                </a:solidFill>
                <a:latin typeface="Arial"/>
                <a:cs typeface="Arial"/>
              </a:rPr>
              <a:t>LOOP</a:t>
            </a:r>
            <a:r>
              <a:rPr sz="1800" spc="-10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0080"/>
                </a:solidFill>
                <a:latin typeface="Arial"/>
                <a:cs typeface="Arial"/>
              </a:rPr>
              <a:t>SYNTAX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7259" y="4070422"/>
            <a:ext cx="2747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0080"/>
                </a:solidFill>
                <a:latin typeface="Arial"/>
                <a:cs typeface="Arial"/>
              </a:rPr>
              <a:t>WHILE LOOP</a:t>
            </a:r>
            <a:r>
              <a:rPr sz="1800" spc="-10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0080"/>
                </a:solidFill>
                <a:latin typeface="Arial"/>
                <a:cs typeface="Arial"/>
              </a:rPr>
              <a:t>SYNTAX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9550" y="3256437"/>
            <a:ext cx="1024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Loops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30793" y="2095587"/>
            <a:ext cx="3722122" cy="1577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51514" y="1919942"/>
            <a:ext cx="3917315" cy="1917700"/>
          </a:xfrm>
          <a:custGeom>
            <a:avLst/>
            <a:gdLst/>
            <a:ahLst/>
            <a:cxnLst/>
            <a:rect l="l" t="t" r="r" b="b"/>
            <a:pathLst>
              <a:path w="3917315" h="1917700">
                <a:moveTo>
                  <a:pt x="0" y="0"/>
                </a:moveTo>
                <a:lnTo>
                  <a:pt x="3916817" y="0"/>
                </a:lnTo>
                <a:lnTo>
                  <a:pt x="3916817" y="1917230"/>
                </a:lnTo>
                <a:lnTo>
                  <a:pt x="0" y="191723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35692" y="4740088"/>
            <a:ext cx="3813589" cy="18380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51514" y="4692093"/>
            <a:ext cx="3917315" cy="2057400"/>
          </a:xfrm>
          <a:custGeom>
            <a:avLst/>
            <a:gdLst/>
            <a:ahLst/>
            <a:cxnLst/>
            <a:rect l="l" t="t" r="r" b="b"/>
            <a:pathLst>
              <a:path w="3917315" h="2057400">
                <a:moveTo>
                  <a:pt x="0" y="0"/>
                </a:moveTo>
                <a:lnTo>
                  <a:pt x="3916817" y="0"/>
                </a:lnTo>
                <a:lnTo>
                  <a:pt x="3916817" y="2057059"/>
                </a:lnTo>
                <a:lnTo>
                  <a:pt x="0" y="2057059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401827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Loop </a:t>
            </a:r>
            <a:r>
              <a:rPr spc="-5" dirty="0"/>
              <a:t>Logical</a:t>
            </a:r>
            <a:r>
              <a:rPr spc="-55" dirty="0"/>
              <a:t> </a:t>
            </a:r>
            <a:r>
              <a:rPr spc="-5" dirty="0"/>
              <a:t>Flowchart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9550" y="2982117"/>
            <a:ext cx="1024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Loops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29000" y="1648712"/>
            <a:ext cx="5514566" cy="4676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47756" y="5698670"/>
            <a:ext cx="2041525" cy="662305"/>
          </a:xfrm>
          <a:custGeom>
            <a:avLst/>
            <a:gdLst/>
            <a:ahLst/>
            <a:cxnLst/>
            <a:rect l="l" t="t" r="r" b="b"/>
            <a:pathLst>
              <a:path w="2041525" h="662304">
                <a:moveTo>
                  <a:pt x="0" y="661855"/>
                </a:moveTo>
                <a:lnTo>
                  <a:pt x="2041071" y="661855"/>
                </a:lnTo>
                <a:lnTo>
                  <a:pt x="2041071" y="0"/>
                </a:lnTo>
                <a:lnTo>
                  <a:pt x="0" y="0"/>
                </a:lnTo>
                <a:lnTo>
                  <a:pt x="0" y="6618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176466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Summary: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4310" y="1444772"/>
            <a:ext cx="49015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99"/>
                </a:solidFill>
                <a:latin typeface="Arial"/>
                <a:cs typeface="Arial"/>
              </a:rPr>
              <a:t>At </a:t>
            </a:r>
            <a:r>
              <a:rPr sz="2000" b="1" spc="-5" dirty="0">
                <a:solidFill>
                  <a:srgbClr val="003399"/>
                </a:solidFill>
                <a:latin typeface="Arial"/>
                <a:cs typeface="Arial"/>
              </a:rPr>
              <a:t>this point you should </a:t>
            </a:r>
            <a:r>
              <a:rPr sz="2000" b="1" dirty="0">
                <a:solidFill>
                  <a:srgbClr val="003399"/>
                </a:solidFill>
                <a:latin typeface="Arial"/>
                <a:cs typeface="Arial"/>
              </a:rPr>
              <a:t>be</a:t>
            </a:r>
            <a:r>
              <a:rPr sz="2000" b="1" spc="-6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99"/>
                </a:solidFill>
                <a:latin typeface="Arial"/>
                <a:cs typeface="Arial"/>
              </a:rPr>
              <a:t>comfortable: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4310" y="1978150"/>
            <a:ext cx="4615815" cy="45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0"/>
              </a:lnSpc>
            </a:pPr>
            <a:r>
              <a:rPr sz="2100" spc="-5" dirty="0">
                <a:solidFill>
                  <a:srgbClr val="99CC00"/>
                </a:solidFill>
                <a:latin typeface="Arial"/>
                <a:cs typeface="Arial"/>
              </a:rPr>
              <a:t>1.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Launching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workspace and creating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Java Project</a:t>
            </a:r>
            <a:r>
              <a:rPr sz="1400" spc="-2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in</a:t>
            </a:r>
            <a:endParaRPr sz="1400">
              <a:latin typeface="Arial"/>
              <a:cs typeface="Arial"/>
            </a:endParaRPr>
          </a:p>
          <a:p>
            <a:pPr marL="355600">
              <a:lnSpc>
                <a:spcPts val="1620"/>
              </a:lnSpc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Eclipse on both your machine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AND a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lab</a:t>
            </a:r>
            <a:r>
              <a:rPr sz="1400" spc="-10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machine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4310" y="2613150"/>
            <a:ext cx="5036820" cy="4448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45"/>
              </a:lnSpc>
            </a:pPr>
            <a:r>
              <a:rPr sz="2100" spc="-5" dirty="0">
                <a:solidFill>
                  <a:srgbClr val="99CC00"/>
                </a:solidFill>
                <a:latin typeface="Arial"/>
                <a:cs typeface="Arial"/>
              </a:rPr>
              <a:t>2.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Importing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program from the class website, </a:t>
            </a:r>
            <a:r>
              <a:rPr lang="en-US" sz="1400" spc="-5" dirty="0" err="1">
                <a:solidFill>
                  <a:srgbClr val="003399"/>
                </a:solidFill>
                <a:latin typeface="Arial"/>
                <a:cs typeface="Arial"/>
              </a:rPr>
              <a:t>github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,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your 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   	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flash, or</a:t>
            </a:r>
            <a:r>
              <a:rPr sz="1400" spc="-2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partners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flash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4310" y="3248150"/>
            <a:ext cx="4620260" cy="45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45"/>
              </a:lnSpc>
            </a:pPr>
            <a:r>
              <a:rPr sz="2100" spc="-5" dirty="0">
                <a:solidFill>
                  <a:srgbClr val="99CC00"/>
                </a:solidFill>
                <a:latin typeface="Arial"/>
                <a:cs typeface="Arial"/>
              </a:rPr>
              <a:t>3.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different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types of variables, their uses, and how</a:t>
            </a:r>
            <a:r>
              <a:rPr sz="1400" spc="-2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to</a:t>
            </a:r>
            <a:endParaRPr sz="1400">
              <a:latin typeface="Arial"/>
              <a:cs typeface="Arial"/>
            </a:endParaRPr>
          </a:p>
          <a:p>
            <a:pPr marL="355600">
              <a:lnSpc>
                <a:spcPts val="1605"/>
              </a:lnSpc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declare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them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4310" y="3878917"/>
            <a:ext cx="5161915" cy="2581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1860"/>
              </a:lnSpc>
              <a:buClr>
                <a:srgbClr val="99CC00"/>
              </a:buClr>
              <a:buSzPct val="150000"/>
              <a:buAutoNum type="arabicPeriod" startAt="4"/>
              <a:tabLst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Manipulating variables with the ‘Math’ package and</a:t>
            </a:r>
            <a:r>
              <a:rPr sz="1400" spc="-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print</a:t>
            </a:r>
            <a:endParaRPr sz="1400">
              <a:latin typeface="Arial"/>
              <a:cs typeface="Arial"/>
            </a:endParaRPr>
          </a:p>
          <a:p>
            <a:pPr marL="355600">
              <a:lnSpc>
                <a:spcPts val="1620"/>
              </a:lnSpc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statements</a:t>
            </a:r>
            <a:endParaRPr sz="1400">
              <a:latin typeface="Arial"/>
              <a:cs typeface="Arial"/>
            </a:endParaRPr>
          </a:p>
          <a:p>
            <a:pPr marL="355600" marR="5080" indent="-342900">
              <a:lnSpc>
                <a:spcPct val="93400"/>
              </a:lnSpc>
              <a:spcBef>
                <a:spcPts val="1085"/>
              </a:spcBef>
              <a:buClr>
                <a:srgbClr val="99CC00"/>
              </a:buClr>
              <a:buSzPct val="150000"/>
              <a:buAutoNum type="arabicPeriod" startAt="5"/>
              <a:tabLst>
                <a:tab pos="355600" algn="l"/>
              </a:tabLst>
            </a:pP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Writing,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and reading, for and while loops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in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your program and  others</a:t>
            </a:r>
            <a:endParaRPr sz="1400">
              <a:latin typeface="Arial"/>
              <a:cs typeface="Arial"/>
            </a:endParaRPr>
          </a:p>
          <a:p>
            <a:pPr marL="355600" marR="443230" indent="-342900">
              <a:lnSpc>
                <a:spcPct val="91600"/>
              </a:lnSpc>
              <a:spcBef>
                <a:spcPts val="1130"/>
              </a:spcBef>
              <a:buClr>
                <a:srgbClr val="99CC00"/>
              </a:buClr>
              <a:buSzPct val="150000"/>
              <a:buAutoNum type="arabicPeriod" startAt="5"/>
              <a:tabLst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Opening and navigating the Debugger (this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will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become  valuable when our programs get more</a:t>
            </a:r>
            <a:r>
              <a:rPr sz="1400" spc="-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complicated)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27940">
              <a:lnSpc>
                <a:spcPct val="109600"/>
              </a:lnSpc>
            </a:pPr>
            <a:r>
              <a:rPr sz="1800" b="1" spc="-5" dirty="0">
                <a:solidFill>
                  <a:srgbClr val="003399"/>
                </a:solidFill>
                <a:latin typeface="Arial"/>
                <a:cs typeface="Arial"/>
              </a:rPr>
              <a:t>If you </a:t>
            </a:r>
            <a:r>
              <a:rPr sz="1800" b="1" dirty="0">
                <a:solidFill>
                  <a:srgbClr val="003399"/>
                </a:solidFill>
                <a:latin typeface="Arial"/>
                <a:cs typeface="Arial"/>
              </a:rPr>
              <a:t>have </a:t>
            </a:r>
            <a:r>
              <a:rPr sz="1800" b="1" spc="-5" dirty="0">
                <a:solidFill>
                  <a:srgbClr val="003399"/>
                </a:solidFill>
                <a:latin typeface="Arial"/>
                <a:cs typeface="Arial"/>
              </a:rPr>
              <a:t>any questions </a:t>
            </a:r>
            <a:r>
              <a:rPr sz="1800" b="1" dirty="0">
                <a:solidFill>
                  <a:srgbClr val="003399"/>
                </a:solidFill>
                <a:latin typeface="Arial"/>
                <a:cs typeface="Arial"/>
              </a:rPr>
              <a:t>please </a:t>
            </a:r>
            <a:r>
              <a:rPr sz="1800" b="1" spc="-15" dirty="0">
                <a:solidFill>
                  <a:srgbClr val="003399"/>
                </a:solidFill>
                <a:latin typeface="Arial"/>
                <a:cs typeface="Arial"/>
              </a:rPr>
              <a:t>don’t </a:t>
            </a:r>
            <a:r>
              <a:rPr sz="1800" b="1" spc="-5" dirty="0">
                <a:solidFill>
                  <a:srgbClr val="003399"/>
                </a:solidFill>
                <a:latin typeface="Arial"/>
                <a:cs typeface="Arial"/>
              </a:rPr>
              <a:t>hesitate  </a:t>
            </a:r>
            <a:r>
              <a:rPr sz="1800" b="1" dirty="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sz="1800" b="1" spc="-5" dirty="0">
                <a:solidFill>
                  <a:srgbClr val="003399"/>
                </a:solidFill>
                <a:latin typeface="Arial"/>
                <a:cs typeface="Arial"/>
              </a:rPr>
              <a:t>email </a:t>
            </a:r>
            <a:r>
              <a:rPr sz="1800" b="1" dirty="0">
                <a:solidFill>
                  <a:srgbClr val="003399"/>
                </a:solidFill>
                <a:latin typeface="Arial"/>
                <a:cs typeface="Arial"/>
              </a:rPr>
              <a:t>of </a:t>
            </a:r>
            <a:r>
              <a:rPr sz="1800" b="1" spc="-5" dirty="0">
                <a:solidFill>
                  <a:srgbClr val="003399"/>
                </a:solidFill>
                <a:latin typeface="Arial"/>
                <a:cs typeface="Arial"/>
              </a:rPr>
              <a:t>visit office</a:t>
            </a:r>
            <a:r>
              <a:rPr sz="1800" b="1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3399"/>
                </a:solidFill>
                <a:latin typeface="Arial"/>
                <a:cs typeface="Arial"/>
              </a:rPr>
              <a:t>hours!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9550" y="2982117"/>
            <a:ext cx="838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E</a:t>
            </a: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ND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: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41929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Primative </a:t>
            </a:r>
            <a:r>
              <a:rPr spc="-25" dirty="0"/>
              <a:t>Variable</a:t>
            </a:r>
            <a:r>
              <a:rPr spc="-30" dirty="0"/>
              <a:t> </a:t>
            </a:r>
            <a:r>
              <a:rPr spc="-40" dirty="0"/>
              <a:t>Types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77259" y="1442893"/>
            <a:ext cx="5465445" cy="5264262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35"/>
              </a:spcBef>
              <a:buClr>
                <a:srgbClr val="99CC00"/>
              </a:buClr>
              <a:buSzPct val="15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In 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Java 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there 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are 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8</a:t>
            </a:r>
            <a:r>
              <a:rPr lang="en-US" sz="1800" b="1" dirty="0">
                <a:solidFill>
                  <a:srgbClr val="000080"/>
                </a:solidFill>
                <a:latin typeface="Arial"/>
                <a:cs typeface="Arial"/>
              </a:rPr>
              <a:t> type of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primitive variables</a:t>
            </a:r>
            <a:endParaRPr sz="18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710"/>
              </a:spcBef>
              <a:buClr>
                <a:srgbClr val="99CC00"/>
              </a:buClr>
              <a:buSzPct val="15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Each of 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these 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reserves 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a 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different length of  space in memory 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allows different types 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of  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data 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to be</a:t>
            </a:r>
            <a:r>
              <a:rPr sz="18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stored.</a:t>
            </a:r>
            <a:endParaRPr sz="1800" dirty="0">
              <a:latin typeface="Arial"/>
              <a:cs typeface="Arial"/>
            </a:endParaRPr>
          </a:p>
          <a:p>
            <a:pPr marL="355600" marR="123189" indent="-342900">
              <a:lnSpc>
                <a:spcPct val="100000"/>
              </a:lnSpc>
              <a:spcBef>
                <a:spcPts val="1285"/>
              </a:spcBef>
              <a:buClr>
                <a:srgbClr val="99CC00"/>
              </a:buClr>
              <a:buSzPct val="15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These are predefined 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by </a:t>
            </a:r>
            <a:r>
              <a:rPr lang="en-US" sz="1800" b="1" dirty="0">
                <a:solidFill>
                  <a:srgbClr val="000080"/>
                </a:solidFill>
                <a:latin typeface="Arial"/>
                <a:cs typeface="Arial"/>
              </a:rPr>
              <a:t>Java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and are  represented 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by a 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key 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word</a:t>
            </a:r>
            <a:r>
              <a:rPr sz="1800" b="1" spc="-2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type:</a:t>
            </a:r>
            <a:endParaRPr sz="1800" dirty="0">
              <a:latin typeface="Arial"/>
              <a:cs typeface="Arial"/>
            </a:endParaRPr>
          </a:p>
          <a:p>
            <a:pPr marL="812800" lvl="1" indent="-342900">
              <a:lnSpc>
                <a:spcPts val="3250"/>
              </a:lnSpc>
              <a:spcBef>
                <a:spcPts val="915"/>
              </a:spcBef>
              <a:buClr>
                <a:srgbClr val="99CC00"/>
              </a:buClr>
              <a:buSzPct val="150000"/>
              <a:buAutoNum type="arabicPeriod"/>
              <a:tabLst>
                <a:tab pos="812800" algn="l"/>
              </a:tabLst>
            </a:pPr>
            <a:r>
              <a:rPr sz="2000" spc="-5" dirty="0">
                <a:solidFill>
                  <a:srgbClr val="000080"/>
                </a:solidFill>
                <a:latin typeface="Arial"/>
                <a:cs typeface="Arial"/>
              </a:rPr>
              <a:t>Byte</a:t>
            </a:r>
            <a:endParaRPr sz="2000" dirty="0">
              <a:latin typeface="Arial"/>
              <a:cs typeface="Arial"/>
            </a:endParaRPr>
          </a:p>
          <a:p>
            <a:pPr marL="812800" lvl="1" indent="-342900">
              <a:lnSpc>
                <a:spcPts val="2885"/>
              </a:lnSpc>
              <a:buClr>
                <a:srgbClr val="99CC00"/>
              </a:buClr>
              <a:buSzPct val="150000"/>
              <a:buAutoNum type="arabicPeriod"/>
              <a:tabLst>
                <a:tab pos="812800" algn="l"/>
              </a:tabLst>
            </a:pPr>
            <a:r>
              <a:rPr sz="2000" spc="-5" dirty="0">
                <a:solidFill>
                  <a:srgbClr val="000080"/>
                </a:solidFill>
                <a:latin typeface="Arial"/>
                <a:cs typeface="Arial"/>
              </a:rPr>
              <a:t>Short</a:t>
            </a:r>
            <a:endParaRPr sz="2000" dirty="0">
              <a:latin typeface="Arial"/>
              <a:cs typeface="Arial"/>
            </a:endParaRPr>
          </a:p>
          <a:p>
            <a:pPr marL="812800" lvl="1" indent="-342900">
              <a:lnSpc>
                <a:spcPts val="2885"/>
              </a:lnSpc>
              <a:buClr>
                <a:srgbClr val="99CC00"/>
              </a:buClr>
              <a:buSzPct val="150000"/>
              <a:buAutoNum type="arabicPeriod"/>
              <a:tabLst>
                <a:tab pos="812800" algn="l"/>
              </a:tabLst>
            </a:pPr>
            <a:r>
              <a:rPr sz="2000" spc="-5" dirty="0">
                <a:solidFill>
                  <a:srgbClr val="000080"/>
                </a:solidFill>
                <a:latin typeface="Arial"/>
                <a:cs typeface="Arial"/>
              </a:rPr>
              <a:t>Int</a:t>
            </a:r>
            <a:endParaRPr sz="2000" dirty="0">
              <a:latin typeface="Arial"/>
              <a:cs typeface="Arial"/>
            </a:endParaRPr>
          </a:p>
          <a:p>
            <a:pPr marL="812800" lvl="1" indent="-342900">
              <a:lnSpc>
                <a:spcPts val="2885"/>
              </a:lnSpc>
              <a:buClr>
                <a:srgbClr val="99CC00"/>
              </a:buClr>
              <a:buSzPct val="150000"/>
              <a:buAutoNum type="arabicPeriod"/>
              <a:tabLst>
                <a:tab pos="812800" algn="l"/>
              </a:tabLst>
            </a:pPr>
            <a:r>
              <a:rPr sz="2000" dirty="0">
                <a:solidFill>
                  <a:srgbClr val="000080"/>
                </a:solidFill>
                <a:latin typeface="Arial"/>
                <a:cs typeface="Arial"/>
              </a:rPr>
              <a:t>Long</a:t>
            </a:r>
            <a:endParaRPr sz="2000" dirty="0">
              <a:latin typeface="Arial"/>
              <a:cs typeface="Arial"/>
            </a:endParaRPr>
          </a:p>
          <a:p>
            <a:pPr marL="812800" lvl="1" indent="-342900">
              <a:lnSpc>
                <a:spcPts val="2865"/>
              </a:lnSpc>
              <a:buClr>
                <a:srgbClr val="99CC00"/>
              </a:buClr>
              <a:buSzPct val="150000"/>
              <a:buAutoNum type="arabicPeriod"/>
              <a:tabLst>
                <a:tab pos="812800" algn="l"/>
              </a:tabLst>
            </a:pPr>
            <a:r>
              <a:rPr sz="2000" dirty="0">
                <a:solidFill>
                  <a:srgbClr val="000080"/>
                </a:solidFill>
                <a:latin typeface="Arial"/>
                <a:cs typeface="Arial"/>
              </a:rPr>
              <a:t>Float</a:t>
            </a:r>
            <a:endParaRPr sz="2000" dirty="0">
              <a:latin typeface="Arial"/>
              <a:cs typeface="Arial"/>
            </a:endParaRPr>
          </a:p>
          <a:p>
            <a:pPr marL="812800" lvl="1" indent="-342900">
              <a:lnSpc>
                <a:spcPts val="2885"/>
              </a:lnSpc>
              <a:buClr>
                <a:srgbClr val="99CC00"/>
              </a:buClr>
              <a:buSzPct val="150000"/>
              <a:buAutoNum type="arabicPeriod"/>
              <a:tabLst>
                <a:tab pos="812800" algn="l"/>
              </a:tabLst>
            </a:pPr>
            <a:r>
              <a:rPr sz="2000" dirty="0">
                <a:solidFill>
                  <a:srgbClr val="000080"/>
                </a:solidFill>
                <a:latin typeface="Arial"/>
                <a:cs typeface="Arial"/>
              </a:rPr>
              <a:t>Double</a:t>
            </a:r>
            <a:endParaRPr sz="2000" dirty="0">
              <a:latin typeface="Arial"/>
              <a:cs typeface="Arial"/>
            </a:endParaRPr>
          </a:p>
          <a:p>
            <a:pPr marL="812800" lvl="1" indent="-342900">
              <a:lnSpc>
                <a:spcPts val="2885"/>
              </a:lnSpc>
              <a:buClr>
                <a:srgbClr val="99CC00"/>
              </a:buClr>
              <a:buSzPct val="150000"/>
              <a:buAutoNum type="arabicPeriod"/>
              <a:tabLst>
                <a:tab pos="812800" algn="l"/>
              </a:tabLst>
            </a:pPr>
            <a:r>
              <a:rPr sz="2000" dirty="0">
                <a:solidFill>
                  <a:srgbClr val="000080"/>
                </a:solidFill>
                <a:latin typeface="Arial"/>
                <a:cs typeface="Arial"/>
              </a:rPr>
              <a:t>Char</a:t>
            </a:r>
            <a:r>
              <a:rPr sz="2000" spc="-1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80"/>
                </a:solidFill>
                <a:latin typeface="Arial"/>
                <a:cs typeface="Arial"/>
              </a:rPr>
              <a:t>(character)</a:t>
            </a:r>
            <a:endParaRPr sz="2000" dirty="0">
              <a:latin typeface="Arial"/>
              <a:cs typeface="Arial"/>
            </a:endParaRPr>
          </a:p>
          <a:p>
            <a:pPr marL="812800" lvl="1" indent="-342900">
              <a:lnSpc>
                <a:spcPts val="3235"/>
              </a:lnSpc>
              <a:buClr>
                <a:srgbClr val="99CC00"/>
              </a:buClr>
              <a:buSzPct val="150000"/>
              <a:buAutoNum type="arabicPeriod"/>
              <a:tabLst>
                <a:tab pos="812800" algn="l"/>
              </a:tabLst>
            </a:pPr>
            <a:r>
              <a:rPr sz="2000" dirty="0">
                <a:solidFill>
                  <a:srgbClr val="000080"/>
                </a:solidFill>
                <a:latin typeface="Arial"/>
                <a:cs typeface="Arial"/>
              </a:rPr>
              <a:t>Boolean</a:t>
            </a:r>
            <a:r>
              <a:rPr sz="2000" spc="-1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80"/>
                </a:solidFill>
                <a:latin typeface="Arial"/>
                <a:cs typeface="Arial"/>
              </a:rPr>
              <a:t>(true/false)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9550" y="2982117"/>
            <a:ext cx="1589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003399"/>
                </a:solidFill>
                <a:latin typeface="Arial Black"/>
                <a:cs typeface="Arial Black"/>
              </a:rPr>
              <a:t>Variables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24923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Variable</a:t>
            </a:r>
            <a:r>
              <a:rPr spc="-60" dirty="0"/>
              <a:t> </a:t>
            </a:r>
            <a:r>
              <a:rPr spc="-40" dirty="0"/>
              <a:t>Types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7259" y="1574974"/>
            <a:ext cx="3313429" cy="689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0" indent="-514350">
              <a:lnSpc>
                <a:spcPts val="3740"/>
              </a:lnSpc>
              <a:buClr>
                <a:srgbClr val="99CC00"/>
              </a:buClr>
              <a:buSzPct val="150000"/>
              <a:buAutoNum type="arabicPeriod"/>
              <a:tabLst>
                <a:tab pos="527050" algn="l"/>
              </a:tabLst>
            </a:pPr>
            <a:r>
              <a:rPr sz="2800" b="1" dirty="0">
                <a:solidFill>
                  <a:srgbClr val="000080"/>
                </a:solidFill>
                <a:latin typeface="Arial"/>
                <a:cs typeface="Arial"/>
              </a:rPr>
              <a:t>Byte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5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8-bit signed two's complement</a:t>
            </a:r>
            <a:r>
              <a:rPr sz="12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integer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34459" y="2260775"/>
            <a:ext cx="5053330" cy="1050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Minimum value: -128</a:t>
            </a:r>
            <a:r>
              <a:rPr sz="12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(-2^7)</a:t>
            </a:r>
            <a:endParaRPr sz="12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290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Maximum value: 127 (inclusive)(2^7</a:t>
            </a:r>
            <a:r>
              <a:rPr sz="12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-1)</a:t>
            </a:r>
            <a:endParaRPr sz="12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295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Default value is</a:t>
            </a:r>
            <a:r>
              <a:rPr sz="12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298450" marR="5080" indent="-285750">
              <a:lnSpc>
                <a:spcPct val="100000"/>
              </a:lnSpc>
              <a:spcBef>
                <a:spcPts val="295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Byte data type is used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save space in large arrays, mainly in place of  integers, since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byte is four times smaller than an</a:t>
            </a:r>
            <a:r>
              <a:rPr sz="1200" spc="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003399"/>
                </a:solidFill>
                <a:latin typeface="Arial"/>
                <a:cs typeface="Arial"/>
              </a:rPr>
              <a:t>integer.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7259" y="3793220"/>
            <a:ext cx="5361305" cy="17265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ts val="3220"/>
              </a:lnSpc>
              <a:buClr>
                <a:srgbClr val="99CC00"/>
              </a:buClr>
              <a:buSzPct val="150000"/>
              <a:buAutoNum type="arabicPeriod" startAt="2"/>
              <a:tabLst>
                <a:tab pos="469900" algn="l"/>
              </a:tabLst>
            </a:pPr>
            <a:r>
              <a:rPr sz="2400" b="1" spc="-5" dirty="0">
                <a:solidFill>
                  <a:srgbClr val="003399"/>
                </a:solidFill>
                <a:latin typeface="Arial"/>
                <a:cs typeface="Arial"/>
              </a:rPr>
              <a:t>Short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80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16-bit signed two's complement</a:t>
            </a:r>
            <a:r>
              <a:rPr sz="1200" spc="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integer</a:t>
            </a:r>
            <a:endParaRPr sz="1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90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Minimum value: -32,768</a:t>
            </a:r>
            <a:r>
              <a:rPr sz="1200" spc="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(-2^15)</a:t>
            </a:r>
            <a:endParaRPr sz="1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95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Maximum value is 32,767 (inclusive) (2^15</a:t>
            </a:r>
            <a:r>
              <a:rPr sz="12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-1)</a:t>
            </a:r>
            <a:endParaRPr sz="1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95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Short data type can also be used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save memory as byte data</a:t>
            </a:r>
            <a:r>
              <a:rPr sz="1200" spc="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type.</a:t>
            </a:r>
            <a:endParaRPr sz="1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90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short is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2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times smaller than an</a:t>
            </a:r>
            <a:r>
              <a:rPr sz="1200" spc="-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integer</a:t>
            </a:r>
            <a:endParaRPr sz="1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60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Default value is</a:t>
            </a:r>
            <a:r>
              <a:rPr sz="12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0.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9550" y="2982117"/>
            <a:ext cx="1589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003399"/>
                </a:solidFill>
                <a:latin typeface="Arial Black"/>
                <a:cs typeface="Arial Black"/>
              </a:rPr>
              <a:t>Variables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24923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Variable</a:t>
            </a:r>
            <a:r>
              <a:rPr spc="-60" dirty="0"/>
              <a:t> </a:t>
            </a:r>
            <a:r>
              <a:rPr spc="-40" dirty="0"/>
              <a:t>Types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7259" y="1532442"/>
            <a:ext cx="7645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sz="2800" spc="5" dirty="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34459" y="1998110"/>
            <a:ext cx="2974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32-bit signed two's complement </a:t>
            </a:r>
            <a:r>
              <a:rPr sz="1200" spc="-15" dirty="0">
                <a:solidFill>
                  <a:srgbClr val="003399"/>
                </a:solidFill>
                <a:latin typeface="Arial"/>
                <a:cs typeface="Arial"/>
              </a:rPr>
              <a:t>integer.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34459" y="2142044"/>
            <a:ext cx="4831080" cy="114236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700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Minimum value is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-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2,147,483,648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(-2^31)</a:t>
            </a:r>
            <a:endParaRPr sz="12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290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Maximum value is 2,147,483,647(inclusive) (2^31</a:t>
            </a:r>
            <a:r>
              <a:rPr sz="12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-1)</a:t>
            </a:r>
            <a:endParaRPr sz="1200">
              <a:latin typeface="Arial"/>
              <a:cs typeface="Arial"/>
            </a:endParaRPr>
          </a:p>
          <a:p>
            <a:pPr marL="298450" marR="5080" indent="-285750">
              <a:lnSpc>
                <a:spcPct val="100000"/>
              </a:lnSpc>
              <a:spcBef>
                <a:spcPts val="295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Integer is generally used as the default data type for integral values  unless there is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concern about</a:t>
            </a:r>
            <a:r>
              <a:rPr sz="12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003399"/>
                </a:solidFill>
                <a:latin typeface="Arial"/>
                <a:cs typeface="Arial"/>
              </a:rPr>
              <a:t>memory.</a:t>
            </a:r>
            <a:endParaRPr sz="12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285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The default value is</a:t>
            </a:r>
            <a:r>
              <a:rPr sz="12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7259" y="3530555"/>
            <a:ext cx="5211445" cy="151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Font typeface="Arial"/>
              <a:buChar char="•"/>
              <a:tabLst>
                <a:tab pos="355600" algn="l"/>
              </a:tabLst>
            </a:pPr>
            <a:r>
              <a:rPr sz="2400" b="1" spc="-5" dirty="0">
                <a:solidFill>
                  <a:srgbClr val="003399"/>
                </a:solidFill>
                <a:latin typeface="Arial"/>
                <a:cs typeface="Arial"/>
              </a:rPr>
              <a:t>Short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20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64-bit signed two's complement</a:t>
            </a:r>
            <a:r>
              <a:rPr sz="1200" spc="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integer</a:t>
            </a:r>
            <a:endParaRPr sz="1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90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Minimum value is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-9,223,372,036,854,775,808(-2^63)</a:t>
            </a:r>
            <a:endParaRPr sz="1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95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Maximum value is 9,223,372,036,854,775,807 (inclusive)(2^63</a:t>
            </a:r>
            <a:r>
              <a:rPr sz="1200" spc="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-1)</a:t>
            </a:r>
            <a:endParaRPr sz="1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95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This type is used when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wider range than int is</a:t>
            </a:r>
            <a:r>
              <a:rPr sz="1200" spc="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needed</a:t>
            </a:r>
            <a:endParaRPr sz="1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90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Default value is</a:t>
            </a:r>
            <a:r>
              <a:rPr sz="12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0L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9550" y="2982117"/>
            <a:ext cx="1589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003399"/>
                </a:solidFill>
                <a:latin typeface="Arial Black"/>
                <a:cs typeface="Arial Black"/>
              </a:rPr>
              <a:t>Variables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24923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Variable</a:t>
            </a:r>
            <a:r>
              <a:rPr spc="-60" dirty="0"/>
              <a:t> </a:t>
            </a:r>
            <a:r>
              <a:rPr spc="-40" dirty="0"/>
              <a:t>Types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7259" y="1532442"/>
            <a:ext cx="3856990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5600" algn="l"/>
              </a:tabLst>
            </a:pPr>
            <a:r>
              <a:rPr sz="2800" dirty="0">
                <a:solidFill>
                  <a:srgbClr val="000080"/>
                </a:solidFill>
                <a:latin typeface="Arial"/>
                <a:cs typeface="Arial"/>
              </a:rPr>
              <a:t>Float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05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Single-precision 32-bit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IEEE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754 floating</a:t>
            </a:r>
            <a:r>
              <a:rPr sz="1200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point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34459" y="2218244"/>
            <a:ext cx="4857750" cy="845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Float is mainly used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save memory in large arrays of floating point  numbers</a:t>
            </a:r>
            <a:endParaRPr sz="12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285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Default value is</a:t>
            </a:r>
            <a:r>
              <a:rPr sz="12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0.0f</a:t>
            </a:r>
            <a:endParaRPr sz="12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295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Float data type is never used for precise values such as</a:t>
            </a:r>
            <a:r>
              <a:rPr sz="1200" spc="6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currency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7259" y="3750689"/>
            <a:ext cx="5316220" cy="1654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Font typeface="Arial"/>
              <a:buChar char="•"/>
              <a:tabLst>
                <a:tab pos="355600" algn="l"/>
              </a:tabLst>
            </a:pPr>
            <a:r>
              <a:rPr sz="2400" b="1" spc="-5" dirty="0">
                <a:solidFill>
                  <a:srgbClr val="003399"/>
                </a:solidFill>
                <a:latin typeface="Arial"/>
                <a:cs typeface="Arial"/>
              </a:rPr>
              <a:t>Double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20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Double-precision 64-bit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IEEE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754 floating point</a:t>
            </a:r>
            <a:endParaRPr sz="120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290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This data type is generally used as the default data type for decimal  values, generally the default</a:t>
            </a:r>
            <a:r>
              <a:rPr sz="1200" spc="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choice</a:t>
            </a:r>
            <a:endParaRPr sz="1200">
              <a:latin typeface="Arial"/>
              <a:cs typeface="Arial"/>
            </a:endParaRPr>
          </a:p>
          <a:p>
            <a:pPr marL="755650" marR="109855" lvl="1" indent="-285750">
              <a:lnSpc>
                <a:spcPct val="100000"/>
              </a:lnSpc>
              <a:spcBef>
                <a:spcPts val="290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Double data type should never be used for precise values such as  currency</a:t>
            </a:r>
            <a:endParaRPr sz="1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85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Default value is</a:t>
            </a:r>
            <a:r>
              <a:rPr sz="12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0.0d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9550" y="2982117"/>
            <a:ext cx="1589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003399"/>
                </a:solidFill>
                <a:latin typeface="Arial Black"/>
                <a:cs typeface="Arial Black"/>
              </a:rPr>
              <a:t>Variables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24923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Variable</a:t>
            </a:r>
            <a:r>
              <a:rPr spc="-60" dirty="0"/>
              <a:t> </a:t>
            </a:r>
            <a:r>
              <a:rPr spc="-40" dirty="0"/>
              <a:t>Types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7259" y="1532442"/>
            <a:ext cx="1676400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sz="2800" spc="5" dirty="0">
                <a:solidFill>
                  <a:srgbClr val="000080"/>
                </a:solidFill>
                <a:latin typeface="Arial"/>
                <a:cs typeface="Arial"/>
              </a:rPr>
              <a:t>oo</a:t>
            </a:r>
            <a:r>
              <a:rPr sz="2800" dirty="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sz="2800" spc="5" dirty="0">
                <a:solidFill>
                  <a:srgbClr val="000080"/>
                </a:solidFill>
                <a:latin typeface="Arial"/>
                <a:cs typeface="Arial"/>
              </a:rPr>
              <a:t>ea</a:t>
            </a:r>
            <a:r>
              <a:rPr sz="2800" dirty="0">
                <a:solidFill>
                  <a:srgbClr val="000080"/>
                </a:solidFill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05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One</a:t>
            </a:r>
            <a:r>
              <a:rPr sz="12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bit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34459" y="2218244"/>
            <a:ext cx="4919980" cy="664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200" spc="-25" dirty="0">
                <a:solidFill>
                  <a:srgbClr val="003399"/>
                </a:solidFill>
                <a:latin typeface="Arial"/>
                <a:cs typeface="Arial"/>
              </a:rPr>
              <a:t>Two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possible values: true</a:t>
            </a:r>
            <a:r>
              <a:rPr lang="en-US" sz="1200" spc="-5" dirty="0">
                <a:solidFill>
                  <a:srgbClr val="003399"/>
                </a:solidFill>
                <a:latin typeface="Arial"/>
                <a:cs typeface="Arial"/>
              </a:rPr>
              <a:t> (1)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 and</a:t>
            </a:r>
            <a:r>
              <a:rPr sz="1200" spc="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false</a:t>
            </a:r>
            <a:r>
              <a:rPr lang="en-US" sz="1200" spc="-5" dirty="0">
                <a:solidFill>
                  <a:srgbClr val="003399"/>
                </a:solidFill>
                <a:latin typeface="Arial"/>
                <a:cs typeface="Arial"/>
              </a:rPr>
              <a:t> (0)</a:t>
            </a:r>
            <a:endParaRPr sz="12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290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This data type is used for simple flags that track true/false</a:t>
            </a:r>
            <a:r>
              <a:rPr sz="1200" spc="8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conditions</a:t>
            </a:r>
            <a:endParaRPr sz="12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295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Default value is</a:t>
            </a:r>
            <a:r>
              <a:rPr sz="12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false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7259" y="3361222"/>
            <a:ext cx="5090160" cy="17440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Font typeface="Arial"/>
              <a:buChar char="•"/>
              <a:tabLst>
                <a:tab pos="355600" algn="l"/>
              </a:tabLst>
            </a:pPr>
            <a:r>
              <a:rPr sz="2800" b="1" dirty="0">
                <a:solidFill>
                  <a:srgbClr val="003399"/>
                </a:solidFill>
                <a:latin typeface="Arial"/>
                <a:cs typeface="Arial"/>
              </a:rPr>
              <a:t>Char</a:t>
            </a:r>
            <a:endParaRPr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05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spc="-10" dirty="0">
                <a:solidFill>
                  <a:srgbClr val="003399"/>
                </a:solidFill>
                <a:latin typeface="Arial"/>
                <a:cs typeface="Arial"/>
              </a:rPr>
              <a:t>Single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16-bit Unicode</a:t>
            </a:r>
            <a:r>
              <a:rPr sz="12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character</a:t>
            </a:r>
            <a:endParaRPr sz="1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95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Minimum value is '\u0000' (or</a:t>
            </a:r>
            <a:r>
              <a:rPr sz="12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0)</a:t>
            </a:r>
            <a:endParaRPr sz="1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90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Maximum value is </a:t>
            </a:r>
            <a:r>
              <a:rPr sz="1200" spc="-10" dirty="0">
                <a:solidFill>
                  <a:srgbClr val="003399"/>
                </a:solidFill>
                <a:latin typeface="Arial"/>
                <a:cs typeface="Arial"/>
              </a:rPr>
              <a:t>'\uffff'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(or 65,535</a:t>
            </a:r>
            <a:r>
              <a:rPr sz="1200" spc="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inclusive)</a:t>
            </a:r>
            <a:endParaRPr sz="1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95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Used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store any SINGLE character</a:t>
            </a:r>
            <a:endParaRPr sz="1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95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b="1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200" b="1" spc="-5" dirty="0">
                <a:solidFill>
                  <a:srgbClr val="003399"/>
                </a:solidFill>
                <a:latin typeface="Arial"/>
                <a:cs typeface="Arial"/>
              </a:rPr>
              <a:t>variable type ‘String’ must be used </a:t>
            </a:r>
            <a:r>
              <a:rPr sz="1200" b="1" dirty="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sz="1200" b="1" spc="-5" dirty="0">
                <a:solidFill>
                  <a:srgbClr val="003399"/>
                </a:solidFill>
                <a:latin typeface="Arial"/>
                <a:cs typeface="Arial"/>
              </a:rPr>
              <a:t>store multiple</a:t>
            </a:r>
            <a:r>
              <a:rPr sz="1200" b="1" spc="-7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3399"/>
                </a:solidFill>
                <a:latin typeface="Arial"/>
                <a:cs typeface="Arial"/>
              </a:rPr>
              <a:t>characters</a:t>
            </a:r>
            <a:endParaRPr sz="1200" b="1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9550" y="2982117"/>
            <a:ext cx="1589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003399"/>
                </a:solidFill>
                <a:latin typeface="Arial Black"/>
                <a:cs typeface="Arial Black"/>
              </a:rPr>
              <a:t>Variables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2293</Words>
  <Application>Microsoft Macintosh PowerPoint</Application>
  <PresentationFormat>On-screen Show (4:3)</PresentationFormat>
  <Paragraphs>388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Arial Black</vt:lpstr>
      <vt:lpstr>Calibri</vt:lpstr>
      <vt:lpstr>Cambria Math</vt:lpstr>
      <vt:lpstr>Times New Roman</vt:lpstr>
      <vt:lpstr>Wingdings</vt:lpstr>
      <vt:lpstr>Office Theme</vt:lpstr>
      <vt:lpstr>GEOG 178/258 Week 2:</vt:lpstr>
      <vt:lpstr>OVERVIEW</vt:lpstr>
      <vt:lpstr>1. Variables</vt:lpstr>
      <vt:lpstr>What are Variables??</vt:lpstr>
      <vt:lpstr>Primative Variable Types</vt:lpstr>
      <vt:lpstr>Variable Types</vt:lpstr>
      <vt:lpstr>Variable Types</vt:lpstr>
      <vt:lpstr>Variable Types</vt:lpstr>
      <vt:lpstr>Variable Types</vt:lpstr>
      <vt:lpstr>2. Examples</vt:lpstr>
      <vt:lpstr>Download / Load Sample Code for this week</vt:lpstr>
      <vt:lpstr>Importing an Existing Project</vt:lpstr>
      <vt:lpstr>Importing an Existing Project</vt:lpstr>
      <vt:lpstr>PowerPoint Presentation</vt:lpstr>
      <vt:lpstr>Where is UCSB (simple program)</vt:lpstr>
      <vt:lpstr>Where is UCSB (simple program)</vt:lpstr>
      <vt:lpstr>How far is your home from UCSB?  (more complex program)</vt:lpstr>
      <vt:lpstr>How far is your home from UCSB??</vt:lpstr>
      <vt:lpstr>How far is your home from UCSB?  (Example Code)</vt:lpstr>
      <vt:lpstr>How far is your home from UCSB?  (more complex program)</vt:lpstr>
      <vt:lpstr>3. Debugging</vt:lpstr>
      <vt:lpstr>Debugging</vt:lpstr>
      <vt:lpstr>Common Mistakes to watch for:</vt:lpstr>
      <vt:lpstr>Debugging Practice</vt:lpstr>
      <vt:lpstr>Problem:</vt:lpstr>
      <vt:lpstr>Adding/Removing Breakpoints</vt:lpstr>
      <vt:lpstr>Starting the debugger</vt:lpstr>
      <vt:lpstr>Starting the debugger</vt:lpstr>
      <vt:lpstr>Starting the debugger</vt:lpstr>
      <vt:lpstr>The Debugger Perspective</vt:lpstr>
      <vt:lpstr>Execution Control</vt:lpstr>
      <vt:lpstr>The Call Stack</vt:lpstr>
      <vt:lpstr>The Breakpoint View</vt:lpstr>
      <vt:lpstr>Variable View</vt:lpstr>
      <vt:lpstr>Variable View</vt:lpstr>
      <vt:lpstr>Variable View</vt:lpstr>
      <vt:lpstr>Variable View</vt:lpstr>
      <vt:lpstr>Why did we do this??</vt:lpstr>
      <vt:lpstr>4. Loops</vt:lpstr>
      <vt:lpstr>What are Loops??</vt:lpstr>
      <vt:lpstr>For Loops and While Loops</vt:lpstr>
      <vt:lpstr>Loop Logical Flowchart</vt:lpstr>
      <vt:lpstr>Summary: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 178/258 Week 2:</dc:title>
  <cp:lastModifiedBy>Mike Johnson</cp:lastModifiedBy>
  <cp:revision>8</cp:revision>
  <cp:lastPrinted>2019-01-15T02:41:20Z</cp:lastPrinted>
  <dcterms:created xsi:type="dcterms:W3CDTF">2019-01-08T21:05:31Z</dcterms:created>
  <dcterms:modified xsi:type="dcterms:W3CDTF">2019-01-15T02:43:13Z</dcterms:modified>
</cp:coreProperties>
</file>