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9" r:id="rId23"/>
    <p:sldId id="276" r:id="rId24"/>
    <p:sldId id="277" r:id="rId25"/>
    <p:sldId id="286" r:id="rId26"/>
    <p:sldId id="287" r:id="rId27"/>
    <p:sldId id="288" r:id="rId28"/>
    <p:sldId id="278" r:id="rId29"/>
    <p:sldId id="290" r:id="rId30"/>
    <p:sldId id="292" r:id="rId31"/>
    <p:sldId id="279" r:id="rId32"/>
    <p:sldId id="281" r:id="rId33"/>
    <p:sldId id="293" r:id="rId34"/>
    <p:sldId id="283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9"/>
  </p:normalViewPr>
  <p:slideViewPr>
    <p:cSldViewPr>
      <p:cViewPr varScale="1">
        <p:scale>
          <a:sx n="153" d="100"/>
          <a:sy n="153" d="100"/>
        </p:scale>
        <p:origin x="184" y="1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B4A85-645E-DD4A-B4EF-B2463FC55F3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11694-0398-A04D-89E5-E72E8CE8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1694-0398-A04D-89E5-E72E8CE81F1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2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33984" y="4182379"/>
            <a:ext cx="3310015" cy="267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079830"/>
            <a:ext cx="3419855" cy="27781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7945" y="351599"/>
            <a:ext cx="646810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821" y="1570335"/>
            <a:ext cx="8682357" cy="1986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hnsonmike.wix/geog178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3984" y="4182379"/>
            <a:ext cx="3310015" cy="267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63415"/>
            <a:ext cx="9144000" cy="1075055"/>
          </a:xfrm>
          <a:custGeom>
            <a:avLst/>
            <a:gdLst/>
            <a:ahLst/>
            <a:cxnLst/>
            <a:rect l="l" t="t" r="r" b="b"/>
            <a:pathLst>
              <a:path w="9144000" h="1075055">
                <a:moveTo>
                  <a:pt x="0" y="0"/>
                </a:moveTo>
                <a:lnTo>
                  <a:pt x="9144000" y="0"/>
                </a:lnTo>
                <a:lnTo>
                  <a:pt x="9144000" y="1074737"/>
                </a:lnTo>
                <a:lnTo>
                  <a:pt x="0" y="10747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6132" y="1341966"/>
            <a:ext cx="2332567" cy="1126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9832" y="1341966"/>
            <a:ext cx="2506132" cy="1126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7767" y="1951566"/>
            <a:ext cx="2582332" cy="11260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08287" y="1479481"/>
            <a:ext cx="35280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3399"/>
                </a:solidFill>
              </a:rPr>
              <a:t>GEOG</a:t>
            </a:r>
            <a:r>
              <a:rPr sz="4000" spc="-85" dirty="0">
                <a:solidFill>
                  <a:srgbClr val="003399"/>
                </a:solidFill>
              </a:rPr>
              <a:t> </a:t>
            </a:r>
            <a:r>
              <a:rPr sz="4000" dirty="0">
                <a:solidFill>
                  <a:srgbClr val="003399"/>
                </a:solidFill>
              </a:rPr>
              <a:t>178/258</a:t>
            </a:r>
            <a:endParaRPr sz="4000"/>
          </a:p>
          <a:p>
            <a:pPr algn="ctr">
              <a:lnSpc>
                <a:spcPct val="100000"/>
              </a:lnSpc>
            </a:pPr>
            <a:r>
              <a:rPr sz="4000" spc="-20" dirty="0">
                <a:solidFill>
                  <a:srgbClr val="003399"/>
                </a:solidFill>
              </a:rPr>
              <a:t>Week</a:t>
            </a:r>
            <a:r>
              <a:rPr sz="4000" spc="-15" dirty="0">
                <a:solidFill>
                  <a:srgbClr val="003399"/>
                </a:solidFill>
              </a:rPr>
              <a:t> </a:t>
            </a:r>
            <a:r>
              <a:rPr sz="4000" dirty="0">
                <a:solidFill>
                  <a:srgbClr val="003399"/>
                </a:solidFill>
              </a:rPr>
              <a:t>3:</a:t>
            </a:r>
            <a:endParaRPr sz="4000"/>
          </a:p>
        </p:txBody>
      </p:sp>
      <p:sp>
        <p:nvSpPr>
          <p:cNvPr id="9" name="object 9"/>
          <p:cNvSpPr/>
          <p:nvPr/>
        </p:nvSpPr>
        <p:spPr>
          <a:xfrm>
            <a:off x="3200400" y="3738033"/>
            <a:ext cx="1388532" cy="7958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0567" y="3738033"/>
            <a:ext cx="1862667" cy="795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4237" y="2978103"/>
            <a:ext cx="483616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Arrays, Objects and</a:t>
            </a:r>
            <a:r>
              <a:rPr sz="28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Classes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i="1" spc="-5" dirty="0">
                <a:solidFill>
                  <a:srgbClr val="B3B3B3"/>
                </a:solidFill>
                <a:latin typeface="Arial"/>
                <a:cs typeface="Arial"/>
              </a:rPr>
              <a:t>mike johnson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908289"/>
            <a:ext cx="131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O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b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j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ect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801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Java??...</a:t>
            </a:r>
            <a:r>
              <a:rPr spc="-70" dirty="0"/>
              <a:t> </a:t>
            </a:r>
            <a:r>
              <a:rPr spc="-5" dirty="0"/>
              <a:t>OOP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77259" y="1582292"/>
            <a:ext cx="520763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Java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an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Object-Oriented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language, or Object-Oriented Program (OOP)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2513647"/>
            <a:ext cx="477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As such,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it has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following</a:t>
            </a:r>
            <a:r>
              <a:rPr sz="18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characteristics: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4459" y="3157004"/>
            <a:ext cx="35318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ts val="1430"/>
              </a:lnSpc>
              <a:buClr>
                <a:srgbClr val="99CC00"/>
              </a:buClr>
              <a:buSzPct val="150000"/>
              <a:buAutoNum type="arabicPeriod"/>
              <a:tabLst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Organized around ‘</a:t>
            </a: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objects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’ rather than</a:t>
            </a:r>
            <a:r>
              <a:rPr sz="12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‘actions’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ts val="1930"/>
              </a:lnSpc>
              <a:buClr>
                <a:srgbClr val="99CC00"/>
              </a:buClr>
              <a:buSzPct val="150000"/>
              <a:buAutoNum type="arabicPeriod"/>
              <a:tabLst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Organized around ‘</a:t>
            </a: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’ rather then</a:t>
            </a:r>
            <a:r>
              <a:rPr sz="12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‘logic’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7259" y="4050347"/>
            <a:ext cx="5312410" cy="23609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500"/>
              </a:lnSpc>
              <a:spcBef>
                <a:spcPts val="11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OOP’s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care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about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objects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want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 manipulate rather then 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logic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that</a:t>
            </a:r>
            <a:r>
              <a:rPr sz="18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manipulates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them.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CC00"/>
              </a:buClr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355600" marR="278765" indent="-342900" algn="just">
              <a:lnSpc>
                <a:spcPct val="995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lang="en-US" sz="1800" spc="-15" dirty="0">
                <a:solidFill>
                  <a:srgbClr val="003399"/>
                </a:solidFill>
                <a:latin typeface="Arial"/>
                <a:cs typeface="Arial"/>
              </a:rPr>
              <a:t>Other languages are often viewed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viewed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logical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sequence 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process input data and produces  output data.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(Think R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or instances of</a:t>
            </a: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MatLab)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908289"/>
            <a:ext cx="131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O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b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j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ect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782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an</a:t>
            </a:r>
            <a:r>
              <a:rPr spc="-35" dirty="0"/>
              <a:t> </a:t>
            </a:r>
            <a:r>
              <a:rPr spc="-5" dirty="0"/>
              <a:t>OBJECT??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81400" y="1572639"/>
            <a:ext cx="5384800" cy="1244571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OBJECT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has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state</a:t>
            </a:r>
            <a:r>
              <a:rPr lang="en-US" sz="1800" b="1" spc="-5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behavior</a:t>
            </a:r>
            <a:r>
              <a:rPr lang="en-US" sz="1800" b="1" spc="-5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endParaRPr lang="en-US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States are conditions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(think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long-term/identity)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000" dirty="0">
              <a:latin typeface="Arial"/>
              <a:cs typeface="Arial"/>
            </a:endParaRPr>
          </a:p>
          <a:p>
            <a:pPr marL="755650" lvl="2" indent="-28575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The apple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is (red,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yellow,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green,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big,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1/2,</a:t>
            </a:r>
            <a:r>
              <a:rPr sz="1400" spc="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whole</a:t>
            </a:r>
            <a:r>
              <a:rPr lang="en-US" sz="1400" spc="-10" dirty="0">
                <a:solidFill>
                  <a:srgbClr val="003399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…)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1400" y="2810874"/>
            <a:ext cx="4984750" cy="2187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The door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(wood,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metal, glass, 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heavy,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thin,</a:t>
            </a:r>
            <a:r>
              <a:rPr sz="1400" spc="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…)</a:t>
            </a:r>
            <a:endParaRPr sz="1400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35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chair is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(recliner, rocker, leather,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soft, hard,</a:t>
            </a:r>
            <a:r>
              <a:rPr sz="14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…)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5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Behaviors are ‘actions’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(think</a:t>
            </a:r>
            <a:r>
              <a:rPr sz="1800" b="1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short-term)</a:t>
            </a:r>
            <a:endParaRPr lang="en-US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5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endParaRPr sz="1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The apple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(hanging, falling,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ripe, rotten, wet,</a:t>
            </a:r>
            <a:r>
              <a:rPr sz="1400" b="1" spc="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…)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The door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(open, closed,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broken, working,</a:t>
            </a:r>
            <a:r>
              <a:rPr sz="1400" b="1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…)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chair is (reclined, </a:t>
            </a:r>
            <a:r>
              <a:rPr sz="1400" b="1" spc="-25" dirty="0">
                <a:solidFill>
                  <a:srgbClr val="003399"/>
                </a:solidFill>
                <a:latin typeface="Arial"/>
                <a:cs typeface="Arial"/>
              </a:rPr>
              <a:t>empty,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taken,</a:t>
            </a:r>
            <a:r>
              <a:rPr sz="1400" b="1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…)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6234" y="5285361"/>
            <a:ext cx="547433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Objects are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like the things we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interact with  </a:t>
            </a:r>
            <a:r>
              <a:rPr sz="1800" b="1" spc="-20" dirty="0">
                <a:solidFill>
                  <a:srgbClr val="003399"/>
                </a:solidFill>
                <a:latin typeface="Arial"/>
                <a:cs typeface="Arial"/>
              </a:rPr>
              <a:t>everyday,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there are millions and millions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of 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objects and trying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code that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into a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computer 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language would prove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very</a:t>
            </a:r>
            <a:r>
              <a:rPr sz="1800" b="1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difficult…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7862" y="2098549"/>
            <a:ext cx="52482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solidFill>
                  <a:srgbClr val="404040"/>
                </a:solidFill>
              </a:rPr>
              <a:t>3.</a:t>
            </a:r>
            <a:r>
              <a:rPr sz="8400" spc="-60" dirty="0">
                <a:solidFill>
                  <a:srgbClr val="404040"/>
                </a:solidFill>
              </a:rPr>
              <a:t> </a:t>
            </a:r>
            <a:r>
              <a:rPr sz="8400" spc="-5" dirty="0">
                <a:solidFill>
                  <a:srgbClr val="404040"/>
                </a:solidFill>
              </a:rPr>
              <a:t>Classes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6174740" y="6124765"/>
            <a:ext cx="1924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www.johnsonmike.wix/geog178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646" y="2908289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la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ss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3261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</a:t>
            </a:r>
            <a:r>
              <a:rPr spc="-55" dirty="0"/>
              <a:t> </a:t>
            </a:r>
            <a:r>
              <a:rPr spc="-5" dirty="0"/>
              <a:t>CLASS??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45395" y="1582292"/>
            <a:ext cx="5414010" cy="21183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500"/>
              </a:lnSpc>
              <a:spcBef>
                <a:spcPts val="11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One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first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jobs of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OOP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identify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objects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need 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in a model, what defines them, and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how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they  relate 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each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other.</a:t>
            </a:r>
            <a:endParaRPr lang="en-US" sz="1800" spc="-20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99500"/>
              </a:lnSpc>
              <a:spcBef>
                <a:spcPts val="11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This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known as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data</a:t>
            </a:r>
            <a:r>
              <a:rPr sz="1400" b="1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modeling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9CC00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755650" marR="48895" lvl="1" indent="-285750">
              <a:lnSpc>
                <a:spcPct val="101200"/>
              </a:lnSpc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Once an OBJECT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identified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can be generalized into its  core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components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1400" y="4114800"/>
            <a:ext cx="5056505" cy="2126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Java this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generalized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form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CLASS.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It describes the relevant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states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and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behaviors</a:t>
            </a:r>
            <a:endParaRPr sz="1400" b="1" dirty="0">
              <a:latin typeface="Arial"/>
              <a:cs typeface="Arial"/>
            </a:endParaRPr>
          </a:p>
          <a:p>
            <a:pPr marL="755650" marR="348615" lvl="1" indent="-285750">
              <a:lnSpc>
                <a:spcPts val="1670"/>
              </a:lnSpc>
              <a:spcBef>
                <a:spcPts val="42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Defines the kind of data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contains and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logical  sequences that can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manipulate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it</a:t>
            </a:r>
            <a:endParaRPr lang="en-US" sz="1400" dirty="0">
              <a:solidFill>
                <a:srgbClr val="003399"/>
              </a:solidFill>
              <a:latin typeface="Arial"/>
              <a:cs typeface="Arial"/>
            </a:endParaRPr>
          </a:p>
          <a:p>
            <a:pPr marL="755650" marR="348615" lvl="1" indent="-285750">
              <a:lnSpc>
                <a:spcPts val="1670"/>
              </a:lnSpc>
              <a:spcBef>
                <a:spcPts val="42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lang="en-US" sz="1400" dirty="0">
                <a:solidFill>
                  <a:srgbClr val="003399"/>
                </a:solidFill>
                <a:latin typeface="Arial"/>
                <a:cs typeface="Arial"/>
              </a:rPr>
              <a:t>It provides methods for </a:t>
            </a:r>
            <a:r>
              <a:rPr lang="en-US" sz="1400" b="1" dirty="0">
                <a:solidFill>
                  <a:srgbClr val="003399"/>
                </a:solidFill>
                <a:latin typeface="Arial"/>
                <a:cs typeface="Arial"/>
              </a:rPr>
              <a:t>getting</a:t>
            </a:r>
            <a:r>
              <a:rPr lang="en-US" sz="1400" dirty="0">
                <a:solidFill>
                  <a:srgbClr val="003399"/>
                </a:solidFill>
                <a:latin typeface="Arial"/>
                <a:cs typeface="Arial"/>
              </a:rPr>
              <a:t> and </a:t>
            </a:r>
            <a:r>
              <a:rPr lang="en-US" sz="1400" b="1" dirty="0">
                <a:solidFill>
                  <a:srgbClr val="003399"/>
                </a:solidFill>
                <a:latin typeface="Arial"/>
                <a:cs typeface="Arial"/>
              </a:rPr>
              <a:t>changing</a:t>
            </a:r>
            <a:r>
              <a:rPr lang="en-US" sz="1400" dirty="0">
                <a:solidFill>
                  <a:srgbClr val="003399"/>
                </a:solidFill>
                <a:latin typeface="Arial"/>
                <a:cs typeface="Arial"/>
              </a:rPr>
              <a:t> these states and behaviors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Each logic sequence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class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known as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14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method.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646" y="2908289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la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ss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535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Blueprints within</a:t>
            </a:r>
            <a:r>
              <a:rPr spc="-40" dirty="0"/>
              <a:t> </a:t>
            </a:r>
            <a:r>
              <a:rPr dirty="0"/>
              <a:t>Java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54167" y="1578102"/>
            <a:ext cx="3335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u="heavy" spc="-10" dirty="0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Arial"/>
                <a:cs typeface="Arial"/>
              </a:rPr>
              <a:t>Ways </a:t>
            </a:r>
            <a:r>
              <a:rPr sz="2000" b="1" i="1" u="heavy" spc="-5" dirty="0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Arial"/>
                <a:cs typeface="Arial"/>
              </a:rPr>
              <a:t>to think </a:t>
            </a:r>
            <a:r>
              <a:rPr sz="2000" b="1" i="1" u="heavy" dirty="0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Arial"/>
                <a:cs typeface="Arial"/>
              </a:rPr>
              <a:t>of</a:t>
            </a:r>
            <a:r>
              <a:rPr sz="2000" b="1" i="1" u="heavy" spc="-70" dirty="0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heavy" spc="-5" dirty="0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Arial"/>
                <a:cs typeface="Arial"/>
              </a:rPr>
              <a:t>Classes….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2545" y="2225803"/>
            <a:ext cx="5126355" cy="4927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5750">
              <a:lnSpc>
                <a:spcPct val="100699"/>
              </a:lnSpc>
              <a:spcBef>
                <a:spcPts val="8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Java classes are templates for describing an  object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….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2545" y="3055472"/>
            <a:ext cx="493522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5750">
              <a:lnSpc>
                <a:spcPct val="100699"/>
              </a:lnSpc>
              <a:spcBef>
                <a:spcPts val="8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It is the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generic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form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of an object and describes  what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“means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be that</a:t>
            </a:r>
            <a:r>
              <a:rPr sz="1600" b="1" spc="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object”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2544" y="3885269"/>
            <a:ext cx="4574655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It is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an object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with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“Open</a:t>
            </a:r>
            <a:r>
              <a:rPr sz="1600" b="1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003399"/>
                </a:solidFill>
                <a:latin typeface="Arial"/>
                <a:cs typeface="Arial"/>
              </a:rPr>
              <a:t>Variables”</a:t>
            </a:r>
            <a:endParaRPr lang="en-US" sz="1600" b="1" spc="-1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297815" algn="l"/>
                <a:tab pos="298450" algn="l"/>
              </a:tabLst>
            </a:pPr>
            <a:endParaRPr lang="en-US" sz="1600" b="1" spc="-1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1600" b="1" spc="-15" dirty="0">
                <a:solidFill>
                  <a:srgbClr val="003399"/>
                </a:solidFill>
                <a:latin typeface="Arial"/>
                <a:cs typeface="Arial"/>
              </a:rPr>
              <a:t>It is a form that needs to be filled out …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94431" y="4865868"/>
            <a:ext cx="1763530" cy="1763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5972" y="484740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0"/>
                </a:moveTo>
                <a:lnTo>
                  <a:pt x="31752" y="0"/>
                </a:lnTo>
                <a:lnTo>
                  <a:pt x="31752" y="31752"/>
                </a:lnTo>
                <a:lnTo>
                  <a:pt x="0" y="31752"/>
                </a:lnTo>
                <a:lnTo>
                  <a:pt x="0" y="0"/>
                </a:lnTo>
                <a:close/>
              </a:path>
            </a:pathLst>
          </a:custGeom>
          <a:ln w="31752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996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Plato’s </a:t>
            </a:r>
            <a:r>
              <a:rPr spc="-5" dirty="0"/>
              <a:t>‘Doctrine </a:t>
            </a:r>
            <a:r>
              <a:rPr dirty="0"/>
              <a:t>of the</a:t>
            </a:r>
            <a:r>
              <a:rPr spc="25" dirty="0"/>
              <a:t> </a:t>
            </a:r>
            <a:r>
              <a:rPr spc="-5" dirty="0"/>
              <a:t>Forms’…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259" y="1502706"/>
            <a:ext cx="5235575" cy="11626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Consider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chair…</a:t>
            </a:r>
            <a:endParaRPr sz="1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839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If 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ask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you to think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chair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each of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you</a:t>
            </a:r>
            <a:r>
              <a:rPr sz="18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knows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what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am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talking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about.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7259" y="2877692"/>
            <a:ext cx="54381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If 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asked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you to sit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chair you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won’t</a:t>
            </a:r>
            <a:r>
              <a:rPr sz="18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mistakenly  sit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7259" y="3665092"/>
            <a:ext cx="536194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If 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asked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you 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build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me a chair you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would all be  able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to.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CC00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355600" marR="318135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Given there are so many type of chairs, how do you all know what I am taking about???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85309" y="5220398"/>
            <a:ext cx="3600449" cy="1333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646" y="2908289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la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ss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996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Plato’s </a:t>
            </a:r>
            <a:r>
              <a:rPr spc="-5" dirty="0"/>
              <a:t>‘Doctrine </a:t>
            </a:r>
            <a:r>
              <a:rPr dirty="0"/>
              <a:t>of the</a:t>
            </a:r>
            <a:r>
              <a:rPr spc="25" dirty="0"/>
              <a:t> </a:t>
            </a:r>
            <a:r>
              <a:rPr spc="-5" dirty="0"/>
              <a:t>Forms’…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259" y="1582292"/>
            <a:ext cx="559054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If </a:t>
            </a:r>
            <a:r>
              <a:rPr sz="1800" spc="5" dirty="0">
                <a:solidFill>
                  <a:srgbClr val="003399"/>
                </a:solidFill>
                <a:latin typeface="Arial"/>
                <a:cs typeface="Arial"/>
              </a:rPr>
              <a:t>‘chair’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have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definite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meaning there must</a:t>
            </a:r>
            <a:r>
              <a:rPr sz="1800" spc="-1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be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something common to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ALL</a:t>
            </a:r>
            <a:r>
              <a:rPr sz="1800" b="1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chairs…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7259" y="2513647"/>
            <a:ext cx="556641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thing that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common 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chairs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</a:t>
            </a:r>
            <a:r>
              <a:rPr sz="18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considered  “the form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chair”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7259" y="3445023"/>
            <a:ext cx="428180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form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5" dirty="0">
                <a:solidFill>
                  <a:srgbClr val="003399"/>
                </a:solidFill>
                <a:latin typeface="Arial"/>
                <a:cs typeface="Arial"/>
              </a:rPr>
              <a:t>‘chair’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allows people</a:t>
            </a:r>
            <a:r>
              <a:rPr sz="1800" spc="-1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 communicate: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646" y="2908289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la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ss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5723" y="4300606"/>
            <a:ext cx="2381246" cy="192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69240" y="4825447"/>
            <a:ext cx="2285994" cy="1857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41729" y="4604720"/>
            <a:ext cx="566720" cy="117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5875" y="4059288"/>
            <a:ext cx="1364353" cy="12062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0038" y="4237075"/>
            <a:ext cx="685198" cy="442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908289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la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ss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75839" y="351599"/>
            <a:ext cx="835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600" y="1373378"/>
            <a:ext cx="499237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object 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specific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instance of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more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general  idea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 deconstructed into a sum of parts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0600" y="2304694"/>
            <a:ext cx="5212080" cy="84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If you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look around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class you see that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your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peers are ’people’. None of us are ‘aliens’, ’dogs’ or  ‘cats’.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0600" y="3511245"/>
            <a:ext cx="508190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68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However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brain is also is able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detect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characteristics that make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each of us unique, and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specific 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objects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of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class</a:t>
            </a: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‘people’.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example we all have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gender,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hair 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color,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age,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race,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 occupation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, </a:t>
            </a:r>
            <a:r>
              <a:rPr lang="en-US" sz="1800" spc="-5" dirty="0" err="1">
                <a:solidFill>
                  <a:srgbClr val="003399"/>
                </a:solidFill>
                <a:latin typeface="Arial"/>
                <a:cs typeface="Arial"/>
              </a:rPr>
              <a:t>ect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that make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</a:t>
            </a:r>
            <a:r>
              <a:rPr sz="18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unique.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0600" y="5649341"/>
            <a:ext cx="506920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’people’ have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these things (this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class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people), and each object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(individual)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has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unique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make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up of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these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general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qualities.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646" y="2908289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la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ss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75839" y="351599"/>
            <a:ext cx="835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8829" y="1409436"/>
            <a:ext cx="5056505" cy="10509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u="heavy" spc="-5" dirty="0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Arial"/>
                <a:cs typeface="Arial"/>
              </a:rPr>
              <a:t>Class/ the “Form </a:t>
            </a:r>
            <a:r>
              <a:rPr sz="2000" b="1" u="heavy" dirty="0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Arial"/>
                <a:cs typeface="Arial"/>
              </a:rPr>
              <a:t>of a</a:t>
            </a:r>
            <a:r>
              <a:rPr sz="2000" b="1" u="heavy" spc="-50" dirty="0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Arial"/>
                <a:cs typeface="Arial"/>
              </a:rPr>
              <a:t>Person”: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55"/>
              </a:spcBef>
            </a:pPr>
            <a:r>
              <a:rPr sz="1800" i="1" spc="-5" dirty="0">
                <a:solidFill>
                  <a:srgbClr val="00B0F0"/>
                </a:solidFill>
                <a:latin typeface="Arial"/>
                <a:cs typeface="Arial"/>
              </a:rPr>
              <a:t>person </a:t>
            </a:r>
            <a:r>
              <a:rPr sz="1800" i="1" dirty="0">
                <a:solidFill>
                  <a:srgbClr val="00B0F0"/>
                </a:solidFill>
                <a:latin typeface="Arial"/>
                <a:cs typeface="Arial"/>
              </a:rPr>
              <a:t>(“gender”, ”age”, ”hair color”,</a:t>
            </a:r>
            <a:r>
              <a:rPr sz="1800" i="1" spc="-9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B0F0"/>
                </a:solidFill>
                <a:latin typeface="Arial"/>
                <a:cs typeface="Arial"/>
              </a:rPr>
              <a:t>“occupation”,  “eye</a:t>
            </a:r>
            <a:r>
              <a:rPr sz="1800" i="1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B0F0"/>
                </a:solidFill>
                <a:latin typeface="Arial"/>
                <a:cs typeface="Arial"/>
              </a:rPr>
              <a:t>color”)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600" y="2662682"/>
            <a:ext cx="5062220" cy="996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u="heavy" spc="-5" dirty="0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Arial"/>
                <a:cs typeface="Arial"/>
              </a:rPr>
              <a:t>Object/</a:t>
            </a:r>
            <a:r>
              <a:rPr sz="2000" b="1" u="heavy" spc="-20" dirty="0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003399"/>
                </a:solidFill>
                <a:uFill>
                  <a:solidFill>
                    <a:srgbClr val="003399"/>
                  </a:solidFill>
                </a:uFill>
                <a:latin typeface="Arial"/>
                <a:cs typeface="Arial"/>
              </a:rPr>
              <a:t>Individauls: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34"/>
              </a:spcBef>
            </a:pPr>
            <a:r>
              <a:rPr sz="1800" i="1" spc="-5" dirty="0">
                <a:solidFill>
                  <a:srgbClr val="00B0F0"/>
                </a:solidFill>
                <a:latin typeface="Arial"/>
                <a:cs typeface="Arial"/>
              </a:rPr>
              <a:t>person </a:t>
            </a:r>
            <a:r>
              <a:rPr sz="1800" i="1" dirty="0">
                <a:solidFill>
                  <a:srgbClr val="00B0F0"/>
                </a:solidFill>
                <a:latin typeface="Arial"/>
                <a:cs typeface="Arial"/>
              </a:rPr>
              <a:t>mike = </a:t>
            </a:r>
            <a:r>
              <a:rPr sz="1800" i="1" spc="-5" dirty="0">
                <a:solidFill>
                  <a:srgbClr val="00B0F0"/>
                </a:solidFill>
                <a:latin typeface="Arial"/>
                <a:cs typeface="Arial"/>
              </a:rPr>
              <a:t>new person </a:t>
            </a:r>
            <a:r>
              <a:rPr sz="1800" i="1" dirty="0">
                <a:solidFill>
                  <a:srgbClr val="00B0F0"/>
                </a:solidFill>
                <a:latin typeface="Arial"/>
                <a:cs typeface="Arial"/>
              </a:rPr>
              <a:t>(male, </a:t>
            </a:r>
            <a:r>
              <a:rPr sz="1800" i="1" spc="-5" dirty="0">
                <a:solidFill>
                  <a:srgbClr val="00B0F0"/>
                </a:solidFill>
                <a:latin typeface="Arial"/>
                <a:cs typeface="Arial"/>
              </a:rPr>
              <a:t>2</a:t>
            </a:r>
            <a:r>
              <a:rPr lang="en-US" sz="1800" i="1" spc="-5" dirty="0">
                <a:solidFill>
                  <a:srgbClr val="00B0F0"/>
                </a:solidFill>
                <a:latin typeface="Arial"/>
                <a:cs typeface="Arial"/>
              </a:rPr>
              <a:t>6</a:t>
            </a:r>
            <a:r>
              <a:rPr sz="1800" i="1" spc="-5" dirty="0">
                <a:solidFill>
                  <a:srgbClr val="00B0F0"/>
                </a:solidFill>
                <a:latin typeface="Arial"/>
                <a:cs typeface="Arial"/>
              </a:rPr>
              <a:t>, brown, grad  </a:t>
            </a:r>
            <a:r>
              <a:rPr sz="1800" i="1" dirty="0">
                <a:solidFill>
                  <a:srgbClr val="00B0F0"/>
                </a:solidFill>
                <a:latin typeface="Arial"/>
                <a:cs typeface="Arial"/>
              </a:rPr>
              <a:t>student,</a:t>
            </a:r>
            <a:r>
              <a:rPr sz="1800" i="1" spc="-5" dirty="0">
                <a:solidFill>
                  <a:srgbClr val="00B0F0"/>
                </a:solidFill>
                <a:latin typeface="Arial"/>
                <a:cs typeface="Arial"/>
              </a:rPr>
              <a:t> green)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0600" y="4014796"/>
            <a:ext cx="5518150" cy="24827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246379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Mike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person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who 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male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grad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student</a:t>
            </a:r>
            <a:r>
              <a:rPr sz="18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with  brown hair and green</a:t>
            </a:r>
            <a:r>
              <a:rPr sz="18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eyes…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50" dirty="0">
              <a:latin typeface="Times New Roman"/>
              <a:cs typeface="Times New Roman"/>
            </a:endParaRPr>
          </a:p>
          <a:p>
            <a:pPr marL="12700" marR="829310">
              <a:lnSpc>
                <a:spcPct val="100000"/>
              </a:lnSpc>
            </a:pPr>
            <a:r>
              <a:rPr sz="1800" i="1" spc="-5" dirty="0">
                <a:solidFill>
                  <a:srgbClr val="00B0F0"/>
                </a:solidFill>
                <a:latin typeface="Arial"/>
                <a:cs typeface="Arial"/>
              </a:rPr>
              <a:t>person </a:t>
            </a:r>
            <a:r>
              <a:rPr lang="en-US" sz="1800" i="1" dirty="0" err="1">
                <a:solidFill>
                  <a:srgbClr val="00B0F0"/>
                </a:solidFill>
                <a:latin typeface="Arial"/>
                <a:cs typeface="Arial"/>
              </a:rPr>
              <a:t>carolina</a:t>
            </a:r>
            <a:r>
              <a:rPr sz="1800" i="1" dirty="0">
                <a:solidFill>
                  <a:srgbClr val="00B0F0"/>
                </a:solidFill>
                <a:latin typeface="Arial"/>
                <a:cs typeface="Arial"/>
              </a:rPr>
              <a:t>= </a:t>
            </a:r>
            <a:r>
              <a:rPr sz="1800" i="1" spc="-5" dirty="0">
                <a:solidFill>
                  <a:srgbClr val="00B0F0"/>
                </a:solidFill>
                <a:latin typeface="Arial"/>
                <a:cs typeface="Arial"/>
              </a:rPr>
              <a:t>new person(female,2</a:t>
            </a:r>
            <a:r>
              <a:rPr lang="en-US" sz="1800" i="1" spc="-5" dirty="0">
                <a:solidFill>
                  <a:srgbClr val="00B0F0"/>
                </a:solidFill>
                <a:latin typeface="Arial"/>
                <a:cs typeface="Arial"/>
              </a:rPr>
              <a:t>4</a:t>
            </a:r>
            <a:r>
              <a:rPr sz="1800" i="1" spc="-5" dirty="0">
                <a:solidFill>
                  <a:srgbClr val="00B0F0"/>
                </a:solidFill>
                <a:latin typeface="Arial"/>
                <a:cs typeface="Arial"/>
              </a:rPr>
              <a:t>,</a:t>
            </a:r>
            <a:r>
              <a:rPr lang="en-US" sz="1800" i="1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B0F0"/>
                </a:solidFill>
                <a:latin typeface="Arial"/>
                <a:cs typeface="Arial"/>
              </a:rPr>
              <a:t>black,  </a:t>
            </a:r>
            <a:r>
              <a:rPr lang="en-US" sz="1800" i="1" dirty="0">
                <a:solidFill>
                  <a:srgbClr val="00B0F0"/>
                </a:solidFill>
                <a:latin typeface="Arial"/>
                <a:cs typeface="Arial"/>
              </a:rPr>
              <a:t>teacher</a:t>
            </a:r>
            <a:r>
              <a:rPr sz="1800" i="1" dirty="0">
                <a:solidFill>
                  <a:srgbClr val="00B0F0"/>
                </a:solidFill>
                <a:latin typeface="Arial"/>
                <a:cs typeface="Arial"/>
              </a:rPr>
              <a:t>,</a:t>
            </a:r>
            <a:r>
              <a:rPr sz="1800" i="1" spc="-5" dirty="0">
                <a:solidFill>
                  <a:srgbClr val="00B0F0"/>
                </a:solidFill>
                <a:latin typeface="Arial"/>
                <a:cs typeface="Arial"/>
              </a:rPr>
              <a:t> brown)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9845" marR="5080" algn="ctr">
              <a:lnSpc>
                <a:spcPct val="100000"/>
              </a:lnSpc>
            </a:pP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Carolina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person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who 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female 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teacher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with  black hair and brown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eyes…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646" y="2908289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la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ss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143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</a:t>
            </a:r>
            <a:r>
              <a:rPr dirty="0"/>
              <a:t>are </a:t>
            </a:r>
            <a:r>
              <a:rPr spc="-5" dirty="0"/>
              <a:t>CLASSES</a:t>
            </a:r>
            <a:r>
              <a:rPr spc="-90" dirty="0"/>
              <a:t> </a:t>
            </a:r>
            <a:r>
              <a:rPr dirty="0"/>
              <a:t>important?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45395" y="1582292"/>
            <a:ext cx="539305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Classes make it possible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define subclasses of data  objects that share some or all class characteristics. This  feature is known as</a:t>
            </a:r>
            <a:r>
              <a:rPr sz="16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inheritance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5395" y="2653369"/>
            <a:ext cx="541147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The concept of data classes </a:t>
            </a:r>
            <a:r>
              <a:rPr sz="1600" spc="-10" dirty="0">
                <a:solidFill>
                  <a:srgbClr val="003399"/>
                </a:solidFill>
                <a:latin typeface="Arial"/>
                <a:cs typeface="Arial"/>
              </a:rPr>
              <a:t>allow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programmer’s to 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create new data types that are not pre-defined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the  language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5395" y="3728592"/>
            <a:ext cx="5486400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Class definitions are reusable by both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program it was  created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and other OOP’s. This </a:t>
            </a:r>
            <a:r>
              <a:rPr sz="1600" spc="-10" dirty="0">
                <a:solidFill>
                  <a:srgbClr val="003399"/>
                </a:solidFill>
                <a:latin typeface="Arial"/>
                <a:cs typeface="Arial"/>
              </a:rPr>
              <a:t>allows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them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be  distributed more easily across</a:t>
            </a:r>
            <a:r>
              <a:rPr sz="1600" spc="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networks.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CC00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4965" marR="76835" indent="-342265">
              <a:lnSpc>
                <a:spcPct val="998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Classes define only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data it is concerned with. Thus  when an instance of that class (an OBJECT) is run,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the 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code </a:t>
            </a:r>
            <a:r>
              <a:rPr sz="1600" spc="-1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not accidently access other program data. This  avoids unintended data corruptions AND enhances  system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3399"/>
                </a:solidFill>
                <a:latin typeface="Arial"/>
                <a:cs typeface="Arial"/>
              </a:rPr>
              <a:t>security.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9ACB-8C95-9045-8236-D6A9B2FA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8" y="381000"/>
            <a:ext cx="6468109" cy="43088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Recap: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6DF77-2123-794A-9FB9-DD64D11B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821" y="1570335"/>
            <a:ext cx="8682357" cy="2462213"/>
          </a:xfrm>
        </p:spPr>
        <p:txBody>
          <a:bodyPr/>
          <a:lstStyle/>
          <a:p>
            <a:r>
              <a:rPr lang="en-US" dirty="0"/>
              <a:t>Package: collection of pieces of code that can be shared together</a:t>
            </a:r>
          </a:p>
          <a:p>
            <a:endParaRPr lang="en-US" dirty="0"/>
          </a:p>
          <a:p>
            <a:r>
              <a:rPr lang="en-US" dirty="0"/>
              <a:t>Public: This declares public access to a member across a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Void: This means that a method has no return value</a:t>
            </a:r>
          </a:p>
          <a:p>
            <a:endParaRPr lang="en-US" dirty="0"/>
          </a:p>
          <a:p>
            <a:r>
              <a:rPr lang="en-US" dirty="0"/>
              <a:t>Main: the part of the code that will execute. </a:t>
            </a:r>
            <a:endParaRPr lang="en-US" b="0" dirty="0"/>
          </a:p>
          <a:p>
            <a:r>
              <a:rPr lang="en-US" b="0" dirty="0"/>
              <a:t>	It is a static method meaning it is part of its class and not part of objects.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24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8331" y="2098549"/>
            <a:ext cx="53657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solidFill>
                  <a:srgbClr val="404040"/>
                </a:solidFill>
              </a:rPr>
              <a:t>3.</a:t>
            </a:r>
            <a:r>
              <a:rPr sz="8400" spc="-55" dirty="0">
                <a:solidFill>
                  <a:srgbClr val="404040"/>
                </a:solidFill>
              </a:rPr>
              <a:t> </a:t>
            </a:r>
            <a:r>
              <a:rPr sz="8400" spc="-5" dirty="0">
                <a:solidFill>
                  <a:srgbClr val="404040"/>
                </a:solidFill>
              </a:rPr>
              <a:t>Practice</a:t>
            </a:r>
            <a:endParaRPr sz="8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775" y="2979927"/>
            <a:ext cx="14363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ice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Problem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607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5" dirty="0"/>
              <a:t>xa</a:t>
            </a:r>
            <a:r>
              <a:rPr spc="-5" dirty="0"/>
              <a:t>m</a:t>
            </a:r>
            <a:r>
              <a:rPr dirty="0"/>
              <a:t>p</a:t>
            </a:r>
            <a:r>
              <a:rPr spc="-5" dirty="0"/>
              <a:t>l</a:t>
            </a:r>
            <a:r>
              <a:rPr spc="5" dirty="0"/>
              <a:t>e</a:t>
            </a:r>
            <a:r>
              <a:rPr dirty="0"/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02545" y="1582292"/>
            <a:ext cx="436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In this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example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we will do the</a:t>
            </a:r>
            <a:r>
              <a:rPr sz="1800" b="1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9745" y="2115714"/>
            <a:ext cx="459867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45000"/>
              <a:buAutoNum type="arabicPeriod"/>
              <a:tabLst>
                <a:tab pos="330835" algn="l"/>
              </a:tabLst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Create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class </a:t>
            </a:r>
            <a:r>
              <a:rPr sz="2000" b="1" spc="-10" dirty="0">
                <a:solidFill>
                  <a:srgbClr val="003399"/>
                </a:solidFill>
                <a:latin typeface="Arial"/>
                <a:cs typeface="Arial"/>
              </a:rPr>
              <a:t>called</a:t>
            </a:r>
            <a:r>
              <a:rPr sz="2000" b="1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point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60200"/>
              </a:lnSpc>
              <a:buClr>
                <a:srgbClr val="99CC00"/>
              </a:buClr>
              <a:buSzPct val="145000"/>
              <a:buAutoNum type="arabicPeriod"/>
              <a:tabLst>
                <a:tab pos="330835" algn="l"/>
              </a:tabLst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Construct the general form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point </a:t>
            </a:r>
            <a:r>
              <a:rPr sz="2000" b="1" spc="-5" dirty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99CC00"/>
                </a:solidFill>
                <a:latin typeface="Arial"/>
                <a:cs typeface="Arial"/>
              </a:rPr>
              <a:t>3.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Create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method in the point class </a:t>
            </a:r>
            <a:r>
              <a:rPr sz="2000" b="1" spc="-5" dirty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99CC00"/>
                </a:solidFill>
                <a:latin typeface="Arial"/>
                <a:cs typeface="Arial"/>
              </a:rPr>
              <a:t>4.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Create two points using the</a:t>
            </a:r>
            <a:r>
              <a:rPr sz="20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point</a:t>
            </a:r>
            <a:endParaRPr sz="2000" dirty="0">
              <a:latin typeface="Arial"/>
              <a:cs typeface="Arial"/>
            </a:endParaRPr>
          </a:p>
          <a:p>
            <a:pPr marL="298450">
              <a:lnSpc>
                <a:spcPts val="2200"/>
              </a:lnSpc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class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9745" y="4894708"/>
            <a:ext cx="4654550" cy="7620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8450" marR="5080" indent="-285750">
              <a:lnSpc>
                <a:spcPct val="92300"/>
              </a:lnSpc>
              <a:spcBef>
                <a:spcPts val="375"/>
              </a:spcBef>
            </a:pPr>
            <a:r>
              <a:rPr sz="3000" b="1" spc="-5" dirty="0">
                <a:solidFill>
                  <a:srgbClr val="99CC00"/>
                </a:solidFill>
                <a:latin typeface="Arial"/>
                <a:cs typeface="Arial"/>
              </a:rPr>
              <a:t>5.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Call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on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the point method to perform 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an</a:t>
            </a:r>
            <a:r>
              <a:rPr sz="2000" b="1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operation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EAA8A883-F49F-E844-AC8B-4DDCADD2CC31}"/>
              </a:ext>
            </a:extLst>
          </p:cNvPr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EAB5F9C-3CC3-7949-96D5-83567BEE47C0}"/>
              </a:ext>
            </a:extLst>
          </p:cNvPr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47DB600-82F2-D14C-90C8-1C9E8BDA5856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265A7F5-C252-A546-AC54-18C77262DF24}"/>
              </a:ext>
            </a:extLst>
          </p:cNvPr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AC4C8F7A-AE49-E347-A8BA-0C93996AF1B9}"/>
              </a:ext>
            </a:extLst>
          </p:cNvPr>
          <p:cNvSpPr txBox="1"/>
          <p:nvPr/>
        </p:nvSpPr>
        <p:spPr>
          <a:xfrm>
            <a:off x="200775" y="2979927"/>
            <a:ext cx="14363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ice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Problem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9B4296A3-68CF-1B4B-9FC7-DF0CF40F3580}"/>
              </a:ext>
            </a:extLst>
          </p:cNvPr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2FEB979-D868-D349-87F1-EAF12EDF4DB4}"/>
              </a:ext>
            </a:extLst>
          </p:cNvPr>
          <p:cNvSpPr txBox="1">
            <a:spLocks/>
          </p:cNvSpPr>
          <p:nvPr/>
        </p:nvSpPr>
        <p:spPr>
          <a:xfrm>
            <a:off x="2275839" y="351599"/>
            <a:ext cx="1607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5"/>
              <a:t>E</a:t>
            </a:r>
            <a:r>
              <a:rPr lang="en-US" kern="0" spc="5"/>
              <a:t>xa</a:t>
            </a:r>
            <a:r>
              <a:rPr lang="en-US" kern="0" spc="-5"/>
              <a:t>m</a:t>
            </a:r>
            <a:r>
              <a:rPr lang="en-US" kern="0"/>
              <a:t>p</a:t>
            </a:r>
            <a:r>
              <a:rPr lang="en-US" kern="0" spc="-5"/>
              <a:t>l</a:t>
            </a:r>
            <a:r>
              <a:rPr lang="en-US" kern="0" spc="5"/>
              <a:t>e</a:t>
            </a:r>
            <a:r>
              <a:rPr lang="en-US" kern="0"/>
              <a:t>:</a:t>
            </a:r>
            <a:endParaRPr lang="en-US" kern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002315-01D9-0D48-B6D8-BFAE5E08BFF2}"/>
              </a:ext>
            </a:extLst>
          </p:cNvPr>
          <p:cNvSpPr txBox="1"/>
          <p:nvPr/>
        </p:nvSpPr>
        <p:spPr>
          <a:xfrm>
            <a:off x="3429000" y="2175460"/>
            <a:ext cx="534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a new project and create a class called ‘Point’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NOT elected to create a ‘main’ string.</a:t>
            </a:r>
          </a:p>
        </p:txBody>
      </p:sp>
    </p:spTree>
    <p:extLst>
      <p:ext uri="{BB962C8B-B14F-4D97-AF65-F5344CB8AC3E}">
        <p14:creationId xmlns:p14="http://schemas.microsoft.com/office/powerpoint/2010/main" val="59776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999729"/>
            <a:ext cx="14363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ice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Problem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12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 Creating a </a:t>
            </a:r>
            <a:r>
              <a:rPr spc="-5" dirty="0"/>
              <a:t>point</a:t>
            </a:r>
            <a:r>
              <a:rPr spc="-65" dirty="0"/>
              <a:t> </a:t>
            </a:r>
            <a:r>
              <a:rPr dirty="0"/>
              <a:t>class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48066" y="4014911"/>
            <a:ext cx="4996815" cy="179279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2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Creates a new public class called ‘Point’</a:t>
            </a:r>
            <a:endParaRPr sz="1400" dirty="0">
              <a:latin typeface="Arial"/>
              <a:cs typeface="Arial"/>
            </a:endParaRPr>
          </a:p>
          <a:p>
            <a:pPr marL="12700" marR="24765">
              <a:lnSpc>
                <a:spcPct val="100200"/>
              </a:lnSpc>
              <a:spcBef>
                <a:spcPts val="315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4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Sets aside space to define the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attributes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of a point</a:t>
            </a:r>
            <a:endParaRPr sz="1400" dirty="0">
              <a:latin typeface="Arial"/>
              <a:cs typeface="Arial"/>
            </a:endParaRPr>
          </a:p>
          <a:p>
            <a:pPr marL="12700">
              <a:spcBef>
                <a:spcPts val="320"/>
              </a:spcBef>
            </a:pPr>
            <a:r>
              <a:rPr lang="en-US"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6: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Sets aside space to define the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constructors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of a point</a:t>
            </a:r>
            <a:endParaRPr lang="en-US" sz="1400" dirty="0">
              <a:latin typeface="Arial"/>
              <a:cs typeface="Arial"/>
            </a:endParaRPr>
          </a:p>
          <a:p>
            <a:pPr marL="12700">
              <a:spcBef>
                <a:spcPts val="320"/>
              </a:spcBef>
            </a:pPr>
            <a:r>
              <a:rPr lang="en-US"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8: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Sets aside space to define the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getters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of a point</a:t>
            </a:r>
            <a:endParaRPr lang="en-US" sz="1400" dirty="0">
              <a:latin typeface="Arial"/>
              <a:cs typeface="Arial"/>
            </a:endParaRPr>
          </a:p>
          <a:p>
            <a:pPr marL="12700">
              <a:spcBef>
                <a:spcPts val="320"/>
              </a:spcBef>
            </a:pPr>
            <a:r>
              <a:rPr lang="en-US"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10: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Sets aside space to define the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setters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of a point</a:t>
            </a:r>
            <a:endParaRPr lang="en-US" sz="1400" dirty="0">
              <a:latin typeface="Arial"/>
              <a:cs typeface="Arial"/>
            </a:endParaRPr>
          </a:p>
          <a:p>
            <a:pPr marL="12700">
              <a:spcBef>
                <a:spcPts val="320"/>
              </a:spcBef>
            </a:pPr>
            <a:r>
              <a:rPr lang="en-US"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12: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Sets aside space to define the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methods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of a point</a:t>
            </a:r>
            <a:endParaRPr lang="en-US" sz="1400" b="1" spc="-10" dirty="0">
              <a:solidFill>
                <a:srgbClr val="00339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1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5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Closes the point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class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FD2FAC-89D3-E149-A4BB-DF47D451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484312"/>
            <a:ext cx="3352800" cy="23822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999729"/>
            <a:ext cx="14363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ice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Problem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300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 </a:t>
            </a:r>
            <a:r>
              <a:rPr lang="en-US" spc="-5" dirty="0"/>
              <a:t>Defining the attributes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825240" y="2998206"/>
            <a:ext cx="4945380" cy="442878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-635">
              <a:lnSpc>
                <a:spcPts val="1670"/>
              </a:lnSpc>
              <a:spcBef>
                <a:spcPts val="160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12: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Declares that all points are comprised of values X and Y (doubles)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0377C3-30ED-774B-A9D4-13F3E29D7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681801"/>
            <a:ext cx="2590800" cy="7054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999729"/>
            <a:ext cx="14363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ice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Problem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3441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 </a:t>
            </a:r>
            <a:r>
              <a:rPr lang="en-US" spc="-5" dirty="0"/>
              <a:t>Defining the constructor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733800" y="3276600"/>
            <a:ext cx="4945380" cy="660887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-635">
              <a:lnSpc>
                <a:spcPts val="1670"/>
              </a:lnSpc>
              <a:spcBef>
                <a:spcPts val="160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9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Defines a new public method called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Point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that takes an input x and y value (doubles) and assigns them to an internal value to that point.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97577-B08F-FC49-B018-763E9473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50" y="1465753"/>
            <a:ext cx="3620750" cy="14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18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999729"/>
            <a:ext cx="14363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ice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Problem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3441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 </a:t>
            </a:r>
            <a:r>
              <a:rPr lang="en-US" spc="-5" dirty="0"/>
              <a:t>Defining the getters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A073A-A4C4-5247-9D75-F9C6CD997610}"/>
              </a:ext>
            </a:extLst>
          </p:cNvPr>
          <p:cNvSpPr txBox="1"/>
          <p:nvPr/>
        </p:nvSpPr>
        <p:spPr>
          <a:xfrm>
            <a:off x="2667000" y="1501573"/>
            <a:ext cx="632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Getters allow you (and the program) to access elements of a class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94C1DC-F486-9C4A-A009-939235EA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927929"/>
            <a:ext cx="3056642" cy="1577271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4360F767-34E4-734D-93DC-1B3F5583D32B}"/>
              </a:ext>
            </a:extLst>
          </p:cNvPr>
          <p:cNvSpPr txBox="1"/>
          <p:nvPr/>
        </p:nvSpPr>
        <p:spPr>
          <a:xfrm>
            <a:off x="3733800" y="3759189"/>
            <a:ext cx="4945380" cy="135165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-635">
              <a:lnSpc>
                <a:spcPts val="1670"/>
              </a:lnSpc>
              <a:spcBef>
                <a:spcPts val="160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16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Defines a new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public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method, that can be applied to any object of class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point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,  that returns a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double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, called </a:t>
            </a:r>
            <a:r>
              <a:rPr lang="en-US" sz="1400" spc="-5" dirty="0" err="1">
                <a:solidFill>
                  <a:srgbClr val="003399"/>
                </a:solidFill>
                <a:latin typeface="Arial"/>
                <a:cs typeface="Arial"/>
              </a:rPr>
              <a:t>getX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(). When run, </a:t>
            </a:r>
            <a:r>
              <a:rPr lang="en-US" sz="1400" spc="-5" dirty="0" err="1">
                <a:solidFill>
                  <a:srgbClr val="003399"/>
                </a:solidFill>
                <a:latin typeface="Arial"/>
                <a:cs typeface="Arial"/>
              </a:rPr>
              <a:t>getX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() returns the ‘x’ value associated with the object it is called on.</a:t>
            </a:r>
          </a:p>
          <a:p>
            <a:pPr marL="12700" marR="5080" indent="-635">
              <a:lnSpc>
                <a:spcPts val="1670"/>
              </a:lnSpc>
              <a:spcBef>
                <a:spcPts val="16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9525">
              <a:lnSpc>
                <a:spcPct val="100200"/>
              </a:lnSpc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20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Does the same for y.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998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999729"/>
            <a:ext cx="14363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ice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Problem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3441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 </a:t>
            </a:r>
            <a:r>
              <a:rPr lang="en-US" spc="-5" dirty="0"/>
              <a:t>Defining the setters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E52E00-828E-DD4D-A55B-085686465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026" y="2172094"/>
            <a:ext cx="3835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4AACA8-A8A2-1C47-9A11-E7B41C104559}"/>
              </a:ext>
            </a:extLst>
          </p:cNvPr>
          <p:cNvSpPr txBox="1"/>
          <p:nvPr/>
        </p:nvSpPr>
        <p:spPr>
          <a:xfrm>
            <a:off x="2197100" y="1435074"/>
            <a:ext cx="686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Setters allow you (or the program) to modify the attributes of an object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59B73A3-595C-6D42-A5EB-3EC0ABB45014}"/>
              </a:ext>
            </a:extLst>
          </p:cNvPr>
          <p:cNvSpPr txBox="1"/>
          <p:nvPr/>
        </p:nvSpPr>
        <p:spPr>
          <a:xfrm>
            <a:off x="3738964" y="4214797"/>
            <a:ext cx="4945380" cy="113364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-635">
              <a:lnSpc>
                <a:spcPts val="1670"/>
              </a:lnSpc>
              <a:spcBef>
                <a:spcPts val="160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26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Creates a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public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method, that has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no return value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called </a:t>
            </a:r>
            <a:r>
              <a:rPr lang="en-US" sz="1400" b="1" spc="-5" dirty="0" err="1">
                <a:solidFill>
                  <a:srgbClr val="003399"/>
                </a:solidFill>
                <a:latin typeface="Arial"/>
                <a:cs typeface="Arial"/>
              </a:rPr>
              <a:t>setX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(). </a:t>
            </a:r>
            <a:r>
              <a:rPr lang="en-US" sz="1400" spc="-5" dirty="0" err="1">
                <a:solidFill>
                  <a:srgbClr val="003399"/>
                </a:solidFill>
                <a:latin typeface="Arial"/>
                <a:cs typeface="Arial"/>
              </a:rPr>
              <a:t>SetX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() requires an input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double ‘x’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and sets that values within the point constructor to the new x value,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‘</a:t>
            </a:r>
            <a:r>
              <a:rPr lang="en-US" sz="1400" b="1" spc="-5" dirty="0" err="1">
                <a:solidFill>
                  <a:srgbClr val="003399"/>
                </a:solidFill>
                <a:latin typeface="Arial"/>
                <a:cs typeface="Arial"/>
              </a:rPr>
              <a:t>this.x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’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.</a:t>
            </a:r>
          </a:p>
          <a:p>
            <a:pPr marL="12700" marR="5080" indent="-635">
              <a:lnSpc>
                <a:spcPts val="1670"/>
              </a:lnSpc>
              <a:spcBef>
                <a:spcPts val="16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9525">
              <a:lnSpc>
                <a:spcPct val="100200"/>
              </a:lnSpc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30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Does the same for y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6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725410"/>
            <a:ext cx="14363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ice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Problem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47345"/>
            <a:ext cx="6370320" cy="70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 Add an method to the </a:t>
            </a:r>
            <a:r>
              <a:rPr spc="-5" dirty="0"/>
              <a:t>point</a:t>
            </a:r>
            <a:r>
              <a:rPr spc="-140" dirty="0"/>
              <a:t> </a:t>
            </a:r>
            <a:r>
              <a:rPr dirty="0"/>
              <a:t>class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0" dirty="0">
                <a:latin typeface="Arial"/>
                <a:cs typeface="Arial"/>
              </a:rPr>
              <a:t>* </a:t>
            </a:r>
            <a:r>
              <a:rPr lang="en-US" sz="1600" b="0" spc="-5" dirty="0"/>
              <a:t>Return a point as a WKT string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0239" y="3105140"/>
            <a:ext cx="4984115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4945">
              <a:lnSpc>
                <a:spcPct val="1002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36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Creates a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public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method called </a:t>
            </a:r>
            <a:r>
              <a:rPr lang="en-US" sz="1400" b="1" spc="-5" dirty="0" err="1">
                <a:solidFill>
                  <a:srgbClr val="003399"/>
                </a:solidFill>
                <a:latin typeface="Arial"/>
                <a:cs typeface="Arial"/>
              </a:rPr>
              <a:t>toWKT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()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that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returns a String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. This method uses the ‘x’ and ‘y’ values of the Point object it is called on to populate the returned string.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3EB6D6-8886-6243-B8D9-DBBE4513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613074"/>
            <a:ext cx="52578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725410"/>
            <a:ext cx="14363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ice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Problem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47345"/>
            <a:ext cx="6370320" cy="70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 Add </a:t>
            </a:r>
            <a:r>
              <a:rPr lang="en-US" dirty="0"/>
              <a:t>another method</a:t>
            </a:r>
            <a:endParaRPr dirty="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0" dirty="0">
                <a:latin typeface="Arial"/>
                <a:cs typeface="Arial"/>
              </a:rPr>
              <a:t>* </a:t>
            </a:r>
            <a:r>
              <a:rPr lang="en-US" sz="1600" b="0" spc="-5" dirty="0">
                <a:latin typeface="Arial"/>
                <a:cs typeface="Arial"/>
              </a:rPr>
              <a:t>Calculate the area between two points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2044" y="3484870"/>
            <a:ext cx="4984115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4945">
              <a:lnSpc>
                <a:spcPct val="1002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40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Creates a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public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method called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area()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that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returns a double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. This method requires a user supplied x and y (doubles) and computes the area between them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and the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x (</a:t>
            </a:r>
            <a:r>
              <a:rPr lang="en-US" sz="1400" b="1" spc="-5" dirty="0" err="1">
                <a:solidFill>
                  <a:srgbClr val="003399"/>
                </a:solidFill>
                <a:latin typeface="Arial"/>
                <a:cs typeface="Arial"/>
              </a:rPr>
              <a:t>this.x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)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and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y (</a:t>
            </a:r>
            <a:r>
              <a:rPr lang="en-US" sz="1400" b="1" spc="-5" dirty="0" err="1">
                <a:solidFill>
                  <a:srgbClr val="003399"/>
                </a:solidFill>
                <a:latin typeface="Arial"/>
                <a:cs typeface="Arial"/>
              </a:rPr>
              <a:t>this.y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)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values of the Point object it is called on.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DF83B1-8E62-8C45-A7BA-C4FD165B0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42"/>
          <a:stretch/>
        </p:blipFill>
        <p:spPr>
          <a:xfrm>
            <a:off x="3604905" y="1806199"/>
            <a:ext cx="4131290" cy="10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7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842" y="2098549"/>
            <a:ext cx="45554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solidFill>
                  <a:srgbClr val="404040"/>
                </a:solidFill>
              </a:rPr>
              <a:t>1.</a:t>
            </a:r>
            <a:r>
              <a:rPr sz="8400" spc="-385" dirty="0">
                <a:solidFill>
                  <a:srgbClr val="404040"/>
                </a:solidFill>
              </a:rPr>
              <a:t> </a:t>
            </a:r>
            <a:r>
              <a:rPr sz="8400" spc="-5" dirty="0">
                <a:solidFill>
                  <a:srgbClr val="404040"/>
                </a:solidFill>
              </a:rPr>
              <a:t>Arrays</a:t>
            </a:r>
            <a:endParaRPr sz="8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725410"/>
            <a:ext cx="14363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ice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Problem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36469" y="400726"/>
            <a:ext cx="68681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 </a:t>
            </a:r>
            <a:r>
              <a:rPr lang="en-US" sz="2400" dirty="0"/>
              <a:t>Duplicate Methods for Robust Classes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0" dirty="0">
                <a:latin typeface="Arial"/>
                <a:cs typeface="Arial"/>
              </a:rPr>
              <a:t>* </a:t>
            </a:r>
            <a:r>
              <a:rPr lang="en-US" sz="1600" b="0" spc="-5" dirty="0"/>
              <a:t>Calculate distance between two points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1F85464-1E99-6B40-BC81-B9099C548E5E}"/>
              </a:ext>
            </a:extLst>
          </p:cNvPr>
          <p:cNvSpPr txBox="1"/>
          <p:nvPr/>
        </p:nvSpPr>
        <p:spPr>
          <a:xfrm>
            <a:off x="3662044" y="3484870"/>
            <a:ext cx="498411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4945">
              <a:lnSpc>
                <a:spcPct val="1002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44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Creates a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public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method called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area()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that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returns a double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. This method requires a user supplied Point and computes the area between it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(</a:t>
            </a:r>
            <a:r>
              <a:rPr lang="en-US" sz="1400" b="1" spc="-5" dirty="0" err="1">
                <a:solidFill>
                  <a:srgbClr val="003399"/>
                </a:solidFill>
                <a:latin typeface="Arial"/>
                <a:cs typeface="Arial"/>
              </a:rPr>
              <a:t>p.x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, </a:t>
            </a:r>
            <a:r>
              <a:rPr lang="en-US" sz="1400" b="1" spc="-5" dirty="0" err="1">
                <a:solidFill>
                  <a:srgbClr val="003399"/>
                </a:solidFill>
                <a:latin typeface="Arial"/>
                <a:cs typeface="Arial"/>
              </a:rPr>
              <a:t>p.y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)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and the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x (</a:t>
            </a:r>
            <a:r>
              <a:rPr lang="en-US" sz="1400" b="1" spc="-5" dirty="0" err="1">
                <a:solidFill>
                  <a:srgbClr val="003399"/>
                </a:solidFill>
                <a:latin typeface="Arial"/>
                <a:cs typeface="Arial"/>
              </a:rPr>
              <a:t>this.x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)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and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y (</a:t>
            </a:r>
            <a:r>
              <a:rPr lang="en-US" sz="1400" b="1" spc="-5" dirty="0" err="1">
                <a:solidFill>
                  <a:srgbClr val="003399"/>
                </a:solidFill>
                <a:latin typeface="Arial"/>
                <a:cs typeface="Arial"/>
              </a:rPr>
              <a:t>this.y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)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values of the Point object it is called on.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9F5A6A-E34D-424F-89BB-F4E5CB733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7866"/>
          <a:stretch/>
        </p:blipFill>
        <p:spPr>
          <a:xfrm>
            <a:off x="3604905" y="1771260"/>
            <a:ext cx="4131290" cy="16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86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725410"/>
            <a:ext cx="14363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ice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Problem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6536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 </a:t>
            </a:r>
            <a:r>
              <a:rPr spc="-5" dirty="0"/>
              <a:t>Create Points </a:t>
            </a:r>
            <a:r>
              <a:rPr dirty="0"/>
              <a:t>using the </a:t>
            </a:r>
            <a:r>
              <a:rPr spc="-5" dirty="0"/>
              <a:t>point</a:t>
            </a:r>
            <a:r>
              <a:rPr spc="-10" dirty="0"/>
              <a:t> </a:t>
            </a:r>
            <a:r>
              <a:rPr dirty="0"/>
              <a:t>Class: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03806" y="3339389"/>
            <a:ext cx="4977765" cy="2021066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75285">
              <a:lnSpc>
                <a:spcPts val="1670"/>
              </a:lnSpc>
              <a:spcBef>
                <a:spcPts val="160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7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Creates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new point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object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same way as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principle </a:t>
            </a: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type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main()</a:t>
            </a:r>
            <a:r>
              <a:rPr sz="14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method:</a:t>
            </a:r>
            <a:endParaRPr lang="en-US" sz="14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12700" marR="375285">
              <a:lnSpc>
                <a:spcPts val="1670"/>
              </a:lnSpc>
              <a:spcBef>
                <a:spcPts val="160"/>
              </a:spcBef>
            </a:pPr>
            <a:endParaRPr sz="1400" dirty="0">
              <a:latin typeface="Arial"/>
              <a:cs typeface="Arial"/>
            </a:endParaRPr>
          </a:p>
          <a:p>
            <a:pPr marL="829310">
              <a:lnSpc>
                <a:spcPct val="100000"/>
              </a:lnSpc>
              <a:spcBef>
                <a:spcPts val="300"/>
              </a:spcBef>
            </a:pP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Type(</a:t>
            </a:r>
            <a:r>
              <a:rPr sz="1400" b="1" i="1" spc="-20" dirty="0">
                <a:solidFill>
                  <a:srgbClr val="FF0000"/>
                </a:solidFill>
                <a:latin typeface="Arial"/>
                <a:cs typeface="Arial"/>
              </a:rPr>
              <a:t>point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400" b="1" spc="-5" dirty="0">
                <a:solidFill>
                  <a:srgbClr val="00B050"/>
                </a:solidFill>
                <a:latin typeface="Arial"/>
                <a:cs typeface="Arial"/>
              </a:rPr>
              <a:t>name(</a:t>
            </a:r>
            <a:r>
              <a:rPr sz="1400" b="1" u="sng" spc="-5" dirty="0">
                <a:solidFill>
                  <a:srgbClr val="00B050"/>
                </a:solidFill>
                <a:latin typeface="Arial"/>
                <a:cs typeface="Arial"/>
              </a:rPr>
              <a:t>P1</a:t>
            </a:r>
            <a:r>
              <a:rPr sz="1400" b="1" spc="-5" dirty="0">
                <a:solidFill>
                  <a:srgbClr val="00B050"/>
                </a:solidFill>
                <a:latin typeface="Arial"/>
                <a:cs typeface="Arial"/>
              </a:rPr>
              <a:t>) 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=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new 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value</a:t>
            </a:r>
            <a:r>
              <a:rPr sz="14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(</a:t>
            </a:r>
            <a:r>
              <a:rPr lang="en-US" sz="1400" b="1" spc="-5" dirty="0" err="1">
                <a:solidFill>
                  <a:srgbClr val="FFC000"/>
                </a:solidFill>
                <a:latin typeface="Arial"/>
                <a:cs typeface="Arial"/>
              </a:rPr>
              <a:t>x</a:t>
            </a:r>
            <a:r>
              <a:rPr sz="1400" b="1" spc="-5" dirty="0" err="1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lang="en-US" sz="1400" b="1" spc="-5" dirty="0" err="1">
                <a:solidFill>
                  <a:srgbClr val="FFC000"/>
                </a:solidFill>
                <a:latin typeface="Arial"/>
                <a:cs typeface="Arial"/>
              </a:rPr>
              <a:t>y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5080">
              <a:lnSpc>
                <a:spcPct val="99800"/>
              </a:lnSpc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addition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that the value needed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set of integers as  defined by the class and the addition of the ‘new’ statement.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By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doing this Java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creating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new object and attaching the  reference to that object within the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variable.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3806" y="5562600"/>
            <a:ext cx="5163994" cy="77713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9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Prints a description of point1 using the </a:t>
            </a:r>
            <a:r>
              <a:rPr lang="en-US" sz="1400" spc="-5" dirty="0" err="1">
                <a:solidFill>
                  <a:srgbClr val="003399"/>
                </a:solidFill>
                <a:latin typeface="Arial"/>
                <a:cs typeface="Arial"/>
              </a:rPr>
              <a:t>toWKT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() method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200"/>
              </a:lnSpc>
              <a:spcBef>
                <a:spcPts val="315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10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Prints a description of point1 using direct access</a:t>
            </a:r>
          </a:p>
          <a:p>
            <a:pPr marL="12700" marR="5080">
              <a:lnSpc>
                <a:spcPct val="100200"/>
              </a:lnSpc>
              <a:spcBef>
                <a:spcPts val="315"/>
              </a:spcBef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lang="en-US" sz="1400" b="1" spc="-5" dirty="0">
                <a:solidFill>
                  <a:srgbClr val="003399"/>
                </a:solidFill>
                <a:latin typeface="Arial"/>
                <a:cs typeface="Arial"/>
              </a:rPr>
              <a:t>11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Prints a description of point1 using our getters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44466" y="149656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0"/>
                </a:moveTo>
                <a:lnTo>
                  <a:pt x="31752" y="0"/>
                </a:lnTo>
                <a:lnTo>
                  <a:pt x="31752" y="31752"/>
                </a:lnTo>
                <a:lnTo>
                  <a:pt x="0" y="31752"/>
                </a:lnTo>
                <a:lnTo>
                  <a:pt x="0" y="0"/>
                </a:lnTo>
                <a:close/>
              </a:path>
            </a:pathLst>
          </a:custGeom>
          <a:ln w="31752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0FD0C5-D6F0-9541-8A2A-A357FDA9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707950"/>
            <a:ext cx="4578350" cy="138610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646" y="2725410"/>
            <a:ext cx="14363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ice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Problem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8" y="351599"/>
            <a:ext cx="62585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Test our code, apply our methods:</a:t>
            </a:r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808E025-51E3-6B46-8EE4-A57876DAE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489980"/>
            <a:ext cx="4262806" cy="2825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8524EF-A014-2042-AD7C-915ADE274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460779"/>
            <a:ext cx="3846150" cy="20701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15F4B4A-68D7-AA49-89D8-1BBD65B157AB}"/>
              </a:ext>
            </a:extLst>
          </p:cNvPr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055BE77-4B7F-5F4A-97F9-FC61338CA0A0}"/>
              </a:ext>
            </a:extLst>
          </p:cNvPr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AD9394C-633F-AD44-9C89-09CC5BD450C4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6A28A3A-518F-644F-A9DA-0FDB6C9827A7}"/>
              </a:ext>
            </a:extLst>
          </p:cNvPr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D9D111F-82FE-0443-AD4D-296D5551FD57}"/>
              </a:ext>
            </a:extLst>
          </p:cNvPr>
          <p:cNvSpPr txBox="1"/>
          <p:nvPr/>
        </p:nvSpPr>
        <p:spPr>
          <a:xfrm>
            <a:off x="209646" y="2725410"/>
            <a:ext cx="1436370" cy="37112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lang="en-US" sz="2400" dirty="0">
                <a:solidFill>
                  <a:srgbClr val="003399"/>
                </a:solidFill>
                <a:latin typeface="Arial Black"/>
                <a:cs typeface="Arial Black"/>
              </a:rPr>
              <a:t>HW #2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F8521BE-1BF4-544A-B4F6-79F7D0D074FD}"/>
              </a:ext>
            </a:extLst>
          </p:cNvPr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789BDB19-E6D1-4642-B0F4-23A3023CCACC}"/>
              </a:ext>
            </a:extLst>
          </p:cNvPr>
          <p:cNvSpPr txBox="1">
            <a:spLocks/>
          </p:cNvSpPr>
          <p:nvPr/>
        </p:nvSpPr>
        <p:spPr>
          <a:xfrm>
            <a:off x="2275838" y="351599"/>
            <a:ext cx="62585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dirty="0"/>
              <a:t>HW 2 Hints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73ECB-C286-164E-87EE-94080B44FD95}"/>
              </a:ext>
            </a:extLst>
          </p:cNvPr>
          <p:cNvSpPr txBox="1"/>
          <p:nvPr/>
        </p:nvSpPr>
        <p:spPr>
          <a:xfrm>
            <a:off x="3429000" y="1600200"/>
            <a:ext cx="5434245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Define a Point class (look at these notes)</a:t>
            </a:r>
          </a:p>
          <a:p>
            <a:endParaRPr lang="en-US" dirty="0"/>
          </a:p>
          <a:p>
            <a:r>
              <a:rPr lang="en-US" dirty="0"/>
              <a:t>2. Define a </a:t>
            </a:r>
            <a:r>
              <a:rPr lang="en-US" dirty="0" err="1"/>
              <a:t>BoundingBox</a:t>
            </a:r>
            <a:r>
              <a:rPr lang="en-US" dirty="0"/>
              <a:t> class</a:t>
            </a:r>
          </a:p>
          <a:p>
            <a:r>
              <a:rPr lang="en-US" sz="1600" dirty="0"/>
              <a:t>	&gt; Think of the attributes, constructors, getters, </a:t>
            </a:r>
          </a:p>
          <a:p>
            <a:r>
              <a:rPr lang="en-US" sz="1600" dirty="0"/>
              <a:t>	setters needed</a:t>
            </a:r>
          </a:p>
          <a:p>
            <a:endParaRPr lang="en-US" sz="1600" dirty="0"/>
          </a:p>
          <a:p>
            <a:r>
              <a:rPr lang="en-US" dirty="0"/>
              <a:t>3. Add a distance method to the Point class</a:t>
            </a:r>
          </a:p>
          <a:p>
            <a:r>
              <a:rPr lang="en-US" dirty="0"/>
              <a:t>	&gt; Make this robust!</a:t>
            </a:r>
          </a:p>
          <a:p>
            <a:endParaRPr lang="en-US" dirty="0"/>
          </a:p>
          <a:p>
            <a:r>
              <a:rPr lang="en-US" dirty="0"/>
              <a:t>4. Add an </a:t>
            </a:r>
            <a:r>
              <a:rPr lang="en-US" dirty="0" err="1"/>
              <a:t>isInside</a:t>
            </a:r>
            <a:r>
              <a:rPr lang="en-US" dirty="0"/>
              <a:t> method to </a:t>
            </a:r>
            <a:r>
              <a:rPr lang="en-US" dirty="0" err="1"/>
              <a:t>BoundingBox</a:t>
            </a:r>
            <a:endParaRPr lang="en-US" dirty="0"/>
          </a:p>
          <a:p>
            <a:r>
              <a:rPr lang="en-US" dirty="0"/>
              <a:t>	&gt; Make this robust!</a:t>
            </a:r>
          </a:p>
          <a:p>
            <a:endParaRPr lang="en-US" dirty="0"/>
          </a:p>
          <a:p>
            <a:r>
              <a:rPr lang="en-US" dirty="0"/>
              <a:t>5. Test your code !! </a:t>
            </a:r>
          </a:p>
          <a:p>
            <a:r>
              <a:rPr lang="en-US" dirty="0"/>
              <a:t>	&gt; Be sure to think of unique instances that </a:t>
            </a:r>
          </a:p>
          <a:p>
            <a:r>
              <a:rPr lang="en-US" dirty="0"/>
              <a:t>                    might break your code and test to make sure</a:t>
            </a:r>
          </a:p>
          <a:p>
            <a:r>
              <a:rPr lang="en-US" dirty="0"/>
              <a:t>                    they don’t</a:t>
            </a:r>
          </a:p>
        </p:txBody>
      </p:sp>
    </p:spTree>
    <p:extLst>
      <p:ext uri="{BB962C8B-B14F-4D97-AF65-F5344CB8AC3E}">
        <p14:creationId xmlns:p14="http://schemas.microsoft.com/office/powerpoint/2010/main" val="13332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908289"/>
            <a:ext cx="65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n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d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645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dirty="0"/>
              <a:t>u</a:t>
            </a:r>
            <a:r>
              <a:rPr spc="-5" dirty="0"/>
              <a:t>mm</a:t>
            </a:r>
            <a:r>
              <a:rPr spc="5" dirty="0"/>
              <a:t>a</a:t>
            </a:r>
            <a:r>
              <a:rPr spc="-5" dirty="0"/>
              <a:t>r</a:t>
            </a:r>
            <a:r>
              <a:rPr dirty="0"/>
              <a:t>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230821" y="1570335"/>
            <a:ext cx="8682357" cy="177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5404" indent="-342900">
              <a:lnSpc>
                <a:spcPts val="2765"/>
              </a:lnSpc>
              <a:buClr>
                <a:srgbClr val="99CC00"/>
              </a:buClr>
              <a:buSzPct val="150000"/>
              <a:buAutoNum type="arabicPeriod"/>
              <a:tabLst>
                <a:tab pos="3875404" algn="l"/>
              </a:tabLst>
            </a:pPr>
            <a:r>
              <a:rPr spc="-15" dirty="0"/>
              <a:t>Variables </a:t>
            </a:r>
            <a:r>
              <a:rPr spc="-5" dirty="0"/>
              <a:t>are able </a:t>
            </a:r>
            <a:r>
              <a:rPr dirty="0"/>
              <a:t>to </a:t>
            </a:r>
            <a:r>
              <a:rPr spc="-5" dirty="0"/>
              <a:t>store single</a:t>
            </a:r>
            <a:r>
              <a:rPr spc="30" dirty="0"/>
              <a:t> </a:t>
            </a:r>
            <a:r>
              <a:rPr spc="-5" dirty="0"/>
              <a:t>values</a:t>
            </a:r>
          </a:p>
          <a:p>
            <a:pPr marL="3875404" marR="207010" indent="-342900">
              <a:lnSpc>
                <a:spcPct val="91300"/>
              </a:lnSpc>
              <a:spcBef>
                <a:spcPts val="969"/>
              </a:spcBef>
              <a:buClr>
                <a:srgbClr val="99CC00"/>
              </a:buClr>
              <a:buSzPct val="150000"/>
              <a:buAutoNum type="arabicPeriod"/>
              <a:tabLst>
                <a:tab pos="3875404" algn="l"/>
              </a:tabLst>
            </a:pPr>
            <a:r>
              <a:rPr spc="-5" dirty="0"/>
              <a:t>Java offers you </a:t>
            </a:r>
            <a:r>
              <a:rPr dirty="0"/>
              <a:t>a </a:t>
            </a:r>
            <a:r>
              <a:rPr spc="-5" dirty="0"/>
              <a:t>set of </a:t>
            </a:r>
            <a:r>
              <a:rPr dirty="0"/>
              <a:t>Primitive </a:t>
            </a:r>
            <a:r>
              <a:rPr spc="-5" dirty="0"/>
              <a:t>variable types  such as </a:t>
            </a:r>
            <a:r>
              <a:rPr dirty="0"/>
              <a:t>int, </a:t>
            </a:r>
            <a:r>
              <a:rPr spc="-5" dirty="0"/>
              <a:t>long, double, </a:t>
            </a:r>
            <a:r>
              <a:rPr spc="-25" dirty="0"/>
              <a:t>char, </a:t>
            </a:r>
            <a:r>
              <a:rPr dirty="0"/>
              <a:t>float,</a:t>
            </a:r>
            <a:r>
              <a:rPr spc="85" dirty="0"/>
              <a:t> </a:t>
            </a:r>
            <a:r>
              <a:rPr spc="-5" dirty="0"/>
              <a:t>short…</a:t>
            </a:r>
          </a:p>
          <a:p>
            <a:pPr marL="3875404" marR="5080" indent="-342900">
              <a:lnSpc>
                <a:spcPct val="95800"/>
              </a:lnSpc>
              <a:spcBef>
                <a:spcPts val="1000"/>
              </a:spcBef>
              <a:buClr>
                <a:srgbClr val="99CC00"/>
              </a:buClr>
              <a:buSzPct val="150000"/>
              <a:buAutoNum type="arabicPeriod"/>
              <a:tabLst>
                <a:tab pos="3875404" algn="l"/>
              </a:tabLst>
            </a:pPr>
            <a:r>
              <a:rPr dirty="0"/>
              <a:t>If </a:t>
            </a:r>
            <a:r>
              <a:rPr spc="-5" dirty="0"/>
              <a:t>you want </a:t>
            </a:r>
            <a:r>
              <a:rPr dirty="0"/>
              <a:t>t</a:t>
            </a:r>
            <a:r>
              <a:rPr lang="en-US" dirty="0"/>
              <a:t>o</a:t>
            </a:r>
            <a:r>
              <a:rPr dirty="0"/>
              <a:t> </a:t>
            </a:r>
            <a:r>
              <a:rPr spc="-5" dirty="0"/>
              <a:t>store </a:t>
            </a:r>
            <a:r>
              <a:rPr dirty="0"/>
              <a:t>a </a:t>
            </a:r>
            <a:r>
              <a:rPr spc="-5" dirty="0"/>
              <a:t>collection of values you can  create an array of length </a:t>
            </a:r>
            <a:r>
              <a:rPr dirty="0"/>
              <a:t>x </a:t>
            </a:r>
            <a:r>
              <a:rPr spc="-5" dirty="0"/>
              <a:t>where each value </a:t>
            </a:r>
            <a:r>
              <a:rPr dirty="0"/>
              <a:t>is </a:t>
            </a:r>
            <a:r>
              <a:rPr spc="-5" dirty="0"/>
              <a:t>an  numerically indexed</a:t>
            </a:r>
            <a:r>
              <a:rPr dirty="0"/>
              <a:t> </a:t>
            </a:r>
            <a:r>
              <a:rPr spc="-5" dirty="0"/>
              <a:t>element.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33800" y="3352800"/>
            <a:ext cx="5096510" cy="290464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53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200" b="1" spc="-5" dirty="0">
                <a:solidFill>
                  <a:srgbClr val="002060"/>
                </a:solidFill>
                <a:latin typeface="Arial"/>
                <a:cs typeface="Arial"/>
              </a:rPr>
              <a:t>String </a:t>
            </a:r>
            <a:r>
              <a:rPr sz="1200" b="1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1200" b="1" spc="-5" dirty="0">
                <a:solidFill>
                  <a:srgbClr val="002060"/>
                </a:solidFill>
                <a:latin typeface="Arial"/>
                <a:cs typeface="Arial"/>
              </a:rPr>
              <a:t>an example </a:t>
            </a:r>
            <a:r>
              <a:rPr sz="1200" b="1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1200" b="1" spc="-5" dirty="0">
                <a:solidFill>
                  <a:srgbClr val="002060"/>
                </a:solidFill>
                <a:latin typeface="Arial"/>
                <a:cs typeface="Arial"/>
              </a:rPr>
              <a:t>an </a:t>
            </a:r>
            <a:r>
              <a:rPr sz="1200" b="1" spc="-10" dirty="0">
                <a:solidFill>
                  <a:srgbClr val="002060"/>
                </a:solidFill>
                <a:latin typeface="Arial"/>
                <a:cs typeface="Arial"/>
              </a:rPr>
              <a:t>array </a:t>
            </a:r>
            <a:r>
              <a:rPr sz="1200" b="1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1200" b="1" spc="-5" dirty="0">
                <a:solidFill>
                  <a:srgbClr val="002060"/>
                </a:solidFill>
                <a:latin typeface="Arial"/>
                <a:cs typeface="Arial"/>
              </a:rPr>
              <a:t>char</a:t>
            </a:r>
            <a:r>
              <a:rPr sz="1200"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2060"/>
                </a:solidFill>
                <a:latin typeface="Arial"/>
                <a:cs typeface="Arial"/>
              </a:rPr>
              <a:t>elements</a:t>
            </a:r>
            <a:endParaRPr sz="12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95800"/>
              </a:lnSpc>
              <a:spcBef>
                <a:spcPts val="980"/>
              </a:spcBef>
              <a:buClr>
                <a:srgbClr val="99CC00"/>
              </a:buClr>
              <a:buSzPct val="150000"/>
              <a:buAutoNum type="arabicPeriod" startAt="4"/>
              <a:tabLst>
                <a:tab pos="355600" algn="l"/>
              </a:tabLst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Java </a:t>
            </a: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an object oriented program </a:t>
            </a: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(OOP)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thus </a:t>
            </a: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is  is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focused of </a:t>
            </a: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states and behaviors of objects  (people, places and</a:t>
            </a:r>
            <a:r>
              <a:rPr sz="1600" b="1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things...)</a:t>
            </a:r>
            <a:endParaRPr sz="1600" dirty="0">
              <a:latin typeface="Arial"/>
              <a:cs typeface="Arial"/>
            </a:endParaRPr>
          </a:p>
          <a:p>
            <a:pPr marL="355600" marR="74930" indent="-342900">
              <a:lnSpc>
                <a:spcPct val="92900"/>
              </a:lnSpc>
              <a:spcBef>
                <a:spcPts val="1085"/>
              </a:spcBef>
              <a:buClr>
                <a:srgbClr val="99CC00"/>
              </a:buClr>
              <a:buSzPct val="150000"/>
              <a:buAutoNum type="arabicPeriod" startAt="4"/>
              <a:tabLst>
                <a:tab pos="355600" algn="l"/>
              </a:tabLst>
            </a:pP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Objects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are specific examples of </a:t>
            </a: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more generic  template.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99CC00"/>
              </a:buClr>
              <a:buSzPct val="150000"/>
              <a:buAutoNum type="arabicPeriod" startAt="4"/>
              <a:tabLst>
                <a:tab pos="355600" algn="l"/>
              </a:tabLst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These templates are</a:t>
            </a:r>
            <a:r>
              <a:rPr sz="16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classes!</a:t>
            </a:r>
            <a:endParaRPr lang="en-US" sz="1600" b="1" spc="-5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99CC00"/>
              </a:buClr>
              <a:buSzPct val="150000"/>
              <a:buAutoNum type="arabicPeriod" startAt="4"/>
              <a:tabLst>
                <a:tab pos="355600" algn="l"/>
              </a:tabLst>
            </a:pPr>
            <a:r>
              <a:rPr lang="en-US" sz="1600" b="1" spc="-5" dirty="0">
                <a:solidFill>
                  <a:srgbClr val="002060"/>
                </a:solidFill>
                <a:latin typeface="Arial"/>
                <a:cs typeface="Arial"/>
              </a:rPr>
              <a:t>Data modeling is essentially about defining the states and behaviors of the needed classes to answer a problem!!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646" y="2908289"/>
            <a:ext cx="14896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9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ys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389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</a:t>
            </a:r>
            <a:r>
              <a:rPr spc="-85" dirty="0"/>
              <a:t> </a:t>
            </a:r>
            <a:r>
              <a:rPr dirty="0"/>
              <a:t>far…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02545" y="1590556"/>
            <a:ext cx="521652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5080" indent="-28575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So far we have looked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at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initializing</a:t>
            </a:r>
            <a:r>
              <a:rPr sz="1800" b="1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variables  as single</a:t>
            </a:r>
            <a:r>
              <a:rPr sz="1800" b="1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values: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2595" y="2509211"/>
            <a:ext cx="4479925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For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example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1400" b="1" dirty="0">
                <a:solidFill>
                  <a:srgbClr val="00B050"/>
                </a:solidFill>
                <a:latin typeface="Arial"/>
                <a:cs typeface="Arial"/>
              </a:rPr>
              <a:t>x 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=</a:t>
            </a:r>
            <a:r>
              <a:rPr sz="1400"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35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This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creates an </a:t>
            </a: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integer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called 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x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that is </a:t>
            </a: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equal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r>
              <a:rPr sz="1400"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5395" y="3288187"/>
            <a:ext cx="5386070" cy="2467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7314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Sometimes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we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want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collection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data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to be 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stored</a:t>
            </a:r>
            <a:r>
              <a:rPr sz="1800" b="1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3399"/>
                </a:solidFill>
                <a:latin typeface="Arial"/>
                <a:cs typeface="Arial"/>
              </a:rPr>
              <a:t>together.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CC00"/>
              </a:buClr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Examples of this might</a:t>
            </a:r>
            <a:r>
              <a:rPr sz="1400" b="1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be:</a:t>
            </a:r>
            <a:endParaRPr lang="en-US"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755015" algn="l"/>
                <a:tab pos="755650" algn="l"/>
              </a:tabLst>
            </a:pPr>
            <a:endParaRPr lang="en-US" sz="14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1270000" lvl="2" indent="-342900">
              <a:spcBef>
                <a:spcPts val="5"/>
              </a:spcBef>
              <a:buClr>
                <a:srgbClr val="99CC00"/>
              </a:buClr>
              <a:buSzPct val="150000"/>
              <a:buFont typeface="+mj-lt"/>
              <a:buAutoNum type="arabicPeriod"/>
              <a:tabLst>
                <a:tab pos="755015" algn="l"/>
                <a:tab pos="755650" algn="l"/>
              </a:tabLst>
            </a:pP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Large data tables or</a:t>
            </a:r>
            <a:r>
              <a:rPr sz="1400" b="1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matrices</a:t>
            </a:r>
            <a:endParaRPr lang="en-US" sz="1400" dirty="0">
              <a:latin typeface="Arial"/>
              <a:cs typeface="Arial"/>
            </a:endParaRPr>
          </a:p>
          <a:p>
            <a:pPr marL="1270000" lvl="2" indent="-342900">
              <a:spcBef>
                <a:spcPts val="5"/>
              </a:spcBef>
              <a:buClr>
                <a:srgbClr val="99CC00"/>
              </a:buClr>
              <a:buSzPct val="150000"/>
              <a:buFont typeface="+mj-lt"/>
              <a:buAutoNum type="arabicPeriod"/>
              <a:tabLst>
                <a:tab pos="755015" algn="l"/>
                <a:tab pos="755650" algn="l"/>
              </a:tabLst>
            </a:pP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Lat, </a:t>
            </a: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Long</a:t>
            </a:r>
            <a:r>
              <a:rPr sz="1400" b="1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Pairs</a:t>
            </a:r>
            <a:endParaRPr lang="en-US" sz="1400" dirty="0">
              <a:latin typeface="Arial"/>
              <a:cs typeface="Arial"/>
            </a:endParaRPr>
          </a:p>
          <a:p>
            <a:pPr marL="1270000" lvl="2" indent="-342900">
              <a:spcBef>
                <a:spcPts val="5"/>
              </a:spcBef>
              <a:buClr>
                <a:srgbClr val="99CC00"/>
              </a:buClr>
              <a:buSzPct val="150000"/>
              <a:buFont typeface="+mj-lt"/>
              <a:buAutoNum type="arabicPeriod"/>
              <a:tabLst>
                <a:tab pos="755015" algn="l"/>
                <a:tab pos="755650" algn="l"/>
              </a:tabLst>
            </a:pPr>
            <a:r>
              <a:rPr sz="1400" b="1" spc="-15" dirty="0">
                <a:solidFill>
                  <a:srgbClr val="003399"/>
                </a:solidFill>
                <a:latin typeface="Arial"/>
                <a:cs typeface="Arial"/>
              </a:rPr>
              <a:t>Yearly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values (Jan, Feb, March values)</a:t>
            </a:r>
            <a:endParaRPr lang="en-US" sz="1400" spc="-5" dirty="0">
              <a:latin typeface="Arial"/>
              <a:cs typeface="Arial"/>
            </a:endParaRPr>
          </a:p>
          <a:p>
            <a:pPr marL="1270000" lvl="2" indent="-342900">
              <a:spcBef>
                <a:spcPts val="5"/>
              </a:spcBef>
              <a:buClr>
                <a:srgbClr val="99CC00"/>
              </a:buClr>
              <a:buSzPct val="150000"/>
              <a:buFont typeface="+mj-lt"/>
              <a:buAutoNum type="arabicPeriod"/>
              <a:tabLst>
                <a:tab pos="755015" algn="l"/>
                <a:tab pos="755650" algn="l"/>
              </a:tabLst>
            </a:pP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list of any</a:t>
            </a:r>
            <a:r>
              <a:rPr sz="1400" b="1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sort</a:t>
            </a:r>
            <a:endParaRPr lang="en-US" sz="1400" dirty="0">
              <a:latin typeface="Arial"/>
              <a:cs typeface="Arial"/>
            </a:endParaRPr>
          </a:p>
          <a:p>
            <a:pPr marL="1270000" lvl="2" indent="-342900">
              <a:spcBef>
                <a:spcPts val="5"/>
              </a:spcBef>
              <a:buClr>
                <a:srgbClr val="99CC00"/>
              </a:buClr>
              <a:buSzPct val="150000"/>
              <a:buFont typeface="+mj-lt"/>
              <a:buAutoNum type="arabicPeriod"/>
              <a:tabLst>
                <a:tab pos="755015" algn="l"/>
                <a:tab pos="755650" algn="l"/>
              </a:tabLst>
            </a:pP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What can you think</a:t>
            </a:r>
            <a:r>
              <a:rPr sz="1400" b="1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of??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646" y="2908289"/>
            <a:ext cx="14896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9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ys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255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an</a:t>
            </a:r>
            <a:r>
              <a:rPr spc="-170" dirty="0"/>
              <a:t> </a:t>
            </a:r>
            <a:r>
              <a:rPr dirty="0"/>
              <a:t>Array??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05200" y="1484312"/>
            <a:ext cx="522605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5080" indent="-285750">
              <a:lnSpc>
                <a:spcPts val="1900"/>
              </a:lnSpc>
              <a:spcBef>
                <a:spcPts val="18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An array acts as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a ‘container’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object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hold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fixed  number of values of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same</a:t>
            </a:r>
            <a:r>
              <a:rPr sz="1600" b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type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0504" y="2908289"/>
            <a:ext cx="5403850" cy="51039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5080" indent="-285750">
              <a:lnSpc>
                <a:spcPts val="1900"/>
              </a:lnSpc>
              <a:spcBef>
                <a:spcPts val="18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When an array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is initialized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type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of data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can  contain AS WELL as the length </a:t>
            </a:r>
            <a:r>
              <a:rPr lang="en-US" sz="1600" b="1" spc="-5" dirty="0">
                <a:solidFill>
                  <a:srgbClr val="003399"/>
                </a:solidFill>
                <a:latin typeface="Arial"/>
                <a:cs typeface="Arial"/>
              </a:rPr>
              <a:t>must be</a:t>
            </a:r>
            <a:r>
              <a:rPr sz="1600" b="1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established!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1044" y="4184357"/>
            <a:ext cx="519430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an </a:t>
            </a:r>
            <a:r>
              <a:rPr sz="1600" b="1" spc="-25" dirty="0">
                <a:solidFill>
                  <a:srgbClr val="003399"/>
                </a:solidFill>
                <a:latin typeface="Arial"/>
                <a:cs typeface="Arial"/>
              </a:rPr>
              <a:t>array,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each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item is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called an element, and the  below diagram highlights how Java interprets an  array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02007" y="5007335"/>
            <a:ext cx="3841993" cy="184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46" y="2908289"/>
            <a:ext cx="18477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9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ys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3102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 an</a:t>
            </a:r>
            <a:r>
              <a:rPr spc="-95" dirty="0"/>
              <a:t> </a:t>
            </a:r>
            <a:r>
              <a:rPr dirty="0"/>
              <a:t>array…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49545" y="1450271"/>
            <a:ext cx="462724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2400" b="1" dirty="0">
                <a:solidFill>
                  <a:srgbClr val="99CC00"/>
                </a:solidFill>
                <a:latin typeface="Arial"/>
                <a:cs typeface="Arial"/>
              </a:rPr>
              <a:t>1. </a:t>
            </a:r>
            <a:r>
              <a:rPr sz="1600" b="1" dirty="0">
                <a:solidFill>
                  <a:srgbClr val="606060"/>
                </a:solidFill>
                <a:latin typeface="Arial"/>
                <a:cs typeface="Arial"/>
              </a:rPr>
              <a:t>Initializing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an array </a:t>
            </a:r>
            <a:r>
              <a:rPr sz="1600" b="1" dirty="0">
                <a:solidFill>
                  <a:srgbClr val="606060"/>
                </a:solidFill>
                <a:latin typeface="Arial"/>
                <a:cs typeface="Arial"/>
              </a:rPr>
              <a:t>is similar to initializing</a:t>
            </a:r>
            <a:r>
              <a:rPr sz="1600" b="1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06060"/>
                </a:solidFill>
                <a:latin typeface="Arial"/>
                <a:cs typeface="Arial"/>
              </a:rPr>
              <a:t>a</a:t>
            </a:r>
            <a:endParaRPr sz="1600" dirty="0">
              <a:latin typeface="Arial"/>
              <a:cs typeface="Arial"/>
            </a:endParaRPr>
          </a:p>
          <a:p>
            <a:pPr marL="355600">
              <a:lnSpc>
                <a:spcPts val="1830"/>
              </a:lnSpc>
            </a:pP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variable </a:t>
            </a:r>
            <a:r>
              <a:rPr sz="1600" b="1" dirty="0">
                <a:solidFill>
                  <a:srgbClr val="606060"/>
                </a:solidFill>
                <a:latin typeface="Arial"/>
                <a:cs typeface="Arial"/>
              </a:rPr>
              <a:t>with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one</a:t>
            </a:r>
            <a:r>
              <a:rPr sz="1600" b="1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difference: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0120" y="2093112"/>
            <a:ext cx="3933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Int[]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testArray;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//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An </a:t>
            </a:r>
            <a:r>
              <a:rPr sz="1200" b="1" spc="-10" dirty="0">
                <a:solidFill>
                  <a:srgbClr val="00B0F0"/>
                </a:solidFill>
                <a:latin typeface="Arial"/>
                <a:cs typeface="Arial"/>
              </a:rPr>
              <a:t>array </a:t>
            </a:r>
            <a:r>
              <a:rPr sz="1200" b="1" dirty="0">
                <a:solidFill>
                  <a:srgbClr val="00B0F0"/>
                </a:solidFill>
                <a:latin typeface="Arial"/>
                <a:cs typeface="Arial"/>
              </a:rPr>
              <a:t>of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integers </a:t>
            </a:r>
            <a:r>
              <a:rPr sz="1200" b="1" dirty="0">
                <a:solidFill>
                  <a:srgbClr val="00B0F0"/>
                </a:solidFill>
                <a:latin typeface="Arial"/>
                <a:cs typeface="Arial"/>
              </a:rPr>
              <a:t>is</a:t>
            </a:r>
            <a:r>
              <a:rPr sz="1200" b="1" spc="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B0F0"/>
                </a:solidFill>
                <a:latin typeface="Arial"/>
                <a:cs typeface="Arial"/>
              </a:rPr>
              <a:t>declared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9545" y="2677286"/>
            <a:ext cx="5179695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0"/>
              </a:lnSpc>
            </a:pPr>
            <a:r>
              <a:rPr sz="2400" b="1" dirty="0">
                <a:solidFill>
                  <a:srgbClr val="99CC00"/>
                </a:solidFill>
                <a:latin typeface="Arial"/>
                <a:cs typeface="Arial"/>
              </a:rPr>
              <a:t>2.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The length of </a:t>
            </a:r>
            <a:r>
              <a:rPr sz="1600" b="1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array </a:t>
            </a:r>
            <a:r>
              <a:rPr sz="1600" b="1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then</a:t>
            </a:r>
            <a:r>
              <a:rPr sz="1600" b="1" spc="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specified:</a:t>
            </a:r>
            <a:endParaRPr sz="1600">
              <a:latin typeface="Arial"/>
              <a:cs typeface="Arial"/>
            </a:endParaRPr>
          </a:p>
          <a:p>
            <a:pPr marL="135890" algn="ctr">
              <a:lnSpc>
                <a:spcPct val="100000"/>
              </a:lnSpc>
              <a:spcBef>
                <a:spcPts val="1650"/>
              </a:spcBef>
            </a:pP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testArray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=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new</a:t>
            </a:r>
            <a:r>
              <a:rPr sz="1600" b="1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int[10];</a:t>
            </a:r>
            <a:endParaRPr sz="1600">
              <a:latin typeface="Arial"/>
              <a:cs typeface="Arial"/>
            </a:endParaRPr>
          </a:p>
          <a:p>
            <a:pPr marL="135255" algn="ctr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//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memory reserved </a:t>
            </a:r>
            <a:r>
              <a:rPr sz="1200" b="1" dirty="0">
                <a:solidFill>
                  <a:srgbClr val="00B0F0"/>
                </a:solidFill>
                <a:latin typeface="Arial"/>
                <a:cs typeface="Arial"/>
              </a:rPr>
              <a:t>in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testArray </a:t>
            </a:r>
            <a:r>
              <a:rPr sz="1200" b="1" dirty="0">
                <a:solidFill>
                  <a:srgbClr val="00B0F0"/>
                </a:solidFill>
                <a:latin typeface="Arial"/>
                <a:cs typeface="Arial"/>
              </a:rPr>
              <a:t>for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10</a:t>
            </a:r>
            <a:r>
              <a:rPr sz="1200" b="1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integers</a:t>
            </a:r>
            <a:endParaRPr sz="1200">
              <a:latin typeface="Arial"/>
              <a:cs typeface="Arial"/>
            </a:endParaRPr>
          </a:p>
          <a:p>
            <a:pPr marL="135890" algn="ctr">
              <a:lnSpc>
                <a:spcPct val="100000"/>
              </a:lnSpc>
              <a:spcBef>
                <a:spcPts val="315"/>
              </a:spcBef>
            </a:pPr>
            <a:r>
              <a:rPr sz="1200" b="1" dirty="0">
                <a:solidFill>
                  <a:srgbClr val="00B0F0"/>
                </a:solidFill>
                <a:latin typeface="Arial"/>
                <a:cs typeface="Arial"/>
              </a:rPr>
              <a:t>// be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sure </a:t>
            </a:r>
            <a:r>
              <a:rPr sz="1200" b="1" dirty="0">
                <a:solidFill>
                  <a:srgbClr val="00B0F0"/>
                </a:solidFill>
                <a:latin typeface="Arial"/>
                <a:cs typeface="Arial"/>
              </a:rPr>
              <a:t>to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include </a:t>
            </a:r>
            <a:r>
              <a:rPr sz="1200" b="1" dirty="0">
                <a:solidFill>
                  <a:srgbClr val="00B0F0"/>
                </a:solidFill>
                <a:latin typeface="Arial"/>
                <a:cs typeface="Arial"/>
              </a:rPr>
              <a:t>the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‘new’, </a:t>
            </a:r>
            <a:r>
              <a:rPr sz="1200" b="1" dirty="0">
                <a:solidFill>
                  <a:srgbClr val="00B0F0"/>
                </a:solidFill>
                <a:latin typeface="Arial"/>
                <a:cs typeface="Arial"/>
              </a:rPr>
              <a:t>its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significance </a:t>
            </a:r>
            <a:r>
              <a:rPr sz="1200" b="1" dirty="0">
                <a:solidFill>
                  <a:srgbClr val="00B0F0"/>
                </a:solidFill>
                <a:latin typeface="Arial"/>
                <a:cs typeface="Arial"/>
              </a:rPr>
              <a:t>will be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covered</a:t>
            </a:r>
            <a:r>
              <a:rPr sz="1200" b="1" spc="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soon…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9545" y="4247853"/>
            <a:ext cx="4785995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05"/>
              </a:lnSpc>
            </a:pPr>
            <a:r>
              <a:rPr sz="2400" b="1" dirty="0">
                <a:solidFill>
                  <a:srgbClr val="99CC00"/>
                </a:solidFill>
                <a:latin typeface="Arial"/>
                <a:cs typeface="Arial"/>
              </a:rPr>
              <a:t>3.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Elements can then be set using the</a:t>
            </a:r>
            <a:r>
              <a:rPr sz="1600" b="1" spc="6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numerical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845"/>
              </a:lnSpc>
            </a:pP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indexof </a:t>
            </a:r>
            <a:r>
              <a:rPr sz="1600" b="1" dirty="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sz="1600" b="1" spc="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array: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9545" y="4919226"/>
            <a:ext cx="5104765" cy="182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745" marR="281305" algn="ctr">
              <a:lnSpc>
                <a:spcPct val="1197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testArray[0]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=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10;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// first </a:t>
            </a:r>
            <a:r>
              <a:rPr sz="1600" b="1" spc="-5" dirty="0">
                <a:solidFill>
                  <a:srgbClr val="00B0F0"/>
                </a:solidFill>
                <a:latin typeface="Arial"/>
                <a:cs typeface="Arial"/>
              </a:rPr>
              <a:t>element set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00B0F0"/>
                </a:solidFill>
                <a:latin typeface="Arial"/>
                <a:cs typeface="Arial"/>
              </a:rPr>
              <a:t>10 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testArray[1] 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=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20;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// </a:t>
            </a:r>
            <a:r>
              <a:rPr sz="1600" b="1" spc="-5" dirty="0">
                <a:solidFill>
                  <a:srgbClr val="00B0F0"/>
                </a:solidFill>
                <a:latin typeface="Arial"/>
                <a:cs typeface="Arial"/>
              </a:rPr>
              <a:t>second element set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to</a:t>
            </a:r>
            <a:r>
              <a:rPr sz="1600" b="1" spc="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210820" algn="ctr">
              <a:lnSpc>
                <a:spcPct val="100000"/>
              </a:lnSpc>
              <a:spcBef>
                <a:spcPts val="409"/>
              </a:spcBef>
            </a:pP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 marL="354965" marR="5080" indent="-342900">
              <a:lnSpc>
                <a:spcPct val="95800"/>
              </a:lnSpc>
              <a:spcBef>
                <a:spcPts val="840"/>
              </a:spcBef>
            </a:pPr>
            <a:r>
              <a:rPr sz="2400" b="1" dirty="0">
                <a:solidFill>
                  <a:srgbClr val="99CC00"/>
                </a:solidFill>
                <a:latin typeface="Arial"/>
                <a:cs typeface="Arial"/>
              </a:rPr>
              <a:t>4.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Remember that Java </a:t>
            </a:r>
            <a:r>
              <a:rPr sz="1600" b="1" dirty="0">
                <a:solidFill>
                  <a:srgbClr val="606060"/>
                </a:solidFill>
                <a:latin typeface="Arial"/>
                <a:cs typeface="Arial"/>
              </a:rPr>
              <a:t>is a 0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referenced language.  This means </a:t>
            </a:r>
            <a:r>
              <a:rPr sz="1600" b="1" dirty="0">
                <a:solidFill>
                  <a:srgbClr val="606060"/>
                </a:solidFill>
                <a:latin typeface="Arial"/>
                <a:cs typeface="Arial"/>
              </a:rPr>
              <a:t>the first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entery of an array </a:t>
            </a:r>
            <a:r>
              <a:rPr sz="1600" b="1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indexed  at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NOT</a:t>
            </a:r>
            <a:r>
              <a:rPr sz="16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600" b="1" spc="-5" dirty="0">
                <a:solidFill>
                  <a:srgbClr val="60606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13175" y="5034050"/>
            <a:ext cx="501650" cy="866775"/>
          </a:xfrm>
          <a:custGeom>
            <a:avLst/>
            <a:gdLst/>
            <a:ahLst/>
            <a:cxnLst/>
            <a:rect l="l" t="t" r="r" b="b"/>
            <a:pathLst>
              <a:path w="501650" h="866775">
                <a:moveTo>
                  <a:pt x="327777" y="0"/>
                </a:moveTo>
                <a:lnTo>
                  <a:pt x="321714" y="526"/>
                </a:lnTo>
                <a:lnTo>
                  <a:pt x="316288" y="3286"/>
                </a:lnTo>
                <a:lnTo>
                  <a:pt x="312191" y="8079"/>
                </a:lnTo>
                <a:lnTo>
                  <a:pt x="310282" y="14090"/>
                </a:lnTo>
                <a:lnTo>
                  <a:pt x="310805" y="20155"/>
                </a:lnTo>
                <a:lnTo>
                  <a:pt x="313564" y="25579"/>
                </a:lnTo>
                <a:lnTo>
                  <a:pt x="318363" y="29669"/>
                </a:lnTo>
                <a:lnTo>
                  <a:pt x="407682" y="79288"/>
                </a:lnTo>
                <a:lnTo>
                  <a:pt x="7112" y="79288"/>
                </a:lnTo>
                <a:lnTo>
                  <a:pt x="0" y="86400"/>
                </a:lnTo>
                <a:lnTo>
                  <a:pt x="0" y="866688"/>
                </a:lnTo>
                <a:lnTo>
                  <a:pt x="31750" y="866688"/>
                </a:lnTo>
                <a:lnTo>
                  <a:pt x="31750" y="111038"/>
                </a:lnTo>
                <a:lnTo>
                  <a:pt x="473063" y="111038"/>
                </a:lnTo>
                <a:lnTo>
                  <a:pt x="501637" y="95163"/>
                </a:lnTo>
                <a:lnTo>
                  <a:pt x="333781" y="1907"/>
                </a:lnTo>
                <a:lnTo>
                  <a:pt x="327777" y="0"/>
                </a:lnTo>
                <a:close/>
              </a:path>
              <a:path w="501650" h="866775">
                <a:moveTo>
                  <a:pt x="473063" y="111038"/>
                </a:moveTo>
                <a:lnTo>
                  <a:pt x="407682" y="111038"/>
                </a:lnTo>
                <a:lnTo>
                  <a:pt x="318363" y="160657"/>
                </a:lnTo>
                <a:lnTo>
                  <a:pt x="313564" y="164754"/>
                </a:lnTo>
                <a:lnTo>
                  <a:pt x="310805" y="170180"/>
                </a:lnTo>
                <a:lnTo>
                  <a:pt x="310282" y="176243"/>
                </a:lnTo>
                <a:lnTo>
                  <a:pt x="312191" y="182247"/>
                </a:lnTo>
                <a:lnTo>
                  <a:pt x="316288" y="187046"/>
                </a:lnTo>
                <a:lnTo>
                  <a:pt x="321714" y="189805"/>
                </a:lnTo>
                <a:lnTo>
                  <a:pt x="327777" y="190328"/>
                </a:lnTo>
                <a:lnTo>
                  <a:pt x="333781" y="188419"/>
                </a:lnTo>
                <a:lnTo>
                  <a:pt x="473063" y="11103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646" y="2908289"/>
            <a:ext cx="1336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9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ys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965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</a:t>
            </a:r>
            <a:r>
              <a:rPr spc="5" dirty="0"/>
              <a:t>a</a:t>
            </a:r>
            <a:r>
              <a:rPr spc="-5" dirty="0"/>
              <a:t>ll</a:t>
            </a:r>
            <a:r>
              <a:rPr spc="5" dirty="0"/>
              <a:t>e</a:t>
            </a:r>
            <a:r>
              <a:rPr dirty="0"/>
              <a:t>ng</a:t>
            </a:r>
            <a:r>
              <a:rPr spc="5" dirty="0"/>
              <a:t>e!</a:t>
            </a:r>
            <a:r>
              <a:rPr dirty="0"/>
              <a:t>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02545" y="1586365"/>
            <a:ext cx="535813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600"/>
              </a:lnSpc>
              <a:buClr>
                <a:srgbClr val="99CC00"/>
              </a:buClr>
              <a:buSzPct val="150000"/>
              <a:buAutoNum type="arabicPeriod"/>
              <a:tabLst>
                <a:tab pos="4699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Create an array that takes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pair of lat,</a:t>
            </a:r>
            <a:r>
              <a:rPr sz="20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long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300"/>
              </a:lnSpc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points for</a:t>
            </a:r>
            <a:r>
              <a:rPr sz="20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UCSB</a:t>
            </a:r>
            <a:endParaRPr sz="2000">
              <a:latin typeface="Arial"/>
              <a:cs typeface="Arial"/>
            </a:endParaRPr>
          </a:p>
          <a:p>
            <a:pPr marL="698500" lvl="1" indent="-285750">
              <a:lnSpc>
                <a:spcPct val="100000"/>
              </a:lnSpc>
              <a:spcBef>
                <a:spcPts val="400"/>
              </a:spcBef>
              <a:buClr>
                <a:srgbClr val="99CC00"/>
              </a:buClr>
              <a:buSzPct val="150000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The coordinates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for </a:t>
            </a:r>
            <a:r>
              <a:rPr sz="1600" spc="-10" dirty="0">
                <a:solidFill>
                  <a:srgbClr val="003399"/>
                </a:solidFill>
                <a:latin typeface="Arial"/>
                <a:cs typeface="Arial"/>
              </a:rPr>
              <a:t>UCSB</a:t>
            </a:r>
            <a:r>
              <a:rPr sz="16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are: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2595" y="2538865"/>
            <a:ext cx="199072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Latitude: 34.41</a:t>
            </a:r>
            <a:endParaRPr sz="16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38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Longitude:</a:t>
            </a:r>
            <a:r>
              <a:rPr sz="16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003399"/>
                </a:solidFill>
                <a:latin typeface="Arial"/>
                <a:cs typeface="Arial"/>
              </a:rPr>
              <a:t>-119.84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2545" y="3499811"/>
            <a:ext cx="5064125" cy="2125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600"/>
              </a:lnSpc>
              <a:buClr>
                <a:srgbClr val="99CC00"/>
              </a:buClr>
              <a:buSzPct val="150000"/>
              <a:buAutoNum type="arabicPeriod" startAt="2"/>
              <a:tabLst>
                <a:tab pos="4699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Print: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“The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Latitude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of UCSB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is</a:t>
            </a:r>
            <a:r>
              <a:rPr sz="2000" b="1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3399"/>
                </a:solidFill>
                <a:latin typeface="Arial"/>
                <a:cs typeface="Arial"/>
              </a:rPr>
              <a:t>34.41.”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ts val="2300"/>
              </a:lnSpc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using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your</a:t>
            </a:r>
            <a:r>
              <a:rPr sz="20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array…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AutoNum type="arabicPeriod" startAt="3"/>
              <a:tabLst>
                <a:tab pos="4699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Print an empty</a:t>
            </a:r>
            <a:r>
              <a:rPr sz="20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line:</a:t>
            </a:r>
            <a:endParaRPr sz="2000" dirty="0">
              <a:latin typeface="Arial"/>
              <a:cs typeface="Arial"/>
            </a:endParaRPr>
          </a:p>
          <a:p>
            <a:pPr marL="469900" marR="508634" indent="-457200">
              <a:lnSpc>
                <a:spcPct val="92300"/>
              </a:lnSpc>
              <a:spcBef>
                <a:spcPts val="2440"/>
              </a:spcBef>
              <a:buClr>
                <a:srgbClr val="99CC00"/>
              </a:buClr>
              <a:buSzPct val="150000"/>
              <a:buAutoNum type="arabicPeriod" startAt="3"/>
              <a:tabLst>
                <a:tab pos="469900" algn="l"/>
                <a:tab pos="2329815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Print: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“The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Longitude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of UCSB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is</a:t>
            </a:r>
            <a:r>
              <a:rPr sz="2000" b="1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-  </a:t>
            </a:r>
            <a:r>
              <a:rPr sz="2000" b="1" spc="-20" dirty="0">
                <a:solidFill>
                  <a:srgbClr val="003399"/>
                </a:solidFill>
                <a:latin typeface="Arial"/>
                <a:cs typeface="Arial"/>
              </a:rPr>
              <a:t>119.84.”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again,	using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you</a:t>
            </a:r>
            <a:r>
              <a:rPr lang="en-US" sz="200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array…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2"/>
                </a:lnTo>
                <a:lnTo>
                  <a:pt x="505702" y="15612"/>
                </a:lnTo>
                <a:lnTo>
                  <a:pt x="460633" y="27422"/>
                </a:lnTo>
                <a:lnTo>
                  <a:pt x="416905" y="42325"/>
                </a:lnTo>
                <a:lnTo>
                  <a:pt x="374643" y="60197"/>
                </a:lnTo>
                <a:lnTo>
                  <a:pt x="333972" y="80913"/>
                </a:lnTo>
                <a:lnTo>
                  <a:pt x="295017" y="104346"/>
                </a:lnTo>
                <a:lnTo>
                  <a:pt x="257904" y="130373"/>
                </a:lnTo>
                <a:lnTo>
                  <a:pt x="222758" y="158867"/>
                </a:lnTo>
                <a:lnTo>
                  <a:pt x="189704" y="189704"/>
                </a:lnTo>
                <a:lnTo>
                  <a:pt x="158867" y="222758"/>
                </a:lnTo>
                <a:lnTo>
                  <a:pt x="130373" y="257904"/>
                </a:lnTo>
                <a:lnTo>
                  <a:pt x="104346" y="295017"/>
                </a:lnTo>
                <a:lnTo>
                  <a:pt x="80913" y="333972"/>
                </a:lnTo>
                <a:lnTo>
                  <a:pt x="60197" y="374643"/>
                </a:lnTo>
                <a:lnTo>
                  <a:pt x="42325" y="416905"/>
                </a:lnTo>
                <a:lnTo>
                  <a:pt x="27422" y="460633"/>
                </a:lnTo>
                <a:lnTo>
                  <a:pt x="15612" y="505702"/>
                </a:lnTo>
                <a:lnTo>
                  <a:pt x="7022" y="551986"/>
                </a:lnTo>
                <a:lnTo>
                  <a:pt x="1776" y="599360"/>
                </a:lnTo>
                <a:lnTo>
                  <a:pt x="0" y="647700"/>
                </a:lnTo>
                <a:lnTo>
                  <a:pt x="1776" y="696039"/>
                </a:lnTo>
                <a:lnTo>
                  <a:pt x="7022" y="743413"/>
                </a:lnTo>
                <a:lnTo>
                  <a:pt x="15612" y="789697"/>
                </a:lnTo>
                <a:lnTo>
                  <a:pt x="27422" y="834766"/>
                </a:lnTo>
                <a:lnTo>
                  <a:pt x="42325" y="878494"/>
                </a:lnTo>
                <a:lnTo>
                  <a:pt x="60197" y="920756"/>
                </a:lnTo>
                <a:lnTo>
                  <a:pt x="80913" y="961427"/>
                </a:lnTo>
                <a:lnTo>
                  <a:pt x="104346" y="1000382"/>
                </a:lnTo>
                <a:lnTo>
                  <a:pt x="130373" y="1037495"/>
                </a:lnTo>
                <a:lnTo>
                  <a:pt x="158867" y="1072641"/>
                </a:lnTo>
                <a:lnTo>
                  <a:pt x="189704" y="1105695"/>
                </a:lnTo>
                <a:lnTo>
                  <a:pt x="222758" y="1136532"/>
                </a:lnTo>
                <a:lnTo>
                  <a:pt x="257904" y="1165026"/>
                </a:lnTo>
                <a:lnTo>
                  <a:pt x="295017" y="1191053"/>
                </a:lnTo>
                <a:lnTo>
                  <a:pt x="333972" y="1214486"/>
                </a:lnTo>
                <a:lnTo>
                  <a:pt x="374643" y="1235202"/>
                </a:lnTo>
                <a:lnTo>
                  <a:pt x="416905" y="1253074"/>
                </a:lnTo>
                <a:lnTo>
                  <a:pt x="460633" y="1267977"/>
                </a:lnTo>
                <a:lnTo>
                  <a:pt x="505702" y="1279787"/>
                </a:lnTo>
                <a:lnTo>
                  <a:pt x="551986" y="1288377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7"/>
                </a:lnTo>
                <a:lnTo>
                  <a:pt x="789697" y="1279787"/>
                </a:lnTo>
                <a:lnTo>
                  <a:pt x="834766" y="1267977"/>
                </a:lnTo>
                <a:lnTo>
                  <a:pt x="878494" y="1253074"/>
                </a:lnTo>
                <a:lnTo>
                  <a:pt x="920756" y="1235202"/>
                </a:lnTo>
                <a:lnTo>
                  <a:pt x="961427" y="1214486"/>
                </a:lnTo>
                <a:lnTo>
                  <a:pt x="1000382" y="1191053"/>
                </a:lnTo>
                <a:lnTo>
                  <a:pt x="1037495" y="1165026"/>
                </a:lnTo>
                <a:lnTo>
                  <a:pt x="1072641" y="1136532"/>
                </a:lnTo>
                <a:lnTo>
                  <a:pt x="1105695" y="1105695"/>
                </a:lnTo>
                <a:lnTo>
                  <a:pt x="1136532" y="1072641"/>
                </a:lnTo>
                <a:lnTo>
                  <a:pt x="1165026" y="1037495"/>
                </a:lnTo>
                <a:lnTo>
                  <a:pt x="1191053" y="1000382"/>
                </a:lnTo>
                <a:lnTo>
                  <a:pt x="1214486" y="961427"/>
                </a:lnTo>
                <a:lnTo>
                  <a:pt x="1235202" y="920756"/>
                </a:lnTo>
                <a:lnTo>
                  <a:pt x="1253074" y="878494"/>
                </a:lnTo>
                <a:lnTo>
                  <a:pt x="1267977" y="834766"/>
                </a:lnTo>
                <a:lnTo>
                  <a:pt x="1279787" y="789697"/>
                </a:lnTo>
                <a:lnTo>
                  <a:pt x="1288377" y="743413"/>
                </a:lnTo>
                <a:lnTo>
                  <a:pt x="1293623" y="696039"/>
                </a:lnTo>
                <a:lnTo>
                  <a:pt x="1295400" y="647700"/>
                </a:lnTo>
                <a:lnTo>
                  <a:pt x="1293623" y="599360"/>
                </a:lnTo>
                <a:lnTo>
                  <a:pt x="1288377" y="551986"/>
                </a:lnTo>
                <a:lnTo>
                  <a:pt x="1279787" y="505702"/>
                </a:lnTo>
                <a:lnTo>
                  <a:pt x="1267977" y="460633"/>
                </a:lnTo>
                <a:lnTo>
                  <a:pt x="1253074" y="416905"/>
                </a:lnTo>
                <a:lnTo>
                  <a:pt x="1235202" y="374643"/>
                </a:lnTo>
                <a:lnTo>
                  <a:pt x="1214486" y="333972"/>
                </a:lnTo>
                <a:lnTo>
                  <a:pt x="1191053" y="295017"/>
                </a:lnTo>
                <a:lnTo>
                  <a:pt x="1165026" y="257904"/>
                </a:lnTo>
                <a:lnTo>
                  <a:pt x="1136532" y="222758"/>
                </a:lnTo>
                <a:lnTo>
                  <a:pt x="1105695" y="189704"/>
                </a:lnTo>
                <a:lnTo>
                  <a:pt x="1072641" y="158867"/>
                </a:lnTo>
                <a:lnTo>
                  <a:pt x="1037495" y="130373"/>
                </a:lnTo>
                <a:lnTo>
                  <a:pt x="1000382" y="104346"/>
                </a:lnTo>
                <a:lnTo>
                  <a:pt x="961427" y="80913"/>
                </a:lnTo>
                <a:lnTo>
                  <a:pt x="920756" y="60197"/>
                </a:lnTo>
                <a:lnTo>
                  <a:pt x="878494" y="42325"/>
                </a:lnTo>
                <a:lnTo>
                  <a:pt x="834766" y="27422"/>
                </a:lnTo>
                <a:lnTo>
                  <a:pt x="789697" y="15612"/>
                </a:lnTo>
                <a:lnTo>
                  <a:pt x="743413" y="7022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646" y="2908289"/>
            <a:ext cx="14896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9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ys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5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0"/>
                </a:moveTo>
                <a:lnTo>
                  <a:pt x="6946900" y="0"/>
                </a:lnTo>
                <a:lnTo>
                  <a:pt x="6946900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447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</a:t>
            </a:r>
          </a:p>
        </p:txBody>
      </p:sp>
      <p:sp>
        <p:nvSpPr>
          <p:cNvPr id="9" name="object 9"/>
          <p:cNvSpPr/>
          <p:nvPr/>
        </p:nvSpPr>
        <p:spPr>
          <a:xfrm>
            <a:off x="3627263" y="1802791"/>
            <a:ext cx="5069081" cy="3013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8804" y="170062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0"/>
                </a:moveTo>
                <a:lnTo>
                  <a:pt x="31752" y="0"/>
                </a:lnTo>
                <a:lnTo>
                  <a:pt x="31752" y="31752"/>
                </a:lnTo>
                <a:lnTo>
                  <a:pt x="0" y="31752"/>
                </a:lnTo>
                <a:lnTo>
                  <a:pt x="0" y="0"/>
                </a:lnTo>
                <a:close/>
              </a:path>
            </a:pathLst>
          </a:custGeom>
          <a:ln w="31752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4732" y="5109632"/>
            <a:ext cx="4694767" cy="1735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42376" y="5343817"/>
            <a:ext cx="4025894" cy="1066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23916" y="5325351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0"/>
                </a:moveTo>
                <a:lnTo>
                  <a:pt x="31752" y="0"/>
                </a:lnTo>
                <a:lnTo>
                  <a:pt x="31752" y="31752"/>
                </a:lnTo>
                <a:lnTo>
                  <a:pt x="0" y="31752"/>
                </a:lnTo>
                <a:lnTo>
                  <a:pt x="0" y="0"/>
                </a:lnTo>
                <a:close/>
              </a:path>
            </a:pathLst>
          </a:custGeom>
          <a:ln w="31752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187" y="2098549"/>
            <a:ext cx="5128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solidFill>
                  <a:srgbClr val="404040"/>
                </a:solidFill>
              </a:rPr>
              <a:t>2.</a:t>
            </a:r>
            <a:r>
              <a:rPr sz="8400" spc="-60" dirty="0">
                <a:solidFill>
                  <a:srgbClr val="404040"/>
                </a:solidFill>
              </a:rPr>
              <a:t> </a:t>
            </a:r>
            <a:r>
              <a:rPr sz="8400" spc="-5" dirty="0">
                <a:solidFill>
                  <a:srgbClr val="404040"/>
                </a:solidFill>
              </a:rPr>
              <a:t>Objects</a:t>
            </a:r>
            <a:endParaRPr sz="8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2285</Words>
  <Application>Microsoft Macintosh PowerPoint</Application>
  <PresentationFormat>On-screen Show (4:3)</PresentationFormat>
  <Paragraphs>298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Calibri</vt:lpstr>
      <vt:lpstr>Times New Roman</vt:lpstr>
      <vt:lpstr>Office Theme</vt:lpstr>
      <vt:lpstr>GEOG 178/258 Week 3:</vt:lpstr>
      <vt:lpstr>Recap:</vt:lpstr>
      <vt:lpstr>1. Arrays</vt:lpstr>
      <vt:lpstr>So far…</vt:lpstr>
      <vt:lpstr>What is an Array??</vt:lpstr>
      <vt:lpstr>Creating an array…</vt:lpstr>
      <vt:lpstr>Challenge!!</vt:lpstr>
      <vt:lpstr>Solution</vt:lpstr>
      <vt:lpstr>2. Objects</vt:lpstr>
      <vt:lpstr>What is Java??... OOP</vt:lpstr>
      <vt:lpstr>What is an OBJECT??</vt:lpstr>
      <vt:lpstr>3. Classes</vt:lpstr>
      <vt:lpstr>What is a CLASS??</vt:lpstr>
      <vt:lpstr>The Blueprints within Java</vt:lpstr>
      <vt:lpstr>Plato’s ‘Doctrine of the Forms’…</vt:lpstr>
      <vt:lpstr>Plato’s ‘Doctrine of the Forms’…</vt:lpstr>
      <vt:lpstr>PowerPoint Presentation</vt:lpstr>
      <vt:lpstr>PowerPoint Presentation</vt:lpstr>
      <vt:lpstr>Why are CLASSES important?</vt:lpstr>
      <vt:lpstr>3. Practice</vt:lpstr>
      <vt:lpstr>Example:</vt:lpstr>
      <vt:lpstr>PowerPoint Presentation</vt:lpstr>
      <vt:lpstr>1. Creating a point class</vt:lpstr>
      <vt:lpstr>2. Defining the attributes</vt:lpstr>
      <vt:lpstr>2. Defining the constructor</vt:lpstr>
      <vt:lpstr>2. Defining the getters</vt:lpstr>
      <vt:lpstr>2. Defining the setters</vt:lpstr>
      <vt:lpstr>3. Add an method to the point class * Return a point as a WKT string</vt:lpstr>
      <vt:lpstr>3. Add another method * Calculate the area between two points</vt:lpstr>
      <vt:lpstr>3. Duplicate Methods for Robust Classes * Calculate distance between two points</vt:lpstr>
      <vt:lpstr>4. Create Points using the point Class:</vt:lpstr>
      <vt:lpstr>Test our code, apply our methods: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</dc:title>
  <cp:lastModifiedBy>Mike Johnson</cp:lastModifiedBy>
  <cp:revision>13</cp:revision>
  <cp:lastPrinted>2019-01-22T18:57:12Z</cp:lastPrinted>
  <dcterms:created xsi:type="dcterms:W3CDTF">2019-01-16T00:42:23Z</dcterms:created>
  <dcterms:modified xsi:type="dcterms:W3CDTF">2019-01-22T19:02:05Z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2017-01-24T00:00:00Z</vt:filetime>
  </property>
  <property fmtid="{D5CDD505-2E9C-101B-9397-08002B2CF9AE}" pid="3" name="Creator">
    <vt:lpwstr>PowerPoint</vt:lpwstr>
  </property>
  <property fmtid="{D5CDD505-2E9C-101B-9397-08002B2CF9AE}" pid="4" name="LastSaved">
    <vt:filetime>2019-01-16T00:00:00Z</vt:filetime>
  </property>
</Properties>
</file>