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Finding the </a:t>
            </a:r>
            <a:r>
              <a:rPr lang="de-DE" dirty="0" smtClean="0"/>
              <a:t>best place to open a restaurant – Bronx</a:t>
            </a:r>
            <a:endParaRPr lang="de-DE" dirty="0"/>
          </a:p>
        </p:txBody>
      </p:sp>
      <p:sp>
        <p:nvSpPr>
          <p:cNvPr id="3" name="Subtitle 2"/>
          <p:cNvSpPr>
            <a:spLocks noGrp="1"/>
          </p:cNvSpPr>
          <p:nvPr>
            <p:ph type="subTitle" idx="1"/>
          </p:nvPr>
        </p:nvSpPr>
        <p:spPr/>
        <p:txBody>
          <a:bodyPr/>
          <a:lstStyle/>
          <a:p>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sz="2200" dirty="0" smtClean="0"/>
              <a:t>G</a:t>
            </a:r>
            <a:r>
              <a:rPr lang="de-DE" sz="2200" dirty="0" smtClean="0"/>
              <a:t>reen </a:t>
            </a:r>
            <a:r>
              <a:rPr lang="de-DE" sz="2200" dirty="0" smtClean="0"/>
              <a:t>dots on the map </a:t>
            </a:r>
            <a:r>
              <a:rPr lang="de-DE" sz="2200" dirty="0" smtClean="0"/>
              <a:t>- 4th cluster  - it </a:t>
            </a:r>
            <a:r>
              <a:rPr lang="de-DE" sz="2200" dirty="0" smtClean="0"/>
              <a:t>is not advisable to open Pizza Place, Chinese Restaurant or Mexican Restaurant.</a:t>
            </a:r>
            <a:br>
              <a:rPr lang="de-DE" sz="2200" dirty="0" smtClean="0"/>
            </a:br>
            <a:r>
              <a:rPr lang="de-DE" sz="2000" dirty="0" smtClean="0"/>
              <a:t/>
            </a:r>
            <a:br>
              <a:rPr lang="de-DE" sz="2000" dirty="0" smtClean="0"/>
            </a:br>
            <a:endParaRPr lang="de-DE" sz="2000" dirty="0"/>
          </a:p>
        </p:txBody>
      </p:sp>
      <p:pic>
        <p:nvPicPr>
          <p:cNvPr id="4" name="Content Placeholder 3" descr="3.klaster.png"/>
          <p:cNvPicPr>
            <a:picLocks noGrp="1" noChangeAspect="1"/>
          </p:cNvPicPr>
          <p:nvPr>
            <p:ph idx="1"/>
          </p:nvPr>
        </p:nvPicPr>
        <p:blipFill>
          <a:blip r:embed="rId2"/>
          <a:stretch>
            <a:fillRect/>
          </a:stretch>
        </p:blipFill>
        <p:spPr>
          <a:xfrm>
            <a:off x="1066800" y="1143000"/>
            <a:ext cx="7091757" cy="538160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Conclusion</a:t>
            </a:r>
            <a:endParaRPr lang="de-DE" dirty="0"/>
          </a:p>
        </p:txBody>
      </p:sp>
      <p:sp>
        <p:nvSpPr>
          <p:cNvPr id="3" name="Content Placeholder 2"/>
          <p:cNvSpPr>
            <a:spLocks noGrp="1"/>
          </p:cNvSpPr>
          <p:nvPr>
            <p:ph idx="1"/>
          </p:nvPr>
        </p:nvSpPr>
        <p:spPr/>
        <p:txBody>
          <a:bodyPr>
            <a:normAutofit lnSpcReduction="10000"/>
          </a:bodyPr>
          <a:lstStyle/>
          <a:p>
            <a:r>
              <a:rPr lang="de-DE" dirty="0" smtClean="0"/>
              <a:t>Opening a gastronomic facility in the Bronx in terms of competition would be good in the neighborhoods: Clason Point, Edenwald, Fieldston,  Port Morris, Riverdale, since there are no restaurants or fast food there. As for the other neighborhoods, you should pay attention to the four tables above and in each neighborhood avoid type of restaurants that appear in the first most common venue and if possible the second and third common venue.</a:t>
            </a:r>
          </a:p>
          <a:p>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de-DE" dirty="0" smtClean="0"/>
              <a:t>Business </a:t>
            </a:r>
            <a:r>
              <a:rPr lang="de-DE" dirty="0" smtClean="0"/>
              <a:t>problem</a:t>
            </a:r>
            <a:endParaRPr lang="de-DE" dirty="0"/>
          </a:p>
        </p:txBody>
      </p:sp>
      <p:sp>
        <p:nvSpPr>
          <p:cNvPr id="3" name="Content Placeholder 2"/>
          <p:cNvSpPr>
            <a:spLocks noGrp="1"/>
          </p:cNvSpPr>
          <p:nvPr>
            <p:ph idx="1"/>
          </p:nvPr>
        </p:nvSpPr>
        <p:spPr/>
        <p:txBody>
          <a:bodyPr>
            <a:normAutofit/>
          </a:bodyPr>
          <a:lstStyle/>
          <a:p>
            <a:r>
              <a:rPr lang="de-DE" dirty="0" smtClean="0"/>
              <a:t>G</a:t>
            </a:r>
            <a:r>
              <a:rPr lang="de-DE" dirty="0" smtClean="0"/>
              <a:t>reat </a:t>
            </a:r>
            <a:r>
              <a:rPr lang="de-DE" dirty="0" smtClean="0"/>
              <a:t>competition </a:t>
            </a:r>
            <a:r>
              <a:rPr lang="de-DE" dirty="0" smtClean="0"/>
              <a:t>in gastronomy </a:t>
            </a:r>
          </a:p>
          <a:p>
            <a:r>
              <a:rPr lang="de-DE" dirty="0" smtClean="0"/>
              <a:t>I</a:t>
            </a:r>
            <a:r>
              <a:rPr lang="de-DE" dirty="0" smtClean="0"/>
              <a:t>t </a:t>
            </a:r>
            <a:r>
              <a:rPr lang="de-DE" dirty="0" smtClean="0"/>
              <a:t>is good to know the location </a:t>
            </a:r>
            <a:r>
              <a:rPr lang="de-DE" dirty="0" smtClean="0"/>
              <a:t>and competition in </a:t>
            </a:r>
            <a:r>
              <a:rPr lang="de-DE" dirty="0" smtClean="0"/>
              <a:t>the area </a:t>
            </a:r>
            <a:r>
              <a:rPr lang="de-DE" dirty="0" smtClean="0"/>
              <a:t>well</a:t>
            </a:r>
          </a:p>
          <a:p>
            <a:r>
              <a:rPr lang="de-DE" dirty="0" smtClean="0"/>
              <a:t>Nummbers of </a:t>
            </a:r>
            <a:r>
              <a:rPr lang="de-DE" dirty="0" smtClean="0"/>
              <a:t>restaurants of a certain type in a </a:t>
            </a:r>
            <a:r>
              <a:rPr lang="de-DE" dirty="0" smtClean="0"/>
              <a:t>location</a:t>
            </a:r>
          </a:p>
          <a:p>
            <a:r>
              <a:rPr lang="de-DE" dirty="0" smtClean="0"/>
              <a:t>which </a:t>
            </a:r>
            <a:r>
              <a:rPr lang="de-DE" dirty="0" smtClean="0"/>
              <a:t>types of gastronomic facility </a:t>
            </a:r>
            <a:r>
              <a:rPr lang="de-DE" dirty="0" smtClean="0"/>
              <a:t>already </a:t>
            </a:r>
            <a:r>
              <a:rPr lang="de-DE" dirty="0" smtClean="0"/>
              <a:t>exist and in which </a:t>
            </a:r>
            <a:r>
              <a:rPr lang="de-DE" dirty="0" smtClean="0"/>
              <a:t>locations</a:t>
            </a:r>
            <a:endParaRPr lang="de-DE" dirty="0" smtClean="0"/>
          </a:p>
          <a:p>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de-DE" dirty="0" smtClean="0"/>
              <a:t>Data</a:t>
            </a:r>
            <a:br>
              <a:rPr lang="de-DE" dirty="0" smtClean="0"/>
            </a:br>
            <a:endParaRPr lang="de-DE" dirty="0"/>
          </a:p>
        </p:txBody>
      </p:sp>
      <p:sp>
        <p:nvSpPr>
          <p:cNvPr id="3" name="Content Placeholder 2"/>
          <p:cNvSpPr>
            <a:spLocks noGrp="1"/>
          </p:cNvSpPr>
          <p:nvPr>
            <p:ph idx="1"/>
          </p:nvPr>
        </p:nvSpPr>
        <p:spPr/>
        <p:txBody>
          <a:bodyPr/>
          <a:lstStyle/>
          <a:p>
            <a:r>
              <a:rPr lang="de-DE" dirty="0" smtClean="0"/>
              <a:t>Site </a:t>
            </a:r>
            <a:r>
              <a:rPr lang="de-DE" u="sng" dirty="0" smtClean="0">
                <a:hlinkClick r:id="rId2"/>
              </a:rPr>
              <a:t>https://geo.nyu.edu/catalog/nyu_2451_34572</a:t>
            </a:r>
            <a:endParaRPr lang="de-DE" u="sng" dirty="0" smtClean="0"/>
          </a:p>
          <a:p>
            <a:endParaRPr lang="en-US" u="sng" dirty="0" smtClean="0"/>
          </a:p>
          <a:p>
            <a:r>
              <a:rPr lang="de-DE" dirty="0" smtClean="0"/>
              <a:t>Foursquare location data</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Restaurant categories </a:t>
            </a:r>
            <a:br>
              <a:rPr lang="de-DE" dirty="0" smtClean="0"/>
            </a:br>
            <a:r>
              <a:rPr lang="de-DE" sz="2000" dirty="0" smtClean="0"/>
              <a:t>(</a:t>
            </a:r>
            <a:r>
              <a:rPr lang="en-US" sz="2000" dirty="0" smtClean="0"/>
              <a:t>review for the first few neighborhoods</a:t>
            </a:r>
            <a:r>
              <a:rPr lang="de-DE" sz="2000" dirty="0" smtClean="0"/>
              <a:t>)</a:t>
            </a:r>
            <a:endParaRPr lang="de-DE" sz="2000" dirty="0"/>
          </a:p>
        </p:txBody>
      </p:sp>
      <p:pic>
        <p:nvPicPr>
          <p:cNvPr id="4" name="Content Placeholder 3" descr="tabela1.png"/>
          <p:cNvPicPr>
            <a:picLocks noGrp="1" noChangeAspect="1"/>
          </p:cNvPicPr>
          <p:nvPr>
            <p:ph idx="1"/>
          </p:nvPr>
        </p:nvPicPr>
        <p:blipFill>
          <a:blip r:embed="rId2"/>
          <a:stretch>
            <a:fillRect/>
          </a:stretch>
        </p:blipFill>
        <p:spPr>
          <a:xfrm>
            <a:off x="304800" y="1828801"/>
            <a:ext cx="8610600" cy="4267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 </a:t>
            </a:r>
            <a:endParaRPr lang="de-DE" dirty="0"/>
          </a:p>
        </p:txBody>
      </p:sp>
      <p:pic>
        <p:nvPicPr>
          <p:cNvPr id="4" name="Content Placeholder 3" descr="barplot.png"/>
          <p:cNvPicPr>
            <a:picLocks noGrp="1" noChangeAspect="1"/>
          </p:cNvPicPr>
          <p:nvPr>
            <p:ph idx="1"/>
          </p:nvPr>
        </p:nvPicPr>
        <p:blipFill>
          <a:blip r:embed="rId2"/>
          <a:stretch>
            <a:fillRect/>
          </a:stretch>
        </p:blipFill>
        <p:spPr>
          <a:xfrm>
            <a:off x="0" y="1981200"/>
            <a:ext cx="9144000" cy="4038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4 </a:t>
            </a:r>
            <a:r>
              <a:rPr lang="en-US" dirty="0" err="1" smtClean="0"/>
              <a:t>clasters</a:t>
            </a:r>
            <a:r>
              <a:rPr lang="en-US" dirty="0" smtClean="0"/>
              <a:t> </a:t>
            </a:r>
            <a:endParaRPr lang="de-DE" dirty="0"/>
          </a:p>
        </p:txBody>
      </p:sp>
      <p:sp>
        <p:nvSpPr>
          <p:cNvPr id="3" name="Content Placeholder 2"/>
          <p:cNvSpPr>
            <a:spLocks noGrp="1"/>
          </p:cNvSpPr>
          <p:nvPr>
            <p:ph idx="1"/>
          </p:nvPr>
        </p:nvSpPr>
        <p:spPr/>
        <p:txBody>
          <a:bodyPr/>
          <a:lstStyle/>
          <a:p>
            <a:pPr>
              <a:buNone/>
            </a:pPr>
            <a:r>
              <a:rPr lang="de-DE" dirty="0" smtClean="0"/>
              <a:t>   </a:t>
            </a:r>
            <a:endParaRPr lang="de-DE" dirty="0" smtClean="0"/>
          </a:p>
          <a:p>
            <a:endParaRPr lang="de-DE" dirty="0"/>
          </a:p>
        </p:txBody>
      </p:sp>
      <p:pic>
        <p:nvPicPr>
          <p:cNvPr id="4" name="Picture 3" descr="mapa.png"/>
          <p:cNvPicPr>
            <a:picLocks noChangeAspect="1"/>
          </p:cNvPicPr>
          <p:nvPr/>
        </p:nvPicPr>
        <p:blipFill>
          <a:blip r:embed="rId2"/>
          <a:stretch>
            <a:fillRect/>
          </a:stretch>
        </p:blipFill>
        <p:spPr>
          <a:xfrm>
            <a:off x="1143000" y="1524000"/>
            <a:ext cx="7014153" cy="50580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sz="2200" dirty="0" smtClean="0"/>
              <a:t>R</a:t>
            </a:r>
            <a:r>
              <a:rPr lang="de-DE" sz="2200" dirty="0" smtClean="0"/>
              <a:t>ed </a:t>
            </a:r>
            <a:r>
              <a:rPr lang="de-DE" sz="2200" dirty="0" smtClean="0"/>
              <a:t>dots on the </a:t>
            </a:r>
            <a:r>
              <a:rPr lang="de-DE" sz="2200" dirty="0" smtClean="0"/>
              <a:t>- first cluster- it is </a:t>
            </a:r>
            <a:r>
              <a:rPr lang="de-DE" sz="2200" dirty="0" smtClean="0"/>
              <a:t>not advisable to open Pizza Place, Sushi Restaurant  or Fast Food Restaurant.</a:t>
            </a:r>
            <a:r>
              <a:rPr lang="de-DE" dirty="0" smtClean="0"/>
              <a:t/>
            </a:r>
            <a:br>
              <a:rPr lang="de-DE" dirty="0" smtClean="0"/>
            </a:br>
            <a:endParaRPr lang="de-DE" dirty="0"/>
          </a:p>
        </p:txBody>
      </p:sp>
      <p:pic>
        <p:nvPicPr>
          <p:cNvPr id="4" name="Content Placeholder 3" descr="0.claster.png"/>
          <p:cNvPicPr>
            <a:picLocks noGrp="1" noChangeAspect="1"/>
          </p:cNvPicPr>
          <p:nvPr>
            <p:ph idx="1"/>
          </p:nvPr>
        </p:nvPicPr>
        <p:blipFill>
          <a:blip r:embed="rId2"/>
          <a:stretch>
            <a:fillRect/>
          </a:stretch>
        </p:blipFill>
        <p:spPr>
          <a:xfrm>
            <a:off x="1752600" y="1524000"/>
            <a:ext cx="5649114" cy="4258270"/>
          </a:xfrm>
        </p:spPr>
      </p:pic>
      <p:pic>
        <p:nvPicPr>
          <p:cNvPr id="5" name="Picture 4" descr="0.claster1.png"/>
          <p:cNvPicPr>
            <a:picLocks noChangeAspect="1"/>
          </p:cNvPicPr>
          <p:nvPr/>
        </p:nvPicPr>
        <p:blipFill>
          <a:blip r:embed="rId3"/>
          <a:stretch>
            <a:fillRect/>
          </a:stretch>
        </p:blipFill>
        <p:spPr>
          <a:xfrm>
            <a:off x="1828800" y="5867400"/>
            <a:ext cx="5515745" cy="4667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000" dirty="0" smtClean="0"/>
              <a:t>B</a:t>
            </a:r>
            <a:r>
              <a:rPr lang="de-DE" sz="2000" dirty="0" smtClean="0"/>
              <a:t>lue </a:t>
            </a:r>
            <a:r>
              <a:rPr lang="de-DE" sz="2000" dirty="0" smtClean="0"/>
              <a:t>dots on the </a:t>
            </a:r>
            <a:r>
              <a:rPr lang="de-DE" sz="2000" dirty="0" smtClean="0"/>
              <a:t>- second </a:t>
            </a:r>
            <a:r>
              <a:rPr lang="de-DE" sz="2000" dirty="0" smtClean="0"/>
              <a:t>cluster </a:t>
            </a:r>
            <a:r>
              <a:rPr lang="de-DE" sz="2000" dirty="0" smtClean="0"/>
              <a:t>- it </a:t>
            </a:r>
            <a:r>
              <a:rPr lang="de-DE" sz="2000" dirty="0" smtClean="0"/>
              <a:t>is not advisable to open Pizza Place, Sushi Restaurant  or Mexican Restaurant.</a:t>
            </a:r>
            <a:br>
              <a:rPr lang="de-DE" sz="2000" dirty="0" smtClean="0"/>
            </a:br>
            <a:endParaRPr lang="de-DE" sz="2000" dirty="0"/>
          </a:p>
        </p:txBody>
      </p:sp>
      <p:pic>
        <p:nvPicPr>
          <p:cNvPr id="4" name="Content Placeholder 3" descr="1.claster.png"/>
          <p:cNvPicPr>
            <a:picLocks noGrp="1" noChangeAspect="1"/>
          </p:cNvPicPr>
          <p:nvPr>
            <p:ph idx="1"/>
          </p:nvPr>
        </p:nvPicPr>
        <p:blipFill>
          <a:blip r:embed="rId2"/>
          <a:stretch>
            <a:fillRect/>
          </a:stretch>
        </p:blipFill>
        <p:spPr>
          <a:xfrm>
            <a:off x="1143000" y="1295400"/>
            <a:ext cx="6928757" cy="5105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000" dirty="0" smtClean="0"/>
              <a:t>T</a:t>
            </a:r>
            <a:r>
              <a:rPr lang="de-DE" sz="2000" dirty="0" smtClean="0"/>
              <a:t>urquoise </a:t>
            </a:r>
            <a:r>
              <a:rPr lang="de-DE" sz="2000" dirty="0" smtClean="0"/>
              <a:t>dots on the map </a:t>
            </a:r>
            <a:r>
              <a:rPr lang="de-DE" sz="2000" dirty="0" smtClean="0"/>
              <a:t>- third </a:t>
            </a:r>
            <a:r>
              <a:rPr lang="de-DE" sz="2000" dirty="0" smtClean="0"/>
              <a:t>cluster </a:t>
            </a:r>
            <a:r>
              <a:rPr lang="de-DE" sz="2000" dirty="0" smtClean="0"/>
              <a:t>- it </a:t>
            </a:r>
            <a:r>
              <a:rPr lang="de-DE" sz="2000" dirty="0" smtClean="0"/>
              <a:t>is not advisable to open Caribbean  Restaurant or Sushi Restaurant.</a:t>
            </a:r>
            <a:br>
              <a:rPr lang="de-DE" sz="2000" dirty="0" smtClean="0"/>
            </a:br>
            <a:endParaRPr lang="de-DE" sz="2000" dirty="0"/>
          </a:p>
        </p:txBody>
      </p:sp>
      <p:pic>
        <p:nvPicPr>
          <p:cNvPr id="4" name="Content Placeholder 3" descr="2.claster.png"/>
          <p:cNvPicPr>
            <a:picLocks noGrp="1" noChangeAspect="1"/>
          </p:cNvPicPr>
          <p:nvPr>
            <p:ph idx="1"/>
          </p:nvPr>
        </p:nvPicPr>
        <p:blipFill>
          <a:blip r:embed="rId2"/>
          <a:stretch>
            <a:fillRect/>
          </a:stretch>
        </p:blipFill>
        <p:spPr>
          <a:xfrm>
            <a:off x="914400" y="2438400"/>
            <a:ext cx="7213783" cy="1542341"/>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Words>
  <Application>Microsoft Office PowerPoint</Application>
  <PresentationFormat>On-screen Show (4:3)</PresentationFormat>
  <Paragraphs>20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Finding the best place to open a restaurant – Bronx</vt:lpstr>
      <vt:lpstr>Business problem</vt:lpstr>
      <vt:lpstr>Data </vt:lpstr>
      <vt:lpstr>Restaurant categories  (review for the first few neighborhoods)</vt:lpstr>
      <vt:lpstr>Bar plot </vt:lpstr>
      <vt:lpstr>Map of 4 clasters </vt:lpstr>
      <vt:lpstr>Red dots on the - first cluster- it is not advisable to open Pizza Place, Sushi Restaurant  or Fast Food Restaurant. </vt:lpstr>
      <vt:lpstr>Blue dots on the - second cluster - it is not advisable to open Pizza Place, Sushi Restaurant  or Mexican Restaurant. </vt:lpstr>
      <vt:lpstr>Turquoise dots on the map - third cluster - it is not advisable to open Caribbean  Restaurant or Sushi Restaurant. </vt:lpstr>
      <vt:lpstr>Green dots on the map - 4th cluster  - it is not advisable to open Pizza Place, Chinese Restaurant or Mexican Restaurant.  </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to open a restaurant – Bronx</dc:title>
  <dc:creator>Ana</dc:creator>
  <cp:lastModifiedBy>Ana</cp:lastModifiedBy>
  <cp:revision>2</cp:revision>
  <dcterms:created xsi:type="dcterms:W3CDTF">2006-08-16T00:00:00Z</dcterms:created>
  <dcterms:modified xsi:type="dcterms:W3CDTF">2020-08-18T11:41:01Z</dcterms:modified>
</cp:coreProperties>
</file>