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3" r:id="rId9"/>
    <p:sldId id="264" r:id="rId10"/>
    <p:sldId id="261" r:id="rId11"/>
    <p:sldId id="265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Montserrat Classic" panose="020B0604020202020204" charset="0"/>
      <p:regular r:id="rId21"/>
    </p:embeddedFont>
    <p:embeddedFont>
      <p:font typeface="Montserrat Classic Bold" panose="020B0604020202020204" charset="0"/>
      <p:regular r:id="rId22"/>
    </p:embeddedFont>
    <p:embeddedFont>
      <p:font typeface="Montserrat Light" panose="00000400000000000000" pitchFamily="2" charset="0"/>
      <p:regular r:id="rId23"/>
      <p:italic r:id="rId24"/>
    </p:embeddedFont>
    <p:embeddedFont>
      <p:font typeface="Roboto Mono Light" panose="020B0604020202020204" charset="0"/>
      <p:regular r:id="rId25"/>
    </p:embeddedFont>
    <p:embeddedFont>
      <p:font typeface="Roboto Mono Regular" panose="020B0604020202020204" charset="0"/>
      <p:regular r:id="rId26"/>
    </p:embeddedFont>
    <p:embeddedFont>
      <p:font typeface="Roboto Mono Regular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22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097250" y="0"/>
            <a:ext cx="2190750" cy="81915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57200" y="-495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4" name="AutoShape 4"/>
          <p:cNvSpPr/>
          <p:nvPr/>
        </p:nvSpPr>
        <p:spPr>
          <a:xfrm>
            <a:off x="0" y="4133850"/>
            <a:ext cx="971550" cy="615315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TextBox 5"/>
          <p:cNvSpPr txBox="1"/>
          <p:nvPr/>
        </p:nvSpPr>
        <p:spPr>
          <a:xfrm>
            <a:off x="1028700" y="1071880"/>
            <a:ext cx="12282714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231">
                <a:solidFill>
                  <a:srgbClr val="202020"/>
                </a:solidFill>
                <a:latin typeface="Roboto Mono Light"/>
              </a:rPr>
              <a:t>Este material pode ser utilizado nas aulas do Centro Paula Souza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46907" y="3551554"/>
            <a:ext cx="13946554" cy="5706746"/>
            <a:chOff x="0" y="0"/>
            <a:chExt cx="18595406" cy="7608994"/>
          </a:xfrm>
        </p:grpSpPr>
        <p:sp>
          <p:nvSpPr>
            <p:cNvPr id="7" name="TextBox 7"/>
            <p:cNvSpPr txBox="1"/>
            <p:nvPr/>
          </p:nvSpPr>
          <p:spPr>
            <a:xfrm>
              <a:off x="0" y="180975"/>
              <a:ext cx="18595406" cy="50209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9600" spc="115">
                  <a:solidFill>
                    <a:srgbClr val="202020"/>
                  </a:solidFill>
                  <a:latin typeface="Roboto Mono Regular Bold"/>
                </a:rPr>
                <a:t>CONSTRUTORES E ENCAPSULAMENTO</a:t>
              </a:r>
            </a:p>
            <a:p>
              <a:pPr>
                <a:lnSpc>
                  <a:spcPts val="9600"/>
                </a:lnSpc>
              </a:pPr>
              <a:endParaRPr lang="en-US" sz="9600" spc="115">
                <a:solidFill>
                  <a:srgbClr val="202020"/>
                </a:solidFill>
                <a:latin typeface="Roboto Mono Regular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012181"/>
              <a:ext cx="15865348" cy="15968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89"/>
                </a:lnSpc>
              </a:pPr>
              <a:r>
                <a:rPr lang="en-US" sz="2349" spc="23">
                  <a:solidFill>
                    <a:srgbClr val="202020"/>
                  </a:solidFill>
                  <a:latin typeface="Roboto Mono Regular Bold"/>
                </a:rPr>
                <a:t>Ana Beatriz Barbosa Alves - 1110482113012 </a:t>
              </a:r>
            </a:p>
            <a:p>
              <a:pPr>
                <a:lnSpc>
                  <a:spcPts val="3289"/>
                </a:lnSpc>
              </a:pPr>
              <a:r>
                <a:rPr lang="en-US" sz="2349" spc="23">
                  <a:solidFill>
                    <a:srgbClr val="202020"/>
                  </a:solidFill>
                  <a:latin typeface="Roboto Mono Regular Bold"/>
                </a:rPr>
                <a:t>Programação Orientada a Objetos - Antonio Rodrigues Carvalho Neto</a:t>
              </a:r>
            </a:p>
            <a:p>
              <a:pPr>
                <a:lnSpc>
                  <a:spcPts val="3290"/>
                </a:lnSpc>
              </a:pPr>
              <a:r>
                <a:rPr lang="en-US" sz="2349" spc="23">
                  <a:solidFill>
                    <a:srgbClr val="202020"/>
                  </a:solidFill>
                  <a:latin typeface="Roboto Mono Regular Bold"/>
                </a:rPr>
                <a:t>FATEC Zona Leste – 2º/2021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18660" y="5750485"/>
            <a:ext cx="3273906" cy="327390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 rot="5400000">
            <a:off x="16612927" y="580728"/>
            <a:ext cx="1292746" cy="1376638"/>
            <a:chOff x="0" y="0"/>
            <a:chExt cx="1723661" cy="1835518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771" b="22867"/>
          <a:stretch/>
        </p:blipFill>
        <p:spPr>
          <a:xfrm>
            <a:off x="0" y="3796655"/>
            <a:ext cx="6414241" cy="6490345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66800" y="-1"/>
            <a:ext cx="5715000" cy="9229725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4" name="AutoShape 4"/>
          <p:cNvSpPr/>
          <p:nvPr/>
        </p:nvSpPr>
        <p:spPr>
          <a:xfrm>
            <a:off x="17554575" y="204788"/>
            <a:ext cx="38100" cy="82296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5" name="Group 5"/>
          <p:cNvGrpSpPr/>
          <p:nvPr/>
        </p:nvGrpSpPr>
        <p:grpSpPr>
          <a:xfrm rot="5400000">
            <a:off x="16676650" y="8637839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993392" y="2464672"/>
            <a:ext cx="3785616" cy="4114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77200" y="4200525"/>
            <a:ext cx="7995365" cy="172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75"/>
              </a:lnSpc>
            </a:pPr>
            <a:r>
              <a:rPr lang="en-US" sz="5499" spc="494">
                <a:solidFill>
                  <a:srgbClr val="202020"/>
                </a:solidFill>
                <a:latin typeface="Montserrat Classic Bold"/>
              </a:rPr>
              <a:t>MUITO OBRIGADA PELA ATENÇÃO!!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195565" y="2474900"/>
            <a:ext cx="2092435" cy="78121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TextBox 3"/>
          <p:cNvSpPr txBox="1"/>
          <p:nvPr/>
        </p:nvSpPr>
        <p:spPr>
          <a:xfrm>
            <a:off x="9535445" y="6777037"/>
            <a:ext cx="7723855" cy="294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7000" spc="63">
                <a:solidFill>
                  <a:srgbClr val="202020"/>
                </a:solidFill>
                <a:latin typeface="Montserrat Classic Bold"/>
              </a:rPr>
              <a:t>Em caso de dúvidas entre em contato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620477" y="828366"/>
            <a:ext cx="2503388" cy="2503388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1028700" y="-2286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6" name="Group 6"/>
          <p:cNvGrpSpPr/>
          <p:nvPr/>
        </p:nvGrpSpPr>
        <p:grpSpPr>
          <a:xfrm rot="5400000">
            <a:off x="593147" y="8637839"/>
            <a:ext cx="1165300" cy="1240921"/>
            <a:chOff x="0" y="0"/>
            <a:chExt cx="1553733" cy="1654562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1677393" y="221755"/>
            <a:ext cx="6224879" cy="7759674"/>
            <a:chOff x="0" y="0"/>
            <a:chExt cx="8299839" cy="1034623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60381"/>
              <a:ext cx="8299839" cy="549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09"/>
                </a:lnSpc>
              </a:pPr>
              <a:r>
                <a:rPr lang="en-US" sz="2435" spc="48">
                  <a:solidFill>
                    <a:srgbClr val="202020"/>
                  </a:solidFill>
                  <a:latin typeface="Montserrat Light"/>
                </a:rPr>
                <a:t>https://github.com/anabalves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299839" cy="577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52"/>
                </a:lnSpc>
              </a:pPr>
              <a:r>
                <a:rPr lang="en-US" sz="2609" spc="260">
                  <a:solidFill>
                    <a:srgbClr val="202020"/>
                  </a:solidFill>
                  <a:latin typeface="Montserrat Classic"/>
                </a:rPr>
                <a:t>GITHUB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599720"/>
              <a:ext cx="8299839" cy="1123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09"/>
                </a:lnSpc>
              </a:pPr>
              <a:r>
                <a:rPr lang="en-US" sz="2435" spc="48">
                  <a:solidFill>
                    <a:srgbClr val="202020"/>
                  </a:solidFill>
                  <a:latin typeface="Montserrat Light"/>
                </a:rPr>
                <a:t>https://www.linkedin.com/in/ana-beatriz-barbosa-alves-775138197/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691714"/>
              <a:ext cx="8299839" cy="577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52"/>
                </a:lnSpc>
              </a:pPr>
              <a:r>
                <a:rPr lang="en-US" sz="2609" spc="260">
                  <a:solidFill>
                    <a:srgbClr val="202020"/>
                  </a:solidFill>
                  <a:latin typeface="Montserrat Classic"/>
                </a:rPr>
                <a:t>LINKEDIN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6652757"/>
              <a:ext cx="8299839" cy="549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09"/>
                </a:lnSpc>
              </a:pPr>
              <a:r>
                <a:rPr lang="en-US" sz="2435" spc="48">
                  <a:solidFill>
                    <a:srgbClr val="202020"/>
                  </a:solidFill>
                  <a:latin typeface="Montserrat Light"/>
                </a:rPr>
                <a:t>ana.alves41@fatec.sp.gov.br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5744751"/>
              <a:ext cx="8299839" cy="577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52"/>
                </a:lnSpc>
              </a:pPr>
              <a:r>
                <a:rPr lang="en-US" sz="2609" spc="260">
                  <a:solidFill>
                    <a:srgbClr val="202020"/>
                  </a:solidFill>
                  <a:latin typeface="Montserrat Classic"/>
                </a:rPr>
                <a:t>E-MAIL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9222801"/>
              <a:ext cx="8299839" cy="1123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09"/>
                </a:lnSpc>
              </a:pPr>
              <a:r>
                <a:rPr lang="en-US" sz="2435" spc="48">
                  <a:solidFill>
                    <a:srgbClr val="202020"/>
                  </a:solidFill>
                  <a:latin typeface="Montserrat Light"/>
                </a:rPr>
                <a:t>https://discord.com/users/705530303615336520/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314795"/>
              <a:ext cx="8299839" cy="577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52"/>
                </a:lnSpc>
              </a:pPr>
              <a:r>
                <a:rPr lang="en-US" sz="2609" spc="260">
                  <a:solidFill>
                    <a:srgbClr val="202020"/>
                  </a:solidFill>
                  <a:latin typeface="Montserrat Classic"/>
                </a:rPr>
                <a:t>DISCORD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76300" y="25527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0" y="0"/>
            <a:ext cx="2291334" cy="363855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4" name="AutoShape 4"/>
          <p:cNvSpPr/>
          <p:nvPr/>
        </p:nvSpPr>
        <p:spPr>
          <a:xfrm>
            <a:off x="17849850" y="0"/>
            <a:ext cx="438150" cy="102870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TextBox 5"/>
          <p:cNvSpPr txBox="1"/>
          <p:nvPr/>
        </p:nvSpPr>
        <p:spPr>
          <a:xfrm>
            <a:off x="1842072" y="1287462"/>
            <a:ext cx="1406112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8000" spc="72" dirty="0">
                <a:solidFill>
                  <a:srgbClr val="202020"/>
                </a:solidFill>
                <a:latin typeface="Roboto Mono Regular Bold"/>
              </a:rPr>
              <a:t>O que é um construtor?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03922" y="3951919"/>
            <a:ext cx="16326865" cy="5431162"/>
            <a:chOff x="0" y="0"/>
            <a:chExt cx="21769154" cy="724155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19469813" cy="10270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220"/>
                </a:lnSpc>
              </a:pPr>
              <a:r>
                <a:rPr lang="en-US" sz="2300" spc="46">
                  <a:solidFill>
                    <a:srgbClr val="202020"/>
                  </a:solidFill>
                  <a:latin typeface="Roboto Mono Regular"/>
                </a:rPr>
                <a:t>Pode-se dizer que o construtor é um método especial que vai ser executado no momento que for criada a instância de um objeto.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71003" y="1261543"/>
              <a:ext cx="10089135" cy="4936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ctr">
                <a:lnSpc>
                  <a:spcPts val="3220"/>
                </a:lnSpc>
                <a:buFont typeface="Arial"/>
                <a:buChar char="•"/>
              </a:pPr>
              <a:r>
                <a:rPr lang="en-US" sz="2300" spc="46">
                  <a:solidFill>
                    <a:srgbClr val="202020"/>
                  </a:solidFill>
                  <a:latin typeface="Roboto Mono Regular"/>
                </a:rPr>
                <a:t>Acontece quando usamos o comando new();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012081"/>
              <a:ext cx="9909962" cy="4936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46">
                  <a:solidFill>
                    <a:srgbClr val="202020"/>
                  </a:solidFill>
                  <a:latin typeface="Roboto Mono Regular"/>
                </a:rPr>
                <a:t>Mas qual é a utilidade de um construtor?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1003" y="2705284"/>
              <a:ext cx="21598151" cy="15604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just">
                <a:lnSpc>
                  <a:spcPts val="3220"/>
                </a:lnSpc>
                <a:buFont typeface="Arial"/>
                <a:buChar char="•"/>
              </a:pPr>
              <a:r>
                <a:rPr lang="en-US" sz="2300" spc="46">
                  <a:solidFill>
                    <a:srgbClr val="202020"/>
                  </a:solidFill>
                  <a:latin typeface="Roboto Mono Regular"/>
                </a:rPr>
                <a:t>Iniciar valores de algum atributo;</a:t>
              </a:r>
            </a:p>
            <a:p>
              <a:pPr marL="496571" lvl="1" indent="-248285">
                <a:lnSpc>
                  <a:spcPts val="3220"/>
                </a:lnSpc>
                <a:buFont typeface="Arial"/>
                <a:buChar char="•"/>
              </a:pPr>
              <a:r>
                <a:rPr lang="en-US" sz="2300" spc="46">
                  <a:solidFill>
                    <a:srgbClr val="202020"/>
                  </a:solidFill>
                  <a:latin typeface="Roboto Mono Regular"/>
                </a:rPr>
                <a:t>Permitir ou até mesmo obrigar que o objeto receba dados no momento de sua instanciação.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548694"/>
              <a:ext cx="19469813" cy="10270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46">
                  <a:solidFill>
                    <a:srgbClr val="202020"/>
                  </a:solidFill>
                  <a:latin typeface="Roboto Mono Regular"/>
                </a:rPr>
                <a:t>Se um construtor não for criado de forma explícita, o </a:t>
              </a:r>
              <a:r>
                <a:rPr lang="en-US" sz="2300" spc="46">
                  <a:solidFill>
                    <a:srgbClr val="202020"/>
                  </a:solidFill>
                  <a:latin typeface="Roboto Mono Regular Bold"/>
                </a:rPr>
                <a:t>construtor padrão</a:t>
              </a:r>
              <a:r>
                <a:rPr lang="en-US" sz="2300" spc="46">
                  <a:solidFill>
                    <a:srgbClr val="202020"/>
                  </a:solidFill>
                  <a:latin typeface="Roboto Mono Regular"/>
                </a:rPr>
                <a:t> será fornecido de forma implícita pelo Java.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945284"/>
              <a:ext cx="14019033" cy="4936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46">
                  <a:solidFill>
                    <a:srgbClr val="202020"/>
                  </a:solidFill>
                  <a:latin typeface="Roboto Mono Regular"/>
                </a:rPr>
                <a:t>Podemos especificar mais de um construtor na mesma classe.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747943"/>
              <a:ext cx="7251162" cy="4936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46">
                  <a:solidFill>
                    <a:srgbClr val="202020"/>
                  </a:solidFill>
                  <a:latin typeface="Roboto Mono Regular"/>
                </a:rPr>
                <a:t>Construtor não tem retorno!!!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7275" b="18740"/>
          <a:stretch/>
        </p:blipFill>
        <p:spPr>
          <a:xfrm>
            <a:off x="15774527" y="7478556"/>
            <a:ext cx="2513473" cy="2808444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573406" y="0"/>
            <a:ext cx="45719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4" name="AutoShape 4"/>
          <p:cNvSpPr/>
          <p:nvPr/>
        </p:nvSpPr>
        <p:spPr>
          <a:xfrm>
            <a:off x="0" y="0"/>
            <a:ext cx="1371600" cy="25527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5" name="Group 5"/>
          <p:cNvGrpSpPr/>
          <p:nvPr/>
        </p:nvGrpSpPr>
        <p:grpSpPr>
          <a:xfrm rot="5400000">
            <a:off x="446050" y="589636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A266DFF-AD9F-4CB2-96F5-52C020C3A175}"/>
              </a:ext>
            </a:extLst>
          </p:cNvPr>
          <p:cNvSpPr txBox="1"/>
          <p:nvPr/>
        </p:nvSpPr>
        <p:spPr>
          <a:xfrm>
            <a:off x="2107475" y="2521131"/>
            <a:ext cx="3733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Televisao t1 = new Televisao( );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526399-7864-41FF-B228-465BF75DB611}"/>
              </a:ext>
            </a:extLst>
          </p:cNvPr>
          <p:cNvCxnSpPr>
            <a:cxnSpLocks/>
          </p:cNvCxnSpPr>
          <p:nvPr/>
        </p:nvCxnSpPr>
        <p:spPr>
          <a:xfrm>
            <a:off x="2945675" y="2890463"/>
            <a:ext cx="0" cy="687847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0DBD51-73AF-415C-8D9F-23F36CFAAA20}"/>
              </a:ext>
            </a:extLst>
          </p:cNvPr>
          <p:cNvCxnSpPr>
            <a:cxnSpLocks/>
          </p:cNvCxnSpPr>
          <p:nvPr/>
        </p:nvCxnSpPr>
        <p:spPr>
          <a:xfrm>
            <a:off x="4698275" y="2890463"/>
            <a:ext cx="0" cy="687847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2B3B28-D43A-451A-8586-48C48AA4EF39}"/>
              </a:ext>
            </a:extLst>
          </p:cNvPr>
          <p:cNvSpPr txBox="1"/>
          <p:nvPr/>
        </p:nvSpPr>
        <p:spPr>
          <a:xfrm>
            <a:off x="2412276" y="3686432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Classe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1810F8-4927-4D54-836F-98604EBC3104}"/>
              </a:ext>
            </a:extLst>
          </p:cNvPr>
          <p:cNvSpPr txBox="1"/>
          <p:nvPr/>
        </p:nvSpPr>
        <p:spPr>
          <a:xfrm>
            <a:off x="4164875" y="3686432"/>
            <a:ext cx="167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Construtor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988A46-054F-404D-BD6F-EA43B703B59B}"/>
              </a:ext>
            </a:extLst>
          </p:cNvPr>
          <p:cNvSpPr txBox="1"/>
          <p:nvPr/>
        </p:nvSpPr>
        <p:spPr>
          <a:xfrm>
            <a:off x="2107475" y="4446385"/>
            <a:ext cx="3733799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Class Televisao {</a:t>
            </a:r>
          </a:p>
          <a:p>
            <a:endParaRPr lang="pt-BR" b="1" dirty="0">
              <a:solidFill>
                <a:schemeClr val="bg1"/>
              </a:solidFill>
              <a:latin typeface="Roboto Mono"/>
            </a:endParaRPr>
          </a:p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	public Televisao(int a) {</a:t>
            </a:r>
          </a:p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	      // Exp.</a:t>
            </a:r>
          </a:p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	</a:t>
            </a:r>
          </a:p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	}</a:t>
            </a:r>
          </a:p>
          <a:p>
            <a:endParaRPr lang="pt-BR" b="1" dirty="0">
              <a:solidFill>
                <a:schemeClr val="bg1"/>
              </a:solidFill>
              <a:latin typeface="Roboto Mono"/>
            </a:endParaRPr>
          </a:p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	public Televisao( ) {</a:t>
            </a:r>
          </a:p>
          <a:p>
            <a:endParaRPr lang="pt-BR" b="1" dirty="0">
              <a:solidFill>
                <a:schemeClr val="bg1"/>
              </a:solidFill>
              <a:latin typeface="Roboto Mono"/>
            </a:endParaRPr>
          </a:p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	}</a:t>
            </a:r>
          </a:p>
          <a:p>
            <a:endParaRPr lang="pt-BR" b="1" dirty="0">
              <a:solidFill>
                <a:schemeClr val="bg1"/>
              </a:solidFill>
              <a:latin typeface="Roboto Mono"/>
            </a:endParaRPr>
          </a:p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774F1-AC8A-435A-8C9D-F9E04E91F3ED}"/>
              </a:ext>
            </a:extLst>
          </p:cNvPr>
          <p:cNvSpPr txBox="1"/>
          <p:nvPr/>
        </p:nvSpPr>
        <p:spPr>
          <a:xfrm>
            <a:off x="2819400" y="8232643"/>
            <a:ext cx="40429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Televisao t1 = new Televisao(10);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2DE6-6097-4F4D-9FA7-EC38146A0672}"/>
              </a:ext>
            </a:extLst>
          </p:cNvPr>
          <p:cNvSpPr/>
          <p:nvPr/>
        </p:nvSpPr>
        <p:spPr>
          <a:xfrm>
            <a:off x="5301341" y="5353207"/>
            <a:ext cx="875214" cy="2808047"/>
          </a:xfrm>
          <a:custGeom>
            <a:avLst/>
            <a:gdLst>
              <a:gd name="connsiteX0" fmla="*/ 0 w 927463"/>
              <a:gd name="connsiteY0" fmla="*/ 0 h 1685108"/>
              <a:gd name="connsiteX1" fmla="*/ 927463 w 927463"/>
              <a:gd name="connsiteY1" fmla="*/ 1685108 h 168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7463" h="1685108">
                <a:moveTo>
                  <a:pt x="0" y="0"/>
                </a:moveTo>
                <a:cubicBezTo>
                  <a:pt x="351608" y="816428"/>
                  <a:pt x="703217" y="1632857"/>
                  <a:pt x="927463" y="168510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52C9FF-3C49-4D2A-829A-BF3E727CBD4B}"/>
              </a:ext>
            </a:extLst>
          </p:cNvPr>
          <p:cNvGrpSpPr/>
          <p:nvPr/>
        </p:nvGrpSpPr>
        <p:grpSpPr>
          <a:xfrm>
            <a:off x="6487886" y="2521131"/>
            <a:ext cx="10684423" cy="1992760"/>
            <a:chOff x="6462271" y="2142416"/>
            <a:chExt cx="10684423" cy="19927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277579-A0EB-4F49-9B36-FC312249F8BF}"/>
                </a:ext>
              </a:extLst>
            </p:cNvPr>
            <p:cNvSpPr/>
            <p:nvPr/>
          </p:nvSpPr>
          <p:spPr>
            <a:xfrm>
              <a:off x="6478115" y="2600543"/>
              <a:ext cx="10668579" cy="15346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77DCC00-49C4-4AD0-9026-6BEE45451864}"/>
                </a:ext>
              </a:extLst>
            </p:cNvPr>
            <p:cNvSpPr/>
            <p:nvPr/>
          </p:nvSpPr>
          <p:spPr>
            <a:xfrm>
              <a:off x="8789126" y="2820441"/>
              <a:ext cx="2438400" cy="7959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048013B-B5C8-4636-9E27-1E483B886BCD}"/>
                </a:ext>
              </a:extLst>
            </p:cNvPr>
            <p:cNvSpPr/>
            <p:nvPr/>
          </p:nvSpPr>
          <p:spPr>
            <a:xfrm>
              <a:off x="11227526" y="2817477"/>
              <a:ext cx="2438400" cy="7959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925424-5CA5-42D9-A613-0941BCB53360}"/>
                </a:ext>
              </a:extLst>
            </p:cNvPr>
            <p:cNvSpPr/>
            <p:nvPr/>
          </p:nvSpPr>
          <p:spPr>
            <a:xfrm>
              <a:off x="13665926" y="2825097"/>
              <a:ext cx="2438400" cy="7959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D30CFD-019F-4BB7-94C7-715A96CE4BAF}"/>
                </a:ext>
              </a:extLst>
            </p:cNvPr>
            <p:cNvSpPr txBox="1"/>
            <p:nvPr/>
          </p:nvSpPr>
          <p:spPr>
            <a:xfrm>
              <a:off x="7036527" y="2923073"/>
              <a:ext cx="79734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atin typeface="Roboto Mono"/>
                </a:rPr>
                <a:t>t1</a:t>
              </a:r>
              <a:r>
                <a:rPr lang="pt-BR" b="1" dirty="0">
                  <a:latin typeface="Roboto Mono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B73686-5CED-48FB-B90A-B27D55678807}"/>
                </a:ext>
              </a:extLst>
            </p:cNvPr>
            <p:cNvSpPr txBox="1"/>
            <p:nvPr/>
          </p:nvSpPr>
          <p:spPr>
            <a:xfrm>
              <a:off x="8813075" y="3621066"/>
              <a:ext cx="2209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Roboto Mono"/>
                </a:rPr>
                <a:t>tamanho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11F0DB-CD52-469C-9C3B-C34B11ABB914}"/>
                </a:ext>
              </a:extLst>
            </p:cNvPr>
            <p:cNvSpPr txBox="1"/>
            <p:nvPr/>
          </p:nvSpPr>
          <p:spPr>
            <a:xfrm>
              <a:off x="11322255" y="3613446"/>
              <a:ext cx="2209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Roboto Mono"/>
                </a:rPr>
                <a:t>marca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99753F-C29A-481D-886A-EBFE04F576E2}"/>
                </a:ext>
              </a:extLst>
            </p:cNvPr>
            <p:cNvSpPr txBox="1"/>
            <p:nvPr/>
          </p:nvSpPr>
          <p:spPr>
            <a:xfrm>
              <a:off x="13780226" y="3669342"/>
              <a:ext cx="2209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Roboto Mono"/>
                </a:rPr>
                <a:t>modelo 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00AFFC-11AD-4CDB-AC41-E05B3E678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0000" y="3234386"/>
              <a:ext cx="964475" cy="0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5366-0D35-4E4F-8AC1-16D1119D7F86}"/>
                </a:ext>
              </a:extLst>
            </p:cNvPr>
            <p:cNvSpPr txBox="1"/>
            <p:nvPr/>
          </p:nvSpPr>
          <p:spPr>
            <a:xfrm>
              <a:off x="9885318" y="2930693"/>
              <a:ext cx="5352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>
                  <a:latin typeface="Roboto Mono"/>
                </a:rPr>
                <a:t>0</a:t>
              </a:r>
              <a:r>
                <a:rPr lang="pt-BR" b="1" dirty="0">
                  <a:latin typeface="Roboto Mono"/>
                </a:rPr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14C2B1-7C86-4828-A7AF-DBB7C69605DC}"/>
                </a:ext>
              </a:extLst>
            </p:cNvPr>
            <p:cNvSpPr txBox="1"/>
            <p:nvPr/>
          </p:nvSpPr>
          <p:spPr>
            <a:xfrm>
              <a:off x="11878542" y="2876273"/>
              <a:ext cx="128216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>
                  <a:latin typeface="Roboto Mono"/>
                </a:rPr>
                <a:t>null</a:t>
              </a:r>
              <a:r>
                <a:rPr lang="pt-BR" b="1" dirty="0">
                  <a:latin typeface="Roboto Mono"/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1A5696-6FDB-4A66-BD18-32BB34E892EF}"/>
                </a:ext>
              </a:extLst>
            </p:cNvPr>
            <p:cNvSpPr txBox="1"/>
            <p:nvPr/>
          </p:nvSpPr>
          <p:spPr>
            <a:xfrm>
              <a:off x="14316942" y="2890463"/>
              <a:ext cx="128216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>
                  <a:latin typeface="Roboto Mono"/>
                </a:rPr>
                <a:t>null</a:t>
              </a:r>
              <a:r>
                <a:rPr lang="pt-BR" b="1" dirty="0">
                  <a:latin typeface="Roboto Mono"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8813FC-0F69-46FC-BEDA-9801154D298A}"/>
                </a:ext>
              </a:extLst>
            </p:cNvPr>
            <p:cNvSpPr txBox="1"/>
            <p:nvPr/>
          </p:nvSpPr>
          <p:spPr>
            <a:xfrm>
              <a:off x="6462271" y="2142416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Roboto Mono"/>
                </a:rPr>
                <a:t>Memória: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61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7275" b="18740"/>
          <a:stretch/>
        </p:blipFill>
        <p:spPr>
          <a:xfrm>
            <a:off x="15774527" y="7478556"/>
            <a:ext cx="2513473" cy="2808444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573406" y="0"/>
            <a:ext cx="45719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4" name="AutoShape 4"/>
          <p:cNvSpPr/>
          <p:nvPr/>
        </p:nvSpPr>
        <p:spPr>
          <a:xfrm>
            <a:off x="0" y="0"/>
            <a:ext cx="1371600" cy="25527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5" name="Group 5"/>
          <p:cNvGrpSpPr/>
          <p:nvPr/>
        </p:nvGrpSpPr>
        <p:grpSpPr>
          <a:xfrm rot="5400000">
            <a:off x="446050" y="589636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A266DFF-AD9F-4CB2-96F5-52C020C3A175}"/>
              </a:ext>
            </a:extLst>
          </p:cNvPr>
          <p:cNvSpPr txBox="1"/>
          <p:nvPr/>
        </p:nvSpPr>
        <p:spPr>
          <a:xfrm>
            <a:off x="2222635" y="1259760"/>
            <a:ext cx="53783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Televisao t1 = new Televisao(55, “LG”, “lg55” 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988A46-054F-404D-BD6F-EA43B703B59B}"/>
              </a:ext>
            </a:extLst>
          </p:cNvPr>
          <p:cNvSpPr txBox="1"/>
          <p:nvPr/>
        </p:nvSpPr>
        <p:spPr>
          <a:xfrm>
            <a:off x="8382000" y="1259760"/>
            <a:ext cx="688498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public Televisao(int tamanho, String marca, String modelo) {</a:t>
            </a:r>
          </a:p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	this.tamanho = tamanho;</a:t>
            </a:r>
          </a:p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	this.marca = marca;</a:t>
            </a:r>
          </a:p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	this.modelo = modelo;</a:t>
            </a:r>
          </a:p>
          <a:p>
            <a:r>
              <a:rPr lang="pt-BR" b="1" dirty="0">
                <a:solidFill>
                  <a:schemeClr val="bg1"/>
                </a:solidFill>
                <a:latin typeface="Roboto Mono"/>
              </a:rPr>
              <a:t>}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A1F336-BB14-43AE-9DF5-27D13141FBCA}"/>
              </a:ext>
            </a:extLst>
          </p:cNvPr>
          <p:cNvGrpSpPr/>
          <p:nvPr/>
        </p:nvGrpSpPr>
        <p:grpSpPr>
          <a:xfrm>
            <a:off x="1752600" y="3009900"/>
            <a:ext cx="13869527" cy="6876506"/>
            <a:chOff x="1783818" y="2534194"/>
            <a:chExt cx="13869527" cy="68765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277579-A0EB-4F49-9B36-FC312249F8BF}"/>
                </a:ext>
              </a:extLst>
            </p:cNvPr>
            <p:cNvSpPr/>
            <p:nvPr/>
          </p:nvSpPr>
          <p:spPr>
            <a:xfrm>
              <a:off x="1783818" y="3162300"/>
              <a:ext cx="13869527" cy="6248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77DCC00-49C4-4AD0-9026-6BEE45451864}"/>
                </a:ext>
              </a:extLst>
            </p:cNvPr>
            <p:cNvSpPr/>
            <p:nvPr/>
          </p:nvSpPr>
          <p:spPr>
            <a:xfrm>
              <a:off x="3195291" y="4308910"/>
              <a:ext cx="2438400" cy="7959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048013B-B5C8-4636-9E27-1E483B886BCD}"/>
                </a:ext>
              </a:extLst>
            </p:cNvPr>
            <p:cNvSpPr/>
            <p:nvPr/>
          </p:nvSpPr>
          <p:spPr>
            <a:xfrm>
              <a:off x="3238414" y="6023023"/>
              <a:ext cx="2438400" cy="7959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925424-5CA5-42D9-A613-0941BCB53360}"/>
                </a:ext>
              </a:extLst>
            </p:cNvPr>
            <p:cNvSpPr/>
            <p:nvPr/>
          </p:nvSpPr>
          <p:spPr>
            <a:xfrm>
              <a:off x="3229759" y="7568282"/>
              <a:ext cx="2438400" cy="7959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D30CFD-019F-4BB7-94C7-715A96CE4BAF}"/>
                </a:ext>
              </a:extLst>
            </p:cNvPr>
            <p:cNvSpPr txBox="1"/>
            <p:nvPr/>
          </p:nvSpPr>
          <p:spPr>
            <a:xfrm>
              <a:off x="3229759" y="3581997"/>
              <a:ext cx="24436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latin typeface="Roboto Mono"/>
                </a:rPr>
                <a:t>(escopo do construtor)</a:t>
              </a:r>
              <a:endParaRPr lang="pt-BR" sz="1050" b="1" dirty="0">
                <a:latin typeface="Roboto Mono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B73686-5CED-48FB-B90A-B27D55678807}"/>
                </a:ext>
              </a:extLst>
            </p:cNvPr>
            <p:cNvSpPr txBox="1"/>
            <p:nvPr/>
          </p:nvSpPr>
          <p:spPr>
            <a:xfrm>
              <a:off x="3826661" y="5150461"/>
              <a:ext cx="1175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Roboto Mono"/>
                </a:rPr>
                <a:t>tamanho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11F0DB-CD52-469C-9C3B-C34B11ABB914}"/>
                </a:ext>
              </a:extLst>
            </p:cNvPr>
            <p:cNvSpPr txBox="1"/>
            <p:nvPr/>
          </p:nvSpPr>
          <p:spPr>
            <a:xfrm>
              <a:off x="3863735" y="6823701"/>
              <a:ext cx="10070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Roboto Mono"/>
                </a:rPr>
                <a:t>marca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99753F-C29A-481D-886A-EBFE04F576E2}"/>
                </a:ext>
              </a:extLst>
            </p:cNvPr>
            <p:cNvSpPr txBox="1"/>
            <p:nvPr/>
          </p:nvSpPr>
          <p:spPr>
            <a:xfrm>
              <a:off x="3955770" y="8438359"/>
              <a:ext cx="10036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Roboto Mono"/>
                </a:rPr>
                <a:t>modelo 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00AFFC-11AD-4CDB-AC41-E05B3E678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1940" y="6286499"/>
              <a:ext cx="964475" cy="0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5366-0D35-4E4F-8AC1-16D1119D7F86}"/>
                </a:ext>
              </a:extLst>
            </p:cNvPr>
            <p:cNvSpPr txBox="1"/>
            <p:nvPr/>
          </p:nvSpPr>
          <p:spPr>
            <a:xfrm>
              <a:off x="4074083" y="4428630"/>
              <a:ext cx="68081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>
                  <a:latin typeface="Roboto Mono"/>
                </a:rPr>
                <a:t>55</a:t>
              </a:r>
              <a:r>
                <a:rPr lang="pt-BR" b="1" dirty="0">
                  <a:latin typeface="Roboto Mono"/>
                </a:rPr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14C2B1-7C86-4828-A7AF-DBB7C69605DC}"/>
                </a:ext>
              </a:extLst>
            </p:cNvPr>
            <p:cNvSpPr txBox="1"/>
            <p:nvPr/>
          </p:nvSpPr>
          <p:spPr>
            <a:xfrm>
              <a:off x="3807877" y="6128619"/>
              <a:ext cx="128216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>
                  <a:latin typeface="Roboto Mono"/>
                </a:rPr>
                <a:t>“LG”</a:t>
              </a:r>
              <a:r>
                <a:rPr lang="pt-BR" b="1" dirty="0">
                  <a:latin typeface="Roboto Mono"/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1A5696-6FDB-4A66-BD18-32BB34E892EF}"/>
                </a:ext>
              </a:extLst>
            </p:cNvPr>
            <p:cNvSpPr txBox="1"/>
            <p:nvPr/>
          </p:nvSpPr>
          <p:spPr>
            <a:xfrm>
              <a:off x="3727846" y="7639309"/>
              <a:ext cx="144222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>
                  <a:latin typeface="Roboto Mono"/>
                </a:rPr>
                <a:t>“lg55”</a:t>
              </a:r>
              <a:r>
                <a:rPr lang="pt-BR" b="1" dirty="0">
                  <a:latin typeface="Roboto Mono"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8813FC-0F69-46FC-BEDA-9801154D298A}"/>
                </a:ext>
              </a:extLst>
            </p:cNvPr>
            <p:cNvSpPr txBox="1"/>
            <p:nvPr/>
          </p:nvSpPr>
          <p:spPr>
            <a:xfrm>
              <a:off x="1783818" y="2534194"/>
              <a:ext cx="1359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Roboto Mono Regular Bold" panose="020B0604020202020204" charset="0"/>
                  <a:ea typeface="Roboto Mono Regular Bold" panose="020B0604020202020204" charset="0"/>
                </a:rPr>
                <a:t>Memória: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A09326C-86AF-4766-AB2C-310DFD5A1A74}"/>
                </a:ext>
              </a:extLst>
            </p:cNvPr>
            <p:cNvSpPr/>
            <p:nvPr/>
          </p:nvSpPr>
          <p:spPr>
            <a:xfrm>
              <a:off x="2417977" y="3505200"/>
              <a:ext cx="4067177" cy="55626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4D254-9CA0-4A24-9DB0-5F4323689B7E}"/>
                </a:ext>
              </a:extLst>
            </p:cNvPr>
            <p:cNvSpPr txBox="1"/>
            <p:nvPr/>
          </p:nvSpPr>
          <p:spPr>
            <a:xfrm>
              <a:off x="6721356" y="5994112"/>
              <a:ext cx="59999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atin typeface="Roboto Mono"/>
                </a:rPr>
                <a:t>t1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356ABD-B510-461B-80CC-6CCF3646DA6D}"/>
                </a:ext>
              </a:extLst>
            </p:cNvPr>
            <p:cNvSpPr/>
            <p:nvPr/>
          </p:nvSpPr>
          <p:spPr>
            <a:xfrm>
              <a:off x="8145869" y="5833701"/>
              <a:ext cx="2438400" cy="7959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3007E8-4E54-4BEE-9B68-AAACB22F4F14}"/>
                </a:ext>
              </a:extLst>
            </p:cNvPr>
            <p:cNvSpPr/>
            <p:nvPr/>
          </p:nvSpPr>
          <p:spPr>
            <a:xfrm>
              <a:off x="10584269" y="5838357"/>
              <a:ext cx="2438400" cy="7959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33BEA5-9E3E-4CB6-936E-7BBF88F4315C}"/>
                </a:ext>
              </a:extLst>
            </p:cNvPr>
            <p:cNvSpPr/>
            <p:nvPr/>
          </p:nvSpPr>
          <p:spPr>
            <a:xfrm>
              <a:off x="13022669" y="5838357"/>
              <a:ext cx="2438400" cy="7959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CA7E20-63C9-4EEF-A017-2DC5F51C8A7F}"/>
                </a:ext>
              </a:extLst>
            </p:cNvPr>
            <p:cNvSpPr txBox="1"/>
            <p:nvPr/>
          </p:nvSpPr>
          <p:spPr>
            <a:xfrm>
              <a:off x="8169818" y="6634326"/>
              <a:ext cx="12497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Roboto Mono"/>
                </a:rPr>
                <a:t>tamanho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0BE902-48E5-47C6-8175-45E6AB2D57DE}"/>
                </a:ext>
              </a:extLst>
            </p:cNvPr>
            <p:cNvSpPr txBox="1"/>
            <p:nvPr/>
          </p:nvSpPr>
          <p:spPr>
            <a:xfrm>
              <a:off x="10596243" y="6639035"/>
              <a:ext cx="948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Roboto Mono"/>
                </a:rPr>
                <a:t>marca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399584-DA6E-4C56-BBDE-F7AE56A73A21}"/>
                </a:ext>
              </a:extLst>
            </p:cNvPr>
            <p:cNvSpPr txBox="1"/>
            <p:nvPr/>
          </p:nvSpPr>
          <p:spPr>
            <a:xfrm>
              <a:off x="13022669" y="6629670"/>
              <a:ext cx="11646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Roboto Mono"/>
                </a:rPr>
                <a:t>modelo </a:t>
              </a:r>
            </a:p>
          </p:txBody>
        </p:sp>
      </p:grpSp>
      <p:sp>
        <p:nvSpPr>
          <p:cNvPr id="49" name="TextBox 5">
            <a:extLst>
              <a:ext uri="{FF2B5EF4-FFF2-40B4-BE49-F238E27FC236}">
                <a16:creationId xmlns:a16="http://schemas.microsoft.com/office/drawing/2014/main" id="{3BBEB98A-6991-4296-923C-BD2270D65634}"/>
              </a:ext>
            </a:extLst>
          </p:cNvPr>
          <p:cNvSpPr txBox="1"/>
          <p:nvPr/>
        </p:nvSpPr>
        <p:spPr>
          <a:xfrm>
            <a:off x="2342401" y="484043"/>
            <a:ext cx="9576641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spc="72" dirty="0">
                <a:solidFill>
                  <a:schemeClr val="bg1"/>
                </a:solidFill>
                <a:latin typeface="Roboto Mono Regular Bold"/>
              </a:rPr>
              <a:t>Diferenciar atributos de variáveis locais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DC786F-BF1D-4A0E-B839-A324E569AC7A}"/>
              </a:ext>
            </a:extLst>
          </p:cNvPr>
          <p:cNvSpPr txBox="1"/>
          <p:nvPr/>
        </p:nvSpPr>
        <p:spPr>
          <a:xfrm>
            <a:off x="8993444" y="6469817"/>
            <a:ext cx="68081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Roboto Mono"/>
              </a:rPr>
              <a:t>55</a:t>
            </a:r>
            <a:r>
              <a:rPr lang="pt-BR" b="1" dirty="0">
                <a:latin typeface="Roboto Mono"/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22DA02-D40E-4A49-9CF6-D236857763F8}"/>
              </a:ext>
            </a:extLst>
          </p:cNvPr>
          <p:cNvSpPr txBox="1"/>
          <p:nvPr/>
        </p:nvSpPr>
        <p:spPr>
          <a:xfrm>
            <a:off x="11183411" y="6468930"/>
            <a:ext cx="12821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Roboto Mono"/>
              </a:rPr>
              <a:t>“LG”</a:t>
            </a:r>
            <a:r>
              <a:rPr lang="pt-BR" b="1" dirty="0">
                <a:latin typeface="Roboto Mono"/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A50267-E88B-45FD-BB01-F20DFBBEDE48}"/>
              </a:ext>
            </a:extLst>
          </p:cNvPr>
          <p:cNvSpPr txBox="1"/>
          <p:nvPr/>
        </p:nvSpPr>
        <p:spPr>
          <a:xfrm>
            <a:off x="13403814" y="6415003"/>
            <a:ext cx="144222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Roboto Mono"/>
              </a:rPr>
              <a:t>“lg55”</a:t>
            </a:r>
            <a:r>
              <a:rPr lang="pt-BR" b="1" dirty="0">
                <a:latin typeface="Roboto Mono"/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43B8EA-D27F-4205-BC23-0745430DA20A}"/>
              </a:ext>
            </a:extLst>
          </p:cNvPr>
          <p:cNvCxnSpPr>
            <a:cxnSpLocks/>
          </p:cNvCxnSpPr>
          <p:nvPr/>
        </p:nvCxnSpPr>
        <p:spPr>
          <a:xfrm flipV="1">
            <a:off x="9346476" y="5489111"/>
            <a:ext cx="327783" cy="506388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ECC7A35-69A1-479E-8ED1-1E58DC140361}"/>
              </a:ext>
            </a:extLst>
          </p:cNvPr>
          <p:cNvSpPr txBox="1"/>
          <p:nvPr/>
        </p:nvSpPr>
        <p:spPr>
          <a:xfrm>
            <a:off x="8950235" y="5055997"/>
            <a:ext cx="2438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Roboto Mono Regular Bold" panose="020B0604020202020204" charset="0"/>
                <a:ea typeface="Roboto Mono Regular Bold" panose="020B0604020202020204" charset="0"/>
              </a:rPr>
              <a:t>this.tamanho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76300" y="25527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0" y="0"/>
            <a:ext cx="2291334" cy="3329776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4" name="AutoShape 4"/>
          <p:cNvSpPr/>
          <p:nvPr/>
        </p:nvSpPr>
        <p:spPr>
          <a:xfrm>
            <a:off x="17797195" y="-19050"/>
            <a:ext cx="490805" cy="103251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368385" y="4323455"/>
            <a:ext cx="5890915" cy="4114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647056" y="1095375"/>
            <a:ext cx="1453737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8000" spc="72" dirty="0">
                <a:solidFill>
                  <a:srgbClr val="202020"/>
                </a:solidFill>
                <a:latin typeface="Roboto Mono Regular Bold"/>
              </a:rPr>
              <a:t>O que é encapsulamento?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68385" y="3401060"/>
            <a:ext cx="2062066" cy="37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spc="230">
                <a:solidFill>
                  <a:srgbClr val="202020"/>
                </a:solidFill>
                <a:latin typeface="Roboto Mono Regular Bold"/>
              </a:rPr>
              <a:t>Analogia: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4882" y="8400155"/>
            <a:ext cx="8888363" cy="779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spc="230">
                <a:solidFill>
                  <a:srgbClr val="202020"/>
                </a:solidFill>
                <a:latin typeface="Roboto Mono Regular"/>
              </a:rPr>
              <a:t>Um objeto </a:t>
            </a:r>
            <a:r>
              <a:rPr lang="en-US" sz="2300" spc="230">
                <a:solidFill>
                  <a:srgbClr val="202020"/>
                </a:solidFill>
                <a:latin typeface="Roboto Mono Regular Bold"/>
              </a:rPr>
              <a:t>NÃO</a:t>
            </a:r>
            <a:r>
              <a:rPr lang="en-US" sz="2300" spc="230">
                <a:solidFill>
                  <a:srgbClr val="202020"/>
                </a:solidFill>
                <a:latin typeface="Roboto Mono Regular"/>
              </a:rPr>
              <a:t> deve expor nenhum atributo (modificador de acesso private).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84882" y="9480220"/>
            <a:ext cx="13234173" cy="37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spc="230">
                <a:solidFill>
                  <a:srgbClr val="202020"/>
                </a:solidFill>
                <a:latin typeface="Roboto Mono Regular"/>
              </a:rPr>
              <a:t>Os atributos devem ser acessados através de métodos get e set.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84882" y="3401060"/>
            <a:ext cx="8888363" cy="2379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spc="230">
                <a:solidFill>
                  <a:srgbClr val="202020"/>
                </a:solidFill>
                <a:latin typeface="Roboto Mono Regular"/>
              </a:rPr>
              <a:t>É a ação de evitar que atributos/métodos sofram acessos indevidos. Para isso, é criada uma estrutura que contém métodos que podem ser utilizados por qualquer outra classe, sem causar inconsistências no desenvolvimento de um código.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84882" y="6058535"/>
            <a:ext cx="8888363" cy="1179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spc="230">
                <a:solidFill>
                  <a:srgbClr val="202020"/>
                </a:solidFill>
                <a:latin typeface="Roboto Mono Regular"/>
              </a:rPr>
              <a:t>O objeto deve estar sempre em um estado consistente, e a própria classe deve garantir isso.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84882" y="7512452"/>
            <a:ext cx="8888363" cy="629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>
              <a:lnSpc>
                <a:spcPts val="2530"/>
              </a:lnSpc>
              <a:buFont typeface="Arial"/>
              <a:buChar char="•"/>
            </a:pPr>
            <a:r>
              <a:rPr lang="en-US" sz="2300" spc="20">
                <a:solidFill>
                  <a:srgbClr val="202020"/>
                </a:solidFill>
                <a:latin typeface="Roboto Mono Regular"/>
              </a:rPr>
              <a:t>A lei é: "Não posso quebrar o que não posso acessar"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7275" b="18740"/>
          <a:stretch/>
        </p:blipFill>
        <p:spPr>
          <a:xfrm>
            <a:off x="15774527" y="7478556"/>
            <a:ext cx="2513473" cy="2808444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573406" y="0"/>
            <a:ext cx="45719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4" name="AutoShape 4"/>
          <p:cNvSpPr/>
          <p:nvPr/>
        </p:nvSpPr>
        <p:spPr>
          <a:xfrm>
            <a:off x="0" y="0"/>
            <a:ext cx="1371600" cy="25527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5" name="Group 5"/>
          <p:cNvGrpSpPr/>
          <p:nvPr/>
        </p:nvGrpSpPr>
        <p:grpSpPr>
          <a:xfrm rot="5400000">
            <a:off x="446050" y="589636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889BC6-B45B-4BA7-B199-B4A002C1D3B3}"/>
              </a:ext>
            </a:extLst>
          </p:cNvPr>
          <p:cNvSpPr txBox="1"/>
          <p:nvPr/>
        </p:nvSpPr>
        <p:spPr>
          <a:xfrm>
            <a:off x="2057400" y="304280"/>
            <a:ext cx="13717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72" dirty="0">
                <a:solidFill>
                  <a:schemeClr val="bg1"/>
                </a:solidFill>
                <a:latin typeface="Roboto Mono Regular Bold"/>
              </a:rPr>
              <a:t>Padrão para implementação de getters e setters: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908FC7-4986-4EA4-BC8E-55927858192B}"/>
              </a:ext>
            </a:extLst>
          </p:cNvPr>
          <p:cNvSpPr txBox="1"/>
          <p:nvPr/>
        </p:nvSpPr>
        <p:spPr>
          <a:xfrm>
            <a:off x="1536767" y="1147524"/>
            <a:ext cx="9144000" cy="898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b-NO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b-NO" sz="1600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b-NO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tamanho;</a:t>
            </a:r>
          </a:p>
          <a:p>
            <a:r>
              <a:rPr lang="nb-NO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b-NO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b-NO" sz="1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nb-NO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marca;</a:t>
            </a:r>
          </a:p>
          <a:p>
            <a:r>
              <a:rPr lang="nb-NO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b-NO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b-NO" sz="1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nb-NO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modelo;</a:t>
            </a:r>
          </a:p>
          <a:p>
            <a:r>
              <a:rPr lang="nb-NO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nb-NO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b-NO" sz="1600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nb-NO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ligada;</a:t>
            </a:r>
          </a:p>
          <a:p>
            <a:endParaRPr lang="nb-NO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nb-NO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getTamanho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tamanho;</a:t>
            </a:r>
          </a:p>
          <a:p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setTamanho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tamanho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i="1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.tamanho </a:t>
            </a:r>
            <a:r>
              <a:rPr lang="pt-BR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tamanho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getMarca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marca;</a:t>
            </a:r>
          </a:p>
          <a:p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setMarca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marca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i="1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.marca </a:t>
            </a:r>
            <a:r>
              <a:rPr lang="pt-BR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marca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getModelo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modelo;</a:t>
            </a:r>
          </a:p>
          <a:p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setModelo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modelo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i="1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.modelo </a:t>
            </a:r>
            <a:r>
              <a:rPr lang="pt-BR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modelo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isLigada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ligada;</a:t>
            </a:r>
          </a:p>
          <a:p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setLigada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i="1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ligada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i="1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.ligada </a:t>
            </a:r>
            <a:r>
              <a:rPr lang="pt-BR" sz="16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ligada</a:t>
            </a:r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BF4198-8F58-4137-A0BF-D436E765D2DF}"/>
              </a:ext>
            </a:extLst>
          </p:cNvPr>
          <p:cNvSpPr txBox="1"/>
          <p:nvPr/>
        </p:nvSpPr>
        <p:spPr>
          <a:xfrm>
            <a:off x="7239000" y="2321867"/>
            <a:ext cx="2819400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400" spc="72" dirty="0">
                <a:solidFill>
                  <a:schemeClr val="bg1"/>
                </a:solidFill>
                <a:latin typeface="Roboto Mono Regular Bold"/>
              </a:rPr>
              <a:t>camelCase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83E02F-BDB9-4ADE-8BAB-3A4B6CD10BDC}"/>
              </a:ext>
            </a:extLst>
          </p:cNvPr>
          <p:cNvSpPr/>
          <p:nvPr/>
        </p:nvSpPr>
        <p:spPr>
          <a:xfrm>
            <a:off x="3209925" y="2476500"/>
            <a:ext cx="1209675" cy="2286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8F105-79C1-46F8-9B9B-530697B2A8DE}"/>
              </a:ext>
            </a:extLst>
          </p:cNvPr>
          <p:cNvSpPr/>
          <p:nvPr/>
        </p:nvSpPr>
        <p:spPr>
          <a:xfrm>
            <a:off x="3352800" y="3390901"/>
            <a:ext cx="1209675" cy="2286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091BC62-C3C6-4B11-8B4C-35BA9D2228B8}"/>
              </a:ext>
            </a:extLst>
          </p:cNvPr>
          <p:cNvSpPr/>
          <p:nvPr/>
        </p:nvSpPr>
        <p:spPr>
          <a:xfrm>
            <a:off x="3968523" y="2183023"/>
            <a:ext cx="3581400" cy="461665"/>
          </a:xfrm>
          <a:prstGeom prst="arc">
            <a:avLst>
              <a:gd name="adj1" fmla="val 10914146"/>
              <a:gd name="adj2" fmla="val 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DA911E2-836A-4A7F-85B5-C8AF8C4CB73C}"/>
              </a:ext>
            </a:extLst>
          </p:cNvPr>
          <p:cNvSpPr/>
          <p:nvPr/>
        </p:nvSpPr>
        <p:spPr>
          <a:xfrm rot="21111628">
            <a:off x="4330632" y="2704754"/>
            <a:ext cx="3810000" cy="546957"/>
          </a:xfrm>
          <a:prstGeom prst="arc">
            <a:avLst>
              <a:gd name="adj1" fmla="val 10798462"/>
              <a:gd name="adj2" fmla="val 20872796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95325" y="21336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0" y="0"/>
            <a:ext cx="1981200" cy="3958597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4" name="TextBox 4"/>
          <p:cNvSpPr txBox="1"/>
          <p:nvPr/>
        </p:nvSpPr>
        <p:spPr>
          <a:xfrm>
            <a:off x="2354300" y="785498"/>
            <a:ext cx="8814959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72">
                <a:solidFill>
                  <a:srgbClr val="202020"/>
                </a:solidFill>
                <a:latin typeface="Roboto Mono Regular Bold"/>
              </a:rPr>
              <a:t>Referências Bibliográficas</a:t>
            </a:r>
          </a:p>
        </p:txBody>
      </p:sp>
      <p:grpSp>
        <p:nvGrpSpPr>
          <p:cNvPr id="5" name="Group 5"/>
          <p:cNvGrpSpPr/>
          <p:nvPr/>
        </p:nvGrpSpPr>
        <p:grpSpPr>
          <a:xfrm rot="5400000">
            <a:off x="446050" y="467578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1028700" y="4248180"/>
            <a:ext cx="16230600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 spc="200">
                <a:solidFill>
                  <a:srgbClr val="202020"/>
                </a:solidFill>
                <a:latin typeface="Roboto Mono Regular Bold"/>
              </a:rPr>
              <a:t>LANHELLAS, Ronaldo. Construtores em Java: Primeiros Passos. Disponível em: &lt;https://www.devmedia.com.br/construtores-em-java-primeiros-passos/28618&gt;. Acesso em 28 de agosto de 2021.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725320"/>
            <a:ext cx="16230600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 spc="200">
                <a:solidFill>
                  <a:srgbClr val="202020"/>
                </a:solidFill>
                <a:latin typeface="Roboto Mono Regular Bold"/>
              </a:rPr>
              <a:t>SOUZA, Marcio Ballem de. Tutorial Completo de Construtores em Java. Disponível em: &lt;https://www.devmedia.com.br/construtores-em-java/21997&gt;. Acesso em 28 de agosto de 2021.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6845102"/>
            <a:ext cx="16230600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 spc="200">
                <a:solidFill>
                  <a:srgbClr val="202020"/>
                </a:solidFill>
                <a:latin typeface="Roboto Mono Regular Bold"/>
              </a:rPr>
              <a:t>FERNANDES, Jose. Encapsulamento em Java: Primeiros passos. Disponível em: &lt;https://www.devmedia.com.br/encapsulamento-em-java-primeiros-passos/31177&gt;. Acesso em 28 de agosto de 2021.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159115"/>
            <a:ext cx="16230600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202020"/>
                </a:solidFill>
                <a:latin typeface="Roboto Mono Regular Bold"/>
              </a:rPr>
              <a:t>LEMOS, Hailton David. Encapsulamento, Polimorfismo, Herança em Java. Disponível em: &lt;https://www.devmedia.com.br/encapsulamento-polimorfismo-heranca-em-java/12991&gt;. Acesso em 28 de agosto de 2021.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95325" y="21336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0" y="0"/>
            <a:ext cx="1981200" cy="3958597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4" name="TextBox 4"/>
          <p:cNvSpPr txBox="1"/>
          <p:nvPr/>
        </p:nvSpPr>
        <p:spPr>
          <a:xfrm>
            <a:off x="2354300" y="785498"/>
            <a:ext cx="8814959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72">
                <a:solidFill>
                  <a:srgbClr val="202020"/>
                </a:solidFill>
                <a:latin typeface="Roboto Mono Regular Bold"/>
              </a:rPr>
              <a:t>Referências Bibliográficas</a:t>
            </a:r>
          </a:p>
        </p:txBody>
      </p:sp>
      <p:grpSp>
        <p:nvGrpSpPr>
          <p:cNvPr id="5" name="Group 5"/>
          <p:cNvGrpSpPr/>
          <p:nvPr/>
        </p:nvGrpSpPr>
        <p:grpSpPr>
          <a:xfrm rot="5400000">
            <a:off x="446050" y="467578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1028700" y="4248180"/>
            <a:ext cx="16230600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 spc="200">
                <a:solidFill>
                  <a:srgbClr val="202020"/>
                </a:solidFill>
                <a:latin typeface="Roboto Mono Regular Bold"/>
              </a:rPr>
              <a:t>Curso em Vídeo. Curso POO Java #04b - Métodos Getter, Setter e Construtor. Disponível em: &lt;https://www.youtube.com/watch?v=6i-_R5cAcEc&amp;list=PLW0Z2cevwycNWYW5eanNUGnZTUWgKbLLE&amp;index=11&gt;. Acesso em 28 de agosto de 2021.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679758"/>
            <a:ext cx="16230600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202020"/>
                </a:solidFill>
                <a:latin typeface="Roboto Mono Regular Bold"/>
              </a:rPr>
              <a:t>Curso em Vídeo. Curso POO Teoria #06a - Pilares da POO: Encapsulamento. Disponível em: &lt;https://www.youtube.com/watch?v=1wYRGFXpVlg&amp;list=PLW0Z2cevwycNWYW5eanNUGnZTUWgKbLLE&amp;index=12&gt;.  Acesso em 28 de agosto de 2021.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120724"/>
            <a:ext cx="16230600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202020"/>
                </a:solidFill>
                <a:latin typeface="Roboto Mono Regular Bold"/>
              </a:rPr>
              <a:t>Curso em Vídeo. Curso POO Java #06b - Encapsulamento. Disponível em: &lt;https://www.youtube.com/watch?v=x4JfzV0Wb5w&amp;list=PLW0Z2cevwycNWYW5eanNUGnZTUWgKbLLE&amp;index=13&gt;.  Acesso em 28 de agosto de 2021.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496461"/>
            <a:ext cx="16230600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202020"/>
                </a:solidFill>
                <a:latin typeface="Roboto Mono Regular Bold"/>
              </a:rPr>
              <a:t>GRONER, Loiane. Curso de Java 29 - Orientação a Objetos: Construtores. Disponível em: &lt;https://www.youtube.com/watch?v=uJKcKzro9pU&amp;list=PLW0Z2cevwycNWYW5eanNUGnZTUWgKbLLE&amp;index=14&gt;.  Acesso em 28 de agosto de 2021.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95325" y="21336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0" y="0"/>
            <a:ext cx="1981200" cy="3958597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4" name="TextBox 4"/>
          <p:cNvSpPr txBox="1"/>
          <p:nvPr/>
        </p:nvSpPr>
        <p:spPr>
          <a:xfrm>
            <a:off x="2354300" y="785498"/>
            <a:ext cx="8814959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72">
                <a:solidFill>
                  <a:srgbClr val="202020"/>
                </a:solidFill>
                <a:latin typeface="Roboto Mono Regular Bold"/>
              </a:rPr>
              <a:t>Referências Bibliográficas</a:t>
            </a:r>
          </a:p>
        </p:txBody>
      </p:sp>
      <p:grpSp>
        <p:nvGrpSpPr>
          <p:cNvPr id="5" name="Group 5"/>
          <p:cNvGrpSpPr/>
          <p:nvPr/>
        </p:nvGrpSpPr>
        <p:grpSpPr>
          <a:xfrm rot="5400000">
            <a:off x="446050" y="467578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1028700" y="4203382"/>
            <a:ext cx="16230600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202020"/>
                </a:solidFill>
                <a:latin typeface="Roboto Mono Regular Bold"/>
              </a:rPr>
              <a:t>GRONER, Loiane. Curso de Java 30 - Orientação a Objetos: Palavra chave this. Disponível em: &lt;https://www.youtube.com/watch?v=RLzR--Pwvcs&amp;list=PLW0Z2cevwycNWYW5eanNUGnZTUWgKbLLE&amp;index=15&gt;.  Acesso em 28 de agosto de 2021.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848498"/>
            <a:ext cx="16230600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202020"/>
                </a:solidFill>
                <a:latin typeface="Roboto Mono Regular Bold"/>
              </a:rPr>
              <a:t>GRONER, Loiane. Curso de Java 32 - Orientação a Objetos: Encapsulamento: métodos getters e setters. Disponível em: &lt;https://www.youtube.com/watch?v=vKif9IxYTLY&amp;list=PLW0Z2cevwycNWYW5eanNUGnZTUWgKbLLE&amp;index=16&gt;.  Acesso em 28 de agosto de 2021.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352975"/>
            <a:ext cx="16230600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 spc="42">
                <a:solidFill>
                  <a:srgbClr val="202020"/>
                </a:solidFill>
                <a:latin typeface="Roboto Mono Regular Bold"/>
              </a:rPr>
              <a:t>DevSuperior. Encapsulamento. Disponível em: &lt;https://www.youtube.com/watch?v=OTO1MBMmH9g&amp;list=PLW0Z2cevwycNWYW5eanNUGnZTUWgKbLLE&amp;index=17&gt;.  Acesso em 28 de agosto de 2021.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1098</Words>
  <Application>Microsoft Office PowerPoint</Application>
  <PresentationFormat>Custom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Consolas</vt:lpstr>
      <vt:lpstr>Roboto Mono</vt:lpstr>
      <vt:lpstr>Montserrat Light</vt:lpstr>
      <vt:lpstr>Roboto Mono Light</vt:lpstr>
      <vt:lpstr>Montserrat Classic Bold</vt:lpstr>
      <vt:lpstr>Roboto Mono Regular Bold</vt:lpstr>
      <vt:lpstr>Montserrat Classic</vt:lpstr>
      <vt:lpstr>Roboto Mono Regular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 - Construtores e encapsulamento</dc:title>
  <cp:lastModifiedBy>ANA ALVES</cp:lastModifiedBy>
  <cp:revision>3</cp:revision>
  <dcterms:created xsi:type="dcterms:W3CDTF">2006-08-16T00:00:00Z</dcterms:created>
  <dcterms:modified xsi:type="dcterms:W3CDTF">2021-09-18T22:25:12Z</dcterms:modified>
  <dc:identifier>DAEqN-oHHrE</dc:identifier>
</cp:coreProperties>
</file>