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77" r:id="rId2"/>
    <p:sldId id="278" r:id="rId3"/>
    <p:sldId id="279" r:id="rId4"/>
    <p:sldId id="280" r:id="rId5"/>
    <p:sldId id="281" r:id="rId6"/>
    <p:sldId id="282" r:id="rId7"/>
    <p:sldId id="283" r:id="rId8"/>
    <p:sldId id="284" r:id="rId9"/>
    <p:sldId id="258" r:id="rId10"/>
    <p:sldId id="267" r:id="rId11"/>
    <p:sldId id="268" r:id="rId12"/>
    <p:sldId id="269" r:id="rId13"/>
    <p:sldId id="270" r:id="rId14"/>
    <p:sldId id="271" r:id="rId15"/>
    <p:sldId id="272" r:id="rId16"/>
    <p:sldId id="273" r:id="rId17"/>
    <p:sldId id="274" r:id="rId18"/>
    <p:sldId id="259" r:id="rId19"/>
    <p:sldId id="260" r:id="rId20"/>
    <p:sldId id="261" r:id="rId21"/>
    <p:sldId id="262" r:id="rId22"/>
    <p:sldId id="263" r:id="rId23"/>
    <p:sldId id="264" r:id="rId24"/>
    <p:sldId id="265" r:id="rId25"/>
    <p:sldId id="266" r:id="rId26"/>
    <p:sldId id="275"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79"/>
  </p:normalViewPr>
  <p:slideViewPr>
    <p:cSldViewPr snapToGrid="0" snapToObjects="1">
      <p:cViewPr varScale="1">
        <p:scale>
          <a:sx n="113" d="100"/>
          <a:sy n="113" d="100"/>
        </p:scale>
        <p:origin x="10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10/21/2017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
        <p:nvSpPr>
          <p:cNvPr id="9" name="Title 1">
            <a:extLst>
              <a:ext uri="{FF2B5EF4-FFF2-40B4-BE49-F238E27FC236}">
                <a16:creationId xmlns:a16="http://schemas.microsoft.com/office/drawing/2014/main" id="{3D5DA63A-7D96-491B-8921-4C9971F39A05}"/>
              </a:ext>
            </a:extLst>
          </p:cNvPr>
          <p:cNvSpPr>
            <a:spLocks noGrp="1"/>
          </p:cNvSpPr>
          <p:nvPr>
            <p:ph type="ctrTitle" hasCustomPrompt="1"/>
          </p:nvPr>
        </p:nvSpPr>
        <p:spPr>
          <a:xfrm>
            <a:off x="609600" y="4562475"/>
            <a:ext cx="8534400" cy="703148"/>
          </a:xfrm>
        </p:spPr>
        <p:txBody>
          <a:bodyPr anchor="b">
            <a:normAutofit/>
          </a:bodyPr>
          <a:lstStyle>
            <a:lvl1pPr algn="l">
              <a:defRPr sz="4000" baseline="0">
                <a:solidFill>
                  <a:srgbClr val="354CA1"/>
                </a:solidFill>
                <a:latin typeface="Arial" panose="020B0604020202020204" pitchFamily="34" charset="0"/>
                <a:cs typeface="Arial" panose="020B0604020202020204" pitchFamily="34" charset="0"/>
              </a:defRPr>
            </a:lvl1pPr>
          </a:lstStyle>
          <a:p>
            <a:r>
              <a:rPr lang="en-US" dirty="0"/>
              <a:t>Title: Subtitle</a:t>
            </a:r>
          </a:p>
        </p:txBody>
      </p:sp>
      <p:sp>
        <p:nvSpPr>
          <p:cNvPr id="10" name="Subtitle 2">
            <a:extLst>
              <a:ext uri="{FF2B5EF4-FFF2-40B4-BE49-F238E27FC236}">
                <a16:creationId xmlns:a16="http://schemas.microsoft.com/office/drawing/2014/main" id="{07306362-92B4-4CCC-8669-F11835EA314D}"/>
              </a:ext>
            </a:extLst>
          </p:cNvPr>
          <p:cNvSpPr>
            <a:spLocks noGrp="1"/>
          </p:cNvSpPr>
          <p:nvPr>
            <p:ph type="subTitle" idx="1" hasCustomPrompt="1"/>
          </p:nvPr>
        </p:nvSpPr>
        <p:spPr>
          <a:xfrm>
            <a:off x="609600" y="5343524"/>
            <a:ext cx="5529580" cy="828676"/>
          </a:xfrm>
        </p:spPr>
        <p:txBody>
          <a:bodyPr>
            <a:noAutofit/>
          </a:bodyPr>
          <a:lstStyle>
            <a:lvl1pPr marL="0" indent="0" algn="l">
              <a:lnSpc>
                <a:spcPct val="100000"/>
              </a:lnSpc>
              <a:spcBef>
                <a:spcPts val="0"/>
              </a:spcBef>
              <a:buNone/>
              <a:defRPr sz="1800">
                <a:solidFill>
                  <a:srgbClr val="354CA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p>
          <a:p>
            <a:r>
              <a:rPr lang="en-US" dirty="0"/>
              <a:t>Class</a:t>
            </a:r>
          </a:p>
          <a:p>
            <a:r>
              <a:rPr lang="en-US" dirty="0"/>
              <a:t>Date</a:t>
            </a:r>
          </a:p>
        </p:txBody>
      </p:sp>
      <p:sp>
        <p:nvSpPr>
          <p:cNvPr id="11" name="Date Placeholder 3">
            <a:extLst>
              <a:ext uri="{FF2B5EF4-FFF2-40B4-BE49-F238E27FC236}">
                <a16:creationId xmlns:a16="http://schemas.microsoft.com/office/drawing/2014/main" id="{BE03E728-B3CF-487D-B4BF-ECF5ED8A985D}"/>
              </a:ext>
            </a:extLst>
          </p:cNvPr>
          <p:cNvSpPr>
            <a:spLocks noGrp="1"/>
          </p:cNvSpPr>
          <p:nvPr>
            <p:ph type="dt" sz="half" idx="10"/>
          </p:nvPr>
        </p:nvSpPr>
        <p:spPr>
          <a:xfrm>
            <a:off x="6457950" y="5815873"/>
            <a:ext cx="2057400" cy="365125"/>
          </a:xfrm>
          <a:prstGeom prst="rect">
            <a:avLst/>
          </a:prstGeom>
        </p:spPr>
        <p:txBody>
          <a:bodyPr/>
          <a:lstStyle/>
          <a:p>
            <a:fld id="{B6F93F85-28A1-8344-9763-EF19E19F9128}" type="datetime1">
              <a:rPr lang="en-US" smtClean="0"/>
              <a:t>10/21/2017</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FEF968-83BD-4C95-AAFF-1E2F0148D4E7}"/>
              </a:ext>
            </a:extLst>
          </p:cNvPr>
          <p:cNvSpPr/>
          <p:nvPr userDrawn="1"/>
        </p:nvSpPr>
        <p:spPr>
          <a:xfrm>
            <a:off x="2402378" y="6386716"/>
            <a:ext cx="6112972" cy="313345"/>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8327683-8978-6B4B-9130-4A6A841F0549}" type="slidenum">
              <a:rPr lang="en-US" smtClean="0"/>
              <a:pPr/>
              <a:t>‹#›</a:t>
            </a:fld>
            <a:endParaRPr lang="en-US" dirty="0"/>
          </a:p>
        </p:txBody>
      </p:sp>
      <p:sp>
        <p:nvSpPr>
          <p:cNvPr id="9" name="Content Placeholder 2">
            <a:extLst>
              <a:ext uri="{FF2B5EF4-FFF2-40B4-BE49-F238E27FC236}">
                <a16:creationId xmlns:a16="http://schemas.microsoft.com/office/drawing/2014/main" id="{019DA4B2-5B63-4059-B365-584D87F00AB2}"/>
              </a:ext>
            </a:extLst>
          </p:cNvPr>
          <p:cNvSpPr>
            <a:spLocks noGrp="1"/>
          </p:cNvSpPr>
          <p:nvPr>
            <p:ph idx="1"/>
          </p:nvPr>
        </p:nvSpPr>
        <p:spPr>
          <a:xfrm>
            <a:off x="609600" y="1604168"/>
            <a:ext cx="7905750" cy="4568031"/>
          </a:xfrm>
        </p:spPr>
        <p:txBody>
          <a:bodyPr/>
          <a:lstStyle>
            <a:lvl1pPr>
              <a:defRPr sz="2000">
                <a:solidFill>
                  <a:srgbClr val="354CA1"/>
                </a:solidFill>
                <a:latin typeface="Arial" panose="020B0604020202020204" pitchFamily="34" charset="0"/>
                <a:cs typeface="Arial" panose="020B0604020202020204" pitchFamily="34" charset="0"/>
              </a:defRPr>
            </a:lvl1pPr>
            <a:lvl2pPr>
              <a:defRPr sz="1800">
                <a:solidFill>
                  <a:srgbClr val="354CA1"/>
                </a:solidFill>
                <a:latin typeface="Arial" panose="020B0604020202020204" pitchFamily="34" charset="0"/>
                <a:cs typeface="Arial" panose="020B0604020202020204" pitchFamily="34" charset="0"/>
              </a:defRPr>
            </a:lvl2pPr>
            <a:lvl3pPr>
              <a:defRPr sz="1600">
                <a:solidFill>
                  <a:srgbClr val="354CA1"/>
                </a:solidFill>
                <a:latin typeface="Arial" panose="020B0604020202020204" pitchFamily="34" charset="0"/>
                <a:cs typeface="Arial" panose="020B0604020202020204" pitchFamily="34" charset="0"/>
              </a:defRPr>
            </a:lvl3pPr>
            <a:lvl4pPr>
              <a:defRPr sz="1400">
                <a:solidFill>
                  <a:srgbClr val="354CA1"/>
                </a:solidFill>
                <a:latin typeface="Arial" panose="020B0604020202020204" pitchFamily="34" charset="0"/>
                <a:cs typeface="Arial" panose="020B0604020202020204" pitchFamily="34" charset="0"/>
              </a:defRPr>
            </a:lvl4pPr>
            <a:lvl5pPr>
              <a:defRPr sz="1200">
                <a:solidFill>
                  <a:srgbClr val="354CA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a:extLst>
              <a:ext uri="{FF2B5EF4-FFF2-40B4-BE49-F238E27FC236}">
                <a16:creationId xmlns:a16="http://schemas.microsoft.com/office/drawing/2014/main" id="{A2C00C19-B322-48FB-BCCD-67CEC0DCAEDD}"/>
              </a:ext>
            </a:extLst>
          </p:cNvPr>
          <p:cNvSpPr>
            <a:spLocks noGrp="1"/>
          </p:cNvSpPr>
          <p:nvPr>
            <p:ph type="ctrTitle" hasCustomPrompt="1"/>
          </p:nvPr>
        </p:nvSpPr>
        <p:spPr>
          <a:xfrm>
            <a:off x="609600" y="0"/>
            <a:ext cx="7905750" cy="703148"/>
          </a:xfrm>
        </p:spPr>
        <p:txBody>
          <a:bodyPr anchor="b">
            <a:normAutofit/>
          </a:bodyPr>
          <a:lstStyle>
            <a:lvl1pPr algn="l">
              <a:defRPr sz="2000" b="1" baseline="0">
                <a:solidFill>
                  <a:srgbClr val="354CA1"/>
                </a:solidFill>
                <a:latin typeface="Arial" panose="020B0604020202020204" pitchFamily="34" charset="0"/>
                <a:cs typeface="Arial" panose="020B0604020202020204" pitchFamily="34" charset="0"/>
              </a:defRPr>
            </a:lvl1pPr>
          </a:lstStyle>
          <a:p>
            <a:r>
              <a:rPr lang="en-US" dirty="0"/>
              <a:t>Title</a:t>
            </a:r>
            <a:br>
              <a:rPr lang="en-US" dirty="0"/>
            </a:br>
            <a:r>
              <a:rPr lang="en-US" dirty="0"/>
              <a:t> Subtitle</a:t>
            </a:r>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FEF968-83BD-4C95-AAFF-1E2F0148D4E7}"/>
              </a:ext>
            </a:extLst>
          </p:cNvPr>
          <p:cNvSpPr/>
          <p:nvPr userDrawn="1"/>
        </p:nvSpPr>
        <p:spPr>
          <a:xfrm>
            <a:off x="2402378" y="6386716"/>
            <a:ext cx="6112972" cy="313345"/>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8327683-8978-6B4B-9130-4A6A841F0549}" type="slidenum">
              <a:rPr lang="en-US" smtClean="0"/>
              <a:pPr/>
              <a:t>‹#›</a:t>
            </a:fld>
            <a:endParaRPr lang="en-US" dirty="0"/>
          </a:p>
        </p:txBody>
      </p:sp>
      <p:sp>
        <p:nvSpPr>
          <p:cNvPr id="9" name="Content Placeholder 2">
            <a:extLst>
              <a:ext uri="{FF2B5EF4-FFF2-40B4-BE49-F238E27FC236}">
                <a16:creationId xmlns:a16="http://schemas.microsoft.com/office/drawing/2014/main" id="{019DA4B2-5B63-4059-B365-584D87F00AB2}"/>
              </a:ext>
            </a:extLst>
          </p:cNvPr>
          <p:cNvSpPr>
            <a:spLocks noGrp="1"/>
          </p:cNvSpPr>
          <p:nvPr>
            <p:ph idx="1"/>
          </p:nvPr>
        </p:nvSpPr>
        <p:spPr>
          <a:xfrm>
            <a:off x="5045824" y="1230284"/>
            <a:ext cx="3469525" cy="4941915"/>
          </a:xfrm>
        </p:spPr>
        <p:txBody>
          <a:bodyPr/>
          <a:lstStyle>
            <a:lvl1pPr>
              <a:defRPr sz="2000">
                <a:solidFill>
                  <a:srgbClr val="354CA1"/>
                </a:solidFill>
                <a:latin typeface="Arial" panose="020B0604020202020204" pitchFamily="34" charset="0"/>
                <a:cs typeface="Arial" panose="020B0604020202020204" pitchFamily="34" charset="0"/>
              </a:defRPr>
            </a:lvl1pPr>
            <a:lvl2pPr>
              <a:defRPr sz="1800">
                <a:solidFill>
                  <a:srgbClr val="354CA1"/>
                </a:solidFill>
                <a:latin typeface="Arial" panose="020B0604020202020204" pitchFamily="34" charset="0"/>
                <a:cs typeface="Arial" panose="020B0604020202020204" pitchFamily="34" charset="0"/>
              </a:defRPr>
            </a:lvl2pPr>
            <a:lvl3pPr>
              <a:defRPr sz="1600">
                <a:solidFill>
                  <a:srgbClr val="354CA1"/>
                </a:solidFill>
                <a:latin typeface="Arial" panose="020B0604020202020204" pitchFamily="34" charset="0"/>
                <a:cs typeface="Arial" panose="020B0604020202020204" pitchFamily="34" charset="0"/>
              </a:defRPr>
            </a:lvl3pPr>
            <a:lvl4pPr>
              <a:defRPr sz="1400">
                <a:solidFill>
                  <a:srgbClr val="354CA1"/>
                </a:solidFill>
                <a:latin typeface="Arial" panose="020B0604020202020204" pitchFamily="34" charset="0"/>
                <a:cs typeface="Arial" panose="020B0604020202020204" pitchFamily="34" charset="0"/>
              </a:defRPr>
            </a:lvl4pPr>
            <a:lvl5pPr>
              <a:defRPr sz="1200">
                <a:solidFill>
                  <a:srgbClr val="354CA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a:extLst>
              <a:ext uri="{FF2B5EF4-FFF2-40B4-BE49-F238E27FC236}">
                <a16:creationId xmlns:a16="http://schemas.microsoft.com/office/drawing/2014/main" id="{A2C00C19-B322-48FB-BCCD-67CEC0DCAEDD}"/>
              </a:ext>
            </a:extLst>
          </p:cNvPr>
          <p:cNvSpPr>
            <a:spLocks noGrp="1"/>
          </p:cNvSpPr>
          <p:nvPr>
            <p:ph type="ctrTitle" hasCustomPrompt="1"/>
          </p:nvPr>
        </p:nvSpPr>
        <p:spPr>
          <a:xfrm>
            <a:off x="609600" y="0"/>
            <a:ext cx="7905750" cy="703148"/>
          </a:xfrm>
        </p:spPr>
        <p:txBody>
          <a:bodyPr anchor="b">
            <a:normAutofit/>
          </a:bodyPr>
          <a:lstStyle>
            <a:lvl1pPr algn="l">
              <a:defRPr sz="2000" b="1" baseline="0">
                <a:solidFill>
                  <a:srgbClr val="354CA1"/>
                </a:solidFill>
                <a:latin typeface="Arial" panose="020B0604020202020204" pitchFamily="34" charset="0"/>
                <a:cs typeface="Arial" panose="020B0604020202020204" pitchFamily="34" charset="0"/>
              </a:defRPr>
            </a:lvl1pPr>
          </a:lstStyle>
          <a:p>
            <a:r>
              <a:rPr lang="en-US" dirty="0"/>
              <a:t>Title</a:t>
            </a:r>
            <a:br>
              <a:rPr lang="en-US" dirty="0"/>
            </a:br>
            <a:r>
              <a:rPr lang="en-US" dirty="0"/>
              <a:t> Subtitle</a:t>
            </a:r>
          </a:p>
        </p:txBody>
      </p:sp>
      <p:sp>
        <p:nvSpPr>
          <p:cNvPr id="8" name="Content Placeholder 2">
            <a:extLst>
              <a:ext uri="{FF2B5EF4-FFF2-40B4-BE49-F238E27FC236}">
                <a16:creationId xmlns:a16="http://schemas.microsoft.com/office/drawing/2014/main" id="{C3F99641-F995-470B-8336-E480240857D1}"/>
              </a:ext>
            </a:extLst>
          </p:cNvPr>
          <p:cNvSpPr>
            <a:spLocks noGrp="1"/>
          </p:cNvSpPr>
          <p:nvPr>
            <p:ph idx="13"/>
          </p:nvPr>
        </p:nvSpPr>
        <p:spPr>
          <a:xfrm>
            <a:off x="609600" y="1230284"/>
            <a:ext cx="3812771" cy="4941915"/>
          </a:xfrm>
        </p:spPr>
        <p:txBody>
          <a:bodyPr/>
          <a:lstStyle>
            <a:lvl1pPr marL="0" indent="0">
              <a:buNone/>
              <a:defRPr sz="2000">
                <a:solidFill>
                  <a:srgbClr val="354CA1"/>
                </a:solidFill>
                <a:latin typeface="Arial" panose="020B0604020202020204" pitchFamily="34" charset="0"/>
                <a:cs typeface="Arial" panose="020B0604020202020204" pitchFamily="34" charset="0"/>
              </a:defRPr>
            </a:lvl1pPr>
            <a:lvl2pPr>
              <a:defRPr sz="1800">
                <a:solidFill>
                  <a:srgbClr val="354CA1"/>
                </a:solidFill>
                <a:latin typeface="Arial" panose="020B0604020202020204" pitchFamily="34" charset="0"/>
                <a:cs typeface="Arial" panose="020B0604020202020204" pitchFamily="34" charset="0"/>
              </a:defRPr>
            </a:lvl2pPr>
            <a:lvl3pPr>
              <a:defRPr sz="1600">
                <a:solidFill>
                  <a:srgbClr val="354CA1"/>
                </a:solidFill>
                <a:latin typeface="Arial" panose="020B0604020202020204" pitchFamily="34" charset="0"/>
                <a:cs typeface="Arial" panose="020B0604020202020204" pitchFamily="34" charset="0"/>
              </a:defRPr>
            </a:lvl3pPr>
            <a:lvl4pPr>
              <a:defRPr sz="1400">
                <a:solidFill>
                  <a:srgbClr val="354CA1"/>
                </a:solidFill>
                <a:latin typeface="Arial" panose="020B0604020202020204" pitchFamily="34" charset="0"/>
                <a:cs typeface="Arial" panose="020B0604020202020204" pitchFamily="34" charset="0"/>
              </a:defRPr>
            </a:lvl4pPr>
            <a:lvl5pPr>
              <a:defRPr sz="1200">
                <a:solidFill>
                  <a:srgbClr val="354CA1"/>
                </a:solidFill>
                <a:latin typeface="Arial" panose="020B0604020202020204" pitchFamily="34" charset="0"/>
                <a:cs typeface="Arial" panose="020B0604020202020204" pitchFamily="34" charset="0"/>
              </a:defRPr>
            </a:lvl5pPr>
          </a:lstStyle>
          <a:p>
            <a:pPr lvl="0"/>
            <a:endParaRPr lang="en-US" dirty="0"/>
          </a:p>
        </p:txBody>
      </p:sp>
    </p:spTree>
    <p:extLst>
      <p:ext uri="{BB962C8B-B14F-4D97-AF65-F5344CB8AC3E}">
        <p14:creationId xmlns:p14="http://schemas.microsoft.com/office/powerpoint/2010/main" val="351199482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
        <p:nvSpPr>
          <p:cNvPr id="8" name="Title 1">
            <a:extLst>
              <a:ext uri="{FF2B5EF4-FFF2-40B4-BE49-F238E27FC236}">
                <a16:creationId xmlns:a16="http://schemas.microsoft.com/office/drawing/2014/main" id="{6784EA27-B136-40AE-96A6-0FF79754398E}"/>
              </a:ext>
            </a:extLst>
          </p:cNvPr>
          <p:cNvSpPr>
            <a:spLocks noGrp="1"/>
          </p:cNvSpPr>
          <p:nvPr>
            <p:ph type="ctrTitle" hasCustomPrompt="1"/>
          </p:nvPr>
        </p:nvSpPr>
        <p:spPr>
          <a:xfrm>
            <a:off x="609600" y="0"/>
            <a:ext cx="7905750" cy="703148"/>
          </a:xfrm>
        </p:spPr>
        <p:txBody>
          <a:bodyPr anchor="b">
            <a:normAutofit/>
          </a:bodyPr>
          <a:lstStyle>
            <a:lvl1pPr algn="l">
              <a:defRPr sz="2000" b="1" baseline="0">
                <a:solidFill>
                  <a:srgbClr val="354CA1"/>
                </a:solidFill>
                <a:latin typeface="Arial" panose="020B0604020202020204" pitchFamily="34" charset="0"/>
                <a:cs typeface="Arial" panose="020B0604020202020204" pitchFamily="34" charset="0"/>
              </a:defRPr>
            </a:lvl1pPr>
          </a:lstStyle>
          <a:p>
            <a:r>
              <a:rPr lang="en-US" dirty="0"/>
              <a:t>Title</a:t>
            </a:r>
            <a:br>
              <a:rPr lang="en-US" dirty="0"/>
            </a:br>
            <a:r>
              <a:rPr lang="en-US" dirty="0"/>
              <a:t> Subtitle</a:t>
            </a:r>
          </a:p>
        </p:txBody>
      </p:sp>
      <p:sp>
        <p:nvSpPr>
          <p:cNvPr id="9" name="Content Placeholder 2">
            <a:extLst>
              <a:ext uri="{FF2B5EF4-FFF2-40B4-BE49-F238E27FC236}">
                <a16:creationId xmlns:a16="http://schemas.microsoft.com/office/drawing/2014/main" id="{E2AB67A3-80FA-4734-AEE4-E454DD5FE824}"/>
              </a:ext>
            </a:extLst>
          </p:cNvPr>
          <p:cNvSpPr>
            <a:spLocks noGrp="1"/>
          </p:cNvSpPr>
          <p:nvPr>
            <p:ph idx="1"/>
          </p:nvPr>
        </p:nvSpPr>
        <p:spPr>
          <a:xfrm>
            <a:off x="609600" y="1230284"/>
            <a:ext cx="3812771" cy="4941915"/>
          </a:xfrm>
        </p:spPr>
        <p:txBody>
          <a:bodyPr/>
          <a:lstStyle>
            <a:lvl1pPr>
              <a:defRPr sz="2000">
                <a:solidFill>
                  <a:srgbClr val="354CA1"/>
                </a:solidFill>
                <a:latin typeface="Arial" panose="020B0604020202020204" pitchFamily="34" charset="0"/>
                <a:cs typeface="Arial" panose="020B0604020202020204" pitchFamily="34" charset="0"/>
              </a:defRPr>
            </a:lvl1pPr>
            <a:lvl2pPr>
              <a:defRPr sz="1800">
                <a:solidFill>
                  <a:srgbClr val="354CA1"/>
                </a:solidFill>
                <a:latin typeface="Arial" panose="020B0604020202020204" pitchFamily="34" charset="0"/>
                <a:cs typeface="Arial" panose="020B0604020202020204" pitchFamily="34" charset="0"/>
              </a:defRPr>
            </a:lvl2pPr>
            <a:lvl3pPr>
              <a:defRPr sz="1600">
                <a:solidFill>
                  <a:srgbClr val="354CA1"/>
                </a:solidFill>
                <a:latin typeface="Arial" panose="020B0604020202020204" pitchFamily="34" charset="0"/>
                <a:cs typeface="Arial" panose="020B0604020202020204" pitchFamily="34" charset="0"/>
              </a:defRPr>
            </a:lvl3pPr>
            <a:lvl4pPr>
              <a:defRPr sz="1400">
                <a:solidFill>
                  <a:srgbClr val="354CA1"/>
                </a:solidFill>
                <a:latin typeface="Arial" panose="020B0604020202020204" pitchFamily="34" charset="0"/>
                <a:cs typeface="Arial" panose="020B0604020202020204" pitchFamily="34" charset="0"/>
              </a:defRPr>
            </a:lvl4pPr>
            <a:lvl5pPr>
              <a:defRPr sz="1200">
                <a:solidFill>
                  <a:srgbClr val="354CA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C8AFCB62-CA46-4339-8E3C-C02EBC1A36D2}"/>
              </a:ext>
            </a:extLst>
          </p:cNvPr>
          <p:cNvSpPr>
            <a:spLocks noGrp="1"/>
          </p:cNvSpPr>
          <p:nvPr>
            <p:ph idx="13"/>
          </p:nvPr>
        </p:nvSpPr>
        <p:spPr>
          <a:xfrm>
            <a:off x="4702223" y="1233056"/>
            <a:ext cx="3812771" cy="4941915"/>
          </a:xfrm>
        </p:spPr>
        <p:txBody>
          <a:bodyPr/>
          <a:lstStyle>
            <a:lvl1pPr>
              <a:defRPr sz="2000">
                <a:solidFill>
                  <a:srgbClr val="354CA1"/>
                </a:solidFill>
                <a:latin typeface="Arial" panose="020B0604020202020204" pitchFamily="34" charset="0"/>
                <a:cs typeface="Arial" panose="020B0604020202020204" pitchFamily="34" charset="0"/>
              </a:defRPr>
            </a:lvl1pPr>
            <a:lvl2pPr>
              <a:defRPr sz="1800">
                <a:solidFill>
                  <a:srgbClr val="354CA1"/>
                </a:solidFill>
                <a:latin typeface="Arial" panose="020B0604020202020204" pitchFamily="34" charset="0"/>
                <a:cs typeface="Arial" panose="020B0604020202020204" pitchFamily="34" charset="0"/>
              </a:defRPr>
            </a:lvl2pPr>
            <a:lvl3pPr>
              <a:defRPr sz="1600">
                <a:solidFill>
                  <a:srgbClr val="354CA1"/>
                </a:solidFill>
                <a:latin typeface="Arial" panose="020B0604020202020204" pitchFamily="34" charset="0"/>
                <a:cs typeface="Arial" panose="020B0604020202020204" pitchFamily="34" charset="0"/>
              </a:defRPr>
            </a:lvl3pPr>
            <a:lvl4pPr>
              <a:defRPr sz="1400">
                <a:solidFill>
                  <a:srgbClr val="354CA1"/>
                </a:solidFill>
                <a:latin typeface="Arial" panose="020B0604020202020204" pitchFamily="34" charset="0"/>
                <a:cs typeface="Arial" panose="020B0604020202020204" pitchFamily="34" charset="0"/>
              </a:defRPr>
            </a:lvl4pPr>
            <a:lvl5pPr>
              <a:defRPr sz="1200">
                <a:solidFill>
                  <a:srgbClr val="354CA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t">
            <a:normAutofit/>
          </a:bodyPr>
          <a:lstStyle/>
          <a:p>
            <a:r>
              <a:rPr lang="en-US" dirty="0"/>
              <a:t>Title</a:t>
            </a:r>
            <a:br>
              <a:rPr lang="en-US" dirty="0"/>
            </a:br>
            <a:r>
              <a:rPr lang="en-US" dirty="0"/>
              <a:t> Subtitle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4" r:id="rId4"/>
    <p:sldLayoutId id="2147483666" r:id="rId5"/>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l" defTabSz="914400" rtl="0" eaLnBrk="1" latinLnBrk="0" hangingPunct="1">
        <a:lnSpc>
          <a:spcPct val="90000"/>
        </a:lnSpc>
        <a:spcBef>
          <a:spcPct val="0"/>
        </a:spcBef>
        <a:buNone/>
        <a:defRPr sz="1800" b="1" kern="1200">
          <a:solidFill>
            <a:schemeClr val="accent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accent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rgbClr val="354CA1"/>
          </a:solidFill>
          <a:latin typeface="Arial" panose="020B0604020202020204" pitchFamily="34" charset="0"/>
          <a:ea typeface="Arial" charset="0"/>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rgbClr val="354CA1"/>
          </a:solidFill>
          <a:latin typeface="Arial" panose="020B0604020202020204" pitchFamily="34" charset="0"/>
          <a:ea typeface="Arial" charset="0"/>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rgbClr val="354CA1"/>
          </a:solidFill>
          <a:latin typeface="Arial" panose="020B0604020202020204" pitchFamily="34" charset="0"/>
          <a:ea typeface="Arial" charset="0"/>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000" kern="1200" dirty="0">
          <a:solidFill>
            <a:srgbClr val="354CA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heart.org/HEARTORG/Research/Research_UCM_481866_SubHomePage.jsp" TargetMode="External"/><Relationship Id="rId3" Type="http://schemas.openxmlformats.org/officeDocument/2006/relationships/hyperlink" Target="https://disabilitycompendium.org/sites/default/files/user-uploads/2016_AnnualReport.pdf" TargetMode="External"/><Relationship Id="rId7" Type="http://schemas.openxmlformats.org/officeDocument/2006/relationships/hyperlink" Target="http://www.diabetes.org/diabetes-basics/statistics/?referrer=https://www.google.com/" TargetMode="External"/><Relationship Id="rId2" Type="http://schemas.openxmlformats.org/officeDocument/2006/relationships/hyperlink" Target="https://kdsmartchair.com/blogs/news/18706123-wheelchair-facts-numbers-and-figures-infographic" TargetMode="External"/><Relationship Id="rId1" Type="http://schemas.openxmlformats.org/officeDocument/2006/relationships/slideLayout" Target="../slideLayouts/slideLayout2.xml"/><Relationship Id="rId6" Type="http://schemas.openxmlformats.org/officeDocument/2006/relationships/hyperlink" Target="https://www.cdc.gov/nceh/publications/factsheets/impactofthebuiltenvironmentonhealth.pdf" TargetMode="External"/><Relationship Id="rId5" Type="http://schemas.openxmlformats.org/officeDocument/2006/relationships/hyperlink" Target="https://www.ada.gov/civiccommonprobs.htm" TargetMode="External"/><Relationship Id="rId10" Type="http://schemas.openxmlformats.org/officeDocument/2006/relationships/hyperlink" Target="https://www.forbes.com/sites/kylesmith/2011/03/23/the-obama-administrations-sidewalk-to-nowhere/#72052c652040" TargetMode="External"/><Relationship Id="rId4" Type="http://schemas.openxmlformats.org/officeDocument/2006/relationships/hyperlink" Target="https://sidewalk.umiacs.umd.edu/" TargetMode="External"/><Relationship Id="rId9" Type="http://schemas.openxmlformats.org/officeDocument/2006/relationships/hyperlink" Target="https://en.wikipedia.org/wiki/American_Recovery_and_Reinvestment_Act_of_200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tmp"/><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tmp"/><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5.tmp"/><Relationship Id="rId4" Type="http://schemas.openxmlformats.org/officeDocument/2006/relationships/image" Target="../media/image10.tmp"/></Relationships>
</file>

<file path=ppt/slides/_rels/slide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CFF98A-5C3E-4F3E-8BC9-F0C7D304CC90}"/>
              </a:ext>
            </a:extLst>
          </p:cNvPr>
          <p:cNvSpPr>
            <a:spLocks noGrp="1"/>
          </p:cNvSpPr>
          <p:nvPr>
            <p:ph type="sldNum" sz="quarter" idx="12"/>
          </p:nvPr>
        </p:nvSpPr>
        <p:spPr/>
        <p:txBody>
          <a:bodyPr/>
          <a:lstStyle/>
          <a:p>
            <a:fld id="{38327683-8978-6B4B-9130-4A6A841F0549}" type="slidenum">
              <a:rPr lang="en-US" smtClean="0"/>
              <a:pPr/>
              <a:t>1</a:t>
            </a:fld>
            <a:endParaRPr lang="en-US"/>
          </a:p>
        </p:txBody>
      </p:sp>
      <p:sp>
        <p:nvSpPr>
          <p:cNvPr id="3" name="Title 2">
            <a:extLst>
              <a:ext uri="{FF2B5EF4-FFF2-40B4-BE49-F238E27FC236}">
                <a16:creationId xmlns:a16="http://schemas.microsoft.com/office/drawing/2014/main" id="{A9B2AD02-0783-4443-B675-1B7800624AA6}"/>
              </a:ext>
            </a:extLst>
          </p:cNvPr>
          <p:cNvSpPr>
            <a:spLocks noGrp="1"/>
          </p:cNvSpPr>
          <p:nvPr>
            <p:ph type="ctrTitle"/>
          </p:nvPr>
        </p:nvSpPr>
        <p:spPr/>
        <p:txBody>
          <a:bodyPr>
            <a:normAutofit/>
          </a:bodyPr>
          <a:lstStyle/>
          <a:p>
            <a:r>
              <a:rPr lang="en-US" sz="3100" dirty="0"/>
              <a:t>Project </a:t>
            </a:r>
            <a:r>
              <a:rPr lang="en-US" sz="3100" dirty="0" err="1"/>
              <a:t>Walknet</a:t>
            </a:r>
            <a:r>
              <a:rPr lang="en-US" sz="3100" dirty="0"/>
              <a:t>: </a:t>
            </a:r>
            <a:r>
              <a:rPr lang="en-US" sz="2200" dirty="0"/>
              <a:t>Making cities accessible to everyone</a:t>
            </a:r>
          </a:p>
        </p:txBody>
      </p:sp>
      <p:sp>
        <p:nvSpPr>
          <p:cNvPr id="4" name="Subtitle 3">
            <a:extLst>
              <a:ext uri="{FF2B5EF4-FFF2-40B4-BE49-F238E27FC236}">
                <a16:creationId xmlns:a16="http://schemas.microsoft.com/office/drawing/2014/main" id="{86DF37DC-E162-437D-9764-9F91EE5737FE}"/>
              </a:ext>
            </a:extLst>
          </p:cNvPr>
          <p:cNvSpPr>
            <a:spLocks noGrp="1"/>
          </p:cNvSpPr>
          <p:nvPr>
            <p:ph type="subTitle" idx="1"/>
          </p:nvPr>
        </p:nvSpPr>
        <p:spPr/>
        <p:txBody>
          <a:bodyPr/>
          <a:lstStyle/>
          <a:p>
            <a:r>
              <a:rPr lang="en-US" dirty="0"/>
              <a:t>Andrew Abbott, Alex Deshowitz, Dennis Murray</a:t>
            </a:r>
          </a:p>
          <a:p>
            <a:r>
              <a:rPr lang="en-US" dirty="0"/>
              <a:t>November 17, 2017</a:t>
            </a:r>
          </a:p>
        </p:txBody>
      </p:sp>
    </p:spTree>
    <p:extLst>
      <p:ext uri="{BB962C8B-B14F-4D97-AF65-F5344CB8AC3E}">
        <p14:creationId xmlns:p14="http://schemas.microsoft.com/office/powerpoint/2010/main" val="296851157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Slide Format</a:t>
            </a:r>
          </a:p>
        </p:txBody>
      </p:sp>
      <p:sp>
        <p:nvSpPr>
          <p:cNvPr id="3" name="Content Placeholder 2"/>
          <p:cNvSpPr>
            <a:spLocks noGrp="1"/>
          </p:cNvSpPr>
          <p:nvPr>
            <p:ph idx="4294967295"/>
          </p:nvPr>
        </p:nvSpPr>
        <p:spPr>
          <a:xfrm>
            <a:off x="628650" y="1825625"/>
            <a:ext cx="7886700" cy="4351338"/>
          </a:xfrm>
        </p:spPr>
        <p:txBody>
          <a:bodyPr/>
          <a:lstStyle/>
          <a:p>
            <a:r>
              <a:rPr lang="en-US" dirty="0"/>
              <a:t>This is a generic slide format:</a:t>
            </a:r>
          </a:p>
          <a:p>
            <a:pPr lvl="1"/>
            <a:r>
              <a:rPr lang="en-US" dirty="0"/>
              <a:t>White background</a:t>
            </a:r>
          </a:p>
          <a:p>
            <a:pPr lvl="1"/>
            <a:r>
              <a:rPr lang="en-US" dirty="0" err="1"/>
              <a:t>DataScience@SMU</a:t>
            </a:r>
            <a:r>
              <a:rPr lang="en-US" dirty="0"/>
              <a:t> in bottom left corner</a:t>
            </a:r>
          </a:p>
          <a:p>
            <a:pPr lvl="1"/>
            <a:r>
              <a:rPr lang="en-US" dirty="0"/>
              <a:t>Page number in bottom right corner</a:t>
            </a: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spTree>
    <p:extLst>
      <p:ext uri="{BB962C8B-B14F-4D97-AF65-F5344CB8AC3E}">
        <p14:creationId xmlns:p14="http://schemas.microsoft.com/office/powerpoint/2010/main" val="27362362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Hacking the Slide Format</a:t>
            </a:r>
          </a:p>
        </p:txBody>
      </p:sp>
      <p:sp>
        <p:nvSpPr>
          <p:cNvPr id="3" name="Content Placeholder 2"/>
          <p:cNvSpPr>
            <a:spLocks noGrp="1"/>
          </p:cNvSpPr>
          <p:nvPr>
            <p:ph idx="4294967295"/>
          </p:nvPr>
        </p:nvSpPr>
        <p:spPr>
          <a:xfrm>
            <a:off x="628650" y="1825625"/>
            <a:ext cx="7886700" cy="4351338"/>
          </a:xfrm>
        </p:spPr>
        <p:txBody>
          <a:bodyPr>
            <a:normAutofit/>
          </a:bodyPr>
          <a:lstStyle/>
          <a:p>
            <a:r>
              <a:rPr lang="en-US" dirty="0"/>
              <a:t>Hacking the slide format is allowed</a:t>
            </a:r>
          </a:p>
          <a:p>
            <a:r>
              <a:rPr lang="en-US" dirty="0"/>
              <a:t>However, </a:t>
            </a:r>
          </a:p>
          <a:p>
            <a:pPr lvl="1"/>
            <a:r>
              <a:rPr lang="en-US" dirty="0"/>
              <a:t>The total number of slides </a:t>
            </a:r>
          </a:p>
          <a:p>
            <a:pPr lvl="2"/>
            <a:r>
              <a:rPr lang="en-US" dirty="0"/>
              <a:t>must be 21</a:t>
            </a:r>
          </a:p>
          <a:p>
            <a:pPr lvl="1"/>
            <a:r>
              <a:rPr lang="en-US" dirty="0"/>
              <a:t>The slides must transition automatically every 15 seconds</a:t>
            </a:r>
          </a:p>
          <a:p>
            <a:pPr lvl="1"/>
            <a:r>
              <a:rPr lang="en-US" dirty="0"/>
              <a:t>The aspect must be the standard format (not 16:9)</a:t>
            </a:r>
          </a:p>
          <a:p>
            <a:pPr lvl="1"/>
            <a:r>
              <a:rPr lang="en-US" dirty="0"/>
              <a:t>The footer information must be present and in the same position as this template</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spTree>
    <p:extLst>
      <p:ext uri="{BB962C8B-B14F-4D97-AF65-F5344CB8AC3E}">
        <p14:creationId xmlns:p14="http://schemas.microsoft.com/office/powerpoint/2010/main" val="1029844376"/>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Sources placeholder</a:t>
            </a:r>
          </a:p>
        </p:txBody>
      </p:sp>
      <p:sp>
        <p:nvSpPr>
          <p:cNvPr id="3" name="Content Placeholder 2"/>
          <p:cNvSpPr>
            <a:spLocks noGrp="1"/>
          </p:cNvSpPr>
          <p:nvPr>
            <p:ph idx="4294967295"/>
          </p:nvPr>
        </p:nvSpPr>
        <p:spPr>
          <a:xfrm>
            <a:off x="628650" y="1825625"/>
            <a:ext cx="7886700" cy="4351338"/>
          </a:xfrm>
        </p:spPr>
        <p:txBody>
          <a:bodyPr>
            <a:normAutofit/>
          </a:bodyPr>
          <a:lstStyle/>
          <a:p>
            <a:r>
              <a:rPr lang="en-US" sz="1000" dirty="0">
                <a:hlinkClick r:id="rId2"/>
              </a:rPr>
              <a:t>https://kdsmartchair.com/blogs/news/18706123-wheelchair-facts-numbers-and-figures-infographic</a:t>
            </a:r>
            <a:endParaRPr lang="en-US" sz="1000" dirty="0"/>
          </a:p>
          <a:p>
            <a:r>
              <a:rPr lang="en-US" sz="1000" dirty="0">
                <a:hlinkClick r:id="rId3"/>
              </a:rPr>
              <a:t>https://disabilitycompendium.org/sites/default/files/user-uploads/2016_AnnualReport.pdf</a:t>
            </a:r>
            <a:endParaRPr lang="en-US" sz="1000" dirty="0"/>
          </a:p>
          <a:p>
            <a:r>
              <a:rPr lang="en-US" sz="1000" dirty="0">
                <a:hlinkClick r:id="rId4"/>
              </a:rPr>
              <a:t>https://sidewalk.umiacs.umd.edu/</a:t>
            </a:r>
            <a:endParaRPr lang="en-US" sz="1000" dirty="0"/>
          </a:p>
          <a:p>
            <a:r>
              <a:rPr lang="en-US" sz="1000" dirty="0">
                <a:hlinkClick r:id="rId5"/>
              </a:rPr>
              <a:t>https://www.ada.gov/civiccommonprobs.htm</a:t>
            </a:r>
            <a:endParaRPr lang="en-US" sz="1000" dirty="0"/>
          </a:p>
          <a:p>
            <a:r>
              <a:rPr lang="en-US" sz="1000" dirty="0">
                <a:hlinkClick r:id="rId6"/>
              </a:rPr>
              <a:t>https://www.cdc.gov/nceh/publications/factsheets/impactofthebuiltenvironmentonhealth.pdf</a:t>
            </a:r>
            <a:endParaRPr lang="en-US" sz="1000" dirty="0"/>
          </a:p>
          <a:p>
            <a:r>
              <a:rPr lang="en-US" sz="1000" dirty="0">
                <a:hlinkClick r:id="rId7"/>
              </a:rPr>
              <a:t>http://www.diabetes.org/diabetes-basics/statistics/?referrer=https://www.google.com/</a:t>
            </a:r>
            <a:endParaRPr lang="en-US" sz="1000" dirty="0"/>
          </a:p>
          <a:p>
            <a:r>
              <a:rPr lang="en-US" sz="1000" dirty="0">
                <a:hlinkClick r:id="rId8"/>
              </a:rPr>
              <a:t>http://www.heart.org/HEARTORG/Research/Research_UCM_481866_SubHomePage.jsp</a:t>
            </a:r>
            <a:endParaRPr lang="en-US" sz="1000" dirty="0"/>
          </a:p>
          <a:p>
            <a:r>
              <a:rPr lang="en-US" sz="1000" dirty="0">
                <a:hlinkClick r:id="rId9"/>
              </a:rPr>
              <a:t>https://en.wikipedia.org/wiki/American_Recovery_and_Reinvestment_Act_of_2009</a:t>
            </a:r>
            <a:endParaRPr lang="en-US" sz="1000" dirty="0"/>
          </a:p>
          <a:p>
            <a:r>
              <a:rPr lang="en-US" sz="1000" dirty="0">
                <a:hlinkClick r:id="rId10"/>
              </a:rPr>
              <a:t>https://www.forbes.com/sites/kylesmith/2011/03/23/the-obama-administrations-sidewalk-to-nowhere/#72052c652040</a:t>
            </a:r>
            <a:endParaRPr lang="en-US" sz="1000" dirty="0"/>
          </a:p>
          <a:p>
            <a:endParaRPr lang="en-US" sz="1000" dirty="0"/>
          </a:p>
          <a:p>
            <a:endParaRPr lang="en-US" sz="1000" dirty="0"/>
          </a:p>
          <a:p>
            <a:endParaRPr lang="en-US" sz="1000" dirty="0"/>
          </a:p>
          <a:p>
            <a:endParaRPr lang="en-US" sz="1000" dirty="0"/>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75316382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14</a:t>
            </a:fld>
            <a:endParaRPr lang="en-US" dirty="0"/>
          </a:p>
        </p:txBody>
      </p:sp>
    </p:spTree>
    <p:extLst>
      <p:ext uri="{BB962C8B-B14F-4D97-AF65-F5344CB8AC3E}">
        <p14:creationId xmlns:p14="http://schemas.microsoft.com/office/powerpoint/2010/main" val="115582497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15</a:t>
            </a:fld>
            <a:endParaRPr lang="en-US" dirty="0"/>
          </a:p>
        </p:txBody>
      </p: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16</a:t>
            </a:fld>
            <a:endParaRPr lang="en-US" dirty="0"/>
          </a:p>
        </p:txBody>
      </p:sp>
    </p:spTree>
    <p:extLst>
      <p:ext uri="{BB962C8B-B14F-4D97-AF65-F5344CB8AC3E}">
        <p14:creationId xmlns:p14="http://schemas.microsoft.com/office/powerpoint/2010/main" val="35643775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18</a:t>
            </a:fld>
            <a:endParaRPr lang="en-US" dirty="0"/>
          </a:p>
        </p:txBody>
      </p:sp>
    </p:spTree>
    <p:extLst>
      <p:ext uri="{BB962C8B-B14F-4D97-AF65-F5344CB8AC3E}">
        <p14:creationId xmlns:p14="http://schemas.microsoft.com/office/powerpoint/2010/main" val="143137628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19</a:t>
            </a:fld>
            <a:endParaRPr lang="en-US" dirty="0"/>
          </a:p>
        </p:txBody>
      </p:sp>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CBEBE6-CCCA-45B2-AE77-A9357451FB80}"/>
              </a:ext>
            </a:extLst>
          </p:cNvPr>
          <p:cNvSpPr>
            <a:spLocks noGrp="1"/>
          </p:cNvSpPr>
          <p:nvPr>
            <p:ph type="sldNum" sz="quarter" idx="12"/>
          </p:nvPr>
        </p:nvSpPr>
        <p:spPr/>
        <p:txBody>
          <a:bodyPr/>
          <a:lstStyle/>
          <a:p>
            <a:fld id="{38327683-8978-6B4B-9130-4A6A841F0549}" type="slidenum">
              <a:rPr lang="en-US" smtClean="0"/>
              <a:pPr/>
              <a:t>2</a:t>
            </a:fld>
            <a:endParaRPr lang="en-US" dirty="0"/>
          </a:p>
        </p:txBody>
      </p:sp>
      <p:sp>
        <p:nvSpPr>
          <p:cNvPr id="3" name="Content Placeholder 2">
            <a:extLst>
              <a:ext uri="{FF2B5EF4-FFF2-40B4-BE49-F238E27FC236}">
                <a16:creationId xmlns:a16="http://schemas.microsoft.com/office/drawing/2014/main" id="{33A7F4C3-2A78-4678-9401-C215E472B597}"/>
              </a:ext>
            </a:extLst>
          </p:cNvPr>
          <p:cNvSpPr>
            <a:spLocks noGrp="1"/>
          </p:cNvSpPr>
          <p:nvPr>
            <p:ph idx="1"/>
          </p:nvPr>
        </p:nvSpPr>
        <p:spPr>
          <a:xfrm>
            <a:off x="5285064" y="1604168"/>
            <a:ext cx="3230286" cy="4568031"/>
          </a:xfrm>
        </p:spPr>
        <p:txBody>
          <a:bodyPr>
            <a:normAutofit/>
          </a:bodyPr>
          <a:lstStyle/>
          <a:p>
            <a:r>
              <a:rPr lang="en-US" sz="1400" b="1" dirty="0">
                <a:solidFill>
                  <a:schemeClr val="tx1"/>
                </a:solidFill>
              </a:rPr>
              <a:t>Sidewalks</a:t>
            </a:r>
            <a:r>
              <a:rPr lang="en-US" sz="1400" dirty="0">
                <a:solidFill>
                  <a:schemeClr val="tx1"/>
                </a:solidFill>
              </a:rPr>
              <a:t> remain the </a:t>
            </a:r>
            <a:r>
              <a:rPr lang="en-US" sz="1400" b="1" dirty="0">
                <a:solidFill>
                  <a:schemeClr val="tx1"/>
                </a:solidFill>
              </a:rPr>
              <a:t>single most used</a:t>
            </a:r>
            <a:r>
              <a:rPr lang="en-US" sz="1400" dirty="0">
                <a:solidFill>
                  <a:schemeClr val="tx1"/>
                </a:solidFill>
              </a:rPr>
              <a:t> means of </a:t>
            </a:r>
            <a:r>
              <a:rPr lang="en-US" sz="1400" b="1" dirty="0">
                <a:solidFill>
                  <a:schemeClr val="tx1"/>
                </a:solidFill>
              </a:rPr>
              <a:t>transportation</a:t>
            </a:r>
            <a:r>
              <a:rPr lang="en-US" sz="1400" dirty="0">
                <a:solidFill>
                  <a:schemeClr val="tx1"/>
                </a:solidFill>
              </a:rPr>
              <a:t> for those who are mobility challenged</a:t>
            </a:r>
          </a:p>
          <a:p>
            <a:r>
              <a:rPr lang="en-US" sz="1400" dirty="0">
                <a:solidFill>
                  <a:schemeClr val="tx1"/>
                </a:solidFill>
              </a:rPr>
              <a:t>Only 17.4% of working-age wheelchair users are employed</a:t>
            </a:r>
          </a:p>
          <a:p>
            <a:r>
              <a:rPr lang="en-US" sz="1400" dirty="0">
                <a:solidFill>
                  <a:schemeClr val="tx1"/>
                </a:solidFill>
              </a:rPr>
              <a:t>This means that many of those bound to wheelchairs do not have the ability to purchase other modes of transportation and rely heavily on sidewalks</a:t>
            </a:r>
          </a:p>
          <a:p>
            <a:r>
              <a:rPr lang="en-US" sz="1400" dirty="0">
                <a:solidFill>
                  <a:schemeClr val="tx1"/>
                </a:solidFill>
              </a:rPr>
              <a:t>In many cases, </a:t>
            </a:r>
            <a:r>
              <a:rPr lang="en-US" sz="1400" b="1" dirty="0">
                <a:solidFill>
                  <a:schemeClr val="tx1"/>
                </a:solidFill>
              </a:rPr>
              <a:t>sidewalks</a:t>
            </a:r>
            <a:r>
              <a:rPr lang="en-US" sz="1400" dirty="0">
                <a:solidFill>
                  <a:schemeClr val="tx1"/>
                </a:solidFill>
              </a:rPr>
              <a:t> are their </a:t>
            </a:r>
            <a:r>
              <a:rPr lang="en-US" sz="1400" b="1" dirty="0">
                <a:solidFill>
                  <a:schemeClr val="tx1"/>
                </a:solidFill>
              </a:rPr>
              <a:t>only path</a:t>
            </a:r>
            <a:r>
              <a:rPr lang="en-US" sz="1400" dirty="0">
                <a:solidFill>
                  <a:schemeClr val="tx1"/>
                </a:solidFill>
              </a:rPr>
              <a:t> to get where they need to go</a:t>
            </a:r>
          </a:p>
          <a:p>
            <a:r>
              <a:rPr lang="en-US" sz="1400" dirty="0">
                <a:solidFill>
                  <a:schemeClr val="tx1"/>
                </a:solidFill>
              </a:rPr>
              <a:t>For many municipalities the process of sidewalk assessment is a painstaking process that involves subjective assessment</a:t>
            </a:r>
          </a:p>
        </p:txBody>
      </p:sp>
      <p:sp>
        <p:nvSpPr>
          <p:cNvPr id="4" name="Title 3">
            <a:extLst>
              <a:ext uri="{FF2B5EF4-FFF2-40B4-BE49-F238E27FC236}">
                <a16:creationId xmlns:a16="http://schemas.microsoft.com/office/drawing/2014/main" id="{9AE32C02-5DC9-4FEC-95BD-31DE5A83FAB0}"/>
              </a:ext>
            </a:extLst>
          </p:cNvPr>
          <p:cNvSpPr>
            <a:spLocks noGrp="1"/>
          </p:cNvSpPr>
          <p:nvPr>
            <p:ph type="ctrTitle"/>
          </p:nvPr>
        </p:nvSpPr>
        <p:spPr>
          <a:xfrm>
            <a:off x="609600" y="327171"/>
            <a:ext cx="7905750" cy="803816"/>
          </a:xfrm>
        </p:spPr>
        <p:txBody>
          <a:bodyPr>
            <a:normAutofit fontScale="90000"/>
          </a:bodyPr>
          <a:lstStyle/>
          <a:p>
            <a:r>
              <a:rPr lang="en-US" dirty="0">
                <a:solidFill>
                  <a:schemeClr val="accent3"/>
                </a:solidFill>
              </a:rPr>
              <a:t>The problem</a:t>
            </a:r>
            <a:br>
              <a:rPr lang="en-US" dirty="0">
                <a:solidFill>
                  <a:schemeClr val="accent3"/>
                </a:solidFill>
              </a:rPr>
            </a:br>
            <a:r>
              <a:rPr lang="en-US" b="0" dirty="0">
                <a:solidFill>
                  <a:schemeClr val="accent3"/>
                </a:solidFill>
              </a:rPr>
              <a:t>It is estimated that every major metroplex in the United States has large areas which are either inaccessible or provide challenges to the disabled</a:t>
            </a:r>
          </a:p>
        </p:txBody>
      </p:sp>
      <p:pic>
        <p:nvPicPr>
          <p:cNvPr id="1026" name="Picture 2" descr="Image result for bad sidewalks">
            <a:extLst>
              <a:ext uri="{FF2B5EF4-FFF2-40B4-BE49-F238E27FC236}">
                <a16:creationId xmlns:a16="http://schemas.microsoft.com/office/drawing/2014/main" id="{D27B7706-B383-4124-A56F-7415269C7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76961"/>
            <a:ext cx="2362384" cy="15708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Image result for bad sidewalks">
            <a:extLst>
              <a:ext uri="{FF2B5EF4-FFF2-40B4-BE49-F238E27FC236}">
                <a16:creationId xmlns:a16="http://schemas.microsoft.com/office/drawing/2014/main" id="{DECC00C3-9558-4DD8-A26C-FF9B30C5F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402" y="2944535"/>
            <a:ext cx="2279708" cy="22797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Image result for bad sidewalks">
            <a:extLst>
              <a:ext uri="{FF2B5EF4-FFF2-40B4-BE49-F238E27FC236}">
                <a16:creationId xmlns:a16="http://schemas.microsoft.com/office/drawing/2014/main" id="{10639F52-4D86-4C3A-8C3F-3132042EDC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277" y="4095749"/>
            <a:ext cx="2762250" cy="207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72103"/>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20</a:t>
            </a:fld>
            <a:endParaRPr lang="en-US" dirty="0"/>
          </a:p>
        </p:txBody>
      </p:sp>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21</a:t>
            </a:fld>
            <a:endParaRPr lang="en-US" dirty="0"/>
          </a:p>
        </p:txBody>
      </p:sp>
    </p:spTree>
    <p:extLst>
      <p:ext uri="{BB962C8B-B14F-4D97-AF65-F5344CB8AC3E}">
        <p14:creationId xmlns:p14="http://schemas.microsoft.com/office/powerpoint/2010/main" val="1643598145"/>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22</a:t>
            </a:fld>
            <a:endParaRPr lang="en-US" dirty="0"/>
          </a:p>
        </p:txBody>
      </p:sp>
    </p:spTree>
    <p:extLst>
      <p:ext uri="{BB962C8B-B14F-4D97-AF65-F5344CB8AC3E}">
        <p14:creationId xmlns:p14="http://schemas.microsoft.com/office/powerpoint/2010/main" val="87187165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23</a:t>
            </a:fld>
            <a:endParaRPr lang="en-US" dirty="0"/>
          </a:p>
        </p:txBody>
      </p:sp>
    </p:spTree>
    <p:extLst>
      <p:ext uri="{BB962C8B-B14F-4D97-AF65-F5344CB8AC3E}">
        <p14:creationId xmlns:p14="http://schemas.microsoft.com/office/powerpoint/2010/main" val="126596529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24</a:t>
            </a:fld>
            <a:endParaRPr lang="en-US" dirty="0"/>
          </a:p>
        </p:txBody>
      </p:sp>
    </p:spTree>
    <p:extLst>
      <p:ext uri="{BB962C8B-B14F-4D97-AF65-F5344CB8AC3E}">
        <p14:creationId xmlns:p14="http://schemas.microsoft.com/office/powerpoint/2010/main" val="1958255850"/>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25</a:t>
            </a:fld>
            <a:endParaRPr lang="en-US" dirty="0"/>
          </a:p>
        </p:txBody>
      </p:sp>
    </p:spTree>
    <p:extLst>
      <p:ext uri="{BB962C8B-B14F-4D97-AF65-F5344CB8AC3E}">
        <p14:creationId xmlns:p14="http://schemas.microsoft.com/office/powerpoint/2010/main" val="71697028"/>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sp>
        <p:nvSpPr>
          <p:cNvPr id="3" name="Content Placeholder 2"/>
          <p:cNvSpPr>
            <a:spLocks noGrp="1"/>
          </p:cNvSpPr>
          <p:nvPr>
            <p:ph idx="4294967295"/>
          </p:nvPr>
        </p:nvSpPr>
        <p:spPr>
          <a:xfrm>
            <a:off x="628650" y="1825625"/>
            <a:ext cx="7886700" cy="4351338"/>
          </a:xfrm>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26</a:t>
            </a:fld>
            <a:endParaRPr lang="en-US" dirty="0"/>
          </a:p>
        </p:txBody>
      </p:sp>
    </p:spTree>
    <p:extLst>
      <p:ext uri="{BB962C8B-B14F-4D97-AF65-F5344CB8AC3E}">
        <p14:creationId xmlns:p14="http://schemas.microsoft.com/office/powerpoint/2010/main" val="92248799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Last Slide</a:t>
            </a:r>
          </a:p>
        </p:txBody>
      </p:sp>
      <p:sp>
        <p:nvSpPr>
          <p:cNvPr id="3" name="Content Placeholder 2"/>
          <p:cNvSpPr>
            <a:spLocks noGrp="1"/>
          </p:cNvSpPr>
          <p:nvPr>
            <p:ph idx="4294967295"/>
          </p:nvPr>
        </p:nvSpPr>
        <p:spPr>
          <a:xfrm>
            <a:off x="628650" y="1825625"/>
            <a:ext cx="7886700" cy="4351338"/>
          </a:xfrm>
        </p:spPr>
        <p:txBody>
          <a:bodyPr/>
          <a:lstStyle/>
          <a:p>
            <a:r>
              <a:rPr lang="en-US" dirty="0"/>
              <a:t>Fade to black after 15 seconds</a:t>
            </a:r>
          </a:p>
        </p:txBody>
      </p:sp>
      <p:sp>
        <p:nvSpPr>
          <p:cNvPr id="4" name="Slide Number Placeholder 3"/>
          <p:cNvSpPr>
            <a:spLocks noGrp="1"/>
          </p:cNvSpPr>
          <p:nvPr>
            <p:ph type="sldNum" sz="quarter" idx="12"/>
          </p:nvPr>
        </p:nvSpPr>
        <p:spPr/>
        <p:txBody>
          <a:bodyPr/>
          <a:lstStyle/>
          <a:p>
            <a:fld id="{38327683-8978-6B4B-9130-4A6A841F0549}" type="slidenum">
              <a:rPr lang="en-US" smtClean="0"/>
              <a:t>27</a:t>
            </a:fld>
            <a:endParaRPr lang="en-US" dirty="0"/>
          </a:p>
        </p:txBody>
      </p:sp>
    </p:spTree>
    <p:extLst>
      <p:ext uri="{BB962C8B-B14F-4D97-AF65-F5344CB8AC3E}">
        <p14:creationId xmlns:p14="http://schemas.microsoft.com/office/powerpoint/2010/main" val="1571250658"/>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CBEBE6-CCCA-45B2-AE77-A9357451FB80}"/>
              </a:ext>
            </a:extLst>
          </p:cNvPr>
          <p:cNvSpPr>
            <a:spLocks noGrp="1"/>
          </p:cNvSpPr>
          <p:nvPr>
            <p:ph type="sldNum" sz="quarter" idx="12"/>
          </p:nvPr>
        </p:nvSpPr>
        <p:spPr/>
        <p:txBody>
          <a:bodyPr/>
          <a:lstStyle/>
          <a:p>
            <a:fld id="{38327683-8978-6B4B-9130-4A6A841F0549}" type="slidenum">
              <a:rPr lang="en-US" smtClean="0"/>
              <a:pPr/>
              <a:t>3</a:t>
            </a:fld>
            <a:endParaRPr lang="en-US" dirty="0"/>
          </a:p>
        </p:txBody>
      </p:sp>
      <p:sp>
        <p:nvSpPr>
          <p:cNvPr id="3" name="Content Placeholder 2">
            <a:extLst>
              <a:ext uri="{FF2B5EF4-FFF2-40B4-BE49-F238E27FC236}">
                <a16:creationId xmlns:a16="http://schemas.microsoft.com/office/drawing/2014/main" id="{33A7F4C3-2A78-4678-9401-C215E472B597}"/>
              </a:ext>
            </a:extLst>
          </p:cNvPr>
          <p:cNvSpPr>
            <a:spLocks noGrp="1"/>
          </p:cNvSpPr>
          <p:nvPr>
            <p:ph idx="1"/>
          </p:nvPr>
        </p:nvSpPr>
        <p:spPr>
          <a:xfrm>
            <a:off x="5285064" y="1604168"/>
            <a:ext cx="3230286" cy="4568031"/>
          </a:xfrm>
        </p:spPr>
        <p:txBody>
          <a:bodyPr>
            <a:normAutofit/>
          </a:bodyPr>
          <a:lstStyle/>
          <a:p>
            <a:r>
              <a:rPr lang="en-US" sz="1400" dirty="0">
                <a:solidFill>
                  <a:schemeClr val="tx1"/>
                </a:solidFill>
              </a:rPr>
              <a:t>As baby boomers continue to age the </a:t>
            </a:r>
            <a:r>
              <a:rPr lang="en-US" sz="1400" b="1" dirty="0">
                <a:solidFill>
                  <a:schemeClr val="tx1"/>
                </a:solidFill>
              </a:rPr>
              <a:t>rate of increase </a:t>
            </a:r>
            <a:r>
              <a:rPr lang="en-US" sz="1400" dirty="0">
                <a:solidFill>
                  <a:schemeClr val="tx1"/>
                </a:solidFill>
              </a:rPr>
              <a:t>in the population of wheel chair users will continue to </a:t>
            </a:r>
            <a:r>
              <a:rPr lang="en-US" sz="1400" b="1" dirty="0">
                <a:solidFill>
                  <a:schemeClr val="tx1"/>
                </a:solidFill>
              </a:rPr>
              <a:t>rise</a:t>
            </a:r>
          </a:p>
          <a:p>
            <a:r>
              <a:rPr lang="en-US" sz="1400" b="1" dirty="0">
                <a:solidFill>
                  <a:schemeClr val="tx1"/>
                </a:solidFill>
              </a:rPr>
              <a:t>Ambulatory disabilities </a:t>
            </a:r>
            <a:r>
              <a:rPr lang="en-US" sz="1400" dirty="0">
                <a:solidFill>
                  <a:schemeClr val="tx1"/>
                </a:solidFill>
              </a:rPr>
              <a:t>continue to be both the </a:t>
            </a:r>
            <a:r>
              <a:rPr lang="en-US" sz="1400" b="1" dirty="0">
                <a:solidFill>
                  <a:schemeClr val="tx1"/>
                </a:solidFill>
              </a:rPr>
              <a:t>fastest growing </a:t>
            </a:r>
            <a:r>
              <a:rPr lang="en-US" sz="1400" dirty="0">
                <a:solidFill>
                  <a:schemeClr val="tx1"/>
                </a:solidFill>
              </a:rPr>
              <a:t>and the largest portion of total disabilities in the country</a:t>
            </a:r>
          </a:p>
        </p:txBody>
      </p:sp>
      <p:sp>
        <p:nvSpPr>
          <p:cNvPr id="4" name="Title 3">
            <a:extLst>
              <a:ext uri="{FF2B5EF4-FFF2-40B4-BE49-F238E27FC236}">
                <a16:creationId xmlns:a16="http://schemas.microsoft.com/office/drawing/2014/main" id="{9AE32C02-5DC9-4FEC-95BD-31DE5A83FAB0}"/>
              </a:ext>
            </a:extLst>
          </p:cNvPr>
          <p:cNvSpPr>
            <a:spLocks noGrp="1"/>
          </p:cNvSpPr>
          <p:nvPr>
            <p:ph type="ctrTitle"/>
          </p:nvPr>
        </p:nvSpPr>
        <p:spPr>
          <a:xfrm>
            <a:off x="609600" y="327171"/>
            <a:ext cx="7905750" cy="803816"/>
          </a:xfrm>
        </p:spPr>
        <p:txBody>
          <a:bodyPr>
            <a:normAutofit fontScale="90000"/>
          </a:bodyPr>
          <a:lstStyle/>
          <a:p>
            <a:r>
              <a:rPr lang="en-US" dirty="0">
                <a:solidFill>
                  <a:schemeClr val="accent3"/>
                </a:solidFill>
              </a:rPr>
              <a:t>This problem isn’t going away</a:t>
            </a:r>
            <a:br>
              <a:rPr lang="en-US" dirty="0">
                <a:solidFill>
                  <a:schemeClr val="accent3"/>
                </a:solidFill>
              </a:rPr>
            </a:br>
            <a:r>
              <a:rPr lang="en-US" sz="1800" b="0" dirty="0">
                <a:solidFill>
                  <a:schemeClr val="accent3"/>
                </a:solidFill>
              </a:rPr>
              <a:t>Each year, approximately 2 million new users adopt wheelchairs as their primary mode of mobility and ambulatory disabilities are the largest portion of total disabilities</a:t>
            </a:r>
            <a:endParaRPr lang="en-US" b="0" dirty="0">
              <a:solidFill>
                <a:schemeClr val="accent3"/>
              </a:solidFill>
            </a:endParaRPr>
          </a:p>
        </p:txBody>
      </p:sp>
      <p:pic>
        <p:nvPicPr>
          <p:cNvPr id="6" name="Picture 5" descr="Screen Clipping">
            <a:extLst>
              <a:ext uri="{FF2B5EF4-FFF2-40B4-BE49-F238E27FC236}">
                <a16:creationId xmlns:a16="http://schemas.microsoft.com/office/drawing/2014/main" id="{9DB6A9C1-5CDE-4042-8171-7FD8AD9C7301}"/>
              </a:ext>
            </a:extLst>
          </p:cNvPr>
          <p:cNvPicPr>
            <a:picLocks noChangeAspect="1"/>
          </p:cNvPicPr>
          <p:nvPr/>
        </p:nvPicPr>
        <p:blipFill>
          <a:blip r:embed="rId2"/>
          <a:stretch>
            <a:fillRect/>
          </a:stretch>
        </p:blipFill>
        <p:spPr>
          <a:xfrm>
            <a:off x="1475688" y="4135703"/>
            <a:ext cx="2554758" cy="1098510"/>
          </a:xfrm>
          <a:prstGeom prst="rect">
            <a:avLst/>
          </a:prstGeom>
        </p:spPr>
      </p:pic>
      <p:sp>
        <p:nvSpPr>
          <p:cNvPr id="10" name="Text Box 94">
            <a:extLst>
              <a:ext uri="{FF2B5EF4-FFF2-40B4-BE49-F238E27FC236}">
                <a16:creationId xmlns:a16="http://schemas.microsoft.com/office/drawing/2014/main" id="{FF3B1152-DF8A-4F4A-9A69-88482BF61E61}"/>
              </a:ext>
            </a:extLst>
          </p:cNvPr>
          <p:cNvSpPr txBox="1">
            <a:spLocks noChangeArrowheads="1"/>
          </p:cNvSpPr>
          <p:nvPr/>
        </p:nvSpPr>
        <p:spPr bwMode="gray">
          <a:xfrm>
            <a:off x="1475688" y="3412026"/>
            <a:ext cx="2416030" cy="61555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+ 2 Million people each year</a:t>
            </a:r>
          </a:p>
        </p:txBody>
      </p:sp>
      <p:sp>
        <p:nvSpPr>
          <p:cNvPr id="11" name="Text Box 94">
            <a:extLst>
              <a:ext uri="{FF2B5EF4-FFF2-40B4-BE49-F238E27FC236}">
                <a16:creationId xmlns:a16="http://schemas.microsoft.com/office/drawing/2014/main" id="{DCD9B67C-2052-44CD-935E-738528D268E3}"/>
              </a:ext>
            </a:extLst>
          </p:cNvPr>
          <p:cNvSpPr txBox="1">
            <a:spLocks noChangeArrowheads="1"/>
          </p:cNvSpPr>
          <p:nvPr/>
        </p:nvSpPr>
        <p:spPr bwMode="gray">
          <a:xfrm>
            <a:off x="1366630" y="1844683"/>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6.7% of the U.S. population</a:t>
            </a:r>
          </a:p>
        </p:txBody>
      </p:sp>
      <p:pic>
        <p:nvPicPr>
          <p:cNvPr id="2050" name="Picture 2" descr="Image result for wheelchair clipart">
            <a:extLst>
              <a:ext uri="{FF2B5EF4-FFF2-40B4-BE49-F238E27FC236}">
                <a16:creationId xmlns:a16="http://schemas.microsoft.com/office/drawing/2014/main" id="{3005ABD2-370E-4A53-A30B-41B6EB8CA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880" y="2260584"/>
            <a:ext cx="745350" cy="7758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rutches clipart">
            <a:extLst>
              <a:ext uri="{FF2B5EF4-FFF2-40B4-BE49-F238E27FC236}">
                <a16:creationId xmlns:a16="http://schemas.microsoft.com/office/drawing/2014/main" id="{5C0CC705-B340-4FF6-8AAD-C6EC1C5F0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711" y="2223431"/>
            <a:ext cx="776287" cy="76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creen Clipping">
            <a:extLst>
              <a:ext uri="{FF2B5EF4-FFF2-40B4-BE49-F238E27FC236}">
                <a16:creationId xmlns:a16="http://schemas.microsoft.com/office/drawing/2014/main" id="{A98DDE8D-CF79-4C21-8C9B-85721BD1202C}"/>
              </a:ext>
            </a:extLst>
          </p:cNvPr>
          <p:cNvPicPr>
            <a:picLocks noChangeAspect="1"/>
          </p:cNvPicPr>
          <p:nvPr/>
        </p:nvPicPr>
        <p:blipFill>
          <a:blip r:embed="rId5"/>
          <a:stretch>
            <a:fillRect/>
          </a:stretch>
        </p:blipFill>
        <p:spPr>
          <a:xfrm>
            <a:off x="2913963" y="2171581"/>
            <a:ext cx="889586" cy="887400"/>
          </a:xfrm>
          <a:prstGeom prst="rect">
            <a:avLst/>
          </a:prstGeom>
        </p:spPr>
      </p:pic>
      <p:pic>
        <p:nvPicPr>
          <p:cNvPr id="2056" name="Picture 8" descr="Image result for walker clipart">
            <a:extLst>
              <a:ext uri="{FF2B5EF4-FFF2-40B4-BE49-F238E27FC236}">
                <a16:creationId xmlns:a16="http://schemas.microsoft.com/office/drawing/2014/main" id="{F3D1EBFF-EBB3-423D-9471-E9209D57A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1427" y="2120926"/>
            <a:ext cx="844126" cy="1055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748722"/>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CBEBE6-CCCA-45B2-AE77-A9357451FB80}"/>
              </a:ext>
            </a:extLst>
          </p:cNvPr>
          <p:cNvSpPr>
            <a:spLocks noGrp="1"/>
          </p:cNvSpPr>
          <p:nvPr>
            <p:ph type="sldNum" sz="quarter" idx="12"/>
          </p:nvPr>
        </p:nvSpPr>
        <p:spPr/>
        <p:txBody>
          <a:bodyPr/>
          <a:lstStyle/>
          <a:p>
            <a:fld id="{38327683-8978-6B4B-9130-4A6A841F0549}" type="slidenum">
              <a:rPr lang="en-US" smtClean="0"/>
              <a:pPr/>
              <a:t>4</a:t>
            </a:fld>
            <a:endParaRPr lang="en-US" dirty="0"/>
          </a:p>
        </p:txBody>
      </p:sp>
      <p:sp>
        <p:nvSpPr>
          <p:cNvPr id="3" name="Content Placeholder 2">
            <a:extLst>
              <a:ext uri="{FF2B5EF4-FFF2-40B4-BE49-F238E27FC236}">
                <a16:creationId xmlns:a16="http://schemas.microsoft.com/office/drawing/2014/main" id="{33A7F4C3-2A78-4678-9401-C215E472B597}"/>
              </a:ext>
            </a:extLst>
          </p:cNvPr>
          <p:cNvSpPr>
            <a:spLocks noGrp="1"/>
          </p:cNvSpPr>
          <p:nvPr>
            <p:ph idx="1"/>
          </p:nvPr>
        </p:nvSpPr>
        <p:spPr>
          <a:xfrm>
            <a:off x="5285064" y="1604168"/>
            <a:ext cx="3230286" cy="4568031"/>
          </a:xfrm>
        </p:spPr>
        <p:txBody>
          <a:bodyPr>
            <a:normAutofit/>
          </a:bodyPr>
          <a:lstStyle/>
          <a:p>
            <a:r>
              <a:rPr lang="en-US" sz="1400" dirty="0">
                <a:solidFill>
                  <a:schemeClr val="tx1"/>
                </a:solidFill>
              </a:rPr>
              <a:t>While total traffic fatalities have been on the decline for several years, </a:t>
            </a:r>
            <a:r>
              <a:rPr lang="en-US" sz="1400" b="1" dirty="0">
                <a:solidFill>
                  <a:schemeClr val="tx1"/>
                </a:solidFill>
              </a:rPr>
              <a:t>pedestrian fatalities increased</a:t>
            </a:r>
            <a:r>
              <a:rPr lang="en-US" sz="1400" dirty="0">
                <a:solidFill>
                  <a:schemeClr val="tx1"/>
                </a:solidFill>
              </a:rPr>
              <a:t> by </a:t>
            </a:r>
            <a:r>
              <a:rPr lang="en-US" sz="1400" b="1" dirty="0">
                <a:solidFill>
                  <a:schemeClr val="tx1"/>
                </a:solidFill>
              </a:rPr>
              <a:t>12 percent </a:t>
            </a:r>
            <a:r>
              <a:rPr lang="en-US" sz="1400" dirty="0">
                <a:solidFill>
                  <a:schemeClr val="tx1"/>
                </a:solidFill>
              </a:rPr>
              <a:t>between 2006 and 2015 and continue to rise</a:t>
            </a:r>
          </a:p>
          <a:p>
            <a:r>
              <a:rPr lang="en-US" sz="1400" dirty="0">
                <a:solidFill>
                  <a:schemeClr val="tx1"/>
                </a:solidFill>
              </a:rPr>
              <a:t>The number of pedestrians killed in 2015 was the highest this statistic has been since 1996</a:t>
            </a:r>
          </a:p>
          <a:p>
            <a:r>
              <a:rPr lang="en-US" sz="1400" dirty="0">
                <a:solidFill>
                  <a:schemeClr val="tx1"/>
                </a:solidFill>
              </a:rPr>
              <a:t>An estimated 70,000 pedestrians were also injured in vehicle wrecks in 2015</a:t>
            </a:r>
          </a:p>
          <a:p>
            <a:r>
              <a:rPr lang="en-US" sz="1400" dirty="0">
                <a:solidFill>
                  <a:schemeClr val="tx1"/>
                </a:solidFill>
              </a:rPr>
              <a:t>Providing </a:t>
            </a:r>
            <a:r>
              <a:rPr lang="en-US" sz="1400" b="1" dirty="0">
                <a:solidFill>
                  <a:schemeClr val="tx1"/>
                </a:solidFill>
              </a:rPr>
              <a:t>better curb cut designations</a:t>
            </a:r>
            <a:r>
              <a:rPr lang="en-US" sz="1400" dirty="0">
                <a:solidFill>
                  <a:schemeClr val="tx1"/>
                </a:solidFill>
              </a:rPr>
              <a:t> and crosswalks in the </a:t>
            </a:r>
            <a:r>
              <a:rPr lang="en-US" sz="1400" b="1" dirty="0">
                <a:solidFill>
                  <a:schemeClr val="tx1"/>
                </a:solidFill>
              </a:rPr>
              <a:t>correct places </a:t>
            </a:r>
            <a:r>
              <a:rPr lang="en-US" sz="1400" dirty="0">
                <a:solidFill>
                  <a:schemeClr val="tx1"/>
                </a:solidFill>
              </a:rPr>
              <a:t>with better visibility</a:t>
            </a:r>
            <a:r>
              <a:rPr lang="en-US" sz="1400" b="1" dirty="0">
                <a:solidFill>
                  <a:schemeClr val="tx1"/>
                </a:solidFill>
              </a:rPr>
              <a:t> </a:t>
            </a:r>
            <a:r>
              <a:rPr lang="en-US" sz="1400" dirty="0">
                <a:solidFill>
                  <a:schemeClr val="tx1"/>
                </a:solidFill>
              </a:rPr>
              <a:t>could have potentially mitigated these deaths</a:t>
            </a:r>
          </a:p>
        </p:txBody>
      </p:sp>
      <p:sp>
        <p:nvSpPr>
          <p:cNvPr id="4" name="Title 3">
            <a:extLst>
              <a:ext uri="{FF2B5EF4-FFF2-40B4-BE49-F238E27FC236}">
                <a16:creationId xmlns:a16="http://schemas.microsoft.com/office/drawing/2014/main" id="{9AE32C02-5DC9-4FEC-95BD-31DE5A83FAB0}"/>
              </a:ext>
            </a:extLst>
          </p:cNvPr>
          <p:cNvSpPr>
            <a:spLocks noGrp="1"/>
          </p:cNvSpPr>
          <p:nvPr>
            <p:ph type="ctrTitle"/>
          </p:nvPr>
        </p:nvSpPr>
        <p:spPr>
          <a:xfrm>
            <a:off x="609600" y="327171"/>
            <a:ext cx="7905750" cy="803816"/>
          </a:xfrm>
        </p:spPr>
        <p:txBody>
          <a:bodyPr>
            <a:normAutofit fontScale="90000"/>
          </a:bodyPr>
          <a:lstStyle/>
          <a:p>
            <a:r>
              <a:rPr lang="en-US" dirty="0">
                <a:solidFill>
                  <a:schemeClr val="accent3"/>
                </a:solidFill>
              </a:rPr>
              <a:t>…And it doesn’t just impact the mobility impaired</a:t>
            </a:r>
            <a:br>
              <a:rPr lang="en-US" dirty="0">
                <a:solidFill>
                  <a:schemeClr val="accent3"/>
                </a:solidFill>
              </a:rPr>
            </a:br>
            <a:r>
              <a:rPr lang="en-US" sz="1800" b="0" dirty="0">
                <a:solidFill>
                  <a:schemeClr val="accent3"/>
                </a:solidFill>
              </a:rPr>
              <a:t>In 2015, 5,376 pedestrians and 818 bicyclists were killed in crashes with motor vehicles, representing approximately 18% of the total traffic fatalities in that year</a:t>
            </a:r>
            <a:endParaRPr lang="en-US" b="0" dirty="0">
              <a:solidFill>
                <a:schemeClr val="accent3"/>
              </a:solidFill>
            </a:endParaRPr>
          </a:p>
        </p:txBody>
      </p:sp>
      <p:sp>
        <p:nvSpPr>
          <p:cNvPr id="12" name="Text Box 94">
            <a:extLst>
              <a:ext uri="{FF2B5EF4-FFF2-40B4-BE49-F238E27FC236}">
                <a16:creationId xmlns:a16="http://schemas.microsoft.com/office/drawing/2014/main" id="{A27EE695-6F45-4862-95B0-BC3D7488CF16}"/>
              </a:ext>
            </a:extLst>
          </p:cNvPr>
          <p:cNvSpPr txBox="1">
            <a:spLocks noChangeArrowheads="1"/>
          </p:cNvSpPr>
          <p:nvPr/>
        </p:nvSpPr>
        <p:spPr bwMode="gray">
          <a:xfrm>
            <a:off x="1575220" y="1921134"/>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5,376 pedestrians</a:t>
            </a:r>
          </a:p>
        </p:txBody>
      </p:sp>
      <p:sp>
        <p:nvSpPr>
          <p:cNvPr id="13" name="Text Box 94">
            <a:extLst>
              <a:ext uri="{FF2B5EF4-FFF2-40B4-BE49-F238E27FC236}">
                <a16:creationId xmlns:a16="http://schemas.microsoft.com/office/drawing/2014/main" id="{B2EE6A26-04C5-46CE-A57A-37D6EA3ACCBE}"/>
              </a:ext>
            </a:extLst>
          </p:cNvPr>
          <p:cNvSpPr txBox="1">
            <a:spLocks noChangeArrowheads="1"/>
          </p:cNvSpPr>
          <p:nvPr/>
        </p:nvSpPr>
        <p:spPr bwMode="gray">
          <a:xfrm>
            <a:off x="0" y="3019058"/>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818 bicyclists</a:t>
            </a:r>
          </a:p>
        </p:txBody>
      </p:sp>
      <p:pic>
        <p:nvPicPr>
          <p:cNvPr id="7" name="Picture 6" descr="Screen Clipping">
            <a:extLst>
              <a:ext uri="{FF2B5EF4-FFF2-40B4-BE49-F238E27FC236}">
                <a16:creationId xmlns:a16="http://schemas.microsoft.com/office/drawing/2014/main" id="{6CD1A7ED-F2E6-48F6-857D-53F6FD4AA3BB}"/>
              </a:ext>
            </a:extLst>
          </p:cNvPr>
          <p:cNvPicPr>
            <a:picLocks noChangeAspect="1"/>
          </p:cNvPicPr>
          <p:nvPr/>
        </p:nvPicPr>
        <p:blipFill>
          <a:blip r:embed="rId2"/>
          <a:stretch>
            <a:fillRect/>
          </a:stretch>
        </p:blipFill>
        <p:spPr>
          <a:xfrm>
            <a:off x="672431" y="1484932"/>
            <a:ext cx="1100717" cy="974319"/>
          </a:xfrm>
          <a:prstGeom prst="rect">
            <a:avLst/>
          </a:prstGeom>
        </p:spPr>
      </p:pic>
      <p:pic>
        <p:nvPicPr>
          <p:cNvPr id="16" name="Picture 15" descr="Screen Clipping">
            <a:extLst>
              <a:ext uri="{FF2B5EF4-FFF2-40B4-BE49-F238E27FC236}">
                <a16:creationId xmlns:a16="http://schemas.microsoft.com/office/drawing/2014/main" id="{EE3D47DE-A7D2-4976-9F2C-33C47823DBAA}"/>
              </a:ext>
            </a:extLst>
          </p:cNvPr>
          <p:cNvPicPr>
            <a:picLocks noChangeAspect="1"/>
          </p:cNvPicPr>
          <p:nvPr/>
        </p:nvPicPr>
        <p:blipFill>
          <a:blip r:embed="rId3"/>
          <a:stretch>
            <a:fillRect/>
          </a:stretch>
        </p:blipFill>
        <p:spPr>
          <a:xfrm>
            <a:off x="2702056" y="2539296"/>
            <a:ext cx="1258865" cy="1267300"/>
          </a:xfrm>
          <a:prstGeom prst="rect">
            <a:avLst/>
          </a:prstGeom>
        </p:spPr>
      </p:pic>
      <p:pic>
        <p:nvPicPr>
          <p:cNvPr id="18" name="Picture 17" descr="Screen Clipping">
            <a:extLst>
              <a:ext uri="{FF2B5EF4-FFF2-40B4-BE49-F238E27FC236}">
                <a16:creationId xmlns:a16="http://schemas.microsoft.com/office/drawing/2014/main" id="{6459D575-10E5-495F-8744-4973A40CC667}"/>
              </a:ext>
            </a:extLst>
          </p:cNvPr>
          <p:cNvPicPr>
            <a:picLocks noChangeAspect="1"/>
          </p:cNvPicPr>
          <p:nvPr/>
        </p:nvPicPr>
        <p:blipFill>
          <a:blip r:embed="rId4"/>
          <a:stretch>
            <a:fillRect/>
          </a:stretch>
        </p:blipFill>
        <p:spPr>
          <a:xfrm>
            <a:off x="965200" y="4787566"/>
            <a:ext cx="3344333" cy="1241983"/>
          </a:xfrm>
          <a:prstGeom prst="rect">
            <a:avLst/>
          </a:prstGeom>
        </p:spPr>
      </p:pic>
      <p:sp>
        <p:nvSpPr>
          <p:cNvPr id="22" name="Text Box 94">
            <a:extLst>
              <a:ext uri="{FF2B5EF4-FFF2-40B4-BE49-F238E27FC236}">
                <a16:creationId xmlns:a16="http://schemas.microsoft.com/office/drawing/2014/main" id="{E16793E6-A22C-4CE9-B95C-142C2F12F0CF}"/>
              </a:ext>
            </a:extLst>
          </p:cNvPr>
          <p:cNvSpPr txBox="1">
            <a:spLocks noChangeArrowheads="1"/>
          </p:cNvSpPr>
          <p:nvPr/>
        </p:nvSpPr>
        <p:spPr bwMode="gray">
          <a:xfrm>
            <a:off x="965199" y="4442854"/>
            <a:ext cx="3344333"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Better sidewalks = lives saved</a:t>
            </a:r>
          </a:p>
        </p:txBody>
      </p:sp>
    </p:spTree>
    <p:extLst>
      <p:ext uri="{BB962C8B-B14F-4D97-AF65-F5344CB8AC3E}">
        <p14:creationId xmlns:p14="http://schemas.microsoft.com/office/powerpoint/2010/main" val="323078500"/>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CBEBE6-CCCA-45B2-AE77-A9357451FB80}"/>
              </a:ext>
            </a:extLst>
          </p:cNvPr>
          <p:cNvSpPr>
            <a:spLocks noGrp="1"/>
          </p:cNvSpPr>
          <p:nvPr>
            <p:ph type="sldNum" sz="quarter" idx="12"/>
          </p:nvPr>
        </p:nvSpPr>
        <p:spPr/>
        <p:txBody>
          <a:bodyPr/>
          <a:lstStyle/>
          <a:p>
            <a:fld id="{38327683-8978-6B4B-9130-4A6A841F0549}" type="slidenum">
              <a:rPr lang="en-US" smtClean="0"/>
              <a:pPr/>
              <a:t>5</a:t>
            </a:fld>
            <a:endParaRPr lang="en-US" dirty="0"/>
          </a:p>
        </p:txBody>
      </p:sp>
      <p:sp>
        <p:nvSpPr>
          <p:cNvPr id="3" name="Content Placeholder 2">
            <a:extLst>
              <a:ext uri="{FF2B5EF4-FFF2-40B4-BE49-F238E27FC236}">
                <a16:creationId xmlns:a16="http://schemas.microsoft.com/office/drawing/2014/main" id="{33A7F4C3-2A78-4678-9401-C215E472B597}"/>
              </a:ext>
            </a:extLst>
          </p:cNvPr>
          <p:cNvSpPr>
            <a:spLocks noGrp="1"/>
          </p:cNvSpPr>
          <p:nvPr>
            <p:ph idx="1"/>
          </p:nvPr>
        </p:nvSpPr>
        <p:spPr>
          <a:xfrm>
            <a:off x="5285064" y="1604168"/>
            <a:ext cx="3230286" cy="4568031"/>
          </a:xfrm>
        </p:spPr>
        <p:txBody>
          <a:bodyPr>
            <a:normAutofit/>
          </a:bodyPr>
          <a:lstStyle/>
          <a:p>
            <a:r>
              <a:rPr lang="en-US" sz="1400" dirty="0">
                <a:solidFill>
                  <a:schemeClr val="tx1"/>
                </a:solidFill>
              </a:rPr>
              <a:t>The sedentary habits and lifestyles of Americans is nothing short of an epidemic</a:t>
            </a:r>
          </a:p>
          <a:p>
            <a:r>
              <a:rPr lang="en-US" sz="1400" dirty="0">
                <a:solidFill>
                  <a:schemeClr val="tx1"/>
                </a:solidFill>
              </a:rPr>
              <a:t>A lack of physical activity leads to diseases such as obesity, cardiovascular disease, diabetes, and even cancer</a:t>
            </a:r>
          </a:p>
          <a:p>
            <a:r>
              <a:rPr lang="en-US" sz="1400" dirty="0">
                <a:solidFill>
                  <a:schemeClr val="tx1"/>
                </a:solidFill>
              </a:rPr>
              <a:t>If the </a:t>
            </a:r>
            <a:r>
              <a:rPr lang="en-US" sz="1400" b="1" dirty="0">
                <a:solidFill>
                  <a:schemeClr val="tx1"/>
                </a:solidFill>
              </a:rPr>
              <a:t>small price</a:t>
            </a:r>
            <a:r>
              <a:rPr lang="en-US" sz="1400" dirty="0">
                <a:solidFill>
                  <a:schemeClr val="tx1"/>
                </a:solidFill>
              </a:rPr>
              <a:t> of building </a:t>
            </a:r>
            <a:r>
              <a:rPr lang="en-US" sz="1400" b="1" dirty="0">
                <a:solidFill>
                  <a:schemeClr val="tx1"/>
                </a:solidFill>
              </a:rPr>
              <a:t>sidewalks</a:t>
            </a:r>
            <a:r>
              <a:rPr lang="en-US" sz="1400" dirty="0">
                <a:solidFill>
                  <a:schemeClr val="tx1"/>
                </a:solidFill>
              </a:rPr>
              <a:t> has the ability to offset skyrocketing medical costs and death, shouldn’t we as a society invest in ourselves?</a:t>
            </a:r>
          </a:p>
        </p:txBody>
      </p:sp>
      <p:sp>
        <p:nvSpPr>
          <p:cNvPr id="4" name="Title 3">
            <a:extLst>
              <a:ext uri="{FF2B5EF4-FFF2-40B4-BE49-F238E27FC236}">
                <a16:creationId xmlns:a16="http://schemas.microsoft.com/office/drawing/2014/main" id="{9AE32C02-5DC9-4FEC-95BD-31DE5A83FAB0}"/>
              </a:ext>
            </a:extLst>
          </p:cNvPr>
          <p:cNvSpPr>
            <a:spLocks noGrp="1"/>
          </p:cNvSpPr>
          <p:nvPr>
            <p:ph type="ctrTitle"/>
          </p:nvPr>
        </p:nvSpPr>
        <p:spPr>
          <a:xfrm>
            <a:off x="609600" y="327171"/>
            <a:ext cx="7905750" cy="803816"/>
          </a:xfrm>
        </p:spPr>
        <p:txBody>
          <a:bodyPr>
            <a:normAutofit fontScale="90000"/>
          </a:bodyPr>
          <a:lstStyle/>
          <a:p>
            <a:r>
              <a:rPr lang="en-US" dirty="0">
                <a:solidFill>
                  <a:schemeClr val="accent3"/>
                </a:solidFill>
              </a:rPr>
              <a:t>…poor sidewalk quality also carries health ramifications</a:t>
            </a:r>
            <a:br>
              <a:rPr lang="en-US" dirty="0">
                <a:solidFill>
                  <a:schemeClr val="accent3"/>
                </a:solidFill>
              </a:rPr>
            </a:br>
            <a:r>
              <a:rPr lang="en-US" sz="1800" b="0" dirty="0">
                <a:solidFill>
                  <a:schemeClr val="accent3"/>
                </a:solidFill>
              </a:rPr>
              <a:t>The CDC states that inaccessible or nonexistent sidewalks have been linked the sedentary habits that are growing at an alarming rate in the U.S.</a:t>
            </a:r>
            <a:endParaRPr lang="en-US" b="0" dirty="0">
              <a:solidFill>
                <a:schemeClr val="accent3"/>
              </a:solidFill>
            </a:endParaRPr>
          </a:p>
        </p:txBody>
      </p:sp>
      <p:sp>
        <p:nvSpPr>
          <p:cNvPr id="22" name="Text Box 94">
            <a:extLst>
              <a:ext uri="{FF2B5EF4-FFF2-40B4-BE49-F238E27FC236}">
                <a16:creationId xmlns:a16="http://schemas.microsoft.com/office/drawing/2014/main" id="{E16793E6-A22C-4CE9-B95C-142C2F12F0CF}"/>
              </a:ext>
            </a:extLst>
          </p:cNvPr>
          <p:cNvSpPr txBox="1">
            <a:spLocks noChangeArrowheads="1"/>
          </p:cNvSpPr>
          <p:nvPr/>
        </p:nvSpPr>
        <p:spPr bwMode="gray">
          <a:xfrm>
            <a:off x="965199" y="4248116"/>
            <a:ext cx="3866860"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Better sidewalks = healthy living</a:t>
            </a:r>
          </a:p>
        </p:txBody>
      </p:sp>
      <p:sp>
        <p:nvSpPr>
          <p:cNvPr id="11" name="Text Box 94">
            <a:extLst>
              <a:ext uri="{FF2B5EF4-FFF2-40B4-BE49-F238E27FC236}">
                <a16:creationId xmlns:a16="http://schemas.microsoft.com/office/drawing/2014/main" id="{9ADD7620-F4E3-4864-8C85-86DC5FCF0BEF}"/>
              </a:ext>
            </a:extLst>
          </p:cNvPr>
          <p:cNvSpPr txBox="1">
            <a:spLocks noChangeArrowheads="1"/>
          </p:cNvSpPr>
          <p:nvPr/>
        </p:nvSpPr>
        <p:spPr bwMode="gray">
          <a:xfrm>
            <a:off x="1999067" y="1844682"/>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9.4% of the population</a:t>
            </a:r>
          </a:p>
        </p:txBody>
      </p:sp>
      <p:pic>
        <p:nvPicPr>
          <p:cNvPr id="6" name="Picture 5" descr="Screen Clipping">
            <a:extLst>
              <a:ext uri="{FF2B5EF4-FFF2-40B4-BE49-F238E27FC236}">
                <a16:creationId xmlns:a16="http://schemas.microsoft.com/office/drawing/2014/main" id="{B8A69E68-720B-4261-8663-F5A1999E1769}"/>
              </a:ext>
            </a:extLst>
          </p:cNvPr>
          <p:cNvPicPr>
            <a:picLocks noChangeAspect="1"/>
          </p:cNvPicPr>
          <p:nvPr/>
        </p:nvPicPr>
        <p:blipFill>
          <a:blip r:embed="rId2"/>
          <a:stretch>
            <a:fillRect/>
          </a:stretch>
        </p:blipFill>
        <p:spPr>
          <a:xfrm>
            <a:off x="651935" y="1758201"/>
            <a:ext cx="851342" cy="788517"/>
          </a:xfrm>
          <a:prstGeom prst="rect">
            <a:avLst/>
          </a:prstGeom>
        </p:spPr>
      </p:pic>
      <p:sp>
        <p:nvSpPr>
          <p:cNvPr id="14" name="Text Box 94">
            <a:extLst>
              <a:ext uri="{FF2B5EF4-FFF2-40B4-BE49-F238E27FC236}">
                <a16:creationId xmlns:a16="http://schemas.microsoft.com/office/drawing/2014/main" id="{3B8AF3F2-384F-431A-8D7A-8A882EDDBA07}"/>
              </a:ext>
            </a:extLst>
          </p:cNvPr>
          <p:cNvSpPr txBox="1">
            <a:spLocks noChangeArrowheads="1"/>
          </p:cNvSpPr>
          <p:nvPr/>
        </p:nvSpPr>
        <p:spPr bwMode="gray">
          <a:xfrm>
            <a:off x="1999067" y="2149482"/>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1.5M new cases/year</a:t>
            </a:r>
          </a:p>
        </p:txBody>
      </p:sp>
      <p:pic>
        <p:nvPicPr>
          <p:cNvPr id="9" name="Picture 8" descr="Screen Clipping">
            <a:extLst>
              <a:ext uri="{FF2B5EF4-FFF2-40B4-BE49-F238E27FC236}">
                <a16:creationId xmlns:a16="http://schemas.microsoft.com/office/drawing/2014/main" id="{47268EA6-F70A-4759-B790-2E9616AB3578}"/>
              </a:ext>
            </a:extLst>
          </p:cNvPr>
          <p:cNvPicPr>
            <a:picLocks noChangeAspect="1"/>
          </p:cNvPicPr>
          <p:nvPr/>
        </p:nvPicPr>
        <p:blipFill>
          <a:blip r:embed="rId3"/>
          <a:stretch>
            <a:fillRect/>
          </a:stretch>
        </p:blipFill>
        <p:spPr>
          <a:xfrm>
            <a:off x="651935" y="3056948"/>
            <a:ext cx="1521592" cy="608637"/>
          </a:xfrm>
          <a:prstGeom prst="rect">
            <a:avLst/>
          </a:prstGeom>
        </p:spPr>
      </p:pic>
      <p:sp>
        <p:nvSpPr>
          <p:cNvPr id="17" name="Text Box 94">
            <a:extLst>
              <a:ext uri="{FF2B5EF4-FFF2-40B4-BE49-F238E27FC236}">
                <a16:creationId xmlns:a16="http://schemas.microsoft.com/office/drawing/2014/main" id="{36FA3E51-5E46-498A-97BC-ABD84CA26ED0}"/>
              </a:ext>
            </a:extLst>
          </p:cNvPr>
          <p:cNvSpPr txBox="1">
            <a:spLocks noChangeArrowheads="1"/>
          </p:cNvSpPr>
          <p:nvPr/>
        </p:nvSpPr>
        <p:spPr bwMode="gray">
          <a:xfrm>
            <a:off x="2249455" y="3128269"/>
            <a:ext cx="2486479" cy="61555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#1 killer of Americans: heart disease</a:t>
            </a:r>
          </a:p>
        </p:txBody>
      </p:sp>
      <p:pic>
        <p:nvPicPr>
          <p:cNvPr id="15" name="Picture 14" descr="Screen Clipping">
            <a:extLst>
              <a:ext uri="{FF2B5EF4-FFF2-40B4-BE49-F238E27FC236}">
                <a16:creationId xmlns:a16="http://schemas.microsoft.com/office/drawing/2014/main" id="{AA003E45-6780-41FE-A4E9-A857292E6D54}"/>
              </a:ext>
            </a:extLst>
          </p:cNvPr>
          <p:cNvPicPr>
            <a:picLocks noChangeAspect="1"/>
          </p:cNvPicPr>
          <p:nvPr/>
        </p:nvPicPr>
        <p:blipFill>
          <a:blip r:embed="rId4"/>
          <a:stretch>
            <a:fillRect/>
          </a:stretch>
        </p:blipFill>
        <p:spPr>
          <a:xfrm>
            <a:off x="1503277" y="4693820"/>
            <a:ext cx="3029373" cy="1600423"/>
          </a:xfrm>
          <a:prstGeom prst="rect">
            <a:avLst/>
          </a:prstGeom>
        </p:spPr>
      </p:pic>
    </p:spTree>
    <p:extLst>
      <p:ext uri="{BB962C8B-B14F-4D97-AF65-F5344CB8AC3E}">
        <p14:creationId xmlns:p14="http://schemas.microsoft.com/office/powerpoint/2010/main" val="19488660"/>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CBEBE6-CCCA-45B2-AE77-A9357451FB80}"/>
              </a:ext>
            </a:extLst>
          </p:cNvPr>
          <p:cNvSpPr>
            <a:spLocks noGrp="1"/>
          </p:cNvSpPr>
          <p:nvPr>
            <p:ph type="sldNum" sz="quarter" idx="12"/>
          </p:nvPr>
        </p:nvSpPr>
        <p:spPr/>
        <p:txBody>
          <a:bodyPr/>
          <a:lstStyle/>
          <a:p>
            <a:fld id="{38327683-8978-6B4B-9130-4A6A841F0549}" type="slidenum">
              <a:rPr lang="en-US" smtClean="0"/>
              <a:pPr/>
              <a:t>6</a:t>
            </a:fld>
            <a:endParaRPr lang="en-US" dirty="0"/>
          </a:p>
        </p:txBody>
      </p:sp>
      <p:sp>
        <p:nvSpPr>
          <p:cNvPr id="4" name="Title 3">
            <a:extLst>
              <a:ext uri="{FF2B5EF4-FFF2-40B4-BE49-F238E27FC236}">
                <a16:creationId xmlns:a16="http://schemas.microsoft.com/office/drawing/2014/main" id="{9AE32C02-5DC9-4FEC-95BD-31DE5A83FAB0}"/>
              </a:ext>
            </a:extLst>
          </p:cNvPr>
          <p:cNvSpPr>
            <a:spLocks noGrp="1"/>
          </p:cNvSpPr>
          <p:nvPr>
            <p:ph type="ctrTitle"/>
          </p:nvPr>
        </p:nvSpPr>
        <p:spPr>
          <a:xfrm>
            <a:off x="609600" y="327171"/>
            <a:ext cx="7905750" cy="803816"/>
          </a:xfrm>
        </p:spPr>
        <p:txBody>
          <a:bodyPr>
            <a:normAutofit fontScale="90000"/>
          </a:bodyPr>
          <a:lstStyle/>
          <a:p>
            <a:r>
              <a:rPr lang="en-US" dirty="0">
                <a:solidFill>
                  <a:schemeClr val="accent3"/>
                </a:solidFill>
              </a:rPr>
              <a:t>This begs the question: why we aren’t doing more today?</a:t>
            </a:r>
            <a:br>
              <a:rPr lang="en-US" dirty="0">
                <a:solidFill>
                  <a:schemeClr val="accent3"/>
                </a:solidFill>
              </a:rPr>
            </a:br>
            <a:r>
              <a:rPr lang="en-US" sz="1800" b="0" dirty="0">
                <a:solidFill>
                  <a:schemeClr val="accent3"/>
                </a:solidFill>
              </a:rPr>
              <a:t>If there are so many ramifications to having poor sidewalk and curb cut infrastructure, why aren’t we doing more?</a:t>
            </a:r>
            <a:endParaRPr lang="en-US" b="0" dirty="0">
              <a:solidFill>
                <a:schemeClr val="accent3"/>
              </a:solidFill>
            </a:endParaRPr>
          </a:p>
        </p:txBody>
      </p:sp>
      <p:sp>
        <p:nvSpPr>
          <p:cNvPr id="16" name="Text Box 94">
            <a:extLst>
              <a:ext uri="{FF2B5EF4-FFF2-40B4-BE49-F238E27FC236}">
                <a16:creationId xmlns:a16="http://schemas.microsoft.com/office/drawing/2014/main" id="{117F7DD8-32AC-4769-B561-768BED45AC5C}"/>
              </a:ext>
            </a:extLst>
          </p:cNvPr>
          <p:cNvSpPr txBox="1">
            <a:spLocks noChangeArrowheads="1"/>
          </p:cNvSpPr>
          <p:nvPr/>
        </p:nvSpPr>
        <p:spPr bwMode="gray">
          <a:xfrm>
            <a:off x="2871522" y="1528696"/>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If poor sidewalks = </a:t>
            </a:r>
          </a:p>
        </p:txBody>
      </p:sp>
      <p:pic>
        <p:nvPicPr>
          <p:cNvPr id="18" name="Picture 2" descr="Image result for wheelchair clipart">
            <a:extLst>
              <a:ext uri="{FF2B5EF4-FFF2-40B4-BE49-F238E27FC236}">
                <a16:creationId xmlns:a16="http://schemas.microsoft.com/office/drawing/2014/main" id="{C027D1B5-B51F-4D84-B2B2-9F1633414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4" y="2057384"/>
            <a:ext cx="427586" cy="445078"/>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94">
            <a:extLst>
              <a:ext uri="{FF2B5EF4-FFF2-40B4-BE49-F238E27FC236}">
                <a16:creationId xmlns:a16="http://schemas.microsoft.com/office/drawing/2014/main" id="{237D1609-4515-4813-9A00-E4FF20EA711A}"/>
              </a:ext>
            </a:extLst>
          </p:cNvPr>
          <p:cNvSpPr txBox="1">
            <a:spLocks noChangeArrowheads="1"/>
          </p:cNvSpPr>
          <p:nvPr/>
        </p:nvSpPr>
        <p:spPr bwMode="gray">
          <a:xfrm>
            <a:off x="3938322" y="2130549"/>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Inaccessibility</a:t>
            </a:r>
          </a:p>
        </p:txBody>
      </p:sp>
      <p:pic>
        <p:nvPicPr>
          <p:cNvPr id="20" name="Picture 19" descr="Screen Clipping">
            <a:extLst>
              <a:ext uri="{FF2B5EF4-FFF2-40B4-BE49-F238E27FC236}">
                <a16:creationId xmlns:a16="http://schemas.microsoft.com/office/drawing/2014/main" id="{8BD3328F-E418-4CC0-883B-3A14BE6EEB40}"/>
              </a:ext>
            </a:extLst>
          </p:cNvPr>
          <p:cNvPicPr>
            <a:picLocks noChangeAspect="1"/>
          </p:cNvPicPr>
          <p:nvPr/>
        </p:nvPicPr>
        <p:blipFill>
          <a:blip r:embed="rId3"/>
          <a:stretch>
            <a:fillRect/>
          </a:stretch>
        </p:blipFill>
        <p:spPr>
          <a:xfrm>
            <a:off x="1100668" y="2637614"/>
            <a:ext cx="639766" cy="566300"/>
          </a:xfrm>
          <a:prstGeom prst="rect">
            <a:avLst/>
          </a:prstGeom>
        </p:spPr>
      </p:pic>
      <p:pic>
        <p:nvPicPr>
          <p:cNvPr id="21" name="Picture 20" descr="Screen Clipping">
            <a:extLst>
              <a:ext uri="{FF2B5EF4-FFF2-40B4-BE49-F238E27FC236}">
                <a16:creationId xmlns:a16="http://schemas.microsoft.com/office/drawing/2014/main" id="{427EF9C9-FA65-4AD7-B69C-22522B3D7B11}"/>
              </a:ext>
            </a:extLst>
          </p:cNvPr>
          <p:cNvPicPr>
            <a:picLocks noChangeAspect="1"/>
          </p:cNvPicPr>
          <p:nvPr/>
        </p:nvPicPr>
        <p:blipFill>
          <a:blip r:embed="rId4"/>
          <a:stretch>
            <a:fillRect/>
          </a:stretch>
        </p:blipFill>
        <p:spPr>
          <a:xfrm>
            <a:off x="2486820" y="2637613"/>
            <a:ext cx="705114" cy="709839"/>
          </a:xfrm>
          <a:prstGeom prst="rect">
            <a:avLst/>
          </a:prstGeom>
        </p:spPr>
      </p:pic>
      <p:sp>
        <p:nvSpPr>
          <p:cNvPr id="23" name="Text Box 94">
            <a:extLst>
              <a:ext uri="{FF2B5EF4-FFF2-40B4-BE49-F238E27FC236}">
                <a16:creationId xmlns:a16="http://schemas.microsoft.com/office/drawing/2014/main" id="{D840D45D-6F4A-4EC3-B226-9CF1BA520181}"/>
              </a:ext>
            </a:extLst>
          </p:cNvPr>
          <p:cNvSpPr txBox="1">
            <a:spLocks noChangeArrowheads="1"/>
          </p:cNvSpPr>
          <p:nvPr/>
        </p:nvSpPr>
        <p:spPr bwMode="gray">
          <a:xfrm>
            <a:off x="3938321" y="2867722"/>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Hazards </a:t>
            </a:r>
          </a:p>
        </p:txBody>
      </p:sp>
      <p:pic>
        <p:nvPicPr>
          <p:cNvPr id="10" name="Picture 9" descr="Screen Clipping">
            <a:extLst>
              <a:ext uri="{FF2B5EF4-FFF2-40B4-BE49-F238E27FC236}">
                <a16:creationId xmlns:a16="http://schemas.microsoft.com/office/drawing/2014/main" id="{3F1AD596-B700-46BD-B38F-EF34455E90EC}"/>
              </a:ext>
            </a:extLst>
          </p:cNvPr>
          <p:cNvPicPr>
            <a:picLocks noChangeAspect="1"/>
          </p:cNvPicPr>
          <p:nvPr/>
        </p:nvPicPr>
        <p:blipFill>
          <a:blip r:embed="rId5"/>
          <a:stretch>
            <a:fillRect/>
          </a:stretch>
        </p:blipFill>
        <p:spPr>
          <a:xfrm>
            <a:off x="2547483" y="3548435"/>
            <a:ext cx="583788" cy="551415"/>
          </a:xfrm>
          <a:prstGeom prst="rect">
            <a:avLst/>
          </a:prstGeom>
        </p:spPr>
      </p:pic>
      <p:sp>
        <p:nvSpPr>
          <p:cNvPr id="24" name="Text Box 94">
            <a:extLst>
              <a:ext uri="{FF2B5EF4-FFF2-40B4-BE49-F238E27FC236}">
                <a16:creationId xmlns:a16="http://schemas.microsoft.com/office/drawing/2014/main" id="{7B6FED19-9F37-4D03-BB8B-3D64B89A6FFC}"/>
              </a:ext>
            </a:extLst>
          </p:cNvPr>
          <p:cNvSpPr txBox="1">
            <a:spLocks noChangeArrowheads="1"/>
          </p:cNvSpPr>
          <p:nvPr/>
        </p:nvSpPr>
        <p:spPr bwMode="gray">
          <a:xfrm>
            <a:off x="3938322" y="3703107"/>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Health risk </a:t>
            </a:r>
          </a:p>
        </p:txBody>
      </p:sp>
      <p:sp>
        <p:nvSpPr>
          <p:cNvPr id="25" name="Text Box 94">
            <a:extLst>
              <a:ext uri="{FF2B5EF4-FFF2-40B4-BE49-F238E27FC236}">
                <a16:creationId xmlns:a16="http://schemas.microsoft.com/office/drawing/2014/main" id="{DEFB62B4-3F2C-445C-B636-4C09D03D03FA}"/>
              </a:ext>
            </a:extLst>
          </p:cNvPr>
          <p:cNvSpPr txBox="1">
            <a:spLocks noChangeArrowheads="1"/>
          </p:cNvSpPr>
          <p:nvPr/>
        </p:nvSpPr>
        <p:spPr bwMode="gray">
          <a:xfrm>
            <a:off x="3068847" y="4536780"/>
            <a:ext cx="2987255" cy="1292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800" b="1" dirty="0">
                <a:solidFill>
                  <a:schemeClr val="accent1"/>
                </a:solidFill>
              </a:rPr>
              <a:t>What are we doing to solve the problem?</a:t>
            </a:r>
          </a:p>
        </p:txBody>
      </p:sp>
      <p:sp>
        <p:nvSpPr>
          <p:cNvPr id="12" name="Rectangle 11">
            <a:extLst>
              <a:ext uri="{FF2B5EF4-FFF2-40B4-BE49-F238E27FC236}">
                <a16:creationId xmlns:a16="http://schemas.microsoft.com/office/drawing/2014/main" id="{DA69106E-DE68-44E7-988B-AAE0DFAB87D5}"/>
              </a:ext>
            </a:extLst>
          </p:cNvPr>
          <p:cNvSpPr/>
          <p:nvPr/>
        </p:nvSpPr>
        <p:spPr>
          <a:xfrm>
            <a:off x="2839377" y="4378701"/>
            <a:ext cx="3511089" cy="1636205"/>
          </a:xfrm>
          <a:prstGeom prst="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493509"/>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CBEBE6-CCCA-45B2-AE77-A9357451FB80}"/>
              </a:ext>
            </a:extLst>
          </p:cNvPr>
          <p:cNvSpPr>
            <a:spLocks noGrp="1"/>
          </p:cNvSpPr>
          <p:nvPr>
            <p:ph type="sldNum" sz="quarter" idx="12"/>
          </p:nvPr>
        </p:nvSpPr>
        <p:spPr/>
        <p:txBody>
          <a:bodyPr/>
          <a:lstStyle/>
          <a:p>
            <a:fld id="{38327683-8978-6B4B-9130-4A6A841F0549}" type="slidenum">
              <a:rPr lang="en-US" smtClean="0"/>
              <a:pPr/>
              <a:t>7</a:t>
            </a:fld>
            <a:endParaRPr lang="en-US" dirty="0"/>
          </a:p>
        </p:txBody>
      </p:sp>
      <p:sp>
        <p:nvSpPr>
          <p:cNvPr id="4" name="Title 3">
            <a:extLst>
              <a:ext uri="{FF2B5EF4-FFF2-40B4-BE49-F238E27FC236}">
                <a16:creationId xmlns:a16="http://schemas.microsoft.com/office/drawing/2014/main" id="{9AE32C02-5DC9-4FEC-95BD-31DE5A83FAB0}"/>
              </a:ext>
            </a:extLst>
          </p:cNvPr>
          <p:cNvSpPr>
            <a:spLocks noGrp="1"/>
          </p:cNvSpPr>
          <p:nvPr>
            <p:ph type="ctrTitle"/>
          </p:nvPr>
        </p:nvSpPr>
        <p:spPr>
          <a:xfrm>
            <a:off x="609600" y="327171"/>
            <a:ext cx="7905750" cy="803816"/>
          </a:xfrm>
        </p:spPr>
        <p:txBody>
          <a:bodyPr>
            <a:normAutofit fontScale="90000"/>
          </a:bodyPr>
          <a:lstStyle/>
          <a:p>
            <a:r>
              <a:rPr lang="en-US" dirty="0">
                <a:solidFill>
                  <a:schemeClr val="accent3"/>
                </a:solidFill>
              </a:rPr>
              <a:t>American recovery and Reinvestment Act</a:t>
            </a:r>
            <a:br>
              <a:rPr lang="en-US" dirty="0">
                <a:solidFill>
                  <a:schemeClr val="accent3"/>
                </a:solidFill>
              </a:rPr>
            </a:br>
            <a:r>
              <a:rPr lang="en-US" sz="1800" b="0" dirty="0">
                <a:solidFill>
                  <a:schemeClr val="accent3"/>
                </a:solidFill>
              </a:rPr>
              <a:t>In 2009, this $831B program that carved out over $100B for infrastructure improvement, but many dubbed the outcome as the “sidewalk to nowhere”</a:t>
            </a:r>
            <a:endParaRPr lang="en-US" b="0" dirty="0">
              <a:solidFill>
                <a:schemeClr val="accent3"/>
              </a:solidFill>
            </a:endParaRPr>
          </a:p>
        </p:txBody>
      </p:sp>
      <p:sp>
        <p:nvSpPr>
          <p:cNvPr id="14" name="Text Box 94">
            <a:extLst>
              <a:ext uri="{FF2B5EF4-FFF2-40B4-BE49-F238E27FC236}">
                <a16:creationId xmlns:a16="http://schemas.microsoft.com/office/drawing/2014/main" id="{BE25B2E3-4973-4E8A-916C-49BBC3981CDC}"/>
              </a:ext>
            </a:extLst>
          </p:cNvPr>
          <p:cNvSpPr txBox="1">
            <a:spLocks noChangeArrowheads="1"/>
          </p:cNvSpPr>
          <p:nvPr/>
        </p:nvSpPr>
        <p:spPr bwMode="gray">
          <a:xfrm>
            <a:off x="746619" y="1528696"/>
            <a:ext cx="7155809" cy="615553"/>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The program’s heart was in the right place, but implementation was poor</a:t>
            </a:r>
          </a:p>
        </p:txBody>
      </p:sp>
      <p:pic>
        <p:nvPicPr>
          <p:cNvPr id="5" name="Picture 4" descr="Screen Clipping">
            <a:extLst>
              <a:ext uri="{FF2B5EF4-FFF2-40B4-BE49-F238E27FC236}">
                <a16:creationId xmlns:a16="http://schemas.microsoft.com/office/drawing/2014/main" id="{CFD3F642-C045-4BED-A471-3678CFBC47BB}"/>
              </a:ext>
            </a:extLst>
          </p:cNvPr>
          <p:cNvPicPr>
            <a:picLocks noChangeAspect="1"/>
          </p:cNvPicPr>
          <p:nvPr/>
        </p:nvPicPr>
        <p:blipFill>
          <a:blip r:embed="rId2"/>
          <a:stretch>
            <a:fillRect/>
          </a:stretch>
        </p:blipFill>
        <p:spPr>
          <a:xfrm>
            <a:off x="2287557" y="2364535"/>
            <a:ext cx="4073931" cy="3118895"/>
          </a:xfrm>
          <a:prstGeom prst="rect">
            <a:avLst/>
          </a:prstGeom>
        </p:spPr>
      </p:pic>
    </p:spTree>
    <p:extLst>
      <p:ext uri="{BB962C8B-B14F-4D97-AF65-F5344CB8AC3E}">
        <p14:creationId xmlns:p14="http://schemas.microsoft.com/office/powerpoint/2010/main" val="1975240197"/>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CBEBE6-CCCA-45B2-AE77-A9357451FB80}"/>
              </a:ext>
            </a:extLst>
          </p:cNvPr>
          <p:cNvSpPr>
            <a:spLocks noGrp="1"/>
          </p:cNvSpPr>
          <p:nvPr>
            <p:ph type="sldNum" sz="quarter" idx="12"/>
          </p:nvPr>
        </p:nvSpPr>
        <p:spPr/>
        <p:txBody>
          <a:bodyPr/>
          <a:lstStyle/>
          <a:p>
            <a:fld id="{38327683-8978-6B4B-9130-4A6A841F0549}" type="slidenum">
              <a:rPr lang="en-US" smtClean="0"/>
              <a:pPr/>
              <a:t>8</a:t>
            </a:fld>
            <a:endParaRPr lang="en-US" dirty="0"/>
          </a:p>
        </p:txBody>
      </p:sp>
      <p:sp>
        <p:nvSpPr>
          <p:cNvPr id="4" name="Title 3">
            <a:extLst>
              <a:ext uri="{FF2B5EF4-FFF2-40B4-BE49-F238E27FC236}">
                <a16:creationId xmlns:a16="http://schemas.microsoft.com/office/drawing/2014/main" id="{9AE32C02-5DC9-4FEC-95BD-31DE5A83FAB0}"/>
              </a:ext>
            </a:extLst>
          </p:cNvPr>
          <p:cNvSpPr>
            <a:spLocks noGrp="1"/>
          </p:cNvSpPr>
          <p:nvPr>
            <p:ph type="ctrTitle"/>
          </p:nvPr>
        </p:nvSpPr>
        <p:spPr>
          <a:xfrm>
            <a:off x="609600" y="327171"/>
            <a:ext cx="7905750" cy="803816"/>
          </a:xfrm>
        </p:spPr>
        <p:txBody>
          <a:bodyPr>
            <a:normAutofit fontScale="90000"/>
          </a:bodyPr>
          <a:lstStyle/>
          <a:p>
            <a:r>
              <a:rPr lang="en-US" dirty="0">
                <a:solidFill>
                  <a:schemeClr val="accent3"/>
                </a:solidFill>
              </a:rPr>
              <a:t>Identifying the right places to build</a:t>
            </a:r>
            <a:br>
              <a:rPr lang="en-US" dirty="0">
                <a:solidFill>
                  <a:schemeClr val="accent3"/>
                </a:solidFill>
              </a:rPr>
            </a:br>
            <a:r>
              <a:rPr lang="en-US" sz="1800" b="0" dirty="0">
                <a:solidFill>
                  <a:schemeClr val="accent3"/>
                </a:solidFill>
              </a:rPr>
              <a:t>The program failed because </a:t>
            </a:r>
            <a:r>
              <a:rPr lang="en-US" sz="1800" b="0" dirty="0" err="1">
                <a:solidFill>
                  <a:schemeClr val="accent3"/>
                </a:solidFill>
              </a:rPr>
              <a:t>today,municipalities</a:t>
            </a:r>
            <a:r>
              <a:rPr lang="en-US" sz="1800" b="0" dirty="0">
                <a:solidFill>
                  <a:schemeClr val="accent3"/>
                </a:solidFill>
              </a:rPr>
              <a:t> rely on word of mouth or expensive contractors using excel spreadsheets to identify sidewalk projects</a:t>
            </a:r>
            <a:endParaRPr lang="en-US" b="0" dirty="0">
              <a:solidFill>
                <a:schemeClr val="accent3"/>
              </a:solidFill>
            </a:endParaRPr>
          </a:p>
        </p:txBody>
      </p:sp>
      <p:sp>
        <p:nvSpPr>
          <p:cNvPr id="6" name="Content Placeholder 2">
            <a:extLst>
              <a:ext uri="{FF2B5EF4-FFF2-40B4-BE49-F238E27FC236}">
                <a16:creationId xmlns:a16="http://schemas.microsoft.com/office/drawing/2014/main" id="{A08E4365-26EE-41CF-B22F-2054325D781A}"/>
              </a:ext>
            </a:extLst>
          </p:cNvPr>
          <p:cNvSpPr>
            <a:spLocks noGrp="1"/>
          </p:cNvSpPr>
          <p:nvPr>
            <p:ph idx="1"/>
          </p:nvPr>
        </p:nvSpPr>
        <p:spPr>
          <a:xfrm>
            <a:off x="5285064" y="1604168"/>
            <a:ext cx="3230286" cy="4568031"/>
          </a:xfrm>
        </p:spPr>
        <p:txBody>
          <a:bodyPr>
            <a:normAutofit/>
          </a:bodyPr>
          <a:lstStyle/>
          <a:p>
            <a:r>
              <a:rPr lang="en-US" sz="1400" dirty="0">
                <a:solidFill>
                  <a:schemeClr val="tx1"/>
                </a:solidFill>
              </a:rPr>
              <a:t>This approach is neither efficient nor accurate</a:t>
            </a:r>
          </a:p>
          <a:p>
            <a:r>
              <a:rPr lang="en-US" sz="1400" dirty="0">
                <a:solidFill>
                  <a:schemeClr val="tx1"/>
                </a:solidFill>
              </a:rPr>
              <a:t>This approach also allows for the introduction of spending bias</a:t>
            </a:r>
          </a:p>
          <a:p>
            <a:r>
              <a:rPr lang="en-US" sz="1400" dirty="0">
                <a:solidFill>
                  <a:schemeClr val="tx1"/>
                </a:solidFill>
              </a:rPr>
              <a:t>The loudest voice in the room tends to get the infrastructure dollars, resulting in a high level of subjectivity</a:t>
            </a:r>
          </a:p>
        </p:txBody>
      </p:sp>
      <p:pic>
        <p:nvPicPr>
          <p:cNvPr id="7" name="Picture 6" descr="Screen Clipping">
            <a:extLst>
              <a:ext uri="{FF2B5EF4-FFF2-40B4-BE49-F238E27FC236}">
                <a16:creationId xmlns:a16="http://schemas.microsoft.com/office/drawing/2014/main" id="{97360C81-05BB-42A3-A7B2-AF6DD8310B9C}"/>
              </a:ext>
            </a:extLst>
          </p:cNvPr>
          <p:cNvPicPr>
            <a:picLocks noChangeAspect="1"/>
          </p:cNvPicPr>
          <p:nvPr/>
        </p:nvPicPr>
        <p:blipFill>
          <a:blip r:embed="rId2"/>
          <a:stretch>
            <a:fillRect/>
          </a:stretch>
        </p:blipFill>
        <p:spPr>
          <a:xfrm>
            <a:off x="3595343" y="2959753"/>
            <a:ext cx="1721729" cy="2013603"/>
          </a:xfrm>
          <a:prstGeom prst="rect">
            <a:avLst/>
          </a:prstGeom>
        </p:spPr>
      </p:pic>
      <p:pic>
        <p:nvPicPr>
          <p:cNvPr id="9" name="Picture 8" descr="Screen Clipping">
            <a:extLst>
              <a:ext uri="{FF2B5EF4-FFF2-40B4-BE49-F238E27FC236}">
                <a16:creationId xmlns:a16="http://schemas.microsoft.com/office/drawing/2014/main" id="{83AF5B45-AE86-4806-B865-EE0CC8D84EF5}"/>
              </a:ext>
            </a:extLst>
          </p:cNvPr>
          <p:cNvPicPr>
            <a:picLocks noChangeAspect="1"/>
          </p:cNvPicPr>
          <p:nvPr/>
        </p:nvPicPr>
        <p:blipFill>
          <a:blip r:embed="rId3"/>
          <a:stretch>
            <a:fillRect/>
          </a:stretch>
        </p:blipFill>
        <p:spPr>
          <a:xfrm>
            <a:off x="575732" y="3423296"/>
            <a:ext cx="2575837" cy="1086516"/>
          </a:xfrm>
          <a:prstGeom prst="rect">
            <a:avLst/>
          </a:prstGeom>
        </p:spPr>
      </p:pic>
      <p:sp>
        <p:nvSpPr>
          <p:cNvPr id="11" name="Text Box 94">
            <a:extLst>
              <a:ext uri="{FF2B5EF4-FFF2-40B4-BE49-F238E27FC236}">
                <a16:creationId xmlns:a16="http://schemas.microsoft.com/office/drawing/2014/main" id="{F398FAE7-A692-42D9-A61D-F87D7D34F86A}"/>
              </a:ext>
            </a:extLst>
          </p:cNvPr>
          <p:cNvSpPr txBox="1">
            <a:spLocks noChangeArrowheads="1"/>
          </p:cNvSpPr>
          <p:nvPr/>
        </p:nvSpPr>
        <p:spPr bwMode="gray">
          <a:xfrm>
            <a:off x="370022" y="2418342"/>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Excel</a:t>
            </a:r>
          </a:p>
        </p:txBody>
      </p:sp>
      <p:sp>
        <p:nvSpPr>
          <p:cNvPr id="12" name="Text Box 94">
            <a:extLst>
              <a:ext uri="{FF2B5EF4-FFF2-40B4-BE49-F238E27FC236}">
                <a16:creationId xmlns:a16="http://schemas.microsoft.com/office/drawing/2014/main" id="{E8C9F155-F18B-4DB5-8E52-721E8C5F61F9}"/>
              </a:ext>
            </a:extLst>
          </p:cNvPr>
          <p:cNvSpPr txBox="1">
            <a:spLocks noChangeArrowheads="1"/>
          </p:cNvSpPr>
          <p:nvPr/>
        </p:nvSpPr>
        <p:spPr bwMode="gray">
          <a:xfrm>
            <a:off x="1741622" y="2269795"/>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Or</a:t>
            </a:r>
          </a:p>
        </p:txBody>
      </p:sp>
      <p:sp>
        <p:nvSpPr>
          <p:cNvPr id="13" name="Text Box 94">
            <a:extLst>
              <a:ext uri="{FF2B5EF4-FFF2-40B4-BE49-F238E27FC236}">
                <a16:creationId xmlns:a16="http://schemas.microsoft.com/office/drawing/2014/main" id="{959DB35C-7EE6-49A6-B6D3-002874816336}"/>
              </a:ext>
            </a:extLst>
          </p:cNvPr>
          <p:cNvSpPr txBox="1">
            <a:spLocks noChangeArrowheads="1"/>
          </p:cNvSpPr>
          <p:nvPr/>
        </p:nvSpPr>
        <p:spPr bwMode="gray">
          <a:xfrm>
            <a:off x="2969295" y="2418342"/>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Complaints</a:t>
            </a:r>
          </a:p>
        </p:txBody>
      </p:sp>
      <p:sp>
        <p:nvSpPr>
          <p:cNvPr id="15" name="Text Box 94">
            <a:extLst>
              <a:ext uri="{FF2B5EF4-FFF2-40B4-BE49-F238E27FC236}">
                <a16:creationId xmlns:a16="http://schemas.microsoft.com/office/drawing/2014/main" id="{C834F162-2F9D-4A75-958E-18573EF5ACA6}"/>
              </a:ext>
            </a:extLst>
          </p:cNvPr>
          <p:cNvSpPr txBox="1">
            <a:spLocks noChangeArrowheads="1"/>
          </p:cNvSpPr>
          <p:nvPr/>
        </p:nvSpPr>
        <p:spPr bwMode="gray">
          <a:xfrm>
            <a:off x="1741622" y="1516341"/>
            <a:ext cx="2987255" cy="30777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square" lIns="0" tIns="0" rIns="0" bIns="0">
            <a:spAutoFit/>
          </a:bodyPr>
          <a:lstStyle/>
          <a:p>
            <a:pPr algn="ctr">
              <a:lnSpc>
                <a:spcPct val="100000"/>
              </a:lnSpc>
            </a:pPr>
            <a:r>
              <a:rPr lang="en-US" sz="2000" b="1" dirty="0">
                <a:solidFill>
                  <a:schemeClr val="accent1"/>
                </a:solidFill>
              </a:rPr>
              <a:t>Today, $ are allocated via:</a:t>
            </a:r>
          </a:p>
        </p:txBody>
      </p:sp>
    </p:spTree>
    <p:extLst>
      <p:ext uri="{BB962C8B-B14F-4D97-AF65-F5344CB8AC3E}">
        <p14:creationId xmlns:p14="http://schemas.microsoft.com/office/powerpoint/2010/main" val="1783948460"/>
      </p:ext>
    </p:extLst>
  </p:cSld>
  <p:clrMapOvr>
    <a:masterClrMapping/>
  </p:clrMapOvr>
  <mc:AlternateContent xmlns:mc="http://schemas.openxmlformats.org/markup-compatibility/2006">
    <mc:Choice xmlns:p14="http://schemas.microsoft.com/office/powerpoint/2010/main" Requires="p14">
      <p:transition p14:dur="10" advClick="0" advTm="15000"/>
    </mc:Choice>
    <mc:Fallback>
      <p:transition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lang="en-US" dirty="0"/>
              <a:t>20 slides total</a:t>
            </a:r>
          </a:p>
        </p:txBody>
      </p:sp>
      <p:sp>
        <p:nvSpPr>
          <p:cNvPr id="3" name="Content Placeholder 2"/>
          <p:cNvSpPr>
            <a:spLocks noGrp="1"/>
          </p:cNvSpPr>
          <p:nvPr>
            <p:ph idx="4294967295"/>
          </p:nvPr>
        </p:nvSpPr>
        <p:spPr>
          <a:xfrm>
            <a:off x="628650" y="1825625"/>
            <a:ext cx="7886700" cy="4351338"/>
          </a:xfrm>
        </p:spPr>
        <p:txBody>
          <a:bodyPr/>
          <a:lstStyle/>
          <a:p>
            <a:r>
              <a:rPr lang="en-US" dirty="0"/>
              <a:t>A total of 20 slides are allowed for content for a total presentation time of 5 minutes</a:t>
            </a:r>
          </a:p>
          <a:p>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354CA1"/>
      </a:accent1>
      <a:accent2>
        <a:srgbClr val="CC0000"/>
      </a:accent2>
      <a:accent3>
        <a:srgbClr val="5E7E94"/>
      </a:accent3>
      <a:accent4>
        <a:srgbClr val="FFC000"/>
      </a:accent4>
      <a:accent5>
        <a:srgbClr val="8C8279"/>
      </a:accent5>
      <a:accent6>
        <a:srgbClr val="E2D6B5"/>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ThemeSMU</Template>
  <TotalTime>250</TotalTime>
  <Words>732</Words>
  <Application>Microsoft Office PowerPoint</Application>
  <PresentationFormat>On-screen Show (4:3)</PresentationFormat>
  <Paragraphs>102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ＭＳ Ｐゴシック</vt:lpstr>
      <vt:lpstr>Arial</vt:lpstr>
      <vt:lpstr>Calibri</vt:lpstr>
      <vt:lpstr>Calibri Light</vt:lpstr>
      <vt:lpstr>Office Theme</vt:lpstr>
      <vt:lpstr>Project Walknet: Making cities accessible to everyone</vt:lpstr>
      <vt:lpstr>The problem It is estimated that every major metroplex in the United States has large areas which are either inaccessible or provide challenges to the disabled</vt:lpstr>
      <vt:lpstr>This problem isn’t going away Each year, approximately 2 million new users adopt wheelchairs as their primary mode of mobility and ambulatory disabilities are the largest portion of total disabilities</vt:lpstr>
      <vt:lpstr>…And it doesn’t just impact the mobility impaired In 2015, 5,376 pedestrians and 818 bicyclists were killed in crashes with motor vehicles, representing approximately 18% of the total traffic fatalities in that year</vt:lpstr>
      <vt:lpstr>…poor sidewalk quality also carries health ramifications The CDC states that inaccessible or nonexistent sidewalks have been linked the sedentary habits that are growing at an alarming rate in the U.S.</vt:lpstr>
      <vt:lpstr>This begs the question: why we aren’t doing more today? If there are so many ramifications to having poor sidewalk and curb cut infrastructure, why aren’t we doing more?</vt:lpstr>
      <vt:lpstr>American recovery and Reinvestment Act In 2009, this $831B program that carved out over $100B for infrastructure improvement, but many dubbed the outcome as the “sidewalk to nowhere”</vt:lpstr>
      <vt:lpstr>Identifying the right places to build The program failed because today,municipalities rely on word of mouth or expensive contractors using excel spreadsheets to identify sidewalk projects</vt:lpstr>
      <vt:lpstr>20 slides total</vt:lpstr>
      <vt:lpstr>Slide Format</vt:lpstr>
      <vt:lpstr>Hacking the Slide Format</vt:lpstr>
      <vt:lpstr>Sources placeholder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Last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alex.deshowitz@gmail.com</cp:lastModifiedBy>
  <cp:revision>49</cp:revision>
  <dcterms:created xsi:type="dcterms:W3CDTF">2017-03-18T16:30:52Z</dcterms:created>
  <dcterms:modified xsi:type="dcterms:W3CDTF">2017-10-21T17:43:27Z</dcterms:modified>
</cp:coreProperties>
</file>