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Lst>
  <p:notesMasterIdLst>
    <p:notesMasterId r:id="rId18"/>
  </p:notesMasterIdLst>
  <p:sldIdLst>
    <p:sldId id="258" r:id="rId7"/>
    <p:sldId id="268" r:id="rId8"/>
    <p:sldId id="261" r:id="rId9"/>
    <p:sldId id="269" r:id="rId10"/>
    <p:sldId id="263" r:id="rId11"/>
    <p:sldId id="271" r:id="rId12"/>
    <p:sldId id="267" r:id="rId13"/>
    <p:sldId id="265" r:id="rId14"/>
    <p:sldId id="266" r:id="rId15"/>
    <p:sldId id="275"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4C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showGuides="1">
      <p:cViewPr varScale="1">
        <p:scale>
          <a:sx n="92" d="100"/>
          <a:sy n="92" d="100"/>
        </p:scale>
        <p:origin x="498" y="6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bar"/>
        <c:grouping val="stacked"/>
        <c:varyColors val="0"/>
        <c:ser>
          <c:idx val="0"/>
          <c:order val="0"/>
          <c:tx>
            <c:strRef>
              <c:f>Sheet1!$C$1</c:f>
              <c:strCache>
                <c:ptCount val="1"/>
                <c:pt idx="0">
                  <c:v>start</c:v>
                </c:pt>
              </c:strCache>
            </c:strRef>
          </c:tx>
          <c:spPr>
            <a:noFill/>
            <a:ln>
              <a:noFill/>
            </a:ln>
            <a:effectLst/>
          </c:spPr>
          <c:invertIfNegative val="0"/>
          <c:cat>
            <c:multiLvlStrRef>
              <c:f>Sheet1!$A$2:$B$32</c:f>
              <c:multiLvlStrCache>
                <c:ptCount val="31"/>
                <c:lvl>
                  <c:pt idx="0">
                    <c:v>Understand Social and Public Health considerations of sidewalks</c:v>
                  </c:pt>
                  <c:pt idx="1">
                    <c:v>Pedestrian Safety concerns</c:v>
                  </c:pt>
                  <c:pt idx="2">
                    <c:v>Persons with Physical Difficulties</c:v>
                  </c:pt>
                  <c:pt idx="3">
                    <c:v>Other Approaches to the Problem – Neighborhood Audits</c:v>
                  </c:pt>
                  <c:pt idx="4">
                    <c:v>Python Image Processing Knowledge</c:v>
                  </c:pt>
                  <c:pt idx="5">
                    <c:v>Google/Bing Street View API Knowledge</c:v>
                  </c:pt>
                  <c:pt idx="6">
                    <c:v>Machine Learning/Neural Networks with Images</c:v>
                  </c:pt>
                  <c:pt idx="7">
                    <c:v>Best Practices for improving performance in image classification problems</c:v>
                  </c:pt>
                  <c:pt idx="8">
                    <c:v>GIS (Geographic Information System) file formats and interchanges</c:v>
                  </c:pt>
                  <c:pt idx="9">
                    <c:v>Development of Machine Learning/Neural Network, Cross Validation, Testing</c:v>
                  </c:pt>
                  <c:pt idx="11">
                    <c:v>Google/Bing Image Collection with Geographic Data</c:v>
                  </c:pt>
                  <c:pt idx="12">
                    <c:v>Labeling of Images for Training and Test</c:v>
                  </c:pt>
                  <c:pt idx="14">
                    <c:v>Development of Machine Learning/Neural Network, Cross Validation, Testing</c:v>
                  </c:pt>
                  <c:pt idx="15">
                    <c:v>Binary Sidewalk detector, investigate convolutional architectures for automatically labeling sidewalks in images (10 days)</c:v>
                  </c:pt>
                  <c:pt idx="16">
                    <c:v>Sidewalk quality detection, adapt architectures for detection and quality classification</c:v>
                  </c:pt>
                  <c:pt idx="17">
                    <c:v>Parameters tuning and further architecture exploration</c:v>
                  </c:pt>
                  <c:pt idx="18">
                    <c:v>Evaluation of models to other neighborhoods</c:v>
                  </c:pt>
                  <c:pt idx="19">
                    <c:v> Identification of individual labels that contribute to overall rating</c:v>
                  </c:pt>
                  <c:pt idx="21">
                    <c:v>Written Paper - 1st Draft</c:v>
                  </c:pt>
                  <c:pt idx="22">
                    <c:v>Poster Creation</c:v>
                  </c:pt>
                  <c:pt idx="23">
                    <c:v>Poster Printing/Shipping</c:v>
                  </c:pt>
                  <c:pt idx="26">
                    <c:v>Problem Proposal</c:v>
                  </c:pt>
                  <c:pt idx="27">
                    <c:v>Café Talk I</c:v>
                  </c:pt>
                  <c:pt idx="28">
                    <c:v>First Paper Draft Due</c:v>
                  </c:pt>
                  <c:pt idx="29">
                    <c:v>Café Talk II</c:v>
                  </c:pt>
                  <c:pt idx="30">
                    <c:v>Final Poster Presentation</c:v>
                  </c:pt>
                </c:lvl>
                <c:lvl>
                  <c:pt idx="0">
                    <c:v>Domain Knowledge Research</c:v>
                  </c:pt>
                  <c:pt idx="4">
                    <c:v>API/Technical Requirements</c:v>
                  </c:pt>
                  <c:pt idx="10">
                    <c:v>Image Sourcing and Labeling</c:v>
                  </c:pt>
                  <c:pt idx="13">
                    <c:v>Model Development</c:v>
                  </c:pt>
                  <c:pt idx="20">
                    <c:v>Documentation</c:v>
                  </c:pt>
                  <c:pt idx="25">
                    <c:v>Presentation/Review Steps</c:v>
                  </c:pt>
                </c:lvl>
              </c:multiLvlStrCache>
            </c:multiLvlStrRef>
          </c:cat>
          <c:val>
            <c:numRef>
              <c:f>Sheet1!$C$2:$C$32</c:f>
              <c:numCache>
                <c:formatCode>m/d/yyyy</c:formatCode>
                <c:ptCount val="31"/>
                <c:pt idx="0">
                  <c:v>42879</c:v>
                </c:pt>
                <c:pt idx="1">
                  <c:v>42879</c:v>
                </c:pt>
                <c:pt idx="2">
                  <c:v>42879</c:v>
                </c:pt>
                <c:pt idx="3">
                  <c:v>42879</c:v>
                </c:pt>
                <c:pt idx="4">
                  <c:v>42889</c:v>
                </c:pt>
                <c:pt idx="5">
                  <c:v>42889</c:v>
                </c:pt>
                <c:pt idx="6">
                  <c:v>42889</c:v>
                </c:pt>
                <c:pt idx="7">
                  <c:v>42889</c:v>
                </c:pt>
                <c:pt idx="8">
                  <c:v>42922</c:v>
                </c:pt>
                <c:pt idx="11">
                  <c:v>42900</c:v>
                </c:pt>
                <c:pt idx="12">
                  <c:v>42901</c:v>
                </c:pt>
                <c:pt idx="14">
                  <c:v>42901</c:v>
                </c:pt>
                <c:pt idx="15">
                  <c:v>42903</c:v>
                </c:pt>
                <c:pt idx="16">
                  <c:v>42911</c:v>
                </c:pt>
                <c:pt idx="17">
                  <c:v>42921</c:v>
                </c:pt>
                <c:pt idx="18">
                  <c:v>42931</c:v>
                </c:pt>
                <c:pt idx="19">
                  <c:v>42941</c:v>
                </c:pt>
                <c:pt idx="21">
                  <c:v>42887</c:v>
                </c:pt>
                <c:pt idx="22">
                  <c:v>42979</c:v>
                </c:pt>
                <c:pt idx="23">
                  <c:v>43024</c:v>
                </c:pt>
                <c:pt idx="26">
                  <c:v>42879</c:v>
                </c:pt>
                <c:pt idx="27">
                  <c:v>42892</c:v>
                </c:pt>
                <c:pt idx="28">
                  <c:v>42921</c:v>
                </c:pt>
                <c:pt idx="29">
                  <c:v>42927</c:v>
                </c:pt>
                <c:pt idx="30">
                  <c:v>43048</c:v>
                </c:pt>
              </c:numCache>
            </c:numRef>
          </c:val>
        </c:ser>
        <c:ser>
          <c:idx val="1"/>
          <c:order val="1"/>
          <c:tx>
            <c:strRef>
              <c:f>Sheet1!$D$1</c:f>
              <c:strCache>
                <c:ptCount val="1"/>
                <c:pt idx="0">
                  <c:v>duration</c:v>
                </c:pt>
              </c:strCache>
            </c:strRef>
          </c:tx>
          <c:spPr>
            <a:solidFill>
              <a:schemeClr val="accent2"/>
            </a:solidFill>
            <a:ln>
              <a:noFill/>
            </a:ln>
            <a:effectLst/>
          </c:spPr>
          <c:invertIfNegative val="0"/>
          <c:cat>
            <c:multiLvlStrRef>
              <c:f>Sheet1!$A$2:$B$32</c:f>
              <c:multiLvlStrCache>
                <c:ptCount val="31"/>
                <c:lvl>
                  <c:pt idx="0">
                    <c:v>Understand Social and Public Health considerations of sidewalks</c:v>
                  </c:pt>
                  <c:pt idx="1">
                    <c:v>Pedestrian Safety concerns</c:v>
                  </c:pt>
                  <c:pt idx="2">
                    <c:v>Persons with Physical Difficulties</c:v>
                  </c:pt>
                  <c:pt idx="3">
                    <c:v>Other Approaches to the Problem – Neighborhood Audits</c:v>
                  </c:pt>
                  <c:pt idx="4">
                    <c:v>Python Image Processing Knowledge</c:v>
                  </c:pt>
                  <c:pt idx="5">
                    <c:v>Google/Bing Street View API Knowledge</c:v>
                  </c:pt>
                  <c:pt idx="6">
                    <c:v>Machine Learning/Neural Networks with Images</c:v>
                  </c:pt>
                  <c:pt idx="7">
                    <c:v>Best Practices for improving performance in image classification problems</c:v>
                  </c:pt>
                  <c:pt idx="8">
                    <c:v>GIS (Geographic Information System) file formats and interchanges</c:v>
                  </c:pt>
                  <c:pt idx="9">
                    <c:v>Development of Machine Learning/Neural Network, Cross Validation, Testing</c:v>
                  </c:pt>
                  <c:pt idx="11">
                    <c:v>Google/Bing Image Collection with Geographic Data</c:v>
                  </c:pt>
                  <c:pt idx="12">
                    <c:v>Labeling of Images for Training and Test</c:v>
                  </c:pt>
                  <c:pt idx="14">
                    <c:v>Development of Machine Learning/Neural Network, Cross Validation, Testing</c:v>
                  </c:pt>
                  <c:pt idx="15">
                    <c:v>Binary Sidewalk detector, investigate convolutional architectures for automatically labeling sidewalks in images (10 days)</c:v>
                  </c:pt>
                  <c:pt idx="16">
                    <c:v>Sidewalk quality detection, adapt architectures for detection and quality classification</c:v>
                  </c:pt>
                  <c:pt idx="17">
                    <c:v>Parameters tuning and further architecture exploration</c:v>
                  </c:pt>
                  <c:pt idx="18">
                    <c:v>Evaluation of models to other neighborhoods</c:v>
                  </c:pt>
                  <c:pt idx="19">
                    <c:v> Identification of individual labels that contribute to overall rating</c:v>
                  </c:pt>
                  <c:pt idx="21">
                    <c:v>Written Paper - 1st Draft</c:v>
                  </c:pt>
                  <c:pt idx="22">
                    <c:v>Poster Creation</c:v>
                  </c:pt>
                  <c:pt idx="23">
                    <c:v>Poster Printing/Shipping</c:v>
                  </c:pt>
                  <c:pt idx="26">
                    <c:v>Problem Proposal</c:v>
                  </c:pt>
                  <c:pt idx="27">
                    <c:v>Café Talk I</c:v>
                  </c:pt>
                  <c:pt idx="28">
                    <c:v>First Paper Draft Due</c:v>
                  </c:pt>
                  <c:pt idx="29">
                    <c:v>Café Talk II</c:v>
                  </c:pt>
                  <c:pt idx="30">
                    <c:v>Final Poster Presentation</c:v>
                  </c:pt>
                </c:lvl>
                <c:lvl>
                  <c:pt idx="0">
                    <c:v>Domain Knowledge Research</c:v>
                  </c:pt>
                  <c:pt idx="4">
                    <c:v>API/Technical Requirements</c:v>
                  </c:pt>
                  <c:pt idx="10">
                    <c:v>Image Sourcing and Labeling</c:v>
                  </c:pt>
                  <c:pt idx="13">
                    <c:v>Model Development</c:v>
                  </c:pt>
                  <c:pt idx="20">
                    <c:v>Documentation</c:v>
                  </c:pt>
                  <c:pt idx="25">
                    <c:v>Presentation/Review Steps</c:v>
                  </c:pt>
                </c:lvl>
              </c:multiLvlStrCache>
            </c:multiLvlStrRef>
          </c:cat>
          <c:val>
            <c:numRef>
              <c:f>Sheet1!$D$2:$D$32</c:f>
              <c:numCache>
                <c:formatCode>General</c:formatCode>
                <c:ptCount val="31"/>
                <c:pt idx="0">
                  <c:v>20</c:v>
                </c:pt>
                <c:pt idx="1">
                  <c:v>20</c:v>
                </c:pt>
                <c:pt idx="2">
                  <c:v>20</c:v>
                </c:pt>
                <c:pt idx="3">
                  <c:v>20</c:v>
                </c:pt>
                <c:pt idx="4">
                  <c:v>20</c:v>
                </c:pt>
                <c:pt idx="5">
                  <c:v>10</c:v>
                </c:pt>
                <c:pt idx="6">
                  <c:v>20</c:v>
                </c:pt>
                <c:pt idx="7">
                  <c:v>20</c:v>
                </c:pt>
                <c:pt idx="8">
                  <c:v>5</c:v>
                </c:pt>
                <c:pt idx="11">
                  <c:v>1</c:v>
                </c:pt>
                <c:pt idx="12">
                  <c:v>10</c:v>
                </c:pt>
                <c:pt idx="14">
                  <c:v>75</c:v>
                </c:pt>
                <c:pt idx="15">
                  <c:v>10</c:v>
                </c:pt>
                <c:pt idx="16">
                  <c:v>15</c:v>
                </c:pt>
                <c:pt idx="17">
                  <c:v>15</c:v>
                </c:pt>
                <c:pt idx="18">
                  <c:v>10</c:v>
                </c:pt>
                <c:pt idx="19">
                  <c:v>20</c:v>
                </c:pt>
                <c:pt idx="21">
                  <c:v>34</c:v>
                </c:pt>
                <c:pt idx="22">
                  <c:v>45</c:v>
                </c:pt>
                <c:pt idx="23">
                  <c:v>10</c:v>
                </c:pt>
                <c:pt idx="26">
                  <c:v>7</c:v>
                </c:pt>
                <c:pt idx="27">
                  <c:v>1</c:v>
                </c:pt>
                <c:pt idx="28">
                  <c:v>1</c:v>
                </c:pt>
                <c:pt idx="29">
                  <c:v>1</c:v>
                </c:pt>
                <c:pt idx="30">
                  <c:v>1</c:v>
                </c:pt>
              </c:numCache>
            </c:numRef>
          </c:val>
        </c:ser>
        <c:dLbls>
          <c:showLegendKey val="0"/>
          <c:showVal val="0"/>
          <c:showCatName val="0"/>
          <c:showSerName val="0"/>
          <c:showPercent val="0"/>
          <c:showBubbleSize val="0"/>
        </c:dLbls>
        <c:gapWidth val="182"/>
        <c:overlap val="100"/>
        <c:axId val="708086312"/>
        <c:axId val="527639912"/>
      </c:barChart>
      <c:catAx>
        <c:axId val="708086312"/>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527639912"/>
        <c:crosses val="autoZero"/>
        <c:auto val="1"/>
        <c:lblAlgn val="ctr"/>
        <c:lblOffset val="100"/>
        <c:noMultiLvlLbl val="0"/>
      </c:catAx>
      <c:valAx>
        <c:axId val="527639912"/>
        <c:scaling>
          <c:orientation val="minMax"/>
          <c:min val="42879"/>
        </c:scaling>
        <c:delete val="0"/>
        <c:axPos val="t"/>
        <c:majorGridlines>
          <c:spPr>
            <a:ln w="9525" cap="flat" cmpd="sng" algn="ctr">
              <a:solidFill>
                <a:schemeClr val="tx1">
                  <a:lumMod val="15000"/>
                  <a:lumOff val="85000"/>
                </a:schemeClr>
              </a:solidFill>
              <a:round/>
            </a:ln>
            <a:effectLst/>
          </c:spPr>
        </c:majorGridlines>
        <c:numFmt formatCode="m/d/yyyy" sourceLinked="1"/>
        <c:majorTickMark val="none"/>
        <c:minorTickMark val="none"/>
        <c:tickLblPos val="low"/>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708086312"/>
        <c:crosses val="autoZero"/>
        <c:crossBetween val="between"/>
      </c:valAx>
      <c:spPr>
        <a:noFill/>
        <a:ln>
          <a:noFill/>
        </a:ln>
        <a:effectLst/>
      </c:spPr>
    </c:plotArea>
    <c:plotVisOnly val="1"/>
    <c:dispBlanksAs val="gap"/>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431595-44DA-4FEC-B837-7EF25C36E313}" type="datetimeFigureOut">
              <a:rPr lang="en-US" smtClean="0"/>
              <a:t>6/6/2017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1E9E85-5CD6-4507-9E5D-ED5485282BC8}" type="slidenum">
              <a:rPr lang="en-US" smtClean="0"/>
              <a:t>‹#›</a:t>
            </a:fld>
            <a:endParaRPr lang="en-US"/>
          </a:p>
        </p:txBody>
      </p:sp>
    </p:spTree>
    <p:extLst>
      <p:ext uri="{BB962C8B-B14F-4D97-AF65-F5344CB8AC3E}">
        <p14:creationId xmlns:p14="http://schemas.microsoft.com/office/powerpoint/2010/main" val="3477205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600" y="4562475"/>
            <a:ext cx="9144000" cy="703148"/>
          </a:xfrm>
        </p:spPr>
        <p:txBody>
          <a:bodyPr anchor="b">
            <a:normAutofit/>
          </a:bodyPr>
          <a:lstStyle>
            <a:lvl1pPr algn="l">
              <a:defRPr sz="4000" baseline="0">
                <a:solidFill>
                  <a:srgbClr val="354CA1"/>
                </a:solidFill>
                <a:latin typeface="Arial" panose="020B0604020202020204" pitchFamily="34" charset="0"/>
                <a:cs typeface="Arial" panose="020B0604020202020204" pitchFamily="34" charset="0"/>
              </a:defRPr>
            </a:lvl1pPr>
          </a:lstStyle>
          <a:p>
            <a:r>
              <a:rPr lang="en-US" dirty="0"/>
              <a:t>Title: Subtitle</a:t>
            </a:r>
          </a:p>
        </p:txBody>
      </p:sp>
      <p:sp>
        <p:nvSpPr>
          <p:cNvPr id="3" name="Subtitle 2"/>
          <p:cNvSpPr>
            <a:spLocks noGrp="1"/>
          </p:cNvSpPr>
          <p:nvPr>
            <p:ph type="subTitle" idx="1" hasCustomPrompt="1"/>
          </p:nvPr>
        </p:nvSpPr>
        <p:spPr>
          <a:xfrm>
            <a:off x="609600" y="5343524"/>
            <a:ext cx="5924550" cy="828676"/>
          </a:xfrm>
        </p:spPr>
        <p:txBody>
          <a:bodyPr>
            <a:noAutofit/>
          </a:bodyPr>
          <a:lstStyle>
            <a:lvl1pPr marL="0" indent="0" algn="l">
              <a:lnSpc>
                <a:spcPct val="100000"/>
              </a:lnSpc>
              <a:spcBef>
                <a:spcPts val="0"/>
              </a:spcBef>
              <a:buNone/>
              <a:defRPr sz="1800">
                <a:solidFill>
                  <a:srgbClr val="354CA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a:t>
            </a:r>
          </a:p>
          <a:p>
            <a:r>
              <a:rPr lang="en-US" dirty="0"/>
              <a:t>Class</a:t>
            </a:r>
          </a:p>
          <a:p>
            <a:r>
              <a:rPr lang="en-US" dirty="0"/>
              <a:t>Date</a:t>
            </a:r>
          </a:p>
        </p:txBody>
      </p:sp>
      <p:sp>
        <p:nvSpPr>
          <p:cNvPr id="6" name="Slide Number Placeholder 5"/>
          <p:cNvSpPr>
            <a:spLocks noGrp="1"/>
          </p:cNvSpPr>
          <p:nvPr>
            <p:ph type="sldNum" sz="quarter" idx="12"/>
          </p:nvPr>
        </p:nvSpPr>
        <p:spPr>
          <a:xfrm>
            <a:off x="11894975" y="6492875"/>
            <a:ext cx="297025" cy="365125"/>
          </a:xfrm>
        </p:spPr>
        <p:txBody>
          <a:bodyPr/>
          <a:lstStyle/>
          <a:p>
            <a:fld id="{B5C1F4F4-A082-40CA-B36A-B0C2125DDA09}" type="slidenum">
              <a:rPr lang="en-US" smtClean="0"/>
              <a:t>‹#›</a:t>
            </a:fld>
            <a:endParaRPr lang="en-US"/>
          </a:p>
        </p:txBody>
      </p:sp>
      <p:sp>
        <p:nvSpPr>
          <p:cNvPr id="7" name="Rectangle 6"/>
          <p:cNvSpPr/>
          <p:nvPr userDrawn="1"/>
        </p:nvSpPr>
        <p:spPr>
          <a:xfrm>
            <a:off x="0" y="6492875"/>
            <a:ext cx="10193867" cy="365125"/>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Screen Clippi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867" y="6425973"/>
            <a:ext cx="1264191" cy="434846"/>
          </a:xfrm>
          <a:prstGeom prst="rect">
            <a:avLst/>
          </a:prstGeom>
        </p:spPr>
      </p:pic>
    </p:spTree>
    <p:extLst>
      <p:ext uri="{BB962C8B-B14F-4D97-AF65-F5344CB8AC3E}">
        <p14:creationId xmlns:p14="http://schemas.microsoft.com/office/powerpoint/2010/main" val="3965301224"/>
      </p:ext>
    </p:extLst>
  </p:cSld>
  <p:clrMapOvr>
    <a:masterClrMapping/>
  </p:clrMapOvr>
  <p:extLst>
    <p:ext uri="{DCECCB84-F9BA-43D5-87BE-67443E8EF086}">
      <p15:sldGuideLst xmlns:p15="http://schemas.microsoft.com/office/powerpoint/2012/main">
        <p15:guide id="1" orient="horz" pos="3888" userDrawn="1">
          <p15:clr>
            <a:srgbClr val="FBAE40"/>
          </p15:clr>
        </p15:guide>
        <p15:guide id="2" pos="384" userDrawn="1">
          <p15:clr>
            <a:srgbClr val="FBAE40"/>
          </p15:clr>
        </p15:guide>
        <p15:guide id="3" pos="7296" userDrawn="1">
          <p15:clr>
            <a:srgbClr val="FBAE40"/>
          </p15:clr>
        </p15:guide>
        <p15:guide id="4" orient="horz" pos="67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B74556-12F9-40FA-BD29-031FD15AF59E}" type="datetimeFigureOut">
              <a:rPr lang="en-US" smtClean="0"/>
              <a:t>6/6/2017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1F4F4-A082-40CA-B36A-B0C2125DDA09}" type="slidenum">
              <a:rPr lang="en-US" smtClean="0"/>
              <a:t>‹#›</a:t>
            </a:fld>
            <a:endParaRPr lang="en-US"/>
          </a:p>
        </p:txBody>
      </p:sp>
    </p:spTree>
    <p:extLst>
      <p:ext uri="{BB962C8B-B14F-4D97-AF65-F5344CB8AC3E}">
        <p14:creationId xmlns:p14="http://schemas.microsoft.com/office/powerpoint/2010/main" val="2250370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B74556-12F9-40FA-BD29-031FD15AF59E}" type="datetimeFigureOut">
              <a:rPr lang="en-US" smtClean="0"/>
              <a:t>6/6/2017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1F4F4-A082-40CA-B36A-B0C2125DDA09}" type="slidenum">
              <a:rPr lang="en-US" smtClean="0"/>
              <a:t>‹#›</a:t>
            </a:fld>
            <a:endParaRPr lang="en-US"/>
          </a:p>
        </p:txBody>
      </p:sp>
    </p:spTree>
    <p:extLst>
      <p:ext uri="{BB962C8B-B14F-4D97-AF65-F5344CB8AC3E}">
        <p14:creationId xmlns:p14="http://schemas.microsoft.com/office/powerpoint/2010/main" val="4207592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B74556-12F9-40FA-BD29-031FD15AF59E}" type="datetimeFigureOut">
              <a:rPr lang="en-US" smtClean="0"/>
              <a:t>6/6/2017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1F4F4-A082-40CA-B36A-B0C2125DDA09}" type="slidenum">
              <a:rPr lang="en-US" smtClean="0"/>
              <a:t>‹#›</a:t>
            </a:fld>
            <a:endParaRPr lang="en-US"/>
          </a:p>
        </p:txBody>
      </p:sp>
    </p:spTree>
    <p:extLst>
      <p:ext uri="{BB962C8B-B14F-4D97-AF65-F5344CB8AC3E}">
        <p14:creationId xmlns:p14="http://schemas.microsoft.com/office/powerpoint/2010/main" val="3942218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752100" y="6492875"/>
            <a:ext cx="297025" cy="365125"/>
          </a:xfrm>
        </p:spPr>
        <p:txBody>
          <a:bodyPr/>
          <a:lstStyle/>
          <a:p>
            <a:fld id="{B5C1F4F4-A082-40CA-B36A-B0C2125DDA09}" type="slidenum">
              <a:rPr lang="en-US" smtClean="0"/>
              <a:t>‹#›</a:t>
            </a:fld>
            <a:endParaRPr lang="en-US"/>
          </a:p>
        </p:txBody>
      </p:sp>
      <p:sp>
        <p:nvSpPr>
          <p:cNvPr id="7" name="Rectangle 6"/>
          <p:cNvSpPr/>
          <p:nvPr userDrawn="1"/>
        </p:nvSpPr>
        <p:spPr>
          <a:xfrm>
            <a:off x="0" y="6492875"/>
            <a:ext cx="10193867" cy="365125"/>
          </a:xfrm>
          <a:prstGeom prst="rect">
            <a:avLst/>
          </a:prstGeom>
          <a:solidFill>
            <a:srgbClr val="354C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Screen Clippi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867" y="6425973"/>
            <a:ext cx="1264191" cy="434846"/>
          </a:xfrm>
          <a:prstGeom prst="rect">
            <a:avLst/>
          </a:prstGeom>
        </p:spPr>
      </p:pic>
      <p:sp>
        <p:nvSpPr>
          <p:cNvPr id="10" name="Content Placeholder 2"/>
          <p:cNvSpPr>
            <a:spLocks noGrp="1"/>
          </p:cNvSpPr>
          <p:nvPr>
            <p:ph idx="1"/>
          </p:nvPr>
        </p:nvSpPr>
        <p:spPr>
          <a:xfrm>
            <a:off x="609600" y="1604168"/>
            <a:ext cx="10972800" cy="4568031"/>
          </a:xfrm>
        </p:spPr>
        <p:txBody>
          <a:bodyPr/>
          <a:lstStyle>
            <a:lvl1pPr>
              <a:defRPr sz="2000">
                <a:solidFill>
                  <a:srgbClr val="354CA1"/>
                </a:solidFill>
                <a:latin typeface="Arial" panose="020B0604020202020204" pitchFamily="34" charset="0"/>
                <a:cs typeface="Arial" panose="020B0604020202020204" pitchFamily="34" charset="0"/>
              </a:defRPr>
            </a:lvl1pPr>
            <a:lvl2pPr>
              <a:defRPr sz="1800">
                <a:solidFill>
                  <a:srgbClr val="354CA1"/>
                </a:solidFill>
                <a:latin typeface="Arial" panose="020B0604020202020204" pitchFamily="34" charset="0"/>
                <a:cs typeface="Arial" panose="020B0604020202020204" pitchFamily="34" charset="0"/>
              </a:defRPr>
            </a:lvl2pPr>
            <a:lvl3pPr>
              <a:defRPr sz="1800">
                <a:solidFill>
                  <a:srgbClr val="354CA1"/>
                </a:solidFill>
                <a:latin typeface="Arial" panose="020B0604020202020204" pitchFamily="34" charset="0"/>
                <a:cs typeface="Arial" panose="020B0604020202020204" pitchFamily="34" charset="0"/>
              </a:defRPr>
            </a:lvl3pPr>
            <a:lvl4pPr>
              <a:defRPr sz="1800">
                <a:solidFill>
                  <a:srgbClr val="354CA1"/>
                </a:solidFill>
                <a:latin typeface="Arial" panose="020B0604020202020204" pitchFamily="34" charset="0"/>
                <a:cs typeface="Arial" panose="020B0604020202020204" pitchFamily="34" charset="0"/>
              </a:defRPr>
            </a:lvl4pPr>
            <a:lvl5pPr>
              <a:defRPr sz="1800">
                <a:solidFill>
                  <a:srgbClr val="354CA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ctrTitle" hasCustomPrompt="1"/>
          </p:nvPr>
        </p:nvSpPr>
        <p:spPr>
          <a:xfrm>
            <a:off x="609600" y="0"/>
            <a:ext cx="10972800" cy="703148"/>
          </a:xfrm>
        </p:spPr>
        <p:txBody>
          <a:bodyPr anchor="b">
            <a:normAutofit/>
          </a:bodyPr>
          <a:lstStyle>
            <a:lvl1pPr algn="l">
              <a:defRPr sz="4000" baseline="0">
                <a:solidFill>
                  <a:srgbClr val="354CA1"/>
                </a:solidFill>
                <a:latin typeface="Arial" panose="020B0604020202020204" pitchFamily="34" charset="0"/>
                <a:cs typeface="Arial" panose="020B0604020202020204" pitchFamily="34" charset="0"/>
              </a:defRPr>
            </a:lvl1pPr>
          </a:lstStyle>
          <a:p>
            <a:r>
              <a:rPr lang="en-US" dirty="0"/>
              <a:t>Title: Subtitle</a:t>
            </a:r>
          </a:p>
        </p:txBody>
      </p:sp>
    </p:spTree>
    <p:extLst>
      <p:ext uri="{BB962C8B-B14F-4D97-AF65-F5344CB8AC3E}">
        <p14:creationId xmlns:p14="http://schemas.microsoft.com/office/powerpoint/2010/main" val="3372680169"/>
      </p:ext>
    </p:extLst>
  </p:cSld>
  <p:clrMapOvr>
    <a:masterClrMapping/>
  </p:clrMapOvr>
  <p:hf hdr="0" ftr="0" dt="0"/>
  <p:extLst>
    <p:ext uri="{DCECCB84-F9BA-43D5-87BE-67443E8EF086}">
      <p15:sldGuideLst xmlns:p15="http://schemas.microsoft.com/office/powerpoint/2012/main">
        <p15:guide id="1" orient="horz" pos="3888">
          <p15:clr>
            <a:srgbClr val="FBAE40"/>
          </p15:clr>
        </p15:guide>
        <p15:guide id="2" pos="384">
          <p15:clr>
            <a:srgbClr val="FBAE40"/>
          </p15:clr>
        </p15:guide>
        <p15:guide id="3" pos="7296">
          <p15:clr>
            <a:srgbClr val="FBAE40"/>
          </p15:clr>
        </p15:guide>
        <p15:guide id="4" orient="horz" pos="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B74556-12F9-40FA-BD29-031FD15AF59E}" type="datetimeFigureOut">
              <a:rPr lang="en-US" smtClean="0"/>
              <a:t>6/6/2017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1F4F4-A082-40CA-B36A-B0C2125DDA09}" type="slidenum">
              <a:rPr lang="en-US" smtClean="0"/>
              <a:t>‹#›</a:t>
            </a:fld>
            <a:endParaRPr lang="en-US"/>
          </a:p>
        </p:txBody>
      </p:sp>
    </p:spTree>
    <p:extLst>
      <p:ext uri="{BB962C8B-B14F-4D97-AF65-F5344CB8AC3E}">
        <p14:creationId xmlns:p14="http://schemas.microsoft.com/office/powerpoint/2010/main" val="1487127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74556-12F9-40FA-BD29-031FD15AF59E}" type="datetimeFigureOut">
              <a:rPr lang="en-US" smtClean="0"/>
              <a:t>6/6/2017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1F4F4-A082-40CA-B36A-B0C2125DDA09}" type="slidenum">
              <a:rPr lang="en-US" smtClean="0"/>
              <a:t>‹#›</a:t>
            </a:fld>
            <a:endParaRPr lang="en-US"/>
          </a:p>
        </p:txBody>
      </p:sp>
    </p:spTree>
    <p:extLst>
      <p:ext uri="{BB962C8B-B14F-4D97-AF65-F5344CB8AC3E}">
        <p14:creationId xmlns:p14="http://schemas.microsoft.com/office/powerpoint/2010/main" val="2743699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9B74556-12F9-40FA-BD29-031FD15AF59E}" type="datetimeFigureOut">
              <a:rPr lang="en-US" smtClean="0"/>
              <a:t>6/6/2017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1F4F4-A082-40CA-B36A-B0C2125DDA09}" type="slidenum">
              <a:rPr lang="en-US" smtClean="0"/>
              <a:t>‹#›</a:t>
            </a:fld>
            <a:endParaRPr lang="en-US"/>
          </a:p>
        </p:txBody>
      </p:sp>
    </p:spTree>
    <p:extLst>
      <p:ext uri="{BB962C8B-B14F-4D97-AF65-F5344CB8AC3E}">
        <p14:creationId xmlns:p14="http://schemas.microsoft.com/office/powerpoint/2010/main" val="1675961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9B74556-12F9-40FA-BD29-031FD15AF59E}" type="datetimeFigureOut">
              <a:rPr lang="en-US" smtClean="0"/>
              <a:t>6/6/2017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C1F4F4-A082-40CA-B36A-B0C2125DDA09}" type="slidenum">
              <a:rPr lang="en-US" smtClean="0"/>
              <a:t>‹#›</a:t>
            </a:fld>
            <a:endParaRPr lang="en-US"/>
          </a:p>
        </p:txBody>
      </p:sp>
    </p:spTree>
    <p:extLst>
      <p:ext uri="{BB962C8B-B14F-4D97-AF65-F5344CB8AC3E}">
        <p14:creationId xmlns:p14="http://schemas.microsoft.com/office/powerpoint/2010/main" val="3097016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B74556-12F9-40FA-BD29-031FD15AF59E}" type="datetimeFigureOut">
              <a:rPr lang="en-US" smtClean="0"/>
              <a:t>6/6/2017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C1F4F4-A082-40CA-B36A-B0C2125DDA09}" type="slidenum">
              <a:rPr lang="en-US" smtClean="0"/>
              <a:t>‹#›</a:t>
            </a:fld>
            <a:endParaRPr lang="en-US"/>
          </a:p>
        </p:txBody>
      </p:sp>
    </p:spTree>
    <p:extLst>
      <p:ext uri="{BB962C8B-B14F-4D97-AF65-F5344CB8AC3E}">
        <p14:creationId xmlns:p14="http://schemas.microsoft.com/office/powerpoint/2010/main" val="245576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B74556-12F9-40FA-BD29-031FD15AF59E}" type="datetimeFigureOut">
              <a:rPr lang="en-US" smtClean="0"/>
              <a:t>6/6/2017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C1F4F4-A082-40CA-B36A-B0C2125DDA09}" type="slidenum">
              <a:rPr lang="en-US" smtClean="0"/>
              <a:t>‹#›</a:t>
            </a:fld>
            <a:endParaRPr lang="en-US"/>
          </a:p>
        </p:txBody>
      </p:sp>
    </p:spTree>
    <p:extLst>
      <p:ext uri="{BB962C8B-B14F-4D97-AF65-F5344CB8AC3E}">
        <p14:creationId xmlns:p14="http://schemas.microsoft.com/office/powerpoint/2010/main" val="3613502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B74556-12F9-40FA-BD29-031FD15AF59E}" type="datetimeFigureOut">
              <a:rPr lang="en-US" smtClean="0"/>
              <a:t>6/6/2017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1F4F4-A082-40CA-B36A-B0C2125DDA09}" type="slidenum">
              <a:rPr lang="en-US" smtClean="0"/>
              <a:t>‹#›</a:t>
            </a:fld>
            <a:endParaRPr lang="en-US"/>
          </a:p>
        </p:txBody>
      </p:sp>
    </p:spTree>
    <p:extLst>
      <p:ext uri="{BB962C8B-B14F-4D97-AF65-F5344CB8AC3E}">
        <p14:creationId xmlns:p14="http://schemas.microsoft.com/office/powerpoint/2010/main" val="2786806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B74556-12F9-40FA-BD29-031FD15AF59E}" type="datetimeFigureOut">
              <a:rPr lang="en-US" smtClean="0"/>
              <a:t>6/6/2017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C1F4F4-A082-40CA-B36A-B0C2125DDA09}" type="slidenum">
              <a:rPr lang="en-US" smtClean="0"/>
              <a:t>‹#›</a:t>
            </a:fld>
            <a:endParaRPr lang="en-US"/>
          </a:p>
        </p:txBody>
      </p:sp>
    </p:spTree>
    <p:extLst>
      <p:ext uri="{BB962C8B-B14F-4D97-AF65-F5344CB8AC3E}">
        <p14:creationId xmlns:p14="http://schemas.microsoft.com/office/powerpoint/2010/main" val="158474415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773748"/>
            <a:ext cx="10972800" cy="868219"/>
          </a:xfrm>
        </p:spPr>
        <p:txBody>
          <a:bodyPr>
            <a:normAutofit/>
          </a:bodyPr>
          <a:lstStyle/>
          <a:p>
            <a:r>
              <a:rPr lang="en-US" sz="2400" b="1" dirty="0"/>
              <a:t>Detecting, Mapping, and Grading Sidewalks using Street View Images and Secondary Sources for the city of Dallas</a:t>
            </a:r>
            <a:endParaRPr lang="en-US" sz="2400" dirty="0">
              <a:solidFill>
                <a:schemeClr val="accent3"/>
              </a:solidFill>
            </a:endParaRPr>
          </a:p>
        </p:txBody>
      </p:sp>
      <p:sp>
        <p:nvSpPr>
          <p:cNvPr id="3" name="Subtitle 2"/>
          <p:cNvSpPr>
            <a:spLocks noGrp="1"/>
          </p:cNvSpPr>
          <p:nvPr>
            <p:ph type="subTitle" idx="1"/>
          </p:nvPr>
        </p:nvSpPr>
        <p:spPr>
          <a:xfrm>
            <a:off x="609600" y="5586551"/>
            <a:ext cx="5924550" cy="574102"/>
          </a:xfrm>
        </p:spPr>
        <p:txBody>
          <a:bodyPr/>
          <a:lstStyle/>
          <a:p>
            <a:r>
              <a:rPr lang="en-US" dirty="0">
                <a:solidFill>
                  <a:schemeClr val="accent3"/>
                </a:solidFill>
              </a:rPr>
              <a:t>Andrew Abbott, Alex </a:t>
            </a:r>
            <a:r>
              <a:rPr lang="en-US" dirty="0" err="1">
                <a:solidFill>
                  <a:schemeClr val="accent3"/>
                </a:solidFill>
              </a:rPr>
              <a:t>Deshowitz</a:t>
            </a:r>
            <a:r>
              <a:rPr lang="en-US" dirty="0">
                <a:solidFill>
                  <a:schemeClr val="accent3"/>
                </a:solidFill>
              </a:rPr>
              <a:t>, Dennis Murray</a:t>
            </a:r>
          </a:p>
          <a:p>
            <a:r>
              <a:rPr lang="en-US" dirty="0">
                <a:solidFill>
                  <a:schemeClr val="accent3"/>
                </a:solidFill>
              </a:rPr>
              <a:t>Advisor: Dr. Eric Larson</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8550" y="1980441"/>
            <a:ext cx="1390650" cy="139065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38928" y="1980441"/>
            <a:ext cx="2642997" cy="1371509"/>
          </a:xfrm>
          <a:prstGeom prst="rect">
            <a:avLst/>
          </a:prstGeom>
        </p:spPr>
      </p:pic>
    </p:spTree>
    <p:extLst>
      <p:ext uri="{BB962C8B-B14F-4D97-AF65-F5344CB8AC3E}">
        <p14:creationId xmlns:p14="http://schemas.microsoft.com/office/powerpoint/2010/main" val="3058462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080293"/>
            <a:ext cx="10972800" cy="4568031"/>
          </a:xfrm>
        </p:spPr>
        <p:txBody>
          <a:bodyPr>
            <a:normAutofit/>
          </a:bodyPr>
          <a:lstStyle/>
          <a:p>
            <a:r>
              <a:rPr lang="en-US" dirty="0" smtClean="0"/>
              <a:t>Computing Power Requirements</a:t>
            </a:r>
          </a:p>
          <a:p>
            <a:pPr lvl="1"/>
            <a:r>
              <a:rPr lang="en-US" dirty="0" smtClean="0"/>
              <a:t>Training of the Convolutional Neural Network requires repetitive processing of chunks of the image</a:t>
            </a:r>
          </a:p>
          <a:p>
            <a:pPr lvl="1"/>
            <a:r>
              <a:rPr lang="en-US" dirty="0" smtClean="0"/>
              <a:t>Campus super computing resources will be needed</a:t>
            </a:r>
            <a:endParaRPr lang="en-US" dirty="0" smtClean="0"/>
          </a:p>
          <a:p>
            <a:endParaRPr lang="en-US" dirty="0" smtClean="0"/>
          </a:p>
          <a:p>
            <a:r>
              <a:rPr lang="en-US" dirty="0" smtClean="0"/>
              <a:t>Image Storage for Training and Processing</a:t>
            </a:r>
          </a:p>
          <a:p>
            <a:pPr lvl="1"/>
            <a:r>
              <a:rPr lang="en-US" dirty="0" smtClean="0"/>
              <a:t>Google SV images can be transitive, and not permanent.  Using linked files versus warehoused means labeling might apply to an image no longer available</a:t>
            </a:r>
            <a:endParaRPr lang="en-US" dirty="0"/>
          </a:p>
          <a:p>
            <a:endParaRPr lang="en-US" dirty="0" smtClean="0"/>
          </a:p>
          <a:p>
            <a:r>
              <a:rPr lang="en-US" dirty="0" smtClean="0"/>
              <a:t>Are </a:t>
            </a:r>
            <a:r>
              <a:rPr lang="en-US" dirty="0" smtClean="0"/>
              <a:t>underserved areas usually comprised of low-income or disadvantaged house holds</a:t>
            </a:r>
            <a:r>
              <a:rPr lang="en-US" dirty="0" smtClean="0"/>
              <a:t>?</a:t>
            </a:r>
          </a:p>
          <a:p>
            <a:endParaRPr lang="en-US" dirty="0"/>
          </a:p>
          <a:p>
            <a:r>
              <a:rPr lang="en-US" dirty="0" smtClean="0"/>
              <a:t>Development of Sidewalk scoring methodology</a:t>
            </a:r>
          </a:p>
          <a:p>
            <a:pPr lvl="1"/>
            <a:r>
              <a:rPr lang="en-US" dirty="0" smtClean="0"/>
              <a:t>Will require consultation with domain scoring experts</a:t>
            </a:r>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B5C1F4F4-A082-40CA-B36A-B0C2125DDA09}" type="slidenum">
              <a:rPr lang="en-US" smtClean="0"/>
              <a:t>10</a:t>
            </a:fld>
            <a:endParaRPr lang="en-US"/>
          </a:p>
        </p:txBody>
      </p:sp>
      <p:sp>
        <p:nvSpPr>
          <p:cNvPr id="5" name="TextBox 4"/>
          <p:cNvSpPr txBox="1"/>
          <p:nvPr/>
        </p:nvSpPr>
        <p:spPr>
          <a:xfrm>
            <a:off x="609600" y="200025"/>
            <a:ext cx="10972800" cy="461665"/>
          </a:xfrm>
          <a:prstGeom prst="rect">
            <a:avLst/>
          </a:prstGeom>
          <a:noFill/>
        </p:spPr>
        <p:txBody>
          <a:bodyPr wrap="square" rtlCol="0">
            <a:spAutoFit/>
          </a:bodyPr>
          <a:lstStyle/>
          <a:p>
            <a:r>
              <a:rPr lang="en-US" sz="2400" b="1" dirty="0" smtClean="0">
                <a:solidFill>
                  <a:schemeClr val="accent3"/>
                </a:solidFill>
                <a:latin typeface="Arial" panose="020B0604020202020204" pitchFamily="34" charset="0"/>
                <a:cs typeface="Arial" panose="020B0604020202020204" pitchFamily="34" charset="0"/>
              </a:rPr>
              <a:t>Hurdles and Challenges</a:t>
            </a:r>
            <a:endParaRPr lang="en-US" sz="2400" b="1" dirty="0">
              <a:solidFill>
                <a:schemeClr val="accent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88695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8550" y="1980441"/>
            <a:ext cx="1390650" cy="139065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38928" y="1980441"/>
            <a:ext cx="2642997" cy="1371509"/>
          </a:xfrm>
          <a:prstGeom prst="rect">
            <a:avLst/>
          </a:prstGeom>
        </p:spPr>
      </p:pic>
      <p:sp>
        <p:nvSpPr>
          <p:cNvPr id="4" name="Title 3"/>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66927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5C1F4F4-A082-40CA-B36A-B0C2125DDA09}" type="slidenum">
              <a:rPr lang="en-US" smtClean="0"/>
              <a:t>2</a:t>
            </a:fld>
            <a:endParaRPr lang="en-US"/>
          </a:p>
        </p:txBody>
      </p:sp>
      <p:sp>
        <p:nvSpPr>
          <p:cNvPr id="3" name="Content Placeholder 2"/>
          <p:cNvSpPr>
            <a:spLocks noGrp="1"/>
          </p:cNvSpPr>
          <p:nvPr>
            <p:ph idx="1"/>
          </p:nvPr>
        </p:nvSpPr>
        <p:spPr/>
        <p:txBody>
          <a:bodyPr>
            <a:normAutofit/>
          </a:bodyPr>
          <a:lstStyle/>
          <a:p>
            <a:r>
              <a:rPr lang="en-US" sz="1800" dirty="0"/>
              <a:t>The city of Dallas currently has an infrastructure spend allocation problem for several essential portions of the city’s infrastructure.  Currently, there is </a:t>
            </a:r>
            <a:r>
              <a:rPr lang="en-US" sz="1800" b="1" dirty="0"/>
              <a:t>no scientific approach </a:t>
            </a:r>
            <a:r>
              <a:rPr lang="en-US" sz="1800" dirty="0"/>
              <a:t>to allocating these resources which often leads to waste or unclear priorities</a:t>
            </a:r>
          </a:p>
          <a:p>
            <a:r>
              <a:rPr lang="en-US" sz="1800" dirty="0"/>
              <a:t>The city’s </a:t>
            </a:r>
            <a:r>
              <a:rPr lang="en-US" sz="1800" b="1" dirty="0"/>
              <a:t>sidewalk infrastructure </a:t>
            </a:r>
            <a:r>
              <a:rPr lang="en-US" sz="1800" dirty="0"/>
              <a:t>is one area where this is evident</a:t>
            </a:r>
          </a:p>
          <a:p>
            <a:r>
              <a:rPr lang="en-US" sz="1800" dirty="0"/>
              <a:t>Our goal is to create a system that </a:t>
            </a:r>
            <a:r>
              <a:rPr lang="en-US" sz="1800" b="1" dirty="0"/>
              <a:t>identifies</a:t>
            </a:r>
            <a:r>
              <a:rPr lang="en-US" sz="1800" dirty="0"/>
              <a:t> sidewalks from images, </a:t>
            </a:r>
            <a:r>
              <a:rPr lang="en-US" sz="1800" b="1" dirty="0"/>
              <a:t>grades</a:t>
            </a:r>
            <a:r>
              <a:rPr lang="en-US" sz="1800" dirty="0"/>
              <a:t> the sidewalks for quality and obstacles, and then </a:t>
            </a:r>
            <a:r>
              <a:rPr lang="en-US" sz="1800" b="1" dirty="0"/>
              <a:t>recommends</a:t>
            </a:r>
            <a:r>
              <a:rPr lang="en-US" sz="1800" dirty="0"/>
              <a:t> which sidewalks should be repaired</a:t>
            </a:r>
          </a:p>
          <a:p>
            <a:r>
              <a:rPr lang="en-US" sz="1800" dirty="0"/>
              <a:t>The </a:t>
            </a:r>
            <a:r>
              <a:rPr lang="en-US" sz="1800" b="1" dirty="0"/>
              <a:t>training process </a:t>
            </a:r>
            <a:r>
              <a:rPr lang="en-US" sz="1800" dirty="0"/>
              <a:t>will be the </a:t>
            </a:r>
            <a:r>
              <a:rPr lang="en-US" sz="1800" b="1" dirty="0"/>
              <a:t>most complex </a:t>
            </a:r>
            <a:r>
              <a:rPr lang="en-US" sz="1800" dirty="0"/>
              <a:t>phase of this project.  We have </a:t>
            </a:r>
            <a:r>
              <a:rPr lang="en-US" sz="1800" b="1" dirty="0"/>
              <a:t>2 training options</a:t>
            </a:r>
            <a:r>
              <a:rPr lang="en-US" sz="1800" dirty="0"/>
              <a:t>.  First, we may be able to leverage work that has been done by the University of Maryland or we may need to create our own training data via the use of manual image manipulation (bounding boxes)</a:t>
            </a:r>
          </a:p>
          <a:p>
            <a:r>
              <a:rPr lang="en-US" sz="1800" dirty="0"/>
              <a:t>Once a reliable data creation process is completed, we plan to test a series of machine learning algorithms including: Convolutional Neural Networks and Bayesian Belief Networks</a:t>
            </a:r>
          </a:p>
        </p:txBody>
      </p:sp>
      <p:sp>
        <p:nvSpPr>
          <p:cNvPr id="4" name="Title 3"/>
          <p:cNvSpPr>
            <a:spLocks noGrp="1"/>
          </p:cNvSpPr>
          <p:nvPr>
            <p:ph type="ctrTitle"/>
          </p:nvPr>
        </p:nvSpPr>
        <p:spPr/>
        <p:txBody>
          <a:bodyPr>
            <a:normAutofit/>
          </a:bodyPr>
          <a:lstStyle/>
          <a:p>
            <a:r>
              <a:rPr lang="en-US" sz="2400" b="1" dirty="0">
                <a:solidFill>
                  <a:schemeClr val="accent3"/>
                </a:solidFill>
              </a:rPr>
              <a:t>Executive Summary</a:t>
            </a:r>
          </a:p>
        </p:txBody>
      </p:sp>
    </p:spTree>
    <p:extLst>
      <p:ext uri="{BB962C8B-B14F-4D97-AF65-F5344CB8AC3E}">
        <p14:creationId xmlns:p14="http://schemas.microsoft.com/office/powerpoint/2010/main" val="15342505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5C1F4F4-A082-40CA-B36A-B0C2125DDA09}" type="slidenum">
              <a:rPr lang="en-US" smtClean="0"/>
              <a:t>3</a:t>
            </a:fld>
            <a:endParaRPr lang="en-US"/>
          </a:p>
        </p:txBody>
      </p:sp>
      <p:sp>
        <p:nvSpPr>
          <p:cNvPr id="5" name="TextBox 4"/>
          <p:cNvSpPr txBox="1"/>
          <p:nvPr/>
        </p:nvSpPr>
        <p:spPr>
          <a:xfrm>
            <a:off x="609600" y="49023"/>
            <a:ext cx="10972800" cy="1015663"/>
          </a:xfrm>
          <a:prstGeom prst="rect">
            <a:avLst/>
          </a:prstGeom>
          <a:noFill/>
        </p:spPr>
        <p:txBody>
          <a:bodyPr wrap="square" rtlCol="0">
            <a:spAutoFit/>
          </a:bodyPr>
          <a:lstStyle/>
          <a:p>
            <a:r>
              <a:rPr lang="en-US" sz="2400" b="1" dirty="0">
                <a:solidFill>
                  <a:schemeClr val="accent3"/>
                </a:solidFill>
                <a:latin typeface="Arial" panose="020B0604020202020204" pitchFamily="34" charset="0"/>
                <a:cs typeface="Arial" panose="020B0604020202020204" pitchFamily="34" charset="0"/>
              </a:rPr>
              <a:t>Current state of Dallas sidewalks</a:t>
            </a:r>
          </a:p>
          <a:p>
            <a:r>
              <a:rPr lang="en-US" dirty="0">
                <a:solidFill>
                  <a:schemeClr val="accent3"/>
                </a:solidFill>
                <a:latin typeface="Arial" panose="020B0604020202020204" pitchFamily="34" charset="0"/>
                <a:cs typeface="Arial" panose="020B0604020202020204" pitchFamily="34" charset="0"/>
              </a:rPr>
              <a:t>Dallas is currently one of the least walkable cities in the country and this provides a disparity for those who cannot afford to own a car or do not have the means to drive a vehicle or access other transportation</a:t>
            </a:r>
          </a:p>
        </p:txBody>
      </p:sp>
      <p:sp>
        <p:nvSpPr>
          <p:cNvPr id="3" name="TextBox 2"/>
          <p:cNvSpPr txBox="1"/>
          <p:nvPr/>
        </p:nvSpPr>
        <p:spPr>
          <a:xfrm>
            <a:off x="609600" y="6207853"/>
            <a:ext cx="8693791" cy="338554"/>
          </a:xfrm>
          <a:prstGeom prst="rect">
            <a:avLst/>
          </a:prstGeom>
          <a:noFill/>
        </p:spPr>
        <p:txBody>
          <a:bodyPr wrap="square" rtlCol="0">
            <a:spAutoFit/>
          </a:bodyPr>
          <a:lstStyle/>
          <a:p>
            <a:r>
              <a:rPr lang="en-US" sz="800" dirty="0"/>
              <a:t>1. </a:t>
            </a:r>
          </a:p>
          <a:p>
            <a:r>
              <a:rPr lang="en-US" sz="800" dirty="0"/>
              <a:t>2. Dallas city budget: http://financialtransparency.dallascityhall.com/Budget/proposed1516/proposed-fy15-16-BudgetBook.pdf</a:t>
            </a:r>
          </a:p>
        </p:txBody>
      </p:sp>
      <p:sp>
        <p:nvSpPr>
          <p:cNvPr id="8" name="Content Placeholder 2"/>
          <p:cNvSpPr txBox="1">
            <a:spLocks/>
          </p:cNvSpPr>
          <p:nvPr/>
        </p:nvSpPr>
        <p:spPr>
          <a:xfrm>
            <a:off x="7357144" y="1084051"/>
            <a:ext cx="4225255" cy="4568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rgbClr val="354CA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rgbClr val="354CA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354CA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54CA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54CA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For a city like Dallas, walkable sidewalks are essential as the city grows in both size and diversity</a:t>
            </a:r>
          </a:p>
          <a:p>
            <a:r>
              <a:rPr lang="en-US" sz="1400" dirty="0"/>
              <a:t>According to Walkscore.com</a:t>
            </a:r>
            <a:r>
              <a:rPr lang="en-US" sz="1400" baseline="30000" dirty="0"/>
              <a:t>1</a:t>
            </a:r>
            <a:r>
              <a:rPr lang="en-US" sz="1400" dirty="0"/>
              <a:t>, Dallas’ walk score rating is 46.  </a:t>
            </a:r>
          </a:p>
          <a:p>
            <a:pPr lvl="1"/>
            <a:r>
              <a:rPr lang="en-US" sz="1400" dirty="0"/>
              <a:t>This compares to cities such as New York, Boston, and San Francisco which have Walk Scores between 81 and 89</a:t>
            </a:r>
          </a:p>
          <a:p>
            <a:pPr lvl="1"/>
            <a:r>
              <a:rPr lang="en-US" sz="1400" dirty="0"/>
              <a:t>While on par with peer cities such as Houston (49) and Austin (40), Dallas has the opportunity to tailor the infrastructure in place by upgrading areas that need improvement for those citizens who are in the most need</a:t>
            </a:r>
          </a:p>
          <a:p>
            <a:r>
              <a:rPr lang="en-US" sz="1400" dirty="0"/>
              <a:t>The city has added over $16.7M to the annual Street Services</a:t>
            </a:r>
            <a:r>
              <a:rPr lang="en-US" sz="1400" baseline="30000" dirty="0"/>
              <a:t>2</a:t>
            </a:r>
            <a:r>
              <a:rPr lang="en-US" sz="1400" dirty="0"/>
              <a:t> budget in the past year and the most recent citizen survey places infrastructure improvement as the number one area of importance for Dallas residents</a:t>
            </a:r>
          </a:p>
          <a:p>
            <a:endParaRPr lang="en-US" sz="1600" dirty="0"/>
          </a:p>
        </p:txBody>
      </p:sp>
      <p:pic>
        <p:nvPicPr>
          <p:cNvPr id="1026" name="Picture 2" descr="Image result for sidewal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1231" y="1191237"/>
            <a:ext cx="5417016" cy="3598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20308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5C1F4F4-A082-40CA-B36A-B0C2125DDA09}" type="slidenum">
              <a:rPr lang="en-US" smtClean="0"/>
              <a:t>4</a:t>
            </a:fld>
            <a:endParaRPr lang="en-US"/>
          </a:p>
        </p:txBody>
      </p:sp>
      <p:sp>
        <p:nvSpPr>
          <p:cNvPr id="4" name="Title 3"/>
          <p:cNvSpPr>
            <a:spLocks noGrp="1"/>
          </p:cNvSpPr>
          <p:nvPr>
            <p:ph type="ctrTitle"/>
          </p:nvPr>
        </p:nvSpPr>
        <p:spPr>
          <a:xfrm>
            <a:off x="609600" y="0"/>
            <a:ext cx="10972800" cy="1066800"/>
          </a:xfrm>
        </p:spPr>
        <p:txBody>
          <a:bodyPr>
            <a:normAutofit/>
          </a:bodyPr>
          <a:lstStyle/>
          <a:p>
            <a:r>
              <a:rPr lang="en-US" sz="2700" b="1" dirty="0">
                <a:solidFill>
                  <a:schemeClr val="accent3"/>
                </a:solidFill>
              </a:rPr>
              <a:t>Potential approaches to training data</a:t>
            </a:r>
            <a:br>
              <a:rPr lang="en-US" sz="2700" b="1" dirty="0">
                <a:solidFill>
                  <a:schemeClr val="accent3"/>
                </a:solidFill>
              </a:rPr>
            </a:br>
            <a:r>
              <a:rPr lang="en-US" sz="1800" dirty="0">
                <a:solidFill>
                  <a:schemeClr val="accent3"/>
                </a:solidFill>
              </a:rPr>
              <a:t>Our plan is to either leverage the University of Maryland approach or design our own approach via the use of bounding boxes to feed those pixel boundaries into our dataset</a:t>
            </a:r>
            <a:endParaRPr lang="en-US" sz="2400" b="1" dirty="0">
              <a:solidFill>
                <a:schemeClr val="accent3"/>
              </a:solidFill>
            </a:endParaRPr>
          </a:p>
        </p:txBody>
      </p:sp>
      <p:sp>
        <p:nvSpPr>
          <p:cNvPr id="5" name="Oval 4"/>
          <p:cNvSpPr/>
          <p:nvPr/>
        </p:nvSpPr>
        <p:spPr>
          <a:xfrm>
            <a:off x="3099392" y="1441460"/>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p:cNvSpPr/>
          <p:nvPr/>
        </p:nvSpPr>
        <p:spPr>
          <a:xfrm>
            <a:off x="8184010" y="1441460"/>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TextBox 7"/>
          <p:cNvSpPr txBox="1"/>
          <p:nvPr/>
        </p:nvSpPr>
        <p:spPr>
          <a:xfrm>
            <a:off x="1805711" y="1963881"/>
            <a:ext cx="2863273" cy="2893100"/>
          </a:xfrm>
          <a:prstGeom prst="rect">
            <a:avLst/>
          </a:prstGeom>
          <a:noFill/>
        </p:spPr>
        <p:txBody>
          <a:bodyPr wrap="square" rtlCol="0">
            <a:spAutoFit/>
          </a:bodyPr>
          <a:lstStyle/>
          <a:p>
            <a:pPr algn="ctr"/>
            <a:r>
              <a:rPr lang="en-US" sz="1400" b="1" dirty="0">
                <a:solidFill>
                  <a:schemeClr val="accent1"/>
                </a:solidFill>
                <a:latin typeface="Arial" panose="020B0604020202020204" pitchFamily="34" charset="0"/>
                <a:cs typeface="Arial" panose="020B0604020202020204" pitchFamily="34" charset="0"/>
              </a:rPr>
              <a:t>University of </a:t>
            </a:r>
            <a:r>
              <a:rPr lang="en-US" sz="1400" b="1" dirty="0" smtClean="0">
                <a:solidFill>
                  <a:schemeClr val="accent1"/>
                </a:solidFill>
                <a:latin typeface="Arial" panose="020B0604020202020204" pitchFamily="34" charset="0"/>
                <a:cs typeface="Arial" panose="020B0604020202020204" pitchFamily="34" charset="0"/>
              </a:rPr>
              <a:t>Maryland</a:t>
            </a:r>
          </a:p>
          <a:p>
            <a:pPr algn="ctr"/>
            <a:endParaRPr lang="en-US" sz="1400" b="1" dirty="0">
              <a:solidFill>
                <a:schemeClr val="accent1"/>
              </a:solidFill>
              <a:latin typeface="Arial" panose="020B0604020202020204" pitchFamily="34" charset="0"/>
              <a:cs typeface="Arial" panose="020B0604020202020204" pitchFamily="34" charset="0"/>
            </a:endParaRPr>
          </a:p>
          <a:p>
            <a:r>
              <a:rPr lang="en-US" sz="1400" b="1" dirty="0" smtClean="0">
                <a:solidFill>
                  <a:schemeClr val="accent1"/>
                </a:solidFill>
                <a:latin typeface="Arial" panose="020B0604020202020204" pitchFamily="34" charset="0"/>
                <a:cs typeface="Arial" panose="020B0604020202020204" pitchFamily="34" charset="0"/>
              </a:rPr>
              <a:t>Summary: </a:t>
            </a:r>
            <a:r>
              <a:rPr lang="en-US" sz="1400" dirty="0" smtClean="0">
                <a:solidFill>
                  <a:schemeClr val="accent1"/>
                </a:solidFill>
                <a:latin typeface="Arial" panose="020B0604020202020204" pitchFamily="34" charset="0"/>
                <a:cs typeface="Arial" panose="020B0604020202020204" pitchFamily="34" charset="0"/>
              </a:rPr>
              <a:t>The project has collected and labeled images from Google </a:t>
            </a:r>
            <a:r>
              <a:rPr lang="en-US" sz="1400" dirty="0" err="1" smtClean="0">
                <a:solidFill>
                  <a:schemeClr val="accent1"/>
                </a:solidFill>
                <a:latin typeface="Arial" panose="020B0604020202020204" pitchFamily="34" charset="0"/>
                <a:cs typeface="Arial" panose="020B0604020202020204" pitchFamily="34" charset="0"/>
              </a:rPr>
              <a:t>StreetView</a:t>
            </a:r>
            <a:r>
              <a:rPr lang="en-US" sz="1400" dirty="0">
                <a:solidFill>
                  <a:schemeClr val="accent1"/>
                </a:solidFill>
                <a:latin typeface="Arial" panose="020B0604020202020204" pitchFamily="34" charset="0"/>
                <a:cs typeface="Arial" panose="020B0604020202020204" pitchFamily="34" charset="0"/>
              </a:rPr>
              <a:t> </a:t>
            </a:r>
            <a:r>
              <a:rPr lang="en-US" sz="1400" dirty="0" smtClean="0">
                <a:solidFill>
                  <a:schemeClr val="accent1"/>
                </a:solidFill>
                <a:latin typeface="Arial" panose="020B0604020202020204" pitchFamily="34" charset="0"/>
                <a:cs typeface="Arial" panose="020B0604020202020204" pitchFamily="34" charset="0"/>
              </a:rPr>
              <a:t>with multiple classifiers, mostly binary markers of presence/absence of features</a:t>
            </a:r>
            <a:br>
              <a:rPr lang="en-US" sz="1400" dirty="0" smtClean="0">
                <a:solidFill>
                  <a:schemeClr val="accent1"/>
                </a:solidFill>
                <a:latin typeface="Arial" panose="020B0604020202020204" pitchFamily="34" charset="0"/>
                <a:cs typeface="Arial" panose="020B0604020202020204" pitchFamily="34" charset="0"/>
              </a:rPr>
            </a:br>
            <a:endParaRPr lang="en-US" sz="1400" dirty="0" smtClean="0">
              <a:solidFill>
                <a:schemeClr val="accent1"/>
              </a:solidFill>
              <a:latin typeface="Arial" panose="020B0604020202020204" pitchFamily="34" charset="0"/>
              <a:cs typeface="Arial" panose="020B0604020202020204" pitchFamily="34" charset="0"/>
            </a:endParaRPr>
          </a:p>
          <a:p>
            <a:r>
              <a:rPr lang="en-US" sz="1400" b="1" dirty="0" smtClean="0">
                <a:solidFill>
                  <a:schemeClr val="accent1"/>
                </a:solidFill>
                <a:latin typeface="Arial" panose="020B0604020202020204" pitchFamily="34" charset="0"/>
                <a:cs typeface="Arial" panose="020B0604020202020204" pitchFamily="34" charset="0"/>
              </a:rPr>
              <a:t>Data: </a:t>
            </a:r>
            <a:r>
              <a:rPr lang="en-US" sz="1400" dirty="0" smtClean="0">
                <a:solidFill>
                  <a:schemeClr val="accent1"/>
                </a:solidFill>
                <a:latin typeface="Arial" panose="020B0604020202020204" pitchFamily="34" charset="0"/>
                <a:cs typeface="Arial" panose="020B0604020202020204" pitchFamily="34" charset="0"/>
              </a:rPr>
              <a:t>Already compiled 60,000 labeled images with data points contained in JSON structure</a:t>
            </a:r>
            <a:endParaRPr lang="en-US" sz="1400" b="1" dirty="0" smtClean="0">
              <a:solidFill>
                <a:schemeClr val="accent1"/>
              </a:solidFill>
              <a:latin typeface="Arial" panose="020B0604020202020204" pitchFamily="34" charset="0"/>
              <a:cs typeface="Arial" panose="020B0604020202020204" pitchFamily="34" charset="0"/>
            </a:endParaRPr>
          </a:p>
          <a:p>
            <a:endParaRPr lang="en-US" sz="1400" b="1" dirty="0">
              <a:solidFill>
                <a:schemeClr val="accent1"/>
              </a:solidFill>
              <a:latin typeface="Arial" panose="020B0604020202020204" pitchFamily="34" charset="0"/>
              <a:cs typeface="Arial" panose="020B0604020202020204" pitchFamily="34" charset="0"/>
            </a:endParaRPr>
          </a:p>
        </p:txBody>
      </p:sp>
      <p:sp>
        <p:nvSpPr>
          <p:cNvPr id="9" name="TextBox 8"/>
          <p:cNvSpPr txBox="1"/>
          <p:nvPr/>
        </p:nvSpPr>
        <p:spPr>
          <a:xfrm>
            <a:off x="6262843" y="1967786"/>
            <a:ext cx="4114209" cy="3754874"/>
          </a:xfrm>
          <a:prstGeom prst="rect">
            <a:avLst/>
          </a:prstGeom>
          <a:noFill/>
        </p:spPr>
        <p:txBody>
          <a:bodyPr wrap="square" rtlCol="0">
            <a:spAutoFit/>
          </a:bodyPr>
          <a:lstStyle/>
          <a:p>
            <a:pPr algn="ctr"/>
            <a:r>
              <a:rPr lang="en-US" sz="1400" b="1" dirty="0">
                <a:solidFill>
                  <a:schemeClr val="accent1"/>
                </a:solidFill>
                <a:latin typeface="Arial" panose="020B0604020202020204" pitchFamily="34" charset="0"/>
                <a:cs typeface="Arial" panose="020B0604020202020204" pitchFamily="34" charset="0"/>
              </a:rPr>
              <a:t>Manual approach</a:t>
            </a:r>
          </a:p>
          <a:p>
            <a:r>
              <a:rPr lang="en-US" sz="1400" b="1" dirty="0">
                <a:solidFill>
                  <a:schemeClr val="accent1"/>
                </a:solidFill>
                <a:latin typeface="Arial" panose="020B0604020202020204" pitchFamily="34" charset="0"/>
                <a:cs typeface="Arial" panose="020B0604020202020204" pitchFamily="34" charset="0"/>
              </a:rPr>
              <a:t>Summary</a:t>
            </a:r>
            <a:r>
              <a:rPr lang="en-US" sz="1400" dirty="0">
                <a:solidFill>
                  <a:schemeClr val="accent1"/>
                </a:solidFill>
                <a:latin typeface="Arial" panose="020B0604020202020204" pitchFamily="34" charset="0"/>
                <a:cs typeface="Arial" panose="020B0604020202020204" pitchFamily="34" charset="0"/>
              </a:rPr>
              <a:t>: Our approach will take a series of training images from Google </a:t>
            </a:r>
            <a:r>
              <a:rPr lang="en-US" sz="1400" dirty="0" err="1">
                <a:solidFill>
                  <a:schemeClr val="accent1"/>
                </a:solidFill>
                <a:latin typeface="Arial" panose="020B0604020202020204" pitchFamily="34" charset="0"/>
                <a:cs typeface="Arial" panose="020B0604020202020204" pitchFamily="34" charset="0"/>
              </a:rPr>
              <a:t>Streetview</a:t>
            </a:r>
            <a:r>
              <a:rPr lang="en-US" sz="1400" dirty="0">
                <a:solidFill>
                  <a:schemeClr val="accent1"/>
                </a:solidFill>
                <a:latin typeface="Arial" panose="020B0604020202020204" pitchFamily="34" charset="0"/>
                <a:cs typeface="Arial" panose="020B0604020202020204" pitchFamily="34" charset="0"/>
              </a:rPr>
              <a:t> and complete 2 steps</a:t>
            </a:r>
            <a:endParaRPr lang="en-US" sz="1400" b="1" dirty="0">
              <a:solidFill>
                <a:schemeClr val="accent1"/>
              </a:solidFill>
              <a:latin typeface="Arial" panose="020B0604020202020204" pitchFamily="34" charset="0"/>
              <a:cs typeface="Arial" panose="020B0604020202020204" pitchFamily="34" charset="0"/>
            </a:endParaRPr>
          </a:p>
          <a:p>
            <a:r>
              <a:rPr lang="en-US" sz="1400" b="1" dirty="0">
                <a:solidFill>
                  <a:schemeClr val="accent1"/>
                </a:solidFill>
                <a:latin typeface="Arial" panose="020B0604020202020204" pitchFamily="34" charset="0"/>
                <a:cs typeface="Arial" panose="020B0604020202020204" pitchFamily="34" charset="0"/>
              </a:rPr>
              <a:t>Process:</a:t>
            </a:r>
          </a:p>
          <a:p>
            <a:pPr marL="342900" indent="-342900">
              <a:buFont typeface="+mj-lt"/>
              <a:buAutoNum type="arabicPeriod"/>
            </a:pPr>
            <a:r>
              <a:rPr lang="en-US" sz="1400" dirty="0">
                <a:solidFill>
                  <a:schemeClr val="accent1"/>
                </a:solidFill>
                <a:latin typeface="Arial" panose="020B0604020202020204" pitchFamily="34" charset="0"/>
                <a:cs typeface="Arial" panose="020B0604020202020204" pitchFamily="34" charset="0"/>
              </a:rPr>
              <a:t>Identify sidewalk feature in image</a:t>
            </a:r>
          </a:p>
          <a:p>
            <a:pPr marL="342900" indent="-342900">
              <a:buFont typeface="+mj-lt"/>
              <a:buAutoNum type="arabicPeriod"/>
            </a:pPr>
            <a:r>
              <a:rPr lang="en-US" sz="1400" dirty="0">
                <a:solidFill>
                  <a:schemeClr val="accent1"/>
                </a:solidFill>
                <a:latin typeface="Arial" panose="020B0604020202020204" pitchFamily="34" charset="0"/>
                <a:cs typeface="Arial" panose="020B0604020202020204" pitchFamily="34" charset="0"/>
              </a:rPr>
              <a:t>Encode specific features</a:t>
            </a:r>
          </a:p>
          <a:p>
            <a:pPr marL="800100" lvl="1" indent="-342900">
              <a:buFont typeface="Arial" panose="020B0604020202020204" pitchFamily="34" charset="0"/>
              <a:buChar char="•"/>
            </a:pPr>
            <a:r>
              <a:rPr lang="en-US" sz="1400" dirty="0">
                <a:solidFill>
                  <a:schemeClr val="accent1"/>
                </a:solidFill>
                <a:latin typeface="Arial" panose="020B0604020202020204" pitchFamily="34" charset="0"/>
                <a:cs typeface="Arial" panose="020B0604020202020204" pitchFamily="34" charset="0"/>
              </a:rPr>
              <a:t>Obstacles</a:t>
            </a:r>
          </a:p>
          <a:p>
            <a:pPr marL="800100" lvl="1" indent="-342900">
              <a:buFont typeface="Arial" panose="020B0604020202020204" pitchFamily="34" charset="0"/>
              <a:buChar char="•"/>
            </a:pPr>
            <a:r>
              <a:rPr lang="en-US" sz="1400" dirty="0">
                <a:solidFill>
                  <a:schemeClr val="accent1"/>
                </a:solidFill>
                <a:latin typeface="Arial" panose="020B0604020202020204" pitchFamily="34" charset="0"/>
                <a:cs typeface="Arial" panose="020B0604020202020204" pitchFamily="34" charset="0"/>
              </a:rPr>
              <a:t>Transitions</a:t>
            </a:r>
          </a:p>
          <a:p>
            <a:pPr marL="800100" lvl="1" indent="-342900">
              <a:buFont typeface="Arial" panose="020B0604020202020204" pitchFamily="34" charset="0"/>
              <a:buChar char="•"/>
            </a:pPr>
            <a:r>
              <a:rPr lang="en-US" sz="1400" dirty="0">
                <a:solidFill>
                  <a:schemeClr val="accent1"/>
                </a:solidFill>
                <a:latin typeface="Arial" panose="020B0604020202020204" pitchFamily="34" charset="0"/>
                <a:cs typeface="Arial" panose="020B0604020202020204" pitchFamily="34" charset="0"/>
              </a:rPr>
              <a:t>Harsh curbs</a:t>
            </a:r>
          </a:p>
          <a:p>
            <a:pPr marL="342900" indent="-342900">
              <a:buFont typeface="+mj-lt"/>
              <a:buAutoNum type="arabicPeriod"/>
            </a:pPr>
            <a:r>
              <a:rPr lang="en-US" sz="1400" dirty="0">
                <a:solidFill>
                  <a:schemeClr val="accent1"/>
                </a:solidFill>
                <a:latin typeface="Arial" panose="020B0604020202020204" pitchFamily="34" charset="0"/>
                <a:cs typeface="Arial" panose="020B0604020202020204" pitchFamily="34" charset="0"/>
              </a:rPr>
              <a:t>Identify non-sidewalk elements to mark as bad data</a:t>
            </a:r>
          </a:p>
          <a:p>
            <a:pPr marL="800100" lvl="1" indent="-342900">
              <a:buFont typeface="Arial" panose="020B0604020202020204" pitchFamily="34" charset="0"/>
              <a:buChar char="•"/>
            </a:pPr>
            <a:r>
              <a:rPr lang="en-US" sz="1400" dirty="0">
                <a:solidFill>
                  <a:schemeClr val="accent1"/>
                </a:solidFill>
                <a:latin typeface="Arial" panose="020B0604020202020204" pitchFamily="34" charset="0"/>
                <a:cs typeface="Arial" panose="020B0604020202020204" pitchFamily="34" charset="0"/>
              </a:rPr>
              <a:t>Bicycles/toys</a:t>
            </a:r>
          </a:p>
          <a:p>
            <a:pPr marL="800100" lvl="1" indent="-342900">
              <a:buFont typeface="Arial" panose="020B0604020202020204" pitchFamily="34" charset="0"/>
              <a:buChar char="•"/>
            </a:pPr>
            <a:r>
              <a:rPr lang="en-US" sz="1400" dirty="0">
                <a:solidFill>
                  <a:schemeClr val="accent1"/>
                </a:solidFill>
                <a:latin typeface="Arial" panose="020B0604020202020204" pitchFamily="34" charset="0"/>
                <a:cs typeface="Arial" panose="020B0604020202020204" pitchFamily="34" charset="0"/>
              </a:rPr>
              <a:t>Trash</a:t>
            </a:r>
          </a:p>
          <a:p>
            <a:pPr marL="800100" lvl="1" indent="-342900">
              <a:buFont typeface="Arial" panose="020B0604020202020204" pitchFamily="34" charset="0"/>
              <a:buChar char="•"/>
            </a:pPr>
            <a:r>
              <a:rPr lang="en-US" sz="1400" dirty="0">
                <a:solidFill>
                  <a:schemeClr val="accent1"/>
                </a:solidFill>
                <a:latin typeface="Arial" panose="020B0604020202020204" pitchFamily="34" charset="0"/>
                <a:cs typeface="Arial" panose="020B0604020202020204" pitchFamily="34" charset="0"/>
              </a:rPr>
              <a:t>Markers/cones</a:t>
            </a:r>
          </a:p>
          <a:p>
            <a:pPr marL="800100" lvl="1" indent="-342900">
              <a:buFont typeface="Arial" panose="020B0604020202020204" pitchFamily="34" charset="0"/>
              <a:buChar char="•"/>
            </a:pPr>
            <a:r>
              <a:rPr lang="en-US" sz="1400" dirty="0">
                <a:solidFill>
                  <a:schemeClr val="accent1"/>
                </a:solidFill>
                <a:latin typeface="Arial" panose="020B0604020202020204" pitchFamily="34" charset="0"/>
                <a:cs typeface="Arial" panose="020B0604020202020204" pitchFamily="34" charset="0"/>
              </a:rPr>
              <a:t>Humans</a:t>
            </a:r>
          </a:p>
          <a:p>
            <a:pPr marL="800100" lvl="1" indent="-342900">
              <a:buFont typeface="Arial" panose="020B0604020202020204" pitchFamily="34" charset="0"/>
              <a:buChar char="•"/>
            </a:pPr>
            <a:endParaRPr lang="en-US" sz="1400"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53389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5C1F4F4-A082-40CA-B36A-B0C2125DDA09}" type="slidenum">
              <a:rPr lang="en-US" smtClean="0"/>
              <a:t>5</a:t>
            </a:fld>
            <a:endParaRPr lang="en-US"/>
          </a:p>
        </p:txBody>
      </p:sp>
      <p:sp>
        <p:nvSpPr>
          <p:cNvPr id="5" name="TextBox 4"/>
          <p:cNvSpPr txBox="1"/>
          <p:nvPr/>
        </p:nvSpPr>
        <p:spPr>
          <a:xfrm>
            <a:off x="609600" y="200025"/>
            <a:ext cx="10972800" cy="400110"/>
          </a:xfrm>
          <a:prstGeom prst="rect">
            <a:avLst/>
          </a:prstGeom>
          <a:noFill/>
        </p:spPr>
        <p:txBody>
          <a:bodyPr wrap="square" rtlCol="0">
            <a:spAutoFit/>
          </a:bodyPr>
          <a:lstStyle/>
          <a:p>
            <a:r>
              <a:rPr lang="en-US" sz="2000" b="1" dirty="0" smtClean="0">
                <a:solidFill>
                  <a:schemeClr val="accent3"/>
                </a:solidFill>
                <a:latin typeface="Arial" panose="020B0604020202020204" pitchFamily="34" charset="0"/>
                <a:cs typeface="Arial" panose="020B0604020202020204" pitchFamily="34" charset="0"/>
              </a:rPr>
              <a:t>Project Sidewalk – University of Maryland Seeks to Document accessibility</a:t>
            </a:r>
          </a:p>
        </p:txBody>
      </p:sp>
      <p:sp>
        <p:nvSpPr>
          <p:cNvPr id="3" name="Content Placeholder 2"/>
          <p:cNvSpPr>
            <a:spLocks noGrp="1"/>
          </p:cNvSpPr>
          <p:nvPr>
            <p:ph idx="1"/>
          </p:nvPr>
        </p:nvSpPr>
        <p:spPr>
          <a:xfrm>
            <a:off x="6951518" y="1604168"/>
            <a:ext cx="4630882" cy="4568031"/>
          </a:xfrm>
        </p:spPr>
        <p:txBody>
          <a:bodyPr/>
          <a:lstStyle/>
          <a:p>
            <a:r>
              <a:rPr lang="en-US" dirty="0" smtClean="0"/>
              <a:t>Project combines Google Street View image data with crowd sourced labor to review intersections and document locations of curb cuts</a:t>
            </a:r>
          </a:p>
          <a:p>
            <a:endParaRPr lang="en-US" dirty="0"/>
          </a:p>
          <a:p>
            <a:r>
              <a:rPr lang="en-US" dirty="0" smtClean="0"/>
              <a:t>Uses Java script online tool called “</a:t>
            </a:r>
            <a:r>
              <a:rPr lang="en-US" dirty="0" err="1" smtClean="0"/>
              <a:t>svLabel</a:t>
            </a:r>
            <a:r>
              <a:rPr lang="en-US" dirty="0" smtClean="0"/>
              <a:t>” to label features in images using a wire-frame style layer</a:t>
            </a:r>
          </a:p>
          <a:p>
            <a:endParaRPr lang="en-US" dirty="0"/>
          </a:p>
          <a:p>
            <a:r>
              <a:rPr lang="en-US" dirty="0" smtClean="0"/>
              <a:t>Work in </a:t>
            </a:r>
            <a:r>
              <a:rPr lang="en-US" dirty="0" err="1" smtClean="0"/>
              <a:t>svLabel</a:t>
            </a:r>
            <a:r>
              <a:rPr lang="en-US" dirty="0" smtClean="0"/>
              <a:t> is followed by </a:t>
            </a:r>
            <a:r>
              <a:rPr lang="en-US" dirty="0" err="1" smtClean="0"/>
              <a:t>svDetect</a:t>
            </a:r>
            <a:r>
              <a:rPr lang="en-US" dirty="0" smtClean="0"/>
              <a:t> and </a:t>
            </a:r>
            <a:r>
              <a:rPr lang="en-US" dirty="0" err="1" smtClean="0"/>
              <a:t>svVerify</a:t>
            </a:r>
            <a:r>
              <a:rPr lang="en-US" dirty="0" smtClean="0"/>
              <a:t> to label additional images and then to verify outputs</a:t>
            </a:r>
          </a:p>
          <a:p>
            <a:endParaRPr lang="en-US" dirty="0"/>
          </a:p>
          <a:p>
            <a:endParaRPr lang="en-US" dirty="0" smtClean="0"/>
          </a:p>
          <a:p>
            <a:endParaRPr lang="en-US" dirty="0"/>
          </a:p>
        </p:txBody>
      </p:sp>
      <p:pic>
        <p:nvPicPr>
          <p:cNvPr id="7" name="Picture 6"/>
          <p:cNvPicPr>
            <a:picLocks noChangeAspect="1"/>
          </p:cNvPicPr>
          <p:nvPr/>
        </p:nvPicPr>
        <p:blipFill>
          <a:blip r:embed="rId2"/>
          <a:stretch>
            <a:fillRect/>
          </a:stretch>
        </p:blipFill>
        <p:spPr>
          <a:xfrm>
            <a:off x="103043" y="1504084"/>
            <a:ext cx="6848475" cy="4133850"/>
          </a:xfrm>
          <a:prstGeom prst="rect">
            <a:avLst/>
          </a:prstGeom>
        </p:spPr>
      </p:pic>
      <p:sp>
        <p:nvSpPr>
          <p:cNvPr id="8" name="TextBox 7"/>
          <p:cNvSpPr txBox="1"/>
          <p:nvPr/>
        </p:nvSpPr>
        <p:spPr>
          <a:xfrm>
            <a:off x="609600" y="6207853"/>
            <a:ext cx="8693791" cy="215444"/>
          </a:xfrm>
          <a:prstGeom prst="rect">
            <a:avLst/>
          </a:prstGeom>
          <a:noFill/>
        </p:spPr>
        <p:txBody>
          <a:bodyPr wrap="square" rtlCol="0">
            <a:spAutoFit/>
          </a:bodyPr>
          <a:lstStyle/>
          <a:p>
            <a:r>
              <a:rPr lang="en-US" sz="800" dirty="0" smtClean="0"/>
              <a:t>SOURCE: Hara, Sun, Moore et al: “</a:t>
            </a:r>
            <a:r>
              <a:rPr lang="en-US" sz="800" dirty="0" err="1" smtClean="0"/>
              <a:t>Tohme</a:t>
            </a:r>
            <a:r>
              <a:rPr lang="en-US" sz="800" dirty="0" smtClean="0"/>
              <a:t>: Detecting Curb Ramps in Google Street View Using Crowdsourcing, Computer Vision, and Machine Learning.”  </a:t>
            </a:r>
            <a:r>
              <a:rPr lang="en-US" sz="800" i="1" dirty="0" smtClean="0"/>
              <a:t>UIST ‘13, </a:t>
            </a:r>
            <a:r>
              <a:rPr lang="en-US" sz="800" dirty="0" smtClean="0"/>
              <a:t>Honolulu, HI.</a:t>
            </a:r>
            <a:endParaRPr lang="en-US" sz="800" dirty="0"/>
          </a:p>
        </p:txBody>
      </p:sp>
    </p:spTree>
    <p:extLst>
      <p:ext uri="{BB962C8B-B14F-4D97-AF65-F5344CB8AC3E}">
        <p14:creationId xmlns:p14="http://schemas.microsoft.com/office/powerpoint/2010/main" val="6737478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5C1F4F4-A082-40CA-B36A-B0C2125DDA09}" type="slidenum">
              <a:rPr lang="en-US" smtClean="0"/>
              <a:t>6</a:t>
            </a:fld>
            <a:endParaRPr lang="en-US"/>
          </a:p>
        </p:txBody>
      </p:sp>
      <p:sp>
        <p:nvSpPr>
          <p:cNvPr id="4" name="Title 3"/>
          <p:cNvSpPr>
            <a:spLocks noGrp="1"/>
          </p:cNvSpPr>
          <p:nvPr>
            <p:ph type="ctrTitle"/>
          </p:nvPr>
        </p:nvSpPr>
        <p:spPr>
          <a:xfrm>
            <a:off x="609600" y="0"/>
            <a:ext cx="10972800" cy="1066800"/>
          </a:xfrm>
        </p:spPr>
        <p:txBody>
          <a:bodyPr>
            <a:normAutofit/>
          </a:bodyPr>
          <a:lstStyle/>
          <a:p>
            <a:r>
              <a:rPr lang="en-US" sz="2700" b="1" dirty="0">
                <a:solidFill>
                  <a:schemeClr val="accent3"/>
                </a:solidFill>
              </a:rPr>
              <a:t>Details of the manual approach</a:t>
            </a:r>
            <a:br>
              <a:rPr lang="en-US" sz="2700" b="1" dirty="0">
                <a:solidFill>
                  <a:schemeClr val="accent3"/>
                </a:solidFill>
              </a:rPr>
            </a:br>
            <a:r>
              <a:rPr lang="en-US" sz="2000" dirty="0">
                <a:solidFill>
                  <a:schemeClr val="accent3"/>
                </a:solidFill>
              </a:rPr>
              <a:t>the manual approach will encode sidewalks first and then identify the key features that will help us determine the characteristics and ultimate grade of the sidewalk</a:t>
            </a:r>
          </a:p>
        </p:txBody>
      </p:sp>
      <p:pic>
        <p:nvPicPr>
          <p:cNvPr id="12" name="Picture 1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181" y="1457503"/>
            <a:ext cx="7372720" cy="3973480"/>
          </a:xfrm>
          <a:prstGeom prst="rect">
            <a:avLst/>
          </a:prstGeom>
        </p:spPr>
      </p:pic>
      <p:sp>
        <p:nvSpPr>
          <p:cNvPr id="13" name="Rectangle 12"/>
          <p:cNvSpPr/>
          <p:nvPr/>
        </p:nvSpPr>
        <p:spPr>
          <a:xfrm rot="1908356">
            <a:off x="5545980" y="3294614"/>
            <a:ext cx="2673548" cy="252007"/>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922328" y="1540511"/>
            <a:ext cx="230909" cy="307777"/>
          </a:xfrm>
          <a:prstGeom prst="rect">
            <a:avLst/>
          </a:prstGeom>
          <a:noFill/>
        </p:spPr>
        <p:txBody>
          <a:bodyPr wrap="square" rtlCol="0">
            <a:spAutoFit/>
          </a:bodyPr>
          <a:lstStyle/>
          <a:p>
            <a:pPr algn="ctr"/>
            <a:r>
              <a:rPr lang="en-US" sz="1400" b="1" dirty="0">
                <a:solidFill>
                  <a:srgbClr val="354CA1"/>
                </a:solidFill>
                <a:latin typeface="Arial" panose="020B0604020202020204" pitchFamily="34" charset="0"/>
                <a:cs typeface="Arial" panose="020B0604020202020204" pitchFamily="34" charset="0"/>
              </a:rPr>
              <a:t>1</a:t>
            </a:r>
          </a:p>
        </p:txBody>
      </p:sp>
      <p:sp>
        <p:nvSpPr>
          <p:cNvPr id="15" name="TextBox 14"/>
          <p:cNvSpPr txBox="1"/>
          <p:nvPr/>
        </p:nvSpPr>
        <p:spPr>
          <a:xfrm>
            <a:off x="9153237" y="1549670"/>
            <a:ext cx="1985818" cy="307777"/>
          </a:xfrm>
          <a:prstGeom prst="rect">
            <a:avLst/>
          </a:prstGeom>
          <a:noFill/>
        </p:spPr>
        <p:txBody>
          <a:bodyPr wrap="square" rtlCol="0">
            <a:spAutoFit/>
          </a:bodyPr>
          <a:lstStyle/>
          <a:p>
            <a:r>
              <a:rPr lang="en-US" sz="1400" dirty="0">
                <a:solidFill>
                  <a:srgbClr val="354CA1"/>
                </a:solidFill>
              </a:rPr>
              <a:t>Identify sidewalk</a:t>
            </a:r>
          </a:p>
        </p:txBody>
      </p:sp>
      <p:cxnSp>
        <p:nvCxnSpPr>
          <p:cNvPr id="17" name="Straight Connector 16"/>
          <p:cNvCxnSpPr>
            <a:cxnSpLocks/>
            <a:endCxn id="14" idx="1"/>
          </p:cNvCxnSpPr>
          <p:nvPr/>
        </p:nvCxnSpPr>
        <p:spPr>
          <a:xfrm flipV="1">
            <a:off x="6982691" y="1694400"/>
            <a:ext cx="1939637" cy="1484064"/>
          </a:xfrm>
          <a:prstGeom prst="line">
            <a:avLst/>
          </a:prstGeom>
          <a:ln w="1905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917710" y="2514948"/>
            <a:ext cx="230909" cy="307777"/>
          </a:xfrm>
          <a:prstGeom prst="rect">
            <a:avLst/>
          </a:prstGeom>
          <a:noFill/>
        </p:spPr>
        <p:txBody>
          <a:bodyPr wrap="square" rtlCol="0">
            <a:spAutoFit/>
          </a:bodyPr>
          <a:lstStyle/>
          <a:p>
            <a:pPr algn="ctr"/>
            <a:r>
              <a:rPr lang="en-US" sz="1400" b="1" dirty="0">
                <a:solidFill>
                  <a:srgbClr val="354CA1"/>
                </a:solidFill>
                <a:latin typeface="Arial" panose="020B0604020202020204" pitchFamily="34" charset="0"/>
                <a:cs typeface="Arial" panose="020B0604020202020204" pitchFamily="34" charset="0"/>
              </a:rPr>
              <a:t>2</a:t>
            </a:r>
          </a:p>
        </p:txBody>
      </p:sp>
      <p:sp>
        <p:nvSpPr>
          <p:cNvPr id="20" name="TextBox 19"/>
          <p:cNvSpPr txBox="1"/>
          <p:nvPr/>
        </p:nvSpPr>
        <p:spPr>
          <a:xfrm>
            <a:off x="9148619" y="2521099"/>
            <a:ext cx="1985818" cy="738664"/>
          </a:xfrm>
          <a:prstGeom prst="rect">
            <a:avLst/>
          </a:prstGeom>
          <a:noFill/>
        </p:spPr>
        <p:txBody>
          <a:bodyPr wrap="square" rtlCol="0">
            <a:spAutoFit/>
          </a:bodyPr>
          <a:lstStyle/>
          <a:p>
            <a:r>
              <a:rPr lang="en-US" sz="1400" dirty="0">
                <a:solidFill>
                  <a:srgbClr val="354CA1"/>
                </a:solidFill>
              </a:rPr>
              <a:t>Identify obstacles</a:t>
            </a:r>
          </a:p>
          <a:p>
            <a:r>
              <a:rPr lang="en-US" sz="1400" dirty="0">
                <a:solidFill>
                  <a:srgbClr val="354CA1"/>
                </a:solidFill>
              </a:rPr>
              <a:t>(ex: telephone pole, shrub, </a:t>
            </a:r>
            <a:r>
              <a:rPr lang="en-US" sz="1400" dirty="0" err="1">
                <a:solidFill>
                  <a:srgbClr val="354CA1"/>
                </a:solidFill>
              </a:rPr>
              <a:t>etc</a:t>
            </a:r>
            <a:r>
              <a:rPr lang="en-US" sz="1400" dirty="0">
                <a:solidFill>
                  <a:srgbClr val="354CA1"/>
                </a:solidFill>
              </a:rPr>
              <a:t>)</a:t>
            </a:r>
          </a:p>
        </p:txBody>
      </p:sp>
      <p:cxnSp>
        <p:nvCxnSpPr>
          <p:cNvPr id="21" name="Straight Connector 20"/>
          <p:cNvCxnSpPr>
            <a:cxnSpLocks/>
            <a:endCxn id="19" idx="1"/>
          </p:cNvCxnSpPr>
          <p:nvPr/>
        </p:nvCxnSpPr>
        <p:spPr>
          <a:xfrm>
            <a:off x="6453830" y="2401349"/>
            <a:ext cx="2463880" cy="267488"/>
          </a:xfrm>
          <a:prstGeom prst="line">
            <a:avLst/>
          </a:prstGeom>
          <a:ln w="1905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781964" y="1847056"/>
            <a:ext cx="591127" cy="849962"/>
          </a:xfrm>
          <a:prstGeom prst="rect">
            <a:avLst/>
          </a:prstGeom>
          <a:solidFill>
            <a:schemeClr val="accent2">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569527" y="1457502"/>
            <a:ext cx="156956" cy="1341115"/>
          </a:xfrm>
          <a:prstGeom prst="rect">
            <a:avLst/>
          </a:prstGeom>
          <a:solidFill>
            <a:schemeClr val="accent2">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8931565" y="3914255"/>
            <a:ext cx="230909" cy="307777"/>
          </a:xfrm>
          <a:prstGeom prst="rect">
            <a:avLst/>
          </a:prstGeom>
          <a:noFill/>
        </p:spPr>
        <p:txBody>
          <a:bodyPr wrap="square" rtlCol="0">
            <a:spAutoFit/>
          </a:bodyPr>
          <a:lstStyle/>
          <a:p>
            <a:pPr algn="ctr"/>
            <a:r>
              <a:rPr lang="en-US" sz="1400" b="1" dirty="0">
                <a:solidFill>
                  <a:srgbClr val="354CA1"/>
                </a:solidFill>
                <a:latin typeface="Arial" panose="020B0604020202020204" pitchFamily="34" charset="0"/>
                <a:cs typeface="Arial" panose="020B0604020202020204" pitchFamily="34" charset="0"/>
              </a:rPr>
              <a:t>3</a:t>
            </a:r>
          </a:p>
        </p:txBody>
      </p:sp>
      <p:sp>
        <p:nvSpPr>
          <p:cNvPr id="28" name="TextBox 27"/>
          <p:cNvSpPr txBox="1"/>
          <p:nvPr/>
        </p:nvSpPr>
        <p:spPr>
          <a:xfrm>
            <a:off x="9162474" y="3923414"/>
            <a:ext cx="1985818" cy="307777"/>
          </a:xfrm>
          <a:prstGeom prst="rect">
            <a:avLst/>
          </a:prstGeom>
          <a:noFill/>
        </p:spPr>
        <p:txBody>
          <a:bodyPr wrap="square" rtlCol="0">
            <a:spAutoFit/>
          </a:bodyPr>
          <a:lstStyle/>
          <a:p>
            <a:r>
              <a:rPr lang="en-US" sz="1400" dirty="0">
                <a:solidFill>
                  <a:srgbClr val="354CA1"/>
                </a:solidFill>
              </a:rPr>
              <a:t>Find and flag bad data</a:t>
            </a:r>
          </a:p>
        </p:txBody>
      </p:sp>
      <p:sp>
        <p:nvSpPr>
          <p:cNvPr id="29" name="Rectangle 28"/>
          <p:cNvSpPr/>
          <p:nvPr/>
        </p:nvSpPr>
        <p:spPr>
          <a:xfrm rot="19871385">
            <a:off x="737139" y="2859896"/>
            <a:ext cx="2022764" cy="865100"/>
          </a:xfrm>
          <a:prstGeom prst="rect">
            <a:avLst/>
          </a:prstGeom>
          <a:solidFill>
            <a:schemeClr val="tx2">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rot="19818151">
            <a:off x="1674388" y="3580952"/>
            <a:ext cx="1153011" cy="369332"/>
          </a:xfrm>
          <a:prstGeom prst="rect">
            <a:avLst/>
          </a:prstGeom>
          <a:noFill/>
        </p:spPr>
        <p:txBody>
          <a:bodyPr wrap="square" rtlCol="0">
            <a:spAutoFit/>
          </a:bodyPr>
          <a:lstStyle/>
          <a:p>
            <a:pPr algn="ctr"/>
            <a:r>
              <a:rPr lang="en-US" dirty="0">
                <a:solidFill>
                  <a:schemeClr val="tx2"/>
                </a:solidFill>
              </a:rPr>
              <a:t>car</a:t>
            </a:r>
          </a:p>
        </p:txBody>
      </p:sp>
      <p:sp>
        <p:nvSpPr>
          <p:cNvPr id="31" name="Rectangle 30"/>
          <p:cNvSpPr/>
          <p:nvPr/>
        </p:nvSpPr>
        <p:spPr>
          <a:xfrm rot="19871385">
            <a:off x="4637038" y="2292388"/>
            <a:ext cx="132123" cy="185558"/>
          </a:xfrm>
          <a:prstGeom prst="rect">
            <a:avLst/>
          </a:prstGeom>
          <a:solidFill>
            <a:schemeClr val="tx2">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rot="19818151">
            <a:off x="4108007" y="2337688"/>
            <a:ext cx="562397" cy="369332"/>
          </a:xfrm>
          <a:prstGeom prst="rect">
            <a:avLst/>
          </a:prstGeom>
          <a:noFill/>
        </p:spPr>
        <p:txBody>
          <a:bodyPr wrap="square" rtlCol="0">
            <a:spAutoFit/>
          </a:bodyPr>
          <a:lstStyle/>
          <a:p>
            <a:pPr algn="ctr"/>
            <a:r>
              <a:rPr lang="en-US" dirty="0">
                <a:solidFill>
                  <a:schemeClr val="tx2"/>
                </a:solidFill>
              </a:rPr>
              <a:t>dog</a:t>
            </a:r>
          </a:p>
        </p:txBody>
      </p:sp>
      <p:cxnSp>
        <p:nvCxnSpPr>
          <p:cNvPr id="33" name="Straight Connector 32"/>
          <p:cNvCxnSpPr>
            <a:cxnSpLocks/>
            <a:endCxn id="27" idx="1"/>
          </p:cNvCxnSpPr>
          <p:nvPr/>
        </p:nvCxnSpPr>
        <p:spPr>
          <a:xfrm>
            <a:off x="4805696" y="2532745"/>
            <a:ext cx="4125869" cy="1535399"/>
          </a:xfrm>
          <a:prstGeom prst="line">
            <a:avLst/>
          </a:prstGeom>
          <a:ln w="19050">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cxnSpLocks/>
            <a:stCxn id="30" idx="2"/>
            <a:endCxn id="27" idx="1"/>
          </p:cNvCxnSpPr>
          <p:nvPr/>
        </p:nvCxnSpPr>
        <p:spPr>
          <a:xfrm>
            <a:off x="2342381" y="3926028"/>
            <a:ext cx="6589184" cy="142116"/>
          </a:xfrm>
          <a:prstGeom prst="line">
            <a:avLst/>
          </a:prstGeom>
          <a:ln w="19050">
            <a:solidFill>
              <a:schemeClr val="tx2"/>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0917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5C1F4F4-A082-40CA-B36A-B0C2125DDA09}" type="slidenum">
              <a:rPr lang="en-US" smtClean="0"/>
              <a:t>7</a:t>
            </a:fld>
            <a:endParaRPr lang="en-US"/>
          </a:p>
        </p:txBody>
      </p:sp>
      <p:sp>
        <p:nvSpPr>
          <p:cNvPr id="5" name="TextBox 4"/>
          <p:cNvSpPr txBox="1"/>
          <p:nvPr/>
        </p:nvSpPr>
        <p:spPr>
          <a:xfrm>
            <a:off x="609600" y="200025"/>
            <a:ext cx="10972800" cy="461665"/>
          </a:xfrm>
          <a:prstGeom prst="rect">
            <a:avLst/>
          </a:prstGeom>
          <a:noFill/>
        </p:spPr>
        <p:txBody>
          <a:bodyPr wrap="square" rtlCol="0">
            <a:spAutoFit/>
          </a:bodyPr>
          <a:lstStyle/>
          <a:p>
            <a:r>
              <a:rPr lang="en-US" sz="2400" b="1" dirty="0">
                <a:solidFill>
                  <a:schemeClr val="accent3"/>
                </a:solidFill>
                <a:latin typeface="Arial" panose="020B0604020202020204" pitchFamily="34" charset="0"/>
                <a:cs typeface="Arial" panose="020B0604020202020204" pitchFamily="34" charset="0"/>
              </a:rPr>
              <a:t>Data Sourcing</a:t>
            </a:r>
          </a:p>
        </p:txBody>
      </p:sp>
      <p:sp>
        <p:nvSpPr>
          <p:cNvPr id="3" name="Content Placeholder 2"/>
          <p:cNvSpPr>
            <a:spLocks noGrp="1"/>
          </p:cNvSpPr>
          <p:nvPr>
            <p:ph idx="1"/>
          </p:nvPr>
        </p:nvSpPr>
        <p:spPr/>
        <p:txBody>
          <a:bodyPr/>
          <a:lstStyle/>
          <a:p>
            <a:r>
              <a:rPr lang="en-US" dirty="0" smtClean="0"/>
              <a:t>University of Maryland Project Sidewalk</a:t>
            </a:r>
          </a:p>
          <a:p>
            <a:pPr lvl="1"/>
            <a:r>
              <a:rPr lang="en-US" dirty="0" smtClean="0"/>
              <a:t>Approximately 60,000 labels for Google Street View sourced images</a:t>
            </a:r>
          </a:p>
          <a:p>
            <a:pPr lvl="1"/>
            <a:r>
              <a:rPr lang="en-US" dirty="0" smtClean="0"/>
              <a:t>Labels contain binary indication </a:t>
            </a:r>
            <a:endParaRPr lang="en-US" dirty="0"/>
          </a:p>
          <a:p>
            <a:r>
              <a:rPr lang="en-US" dirty="0" smtClean="0"/>
              <a:t>Open Street Map/</a:t>
            </a:r>
            <a:r>
              <a:rPr lang="en-US" dirty="0" err="1" smtClean="0"/>
              <a:t>Mapzen</a:t>
            </a:r>
            <a:endParaRPr lang="en-US" dirty="0" smtClean="0"/>
          </a:p>
          <a:p>
            <a:pPr lvl="1"/>
            <a:r>
              <a:rPr lang="en-US" dirty="0" smtClean="0"/>
              <a:t>Open Street Map is a </a:t>
            </a:r>
            <a:r>
              <a:rPr lang="en-US" dirty="0" err="1" smtClean="0"/>
              <a:t>crowdsourced</a:t>
            </a:r>
            <a:r>
              <a:rPr lang="en-US" dirty="0" smtClean="0"/>
              <a:t> project that has most</a:t>
            </a:r>
          </a:p>
          <a:p>
            <a:pPr lvl="1"/>
            <a:endParaRPr lang="en-US" dirty="0"/>
          </a:p>
          <a:p>
            <a:r>
              <a:rPr lang="en-US" dirty="0" smtClean="0"/>
              <a:t>Dallas </a:t>
            </a:r>
            <a:r>
              <a:rPr lang="en-US" dirty="0" err="1" smtClean="0"/>
              <a:t>OpenData</a:t>
            </a:r>
            <a:r>
              <a:rPr lang="en-US" dirty="0" smtClean="0"/>
              <a:t> 311 Requests</a:t>
            </a:r>
          </a:p>
          <a:p>
            <a:endParaRPr lang="en-US" dirty="0"/>
          </a:p>
          <a:p>
            <a:r>
              <a:rPr lang="en-US" dirty="0" err="1" smtClean="0"/>
              <a:t>MapMyRun</a:t>
            </a:r>
            <a:r>
              <a:rPr lang="en-US" dirty="0" smtClean="0"/>
              <a:t> User GPS Tracks</a:t>
            </a:r>
          </a:p>
          <a:p>
            <a:endParaRPr lang="en-US" dirty="0"/>
          </a:p>
          <a:p>
            <a:endParaRPr lang="en-US" dirty="0" smtClean="0"/>
          </a:p>
        </p:txBody>
      </p:sp>
    </p:spTree>
    <p:extLst>
      <p:ext uri="{BB962C8B-B14F-4D97-AF65-F5344CB8AC3E}">
        <p14:creationId xmlns:p14="http://schemas.microsoft.com/office/powerpoint/2010/main" val="34968695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5C1F4F4-A082-40CA-B36A-B0C2125DDA09}" type="slidenum">
              <a:rPr lang="en-US" smtClean="0"/>
              <a:t>8</a:t>
            </a:fld>
            <a:endParaRPr lang="en-US"/>
          </a:p>
        </p:txBody>
      </p:sp>
      <p:sp>
        <p:nvSpPr>
          <p:cNvPr id="5" name="TextBox 4"/>
          <p:cNvSpPr txBox="1"/>
          <p:nvPr/>
        </p:nvSpPr>
        <p:spPr>
          <a:xfrm>
            <a:off x="609600" y="200025"/>
            <a:ext cx="10972800" cy="461665"/>
          </a:xfrm>
          <a:prstGeom prst="rect">
            <a:avLst/>
          </a:prstGeom>
          <a:noFill/>
        </p:spPr>
        <p:txBody>
          <a:bodyPr wrap="square" rtlCol="0">
            <a:spAutoFit/>
          </a:bodyPr>
          <a:lstStyle/>
          <a:p>
            <a:r>
              <a:rPr lang="en-US" sz="2400" b="1" dirty="0">
                <a:solidFill>
                  <a:schemeClr val="accent3"/>
                </a:solidFill>
                <a:latin typeface="Arial" panose="020B0604020202020204" pitchFamily="34" charset="0"/>
                <a:cs typeface="Arial" panose="020B0604020202020204" pitchFamily="34" charset="0"/>
              </a:rPr>
              <a:t>Project Plan</a:t>
            </a:r>
          </a:p>
        </p:txBody>
      </p:sp>
      <p:graphicFrame>
        <p:nvGraphicFramePr>
          <p:cNvPr id="6" name="Chart 5"/>
          <p:cNvGraphicFramePr>
            <a:graphicFrameLocks/>
          </p:cNvGraphicFramePr>
          <p:nvPr>
            <p:extLst>
              <p:ext uri="{D42A27DB-BD31-4B8C-83A1-F6EECF244321}">
                <p14:modId xmlns:p14="http://schemas.microsoft.com/office/powerpoint/2010/main" val="961593459"/>
              </p:ext>
            </p:extLst>
          </p:nvPr>
        </p:nvGraphicFramePr>
        <p:xfrm>
          <a:off x="1047750" y="661690"/>
          <a:ext cx="10096500" cy="5486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348885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080293"/>
            <a:ext cx="10972800" cy="4568031"/>
          </a:xfrm>
        </p:spPr>
        <p:txBody>
          <a:bodyPr>
            <a:normAutofit/>
          </a:bodyPr>
          <a:lstStyle/>
          <a:p>
            <a:r>
              <a:rPr lang="en-US" dirty="0" smtClean="0"/>
              <a:t>Creation of an adequate data set of labeled/</a:t>
            </a:r>
            <a:r>
              <a:rPr lang="en-US" dirty="0" err="1" smtClean="0"/>
              <a:t>wireframed</a:t>
            </a:r>
            <a:r>
              <a:rPr lang="en-US" dirty="0" smtClean="0"/>
              <a:t> images for training model</a:t>
            </a:r>
          </a:p>
          <a:p>
            <a:pPr lvl="1"/>
            <a:r>
              <a:rPr lang="en-US" dirty="0" smtClean="0"/>
              <a:t>This is a lot of hands on time!</a:t>
            </a:r>
          </a:p>
          <a:p>
            <a:pPr lvl="1"/>
            <a:r>
              <a:rPr lang="en-US" dirty="0" smtClean="0"/>
              <a:t>There’s probably a best method of performing this task, that we hope to uncover through prior research</a:t>
            </a:r>
          </a:p>
          <a:p>
            <a:pPr lvl="1"/>
            <a:endParaRPr lang="en-US" sz="1600" dirty="0"/>
          </a:p>
          <a:p>
            <a:r>
              <a:rPr lang="en-US" dirty="0" smtClean="0"/>
              <a:t>Integration with prior data collection from UMD Project Sidewalk team</a:t>
            </a:r>
          </a:p>
          <a:p>
            <a:pPr lvl="1"/>
            <a:r>
              <a:rPr lang="en-US" dirty="0" smtClean="0"/>
              <a:t>Existing base of ~67,000 labeled images</a:t>
            </a:r>
          </a:p>
          <a:p>
            <a:pPr lvl="1"/>
            <a:endParaRPr lang="en-US" dirty="0"/>
          </a:p>
          <a:p>
            <a:r>
              <a:rPr lang="en-US" dirty="0" smtClean="0"/>
              <a:t>Learning the available convolutional neural network </a:t>
            </a:r>
            <a:r>
              <a:rPr lang="en-US" dirty="0" smtClean="0"/>
              <a:t>libraries/packages to train the model</a:t>
            </a:r>
          </a:p>
          <a:p>
            <a:endParaRPr lang="en-US" sz="1600" dirty="0"/>
          </a:p>
          <a:p>
            <a:r>
              <a:rPr lang="en-US" dirty="0" smtClean="0"/>
              <a:t>Development of Method that’s scalable to a full city</a:t>
            </a:r>
            <a:endParaRPr lang="en-US" dirty="0"/>
          </a:p>
          <a:p>
            <a:pPr lvl="1"/>
            <a:endParaRPr lang="en-US" sz="1600" dirty="0" smtClean="0"/>
          </a:p>
          <a:p>
            <a:pPr lvl="1"/>
            <a:endParaRPr lang="en-US" sz="1600" dirty="0"/>
          </a:p>
          <a:p>
            <a:pPr lvl="1"/>
            <a:endParaRPr lang="en-US" sz="1600" dirty="0"/>
          </a:p>
          <a:p>
            <a:endParaRPr lang="en-US" sz="1800" dirty="0"/>
          </a:p>
        </p:txBody>
      </p:sp>
      <p:sp>
        <p:nvSpPr>
          <p:cNvPr id="4" name="Slide Number Placeholder 3"/>
          <p:cNvSpPr>
            <a:spLocks noGrp="1"/>
          </p:cNvSpPr>
          <p:nvPr>
            <p:ph type="sldNum" sz="quarter" idx="12"/>
          </p:nvPr>
        </p:nvSpPr>
        <p:spPr/>
        <p:txBody>
          <a:bodyPr/>
          <a:lstStyle/>
          <a:p>
            <a:fld id="{B5C1F4F4-A082-40CA-B36A-B0C2125DDA09}" type="slidenum">
              <a:rPr lang="en-US" smtClean="0"/>
              <a:t>9</a:t>
            </a:fld>
            <a:endParaRPr lang="en-US"/>
          </a:p>
        </p:txBody>
      </p:sp>
      <p:sp>
        <p:nvSpPr>
          <p:cNvPr id="5" name="TextBox 4"/>
          <p:cNvSpPr txBox="1"/>
          <p:nvPr/>
        </p:nvSpPr>
        <p:spPr>
          <a:xfrm>
            <a:off x="609600" y="200025"/>
            <a:ext cx="10972800" cy="461665"/>
          </a:xfrm>
          <a:prstGeom prst="rect">
            <a:avLst/>
          </a:prstGeom>
          <a:noFill/>
        </p:spPr>
        <p:txBody>
          <a:bodyPr wrap="square" rtlCol="0">
            <a:spAutoFit/>
          </a:bodyPr>
          <a:lstStyle/>
          <a:p>
            <a:r>
              <a:rPr lang="en-US" sz="2400" b="1" dirty="0" smtClean="0">
                <a:solidFill>
                  <a:schemeClr val="accent3"/>
                </a:solidFill>
                <a:latin typeface="Arial" panose="020B0604020202020204" pitchFamily="34" charset="0"/>
                <a:cs typeface="Arial" panose="020B0604020202020204" pitchFamily="34" charset="0"/>
              </a:rPr>
              <a:t>Major Steps</a:t>
            </a:r>
            <a:endParaRPr lang="en-US" sz="2400" b="1" dirty="0">
              <a:solidFill>
                <a:schemeClr val="accent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36858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SMU">
      <a:dk1>
        <a:sysClr val="windowText" lastClr="000000"/>
      </a:dk1>
      <a:lt1>
        <a:sysClr val="window" lastClr="FFFFFF"/>
      </a:lt1>
      <a:dk2>
        <a:srgbClr val="44546A"/>
      </a:dk2>
      <a:lt2>
        <a:srgbClr val="E7E6E6"/>
      </a:lt2>
      <a:accent1>
        <a:srgbClr val="354CA1"/>
      </a:accent1>
      <a:accent2>
        <a:srgbClr val="CC0000"/>
      </a:accent2>
      <a:accent3>
        <a:srgbClr val="5E7E94"/>
      </a:accent3>
      <a:accent4>
        <a:srgbClr val="FFC000"/>
      </a:accent4>
      <a:accent5>
        <a:srgbClr val="8C8279"/>
      </a:accent5>
      <a:accent6>
        <a:srgbClr val="E2D6B5"/>
      </a:accent6>
      <a:hlink>
        <a:srgbClr val="D5CB9F"/>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61126_Term Paper_presentation_v01" id="{EA53F053-9304-40FE-9ADD-CAC376EE5AE4}" vid="{20F28D35-76A6-4733-AEDA-5EFFF582EB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EsriMapsInfo xmlns="ESRI.ArcGIS.Mapping.OfficeIntegration.PowerPointInfo">
  <Version>Version1</Version>
  <RequiresSignIn>False</RequiresSignIn>
</EsriMapsInfo>
</file>

<file path=customXml/item2.xml><?xml version="1.0" encoding="utf-8"?>
<EsriMapsInfo xmlns="ESRI.ArcGIS.Mapping.OfficeIntegration.PowerPointInfo">
  <Version>Version1</Version>
  <RequiresSignIn>False</RequiresSignIn>
</EsriMapsInfo>
</file>

<file path=customXml/item3.xml><?xml version="1.0" encoding="utf-8"?>
<EsriMapsInfo xmlns="ESRI.ArcGIS.Mapping.OfficeIntegration.PowerPointInfo">
  <Version>Version1</Version>
  <RequiresSignIn>False</RequiresSignIn>
</EsriMapsInfo>
</file>

<file path=customXml/item4.xml><?xml version="1.0" encoding="utf-8"?>
<EsriMapsInfo xmlns="ESRI.ArcGIS.Mapping.OfficeIntegration.PowerPointInfo">
  <Version>Version1</Version>
  <RequiresSignIn>False</RequiresSignIn>
</EsriMapsInfo>
</file>

<file path=customXml/item5.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2D6F31BE-4BB8-4B5D-A4A5-57061F186AD8}">
  <ds:schemaRefs>
    <ds:schemaRef ds:uri="ESRI.ArcGIS.Mapping.OfficeIntegration.PowerPointInfo"/>
  </ds:schemaRefs>
</ds:datastoreItem>
</file>

<file path=customXml/itemProps2.xml><?xml version="1.0" encoding="utf-8"?>
<ds:datastoreItem xmlns:ds="http://schemas.openxmlformats.org/officeDocument/2006/customXml" ds:itemID="{E19F317A-32B5-48C2-8960-D5B25E252577}">
  <ds:schemaRefs>
    <ds:schemaRef ds:uri="ESRI.ArcGIS.Mapping.OfficeIntegration.PowerPointInfo"/>
  </ds:schemaRefs>
</ds:datastoreItem>
</file>

<file path=customXml/itemProps3.xml><?xml version="1.0" encoding="utf-8"?>
<ds:datastoreItem xmlns:ds="http://schemas.openxmlformats.org/officeDocument/2006/customXml" ds:itemID="{F2EBFCF9-D869-4614-AEAC-D83618EE55BC}">
  <ds:schemaRefs>
    <ds:schemaRef ds:uri="ESRI.ArcGIS.Mapping.OfficeIntegration.PowerPointInfo"/>
  </ds:schemaRefs>
</ds:datastoreItem>
</file>

<file path=customXml/itemProps4.xml><?xml version="1.0" encoding="utf-8"?>
<ds:datastoreItem xmlns:ds="http://schemas.openxmlformats.org/officeDocument/2006/customXml" ds:itemID="{AC5295A4-0A14-409D-B8F0-83175CBFB9E2}">
  <ds:schemaRefs>
    <ds:schemaRef ds:uri="ESRI.ArcGIS.Mapping.OfficeIntegration.PowerPointInfo"/>
  </ds:schemaRefs>
</ds:datastoreItem>
</file>

<file path=customXml/itemProps5.xml><?xml version="1.0" encoding="utf-8"?>
<ds:datastoreItem xmlns:ds="http://schemas.openxmlformats.org/officeDocument/2006/customXml" ds:itemID="{866DBFDA-7730-4277-949E-91D419D33EF7}">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emplate>20161126_Term Paper_presentation_v01</Template>
  <TotalTime>222</TotalTime>
  <Words>815</Words>
  <Application>Microsoft Office PowerPoint</Application>
  <PresentationFormat>Widescreen</PresentationFormat>
  <Paragraphs>102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Detecting, Mapping, and Grading Sidewalks using Street View Images and Secondary Sources for the city of Dallas</vt:lpstr>
      <vt:lpstr>Executive Summary</vt:lpstr>
      <vt:lpstr>PowerPoint Presentation</vt:lpstr>
      <vt:lpstr>Potential approaches to training data Our plan is to either leverage the University of Maryland approach or design our own approach via the use of bounding boxes to feed those pixel boundaries into our dataset</vt:lpstr>
      <vt:lpstr>PowerPoint Presentation</vt:lpstr>
      <vt:lpstr>Details of the manual approach the manual approach will encode sidewalks first and then identify the key features that will help us determine the characteristics and ultimate grade of the sidewalk</vt:lpstr>
      <vt:lpstr>PowerPoint Presentation</vt:lpstr>
      <vt:lpstr>PowerPoint Presentation</vt:lpstr>
      <vt:lpstr>PowerPoint Presentation</vt:lpstr>
      <vt:lpstr>PowerPoint Presentation</vt:lpstr>
      <vt:lpstr>THANK YOU</vt:lpstr>
    </vt:vector>
  </TitlesOfParts>
  <Company>RedBull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Mapping, and Grading Sidewalks using Street View Images and Secondary Sources for the city of Dallas</dc:title>
  <dc:creator>Dennis Murray</dc:creator>
  <cp:lastModifiedBy>Dennis Murray</cp:lastModifiedBy>
  <cp:revision>32</cp:revision>
  <dcterms:created xsi:type="dcterms:W3CDTF">2017-06-04T06:50:35Z</dcterms:created>
  <dcterms:modified xsi:type="dcterms:W3CDTF">2017-06-07T01:07:18Z</dcterms:modified>
</cp:coreProperties>
</file>