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5544800" cy="10058400"/>
  <p:notesSz cx="7010400" cy="929640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54CA1"/>
    <a:srgbClr val="011893"/>
    <a:srgbClr val="0257A1"/>
    <a:srgbClr val="0432FF"/>
    <a:srgbClr val="FF6600"/>
    <a:srgbClr val="FF9900"/>
    <a:srgbClr val="FF0000"/>
    <a:srgbClr val="99CCFF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83837" autoAdjust="0"/>
  </p:normalViewPr>
  <p:slideViewPr>
    <p:cSldViewPr snapToGrid="0" showGuides="1">
      <p:cViewPr>
        <p:scale>
          <a:sx n="80" d="100"/>
          <a:sy n="80" d="100"/>
        </p:scale>
        <p:origin x="-582" y="984"/>
      </p:cViewPr>
      <p:guideLst>
        <p:guide orient="horz" pos="1262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54CA1"/>
            </a:solidFill>
          </c:spPr>
          <c:invertIfNegative val="0"/>
          <c:dPt>
            <c:idx val="5"/>
            <c:invertIfNegative val="0"/>
            <c:bubble3D val="0"/>
            <c:spPr>
              <a:solidFill>
                <a:srgbClr val="C00000"/>
              </a:solidFill>
            </c:spPr>
          </c:dPt>
          <c:cat>
            <c:strRef>
              <c:f>Sheet1!$A$2:$A$7</c:f>
              <c:strCache>
                <c:ptCount val="6"/>
                <c:pt idx="0">
                  <c:v>Naïve Bayes</c:v>
                </c:pt>
                <c:pt idx="1">
                  <c:v>Logit Reg</c:v>
                </c:pt>
                <c:pt idx="2">
                  <c:v>SVM</c:v>
                </c:pt>
                <c:pt idx="3">
                  <c:v>Boost</c:v>
                </c:pt>
                <c:pt idx="4">
                  <c:v>Tree based</c:v>
                </c:pt>
                <c:pt idx="5">
                  <c:v>Neural net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0.52</c:v>
                </c:pt>
                <c:pt idx="1">
                  <c:v>0.67</c:v>
                </c:pt>
                <c:pt idx="2">
                  <c:v>0.68</c:v>
                </c:pt>
                <c:pt idx="3">
                  <c:v>0.69</c:v>
                </c:pt>
                <c:pt idx="4">
                  <c:v>0.73</c:v>
                </c:pt>
                <c:pt idx="5">
                  <c:v>0.85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9811456"/>
        <c:axId val="289819264"/>
      </c:barChart>
      <c:catAx>
        <c:axId val="28981145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289819264"/>
        <c:crosses val="autoZero"/>
        <c:auto val="1"/>
        <c:lblAlgn val="ctr"/>
        <c:lblOffset val="100"/>
        <c:noMultiLvlLbl val="0"/>
      </c:catAx>
      <c:valAx>
        <c:axId val="289819264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2898114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2" y="0"/>
            <a:ext cx="3037208" cy="46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4774" y="0"/>
            <a:ext cx="3037208" cy="46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2" y="8832063"/>
            <a:ext cx="3037208" cy="46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4774" y="8832063"/>
            <a:ext cx="3037208" cy="46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CE925490-28F2-4048-B343-8FE25D153F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1579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2" y="0"/>
            <a:ext cx="3037208" cy="46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4774" y="0"/>
            <a:ext cx="3037208" cy="46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2" y="8832063"/>
            <a:ext cx="3037208" cy="46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4774" y="8832063"/>
            <a:ext cx="3037208" cy="46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DE089D9F-507D-4164-ACE7-ABA9C176DD2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6499" y="4413622"/>
            <a:ext cx="5157403" cy="4180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572" tIns="30146" rIns="74572" bIns="30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939800"/>
            <a:ext cx="4637087" cy="3001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480883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charset="-128"/>
        <a:cs typeface="+mn-cs"/>
      </a:defRPr>
    </a:lvl1pPr>
    <a:lvl2pPr marL="3492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690563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0477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39700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spcBef>
                <a:spcPct val="0"/>
              </a:spcBef>
            </a:pPr>
            <a:fld id="{7B4BE4FD-7C24-41BE-94B9-7F97ACE4D52B}" type="slidenum">
              <a:rPr lang="en-US" altLang="en-US" sz="1000"/>
              <a:pPr>
                <a:spcBef>
                  <a:spcPct val="0"/>
                </a:spcBef>
              </a:pPr>
              <a:t>1</a:t>
            </a:fld>
            <a:endParaRPr lang="en-US" altLang="en-US" sz="10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-65" charset="-128"/>
            </a:endParaRPr>
          </a:p>
        </p:txBody>
      </p:sp>
      <p:sp>
        <p:nvSpPr>
          <p:cNvPr id="614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225" y="3124200"/>
            <a:ext cx="13214350" cy="21558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2038" y="5699125"/>
            <a:ext cx="10880725" cy="25717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2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663" y="403225"/>
            <a:ext cx="3497262" cy="85820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403225"/>
            <a:ext cx="10339388" cy="8582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1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8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5" y="6462713"/>
            <a:ext cx="13212763" cy="1998662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725" y="4262438"/>
            <a:ext cx="13212763" cy="22002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821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875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8600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0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875" y="2251075"/>
            <a:ext cx="6867525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875" y="3189288"/>
            <a:ext cx="6867525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225" y="2251075"/>
            <a:ext cx="6870700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225" y="3189288"/>
            <a:ext cx="6870700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2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855399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850" y="-355600"/>
            <a:ext cx="1157288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0" y="395288"/>
            <a:ext cx="658813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3" descr="PerunaRrgb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444500"/>
            <a:ext cx="1293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3366750" y="1082675"/>
            <a:ext cx="2043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1600" b="1" smtClean="0">
                <a:solidFill>
                  <a:srgbClr val="0257A1"/>
                </a:solidFill>
                <a:latin typeface="Arial" panose="020B0604020202020204" pitchFamily="34" charset="0"/>
              </a:rPr>
              <a:t>DataScience</a:t>
            </a:r>
            <a:r>
              <a:rPr lang="en-US" altLang="en-US" sz="1600" b="1" smtClean="0">
                <a:solidFill>
                  <a:srgbClr val="C00000"/>
                </a:solidFill>
                <a:latin typeface="Arial" panose="020B0604020202020204" pitchFamily="34" charset="0"/>
              </a:rPr>
              <a:t>@</a:t>
            </a:r>
            <a:r>
              <a:rPr lang="en-US" altLang="en-US" sz="1600" b="1" smtClean="0">
                <a:solidFill>
                  <a:srgbClr val="0257A1"/>
                </a:solidFill>
                <a:latin typeface="Arial" panose="020B0604020202020204" pitchFamily="34" charset="0"/>
              </a:rPr>
              <a:t>SMU</a:t>
            </a: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14168438" y="-355600"/>
            <a:ext cx="1376362" cy="86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5306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0050"/>
            <a:ext cx="5113338" cy="17049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950" y="400050"/>
            <a:ext cx="8689975" cy="85852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875" y="2105025"/>
            <a:ext cx="5113338" cy="68802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7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413" y="7040563"/>
            <a:ext cx="9328150" cy="8318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413" y="898525"/>
            <a:ext cx="9328150" cy="6035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413" y="7872413"/>
            <a:ext cx="9328150" cy="11795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262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6961961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5738"/>
            <a:ext cx="15544800" cy="5675312"/>
          </a:xfrm>
          <a:prstGeom prst="rect">
            <a:avLst/>
          </a:prstGeom>
          <a:solidFill>
            <a:srgbClr val="0257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7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2pPr>
      <a:lvl3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3pPr>
      <a:lvl4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4pPr>
      <a:lvl5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5pPr>
      <a:lvl6pPr marL="4572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6pPr>
      <a:lvl7pPr marL="9144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7pPr>
      <a:lvl8pPr marL="13716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8pPr>
      <a:lvl9pPr marL="18288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9pPr>
    </p:titleStyle>
    <p:bodyStyle>
      <a:lvl1pPr marL="114300" indent="-114300" algn="l" defTabSz="2641600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sz="1400" b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3429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2pPr>
      <a:lvl3pPr marL="571500" indent="-114300" algn="l" defTabSz="2641600" rtl="0" eaLnBrk="0" fontAlgn="base" hangingPunct="0">
        <a:lnSpc>
          <a:spcPct val="89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3pPr>
      <a:lvl4pPr marL="8001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4pPr>
      <a:lvl5pPr marL="1028700" indent="-114300" algn="l" defTabSz="2641600" rtl="0" eaLnBrk="0" fontAlgn="base" hangingPunct="0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5pPr>
      <a:lvl6pPr marL="14859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6pPr>
      <a:lvl7pPr marL="19431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7pPr>
      <a:lvl8pPr marL="24003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8pPr>
      <a:lvl9pPr marL="28575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tmp"/><Relationship Id="rId18" Type="http://schemas.openxmlformats.org/officeDocument/2006/relationships/image" Target="../media/image15.tmp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0.tmp"/><Relationship Id="rId17" Type="http://schemas.openxmlformats.org/officeDocument/2006/relationships/image" Target="../media/image14.tmp"/><Relationship Id="rId2" Type="http://schemas.openxmlformats.org/officeDocument/2006/relationships/tags" Target="../tags/tag4.xml"/><Relationship Id="rId16" Type="http://schemas.openxmlformats.org/officeDocument/2006/relationships/image" Target="../media/image13.tmp"/><Relationship Id="rId20" Type="http://schemas.openxmlformats.org/officeDocument/2006/relationships/image" Target="../media/image17.tmp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11" Type="http://schemas.openxmlformats.org/officeDocument/2006/relationships/image" Target="../media/image9.tmp"/><Relationship Id="rId5" Type="http://schemas.openxmlformats.org/officeDocument/2006/relationships/oleObject" Target="../embeddings/oleObject3.bin"/><Relationship Id="rId15" Type="http://schemas.openxmlformats.org/officeDocument/2006/relationships/image" Target="../media/image12.png"/><Relationship Id="rId10" Type="http://schemas.openxmlformats.org/officeDocument/2006/relationships/image" Target="../media/image8.tmp"/><Relationship Id="rId19" Type="http://schemas.openxmlformats.org/officeDocument/2006/relationships/image" Target="../media/image16.tmp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Relationship Id="rId1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24342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68823"/>
              </p:ext>
            </p:extLst>
          </p:nvPr>
        </p:nvGraphicFramePr>
        <p:xfrm>
          <a:off x="9696450" y="877888"/>
          <a:ext cx="1620838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" name="Clip" r:id="rId7" imgW="20457143" imgH="13384127" progId="MS_ClipArt_Gallery.2">
                  <p:embed/>
                </p:oleObj>
              </mc:Choice>
              <mc:Fallback>
                <p:oleObj name="Clip" r:id="rId7" imgW="20457143" imgH="13384127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88000" contrast="-3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450" y="877888"/>
                        <a:ext cx="1620838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852551" y="-2037"/>
            <a:ext cx="11514199" cy="135582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7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57162" tIns="77788" rIns="157162" bIns="77788" anchor="ctr"/>
          <a:lstStyle>
            <a:lvl1pPr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en-US" sz="2400" b="1" dirty="0" err="1" smtClean="0">
                <a:solidFill>
                  <a:srgbClr val="9E0700"/>
                </a:solidFill>
                <a:latin typeface="Arial" charset="0"/>
              </a:rPr>
              <a:t>WalkNet</a:t>
            </a:r>
            <a:r>
              <a:rPr lang="en-US" altLang="en-US" sz="2400" b="1" dirty="0" smtClean="0">
                <a:solidFill>
                  <a:srgbClr val="9E0700"/>
                </a:solidFill>
                <a:latin typeface="Arial" charset="0"/>
              </a:rPr>
              <a:t>: A Deep Learning Approach to Improving Sidewalk Quality and Accessibility</a:t>
            </a:r>
            <a:endParaRPr lang="en-US" altLang="en-US" sz="2600" b="1" dirty="0" smtClean="0">
              <a:latin typeface="Arial" charset="0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en-US" b="1" dirty="0" smtClean="0">
                <a:latin typeface="Arial" charset="0"/>
              </a:rPr>
              <a:t>Andrew Abbott, Alex </a:t>
            </a:r>
            <a:r>
              <a:rPr lang="en-US" altLang="en-US" b="1" dirty="0" err="1" smtClean="0">
                <a:latin typeface="Arial" charset="0"/>
              </a:rPr>
              <a:t>Deshowitz</a:t>
            </a:r>
            <a:r>
              <a:rPr lang="en-US" altLang="en-US" b="1" dirty="0" smtClean="0">
                <a:latin typeface="Arial" charset="0"/>
              </a:rPr>
              <a:t>, and Dennis Murray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en-US" b="1" dirty="0" smtClean="0">
                <a:latin typeface="Arial" charset="0"/>
              </a:rPr>
              <a:t>Advisor: Dr. Eric Larson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 smtClean="0">
                <a:latin typeface="Arial" charset="0"/>
              </a:rPr>
              <a:t>Master of Science in Data Science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en-US" sz="1600" b="1" dirty="0" smtClean="0">
                <a:latin typeface="Arial" charset="0"/>
              </a:rPr>
              <a:t>Southern Methodist University, Dallas, TX 75275, USA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144588" y="6780213"/>
            <a:ext cx="32385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6" name="Rectangle 104"/>
          <p:cNvSpPr>
            <a:spLocks noChangeArrowheads="1"/>
          </p:cNvSpPr>
          <p:nvPr/>
        </p:nvSpPr>
        <p:spPr bwMode="auto">
          <a:xfrm>
            <a:off x="327025" y="2162175"/>
            <a:ext cx="44735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endParaRPr lang="en-US" altLang="en-US">
              <a:latin typeface="Arial" charset="0"/>
            </a:endParaRPr>
          </a:p>
        </p:txBody>
      </p:sp>
      <p:sp>
        <p:nvSpPr>
          <p:cNvPr id="5127" name="Rectangle 459"/>
          <p:cNvSpPr>
            <a:spLocks noChangeArrowheads="1"/>
          </p:cNvSpPr>
          <p:nvPr/>
        </p:nvSpPr>
        <p:spPr bwMode="auto">
          <a:xfrm>
            <a:off x="320675" y="3867150"/>
            <a:ext cx="44735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Disproportionately impacts the handicapped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Pedestrians and cyclists at risk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Poor sidewalks encourage sedentary living (U.S. CDC)</a:t>
            </a:r>
            <a:endParaRPr lang="en-US" altLang="en-US" sz="1200" b="1" dirty="0">
              <a:latin typeface="Arial" charset="0"/>
            </a:endParaRPr>
          </a:p>
        </p:txBody>
      </p:sp>
      <p:sp>
        <p:nvSpPr>
          <p:cNvPr id="5128" name="Rectangle 460"/>
          <p:cNvSpPr>
            <a:spLocks noChangeArrowheads="1"/>
          </p:cNvSpPr>
          <p:nvPr/>
        </p:nvSpPr>
        <p:spPr bwMode="auto">
          <a:xfrm>
            <a:off x="320675" y="7450138"/>
            <a:ext cx="4467225" cy="2425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0" name="Rectangle 462"/>
          <p:cNvSpPr>
            <a:spLocks noChangeArrowheads="1"/>
          </p:cNvSpPr>
          <p:nvPr/>
        </p:nvSpPr>
        <p:spPr bwMode="auto">
          <a:xfrm>
            <a:off x="493713" y="7232650"/>
            <a:ext cx="1856067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The approach</a:t>
            </a:r>
            <a:endParaRPr lang="en-US" altLang="en-US" sz="1800" b="1" dirty="0">
              <a:solidFill>
                <a:srgbClr val="9E0700"/>
              </a:solidFill>
              <a:latin typeface="Arial" charset="0"/>
            </a:endParaRPr>
          </a:p>
        </p:txBody>
      </p:sp>
      <p:sp>
        <p:nvSpPr>
          <p:cNvPr id="5131" name="Rectangle 470"/>
          <p:cNvSpPr>
            <a:spLocks noChangeArrowheads="1"/>
          </p:cNvSpPr>
          <p:nvPr/>
        </p:nvSpPr>
        <p:spPr bwMode="auto">
          <a:xfrm>
            <a:off x="10753725" y="2001838"/>
            <a:ext cx="4468813" cy="163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2" name="Rectangle 471"/>
          <p:cNvSpPr>
            <a:spLocks noChangeArrowheads="1"/>
          </p:cNvSpPr>
          <p:nvPr/>
        </p:nvSpPr>
        <p:spPr bwMode="auto">
          <a:xfrm>
            <a:off x="10893425" y="1769269"/>
            <a:ext cx="3433631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Why machine learning failed</a:t>
            </a:r>
            <a:endParaRPr lang="en-US" altLang="en-US" sz="1800" b="1" dirty="0">
              <a:solidFill>
                <a:srgbClr val="993300"/>
              </a:solidFill>
              <a:latin typeface="Arial" charset="0"/>
            </a:endParaRPr>
          </a:p>
        </p:txBody>
      </p:sp>
      <p:sp>
        <p:nvSpPr>
          <p:cNvPr id="5133" name="Rectangle 472"/>
          <p:cNvSpPr>
            <a:spLocks noChangeArrowheads="1"/>
          </p:cNvSpPr>
          <p:nvPr/>
        </p:nvSpPr>
        <p:spPr bwMode="auto">
          <a:xfrm>
            <a:off x="10752138" y="2114551"/>
            <a:ext cx="4473575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The trained machine learning models did a poor job of generalizing to new data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The reason that these models performed so poorly is due to the fact that very small portions of the images represented the “curb” versus “no-curb” cases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These small variations are more challenging for these types of models to identify</a:t>
            </a:r>
            <a:endParaRPr lang="en-US" altLang="en-US" sz="1200" b="1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charset="0"/>
            </a:endParaRPr>
          </a:p>
        </p:txBody>
      </p:sp>
      <p:sp>
        <p:nvSpPr>
          <p:cNvPr id="5136" name="Rectangle 142"/>
          <p:cNvSpPr>
            <a:spLocks noChangeArrowheads="1"/>
          </p:cNvSpPr>
          <p:nvPr/>
        </p:nvSpPr>
        <p:spPr bwMode="auto">
          <a:xfrm>
            <a:off x="322263" y="5607050"/>
            <a:ext cx="4467225" cy="1568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7" name="Rectangle 457"/>
          <p:cNvSpPr>
            <a:spLocks noChangeArrowheads="1"/>
          </p:cNvSpPr>
          <p:nvPr/>
        </p:nvSpPr>
        <p:spPr bwMode="auto">
          <a:xfrm>
            <a:off x="322263" y="3705225"/>
            <a:ext cx="4468812" cy="1685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8" name="Rectangle 458"/>
          <p:cNvSpPr>
            <a:spLocks noChangeArrowheads="1"/>
          </p:cNvSpPr>
          <p:nvPr/>
        </p:nvSpPr>
        <p:spPr bwMode="auto">
          <a:xfrm>
            <a:off x="493713" y="3497263"/>
            <a:ext cx="2048637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Why it matters?</a:t>
            </a:r>
            <a:endParaRPr lang="en-US" altLang="en-US" sz="1800" b="1" dirty="0">
              <a:solidFill>
                <a:srgbClr val="9E0700"/>
              </a:solidFill>
              <a:latin typeface="Arial" charset="0"/>
            </a:endParaRPr>
          </a:p>
        </p:txBody>
      </p:sp>
      <p:sp>
        <p:nvSpPr>
          <p:cNvPr id="5139" name="Rectangle 476"/>
          <p:cNvSpPr>
            <a:spLocks noChangeArrowheads="1"/>
          </p:cNvSpPr>
          <p:nvPr/>
        </p:nvSpPr>
        <p:spPr bwMode="auto">
          <a:xfrm>
            <a:off x="10753725" y="3877788"/>
            <a:ext cx="4468813" cy="1751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0" name="Rectangle 477"/>
          <p:cNvSpPr>
            <a:spLocks noChangeArrowheads="1"/>
          </p:cNvSpPr>
          <p:nvPr/>
        </p:nvSpPr>
        <p:spPr bwMode="auto">
          <a:xfrm>
            <a:off x="10893425" y="3657125"/>
            <a:ext cx="3690112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Convolutional neural networks</a:t>
            </a:r>
            <a:endParaRPr lang="en-US" altLang="en-US" sz="1800" b="1" dirty="0">
              <a:solidFill>
                <a:srgbClr val="9E0700"/>
              </a:solidFill>
              <a:latin typeface="Arial" charset="0"/>
            </a:endParaRPr>
          </a:p>
        </p:txBody>
      </p:sp>
      <p:sp>
        <p:nvSpPr>
          <p:cNvPr id="5141" name="Rectangle 478"/>
          <p:cNvSpPr>
            <a:spLocks noChangeArrowheads="1"/>
          </p:cNvSpPr>
          <p:nvPr/>
        </p:nvSpPr>
        <p:spPr bwMode="auto">
          <a:xfrm>
            <a:off x="10747375" y="4729163"/>
            <a:ext cx="4473575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>
              <a:latin typeface="Arial" charset="0"/>
            </a:endParaRPr>
          </a:p>
        </p:txBody>
      </p:sp>
      <p:sp>
        <p:nvSpPr>
          <p:cNvPr id="5142" name="Rectangle 458"/>
          <p:cNvSpPr>
            <a:spLocks noChangeArrowheads="1"/>
          </p:cNvSpPr>
          <p:nvPr/>
        </p:nvSpPr>
        <p:spPr bwMode="auto">
          <a:xfrm>
            <a:off x="493713" y="5436238"/>
            <a:ext cx="1454077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The data</a:t>
            </a:r>
            <a:endParaRPr lang="en-US" altLang="en-US" sz="1800" b="1" dirty="0">
              <a:solidFill>
                <a:srgbClr val="9E0700"/>
              </a:solidFill>
              <a:latin typeface="Arial" charset="0"/>
            </a:endParaRPr>
          </a:p>
        </p:txBody>
      </p:sp>
      <p:sp>
        <p:nvSpPr>
          <p:cNvPr id="5143" name="Rectangle 104"/>
          <p:cNvSpPr>
            <a:spLocks noChangeArrowheads="1"/>
          </p:cNvSpPr>
          <p:nvPr/>
        </p:nvSpPr>
        <p:spPr bwMode="auto">
          <a:xfrm>
            <a:off x="10753725" y="6691313"/>
            <a:ext cx="4456113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>
              <a:latin typeface="Arial" charset="0"/>
            </a:endParaRPr>
          </a:p>
        </p:txBody>
      </p:sp>
      <p:sp>
        <p:nvSpPr>
          <p:cNvPr id="5145" name="Rectangle 106"/>
          <p:cNvSpPr>
            <a:spLocks noChangeArrowheads="1"/>
          </p:cNvSpPr>
          <p:nvPr/>
        </p:nvSpPr>
        <p:spPr bwMode="auto">
          <a:xfrm>
            <a:off x="328613" y="2000250"/>
            <a:ext cx="4468812" cy="1504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6" name="Rectangle 96"/>
          <p:cNvSpPr>
            <a:spLocks noChangeArrowheads="1"/>
          </p:cNvSpPr>
          <p:nvPr/>
        </p:nvSpPr>
        <p:spPr bwMode="auto">
          <a:xfrm>
            <a:off x="493713" y="1769269"/>
            <a:ext cx="1240723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Problem</a:t>
            </a:r>
            <a:endParaRPr lang="en-US" altLang="en-US" sz="1800" b="1" dirty="0">
              <a:solidFill>
                <a:srgbClr val="9E0700"/>
              </a:solidFill>
              <a:latin typeface="Arial" charset="0"/>
            </a:endParaRPr>
          </a:p>
        </p:txBody>
      </p:sp>
      <p:sp>
        <p:nvSpPr>
          <p:cNvPr id="5147" name="Rectangle 141"/>
          <p:cNvSpPr>
            <a:spLocks noChangeArrowheads="1"/>
          </p:cNvSpPr>
          <p:nvPr/>
        </p:nvSpPr>
        <p:spPr bwMode="auto">
          <a:xfrm>
            <a:off x="320675" y="5768913"/>
            <a:ext cx="4467225" cy="14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In order to solve this problem, a partnership with UMD’s Project sidewalk was established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Project sidewalk  provided over 40 GB of crowd sourced sidewalk labels for use in classification models</a:t>
            </a:r>
            <a:endParaRPr lang="en-US" altLang="en-US" sz="1200" b="1" dirty="0">
              <a:latin typeface="Arial" charset="0"/>
            </a:endParaRPr>
          </a:p>
        </p:txBody>
      </p:sp>
      <p:sp>
        <p:nvSpPr>
          <p:cNvPr id="5148" name="Rectangle 563"/>
          <p:cNvSpPr>
            <a:spLocks noChangeArrowheads="1"/>
          </p:cNvSpPr>
          <p:nvPr/>
        </p:nvSpPr>
        <p:spPr bwMode="auto">
          <a:xfrm>
            <a:off x="10725150" y="7759674"/>
            <a:ext cx="4468813" cy="211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9" name="Rectangle 564"/>
          <p:cNvSpPr>
            <a:spLocks noChangeArrowheads="1"/>
          </p:cNvSpPr>
          <p:nvPr/>
        </p:nvSpPr>
        <p:spPr bwMode="auto">
          <a:xfrm>
            <a:off x="10877550" y="7548538"/>
            <a:ext cx="3587520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Conclusions and applications</a:t>
            </a:r>
            <a:endParaRPr lang="en-US" altLang="en-US" sz="1800" b="1" dirty="0">
              <a:solidFill>
                <a:srgbClr val="9E0700"/>
              </a:solidFill>
              <a:latin typeface="Arial" charset="0"/>
            </a:endParaRPr>
          </a:p>
        </p:txBody>
      </p:sp>
      <p:sp>
        <p:nvSpPr>
          <p:cNvPr id="5150" name="Rectangle 104"/>
          <p:cNvSpPr>
            <a:spLocks noChangeArrowheads="1"/>
          </p:cNvSpPr>
          <p:nvPr/>
        </p:nvSpPr>
        <p:spPr bwMode="auto">
          <a:xfrm>
            <a:off x="10737850" y="7872388"/>
            <a:ext cx="4456113" cy="20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charset="0"/>
              </a:rPr>
              <a:t>The </a:t>
            </a:r>
            <a:r>
              <a:rPr lang="en-US" altLang="en-US" sz="1200" b="1" dirty="0" smtClean="0">
                <a:latin typeface="Arial" charset="0"/>
              </a:rPr>
              <a:t>deep learning approach outperforms even the most robust machine learning models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The implementation of the object detection API allows for any street in any city to be “graded”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This production-ready model can be applied to: </a:t>
            </a:r>
            <a:r>
              <a:rPr lang="en-US" altLang="en-US" sz="1200" b="1" u="sng" dirty="0" smtClean="0">
                <a:latin typeface="Arial" charset="0"/>
              </a:rPr>
              <a:t>“hotspot” identification</a:t>
            </a:r>
            <a:r>
              <a:rPr lang="en-US" altLang="en-US" sz="1200" b="1" dirty="0" smtClean="0">
                <a:latin typeface="Arial" charset="0"/>
              </a:rPr>
              <a:t>, </a:t>
            </a:r>
            <a:r>
              <a:rPr lang="en-US" altLang="en-US" sz="1200" b="1" u="sng" dirty="0" smtClean="0">
                <a:latin typeface="Arial" charset="0"/>
              </a:rPr>
              <a:t>navigation aid</a:t>
            </a:r>
            <a:r>
              <a:rPr lang="en-US" altLang="en-US" sz="1200" b="1" dirty="0" smtClean="0">
                <a:latin typeface="Arial" charset="0"/>
              </a:rPr>
              <a:t>, and </a:t>
            </a:r>
            <a:r>
              <a:rPr lang="en-US" altLang="en-US" sz="1200" b="1" u="sng" dirty="0" smtClean="0">
                <a:latin typeface="Arial" charset="0"/>
              </a:rPr>
              <a:t>infrastructure improvement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In the future, adding feature types is a goal</a:t>
            </a:r>
            <a:endParaRPr lang="en-US" altLang="en-US" sz="1200" b="1" dirty="0">
              <a:latin typeface="Arial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13366750" y="1082675"/>
            <a:ext cx="2043113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 smtClean="0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 smtClean="0">
                <a:solidFill>
                  <a:srgbClr val="C00000"/>
                </a:solidFill>
              </a:rPr>
              <a:t>@</a:t>
            </a:r>
            <a:r>
              <a:rPr lang="en-US" sz="1600" b="1" kern="0" dirty="0" err="1" smtClean="0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sp>
        <p:nvSpPr>
          <p:cNvPr id="5157" name="TextBox 3"/>
          <p:cNvSpPr txBox="1">
            <a:spLocks noChangeArrowheads="1"/>
          </p:cNvSpPr>
          <p:nvPr/>
        </p:nvSpPr>
        <p:spPr bwMode="auto">
          <a:xfrm>
            <a:off x="5424239" y="2569982"/>
            <a:ext cx="41235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b="1" dirty="0" smtClean="0">
                <a:solidFill>
                  <a:srgbClr val="9E0700"/>
                </a:solidFill>
                <a:latin typeface="Arial" charset="0"/>
              </a:rPr>
              <a:t>Original Google Street View </a:t>
            </a:r>
            <a:r>
              <a:rPr lang="en-US" altLang="en-US" b="1" dirty="0">
                <a:solidFill>
                  <a:srgbClr val="9E0700"/>
                </a:solidFill>
                <a:latin typeface="Arial" charset="0"/>
              </a:rPr>
              <a:t>Panoramas</a:t>
            </a:r>
            <a:endParaRPr lang="en-US" altLang="en-US" sz="1100" dirty="0"/>
          </a:p>
        </p:txBody>
      </p:sp>
      <p:sp>
        <p:nvSpPr>
          <p:cNvPr id="5165" name="Rectangle 106"/>
          <p:cNvSpPr>
            <a:spLocks noChangeArrowheads="1"/>
          </p:cNvSpPr>
          <p:nvPr/>
        </p:nvSpPr>
        <p:spPr bwMode="auto">
          <a:xfrm>
            <a:off x="4938713" y="2378075"/>
            <a:ext cx="5449887" cy="7253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66" name="Rectangle 96"/>
          <p:cNvSpPr>
            <a:spLocks noChangeArrowheads="1"/>
          </p:cNvSpPr>
          <p:nvPr/>
        </p:nvSpPr>
        <p:spPr bwMode="auto">
          <a:xfrm>
            <a:off x="5092700" y="2100263"/>
            <a:ext cx="2151229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Project overview</a:t>
            </a:r>
            <a:endParaRPr lang="en-US" altLang="en-US" sz="1800" b="1" dirty="0">
              <a:solidFill>
                <a:srgbClr val="9E0700"/>
              </a:solidFill>
              <a:latin typeface="Arial" charset="0"/>
            </a:endParaRPr>
          </a:p>
        </p:txBody>
      </p:sp>
      <p:pic>
        <p:nvPicPr>
          <p:cNvPr id="52" name="Picture 2" descr="Image result for wheelchair clipart">
            <a:extLst>
              <a:ext uri="{FF2B5EF4-FFF2-40B4-BE49-F238E27FC236}">
                <a16:creationId xmlns:a16="http://schemas.microsoft.com/office/drawing/2014/main" xmlns="" id="{3005ABD2-370E-4A53-A30B-41B6EB8CA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38" y="4723720"/>
            <a:ext cx="504050" cy="52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 descr="Screen Clipping">
            <a:extLst>
              <a:ext uri="{FF2B5EF4-FFF2-40B4-BE49-F238E27FC236}">
                <a16:creationId xmlns:a16="http://schemas.microsoft.com/office/drawing/2014/main" xmlns="" id="{6CD1A7ED-F2E6-48F6-857D-53F6FD4AA3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7790" y="4536734"/>
            <a:ext cx="803980" cy="711657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743" y="4631251"/>
            <a:ext cx="578152" cy="709608"/>
          </a:xfrm>
          <a:prstGeom prst="rect">
            <a:avLst/>
          </a:prstGeom>
        </p:spPr>
      </p:pic>
      <p:pic>
        <p:nvPicPr>
          <p:cNvPr id="55" name="Picture 54" descr="Screen Clipping">
            <a:extLst>
              <a:ext uri="{FF2B5EF4-FFF2-40B4-BE49-F238E27FC236}">
                <a16:creationId xmlns:a16="http://schemas.microsoft.com/office/drawing/2014/main" xmlns="" id="{09E2C265-F719-4357-8D42-E6891B2E8D6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85888" y="6639295"/>
            <a:ext cx="1490495" cy="475880"/>
          </a:xfrm>
          <a:prstGeom prst="rect">
            <a:avLst/>
          </a:prstGeom>
        </p:spPr>
      </p:pic>
      <p:sp>
        <p:nvSpPr>
          <p:cNvPr id="57" name="Oval 51"/>
          <p:cNvSpPr>
            <a:spLocks noChangeArrowheads="1"/>
          </p:cNvSpPr>
          <p:nvPr/>
        </p:nvSpPr>
        <p:spPr bwMode="gray">
          <a:xfrm>
            <a:off x="1190838" y="8267325"/>
            <a:ext cx="217679" cy="228600"/>
          </a:xfrm>
          <a:prstGeom prst="ellipse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zh-CN" sz="1000" b="1" dirty="0">
                <a:solidFill>
                  <a:srgbClr val="F8F8F8"/>
                </a:solidFill>
                <a:ea typeface="SimSun" pitchFamily="2" charset="-122"/>
              </a:rPr>
              <a:t>A</a:t>
            </a:r>
          </a:p>
        </p:txBody>
      </p:sp>
      <p:sp>
        <p:nvSpPr>
          <p:cNvPr id="59" name="Oval 51"/>
          <p:cNvSpPr>
            <a:spLocks noChangeArrowheads="1"/>
          </p:cNvSpPr>
          <p:nvPr/>
        </p:nvSpPr>
        <p:spPr bwMode="gray">
          <a:xfrm>
            <a:off x="3192118" y="8272881"/>
            <a:ext cx="217679" cy="228600"/>
          </a:xfrm>
          <a:prstGeom prst="ellipse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lnSpc>
                <a:spcPct val="100000"/>
              </a:lnSpc>
            </a:pPr>
            <a:r>
              <a:rPr lang="en-US" altLang="zh-CN" sz="1000" b="1" dirty="0">
                <a:solidFill>
                  <a:srgbClr val="F8F8F8"/>
                </a:solidFill>
                <a:ea typeface="SimSun" pitchFamily="2" charset="-122"/>
              </a:rPr>
              <a:t>B</a:t>
            </a:r>
          </a:p>
        </p:txBody>
      </p:sp>
      <p:sp>
        <p:nvSpPr>
          <p:cNvPr id="60" name="Rectangle 141"/>
          <p:cNvSpPr>
            <a:spLocks noChangeArrowheads="1"/>
          </p:cNvSpPr>
          <p:nvPr/>
        </p:nvSpPr>
        <p:spPr bwMode="auto">
          <a:xfrm>
            <a:off x="333375" y="7584478"/>
            <a:ext cx="4467225" cy="229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Our approach was to first test a series of </a:t>
            </a:r>
            <a:r>
              <a:rPr lang="en-US" altLang="en-US" sz="1200" b="1" u="sng" dirty="0" smtClean="0">
                <a:latin typeface="Arial" charset="0"/>
              </a:rPr>
              <a:t>machine learning</a:t>
            </a:r>
            <a:r>
              <a:rPr lang="en-US" altLang="en-US" sz="1200" b="1" dirty="0" smtClean="0">
                <a:latin typeface="Arial" charset="0"/>
              </a:rPr>
              <a:t> models and then move into </a:t>
            </a:r>
            <a:r>
              <a:rPr lang="en-US" altLang="en-US" sz="1200" b="1" u="sng" dirty="0" smtClean="0">
                <a:latin typeface="Arial" charset="0"/>
              </a:rPr>
              <a:t>deep learning</a:t>
            </a:r>
          </a:p>
        </p:txBody>
      </p:sp>
      <p:sp>
        <p:nvSpPr>
          <p:cNvPr id="61" name="TextBox 3"/>
          <p:cNvSpPr txBox="1">
            <a:spLocks noChangeArrowheads="1"/>
          </p:cNvSpPr>
          <p:nvPr/>
        </p:nvSpPr>
        <p:spPr bwMode="auto">
          <a:xfrm>
            <a:off x="399839" y="8545575"/>
            <a:ext cx="17718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altLang="en-US" b="1" dirty="0" smtClean="0">
                <a:solidFill>
                  <a:srgbClr val="9E0700"/>
                </a:solidFill>
                <a:latin typeface="Arial" charset="0"/>
              </a:rPr>
              <a:t>Machine learning</a:t>
            </a:r>
            <a:endParaRPr lang="en-US" altLang="en-US" sz="1100" dirty="0"/>
          </a:p>
        </p:txBody>
      </p:sp>
      <p:sp>
        <p:nvSpPr>
          <p:cNvPr id="62" name="TextBox 3"/>
          <p:cNvSpPr txBox="1">
            <a:spLocks noChangeArrowheads="1"/>
          </p:cNvSpPr>
          <p:nvPr/>
        </p:nvSpPr>
        <p:spPr bwMode="auto">
          <a:xfrm>
            <a:off x="2416614" y="8543600"/>
            <a:ext cx="17718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altLang="en-US" b="1" dirty="0" smtClean="0">
                <a:solidFill>
                  <a:srgbClr val="9E0700"/>
                </a:solidFill>
                <a:latin typeface="Arial" charset="0"/>
              </a:rPr>
              <a:t>Deep learning</a:t>
            </a:r>
            <a:endParaRPr lang="en-US" altLang="en-US" sz="1100" dirty="0"/>
          </a:p>
        </p:txBody>
      </p:sp>
      <p:sp>
        <p:nvSpPr>
          <p:cNvPr id="63" name="Rectangle 141"/>
          <p:cNvSpPr>
            <a:spLocks noChangeArrowheads="1"/>
          </p:cNvSpPr>
          <p:nvPr/>
        </p:nvSpPr>
        <p:spPr bwMode="auto">
          <a:xfrm>
            <a:off x="380050" y="8858808"/>
            <a:ext cx="2029105" cy="99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050" dirty="0" smtClean="0">
                <a:latin typeface="Arial" charset="0"/>
              </a:rPr>
              <a:t>Logistic regression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050" dirty="0" smtClean="0">
                <a:latin typeface="Arial" charset="0"/>
              </a:rPr>
              <a:t>Support vector machines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050" dirty="0" err="1" smtClean="0">
                <a:latin typeface="Arial" charset="0"/>
              </a:rPr>
              <a:t>AdaBoost</a:t>
            </a:r>
            <a:endParaRPr lang="en-US" altLang="en-US" sz="1050" dirty="0" smtClean="0">
              <a:latin typeface="Arial" charset="0"/>
            </a:endParaRP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050" dirty="0" smtClean="0">
                <a:latin typeface="Arial" charset="0"/>
              </a:rPr>
              <a:t>Random forest</a:t>
            </a:r>
          </a:p>
        </p:txBody>
      </p:sp>
      <p:sp>
        <p:nvSpPr>
          <p:cNvPr id="68" name="Rectangle 141"/>
          <p:cNvSpPr>
            <a:spLocks noChangeArrowheads="1"/>
          </p:cNvSpPr>
          <p:nvPr/>
        </p:nvSpPr>
        <p:spPr bwMode="auto">
          <a:xfrm>
            <a:off x="2313700" y="8868708"/>
            <a:ext cx="2533575" cy="99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050" dirty="0" smtClean="0">
                <a:latin typeface="Arial" charset="0"/>
              </a:rPr>
              <a:t>Artificial neural networks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050" dirty="0" smtClean="0">
                <a:latin typeface="Arial" charset="0"/>
              </a:rPr>
              <a:t>Convolutional neural networks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050" dirty="0" smtClean="0">
                <a:latin typeface="Arial" charset="0"/>
              </a:rPr>
              <a:t>Pre-trained networks</a:t>
            </a:r>
          </a:p>
        </p:txBody>
      </p:sp>
      <p:sp>
        <p:nvSpPr>
          <p:cNvPr id="69" name="Rectangle 472"/>
          <p:cNvSpPr>
            <a:spLocks noChangeArrowheads="1"/>
          </p:cNvSpPr>
          <p:nvPr/>
        </p:nvSpPr>
        <p:spPr bwMode="auto">
          <a:xfrm>
            <a:off x="10738288" y="3965076"/>
            <a:ext cx="4473575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Our winning model was a form of  deep learning called convolutional neural networks (CNN)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These models iteratively learn the features of images getting more specific with each “layer”</a:t>
            </a:r>
            <a:endParaRPr lang="en-US" altLang="en-US" sz="1200" b="1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charset="0"/>
            </a:endParaRPr>
          </a:p>
        </p:txBody>
      </p:sp>
      <p:pic>
        <p:nvPicPr>
          <p:cNvPr id="71" name="Picture 70" descr="Screen Clipping">
            <a:extLst>
              <a:ext uri="{FF2B5EF4-FFF2-40B4-BE49-F238E27FC236}">
                <a16:creationId xmlns:a16="http://schemas.microsoft.com/office/drawing/2014/main" xmlns="" id="{07F29F4B-07C6-4401-BA6C-D79C1925F6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46015" y="2879870"/>
            <a:ext cx="1317795" cy="88256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D85C4753-88E5-4AE0-8D3C-0DBFCD02B169}"/>
              </a:ext>
            </a:extLst>
          </p:cNvPr>
          <p:cNvSpPr/>
          <p:nvPr/>
        </p:nvSpPr>
        <p:spPr>
          <a:xfrm>
            <a:off x="5903033" y="3122049"/>
            <a:ext cx="760882" cy="349251"/>
          </a:xfrm>
          <a:prstGeom prst="rect">
            <a:avLst/>
          </a:prstGeom>
          <a:solidFill>
            <a:srgbClr val="354CA1">
              <a:alpha val="32000"/>
            </a:srgbClr>
          </a:solidFill>
          <a:ln>
            <a:solidFill>
              <a:srgbClr val="354CA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 Box 94">
            <a:extLst>
              <a:ext uri="{FF2B5EF4-FFF2-40B4-BE49-F238E27FC236}">
                <a16:creationId xmlns:a16="http://schemas.microsoft.com/office/drawing/2014/main" xmlns="" id="{891C2F68-D749-4E35-A233-5536DB268B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386647" y="3081230"/>
            <a:ext cx="281425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fol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rgbClr val="354CA1"/>
                </a:solidFill>
              </a:rPr>
              <a:t>Project Sidewalk isolated </a:t>
            </a:r>
            <a:r>
              <a:rPr lang="en-US" b="1" u="sng" dirty="0" smtClean="0">
                <a:solidFill>
                  <a:srgbClr val="354CA1"/>
                </a:solidFill>
              </a:rPr>
              <a:t>curb cuts </a:t>
            </a:r>
            <a:r>
              <a:rPr lang="en-US" b="1" dirty="0" smtClean="0">
                <a:solidFill>
                  <a:srgbClr val="354CA1"/>
                </a:solidFill>
              </a:rPr>
              <a:t>with bounding boxes</a:t>
            </a:r>
            <a:endParaRPr lang="en-US" sz="1400" b="1" dirty="0">
              <a:solidFill>
                <a:srgbClr val="354CA1"/>
              </a:solidFill>
            </a:endParaRPr>
          </a:p>
        </p:txBody>
      </p:sp>
      <p:sp>
        <p:nvSpPr>
          <p:cNvPr id="74" name="Chevron 73"/>
          <p:cNvSpPr/>
          <p:nvPr/>
        </p:nvSpPr>
        <p:spPr>
          <a:xfrm rot="5400000">
            <a:off x="7658282" y="3862312"/>
            <a:ext cx="255218" cy="361507"/>
          </a:xfrm>
          <a:prstGeom prst="chevron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TextBox 3"/>
          <p:cNvSpPr txBox="1">
            <a:spLocks noChangeArrowheads="1"/>
          </p:cNvSpPr>
          <p:nvPr/>
        </p:nvSpPr>
        <p:spPr bwMode="auto">
          <a:xfrm>
            <a:off x="5015542" y="4200788"/>
            <a:ext cx="26599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200" b="1" dirty="0">
                <a:solidFill>
                  <a:srgbClr val="9E0700"/>
                </a:solidFill>
                <a:latin typeface="Arial" charset="0"/>
              </a:rPr>
              <a:t>Picked most accurate model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508995825"/>
              </p:ext>
            </p:extLst>
          </p:nvPr>
        </p:nvGraphicFramePr>
        <p:xfrm>
          <a:off x="4938714" y="4595608"/>
          <a:ext cx="2724942" cy="1795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76" name="TextBox 3"/>
          <p:cNvSpPr txBox="1">
            <a:spLocks noChangeArrowheads="1"/>
          </p:cNvSpPr>
          <p:nvPr/>
        </p:nvSpPr>
        <p:spPr bwMode="auto">
          <a:xfrm>
            <a:off x="5280724" y="6734444"/>
            <a:ext cx="49990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b="1" dirty="0" smtClean="0">
                <a:solidFill>
                  <a:srgbClr val="9E0700"/>
                </a:solidFill>
                <a:latin typeface="Arial" charset="0"/>
              </a:rPr>
              <a:t>Implementation in various applications:</a:t>
            </a:r>
            <a:endParaRPr lang="en-US" altLang="en-US" sz="1100" dirty="0"/>
          </a:p>
        </p:txBody>
      </p:sp>
      <p:pic>
        <p:nvPicPr>
          <p:cNvPr id="77" name="Picture 76" descr="/Users/andrewabbott/Desktop/image1.png">
            <a:extLst>
              <a:ext uri="{FF2B5EF4-FFF2-40B4-BE49-F238E27FC236}">
                <a16:creationId xmlns:a16="http://schemas.microsoft.com/office/drawing/2014/main" xmlns="" id="{9A638580-7E75-4FE0-BD00-386248A987FE}"/>
              </a:ext>
            </a:extLst>
          </p:cNvPr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645" y="4723720"/>
            <a:ext cx="2270424" cy="130223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D85C4753-88E5-4AE0-8D3C-0DBFCD02B169}"/>
              </a:ext>
            </a:extLst>
          </p:cNvPr>
          <p:cNvSpPr/>
          <p:nvPr/>
        </p:nvSpPr>
        <p:spPr>
          <a:xfrm rot="5400000">
            <a:off x="6798440" y="4830686"/>
            <a:ext cx="1137385" cy="448309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ine 4"/>
          <p:cNvSpPr>
            <a:spLocks noChangeShapeType="1"/>
          </p:cNvSpPr>
          <p:nvPr/>
        </p:nvSpPr>
        <p:spPr bwMode="gray">
          <a:xfrm>
            <a:off x="7651853" y="5124949"/>
            <a:ext cx="291042" cy="0"/>
          </a:xfrm>
          <a:prstGeom prst="line">
            <a:avLst/>
          </a:prstGeom>
          <a:noFill/>
          <a:ln w="9525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Chevron 83"/>
          <p:cNvSpPr/>
          <p:nvPr/>
        </p:nvSpPr>
        <p:spPr>
          <a:xfrm rot="5400000">
            <a:off x="7644432" y="6318462"/>
            <a:ext cx="255218" cy="361507"/>
          </a:xfrm>
          <a:prstGeom prst="chevron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4" name="Rectangle 563"/>
          <p:cNvSpPr>
            <a:spLocks noChangeArrowheads="1"/>
          </p:cNvSpPr>
          <p:nvPr/>
        </p:nvSpPr>
        <p:spPr bwMode="auto">
          <a:xfrm>
            <a:off x="10741025" y="5925475"/>
            <a:ext cx="4468813" cy="165900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93" y="7718949"/>
            <a:ext cx="2387907" cy="1454150"/>
          </a:xfrm>
          <a:prstGeom prst="rect">
            <a:avLst/>
          </a:prstGeom>
        </p:spPr>
      </p:pic>
      <p:sp>
        <p:nvSpPr>
          <p:cNvPr id="5135" name="Rectangle 564"/>
          <p:cNvSpPr>
            <a:spLocks noChangeArrowheads="1"/>
          </p:cNvSpPr>
          <p:nvPr/>
        </p:nvSpPr>
        <p:spPr bwMode="auto">
          <a:xfrm>
            <a:off x="10893425" y="5714338"/>
            <a:ext cx="3986357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Productionizing with </a:t>
            </a:r>
            <a:r>
              <a:rPr lang="en-US" altLang="en-US" sz="1800" b="1" dirty="0" err="1" smtClean="0">
                <a:solidFill>
                  <a:srgbClr val="9E0700"/>
                </a:solidFill>
                <a:latin typeface="Arial" charset="0"/>
              </a:rPr>
              <a:t>TensorFlow</a:t>
            </a:r>
            <a:endParaRPr lang="en-US" altLang="en-US" sz="1800" b="1" dirty="0">
              <a:solidFill>
                <a:srgbClr val="9E0700"/>
              </a:solidFill>
              <a:latin typeface="Arial" charset="0"/>
            </a:endParaRPr>
          </a:p>
        </p:txBody>
      </p:sp>
      <p:sp>
        <p:nvSpPr>
          <p:cNvPr id="70" name="Rectangle 472"/>
          <p:cNvSpPr>
            <a:spLocks noChangeArrowheads="1"/>
          </p:cNvSpPr>
          <p:nvPr/>
        </p:nvSpPr>
        <p:spPr bwMode="auto">
          <a:xfrm>
            <a:off x="10725150" y="6032410"/>
            <a:ext cx="4473575" cy="141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The Project Sidewalk data was good if curbs were previously cut from panoramic images, but this is not practical going forward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The </a:t>
            </a:r>
            <a:r>
              <a:rPr lang="en-US" altLang="en-US" sz="1200" b="1" u="sng" dirty="0" smtClean="0">
                <a:latin typeface="Arial" charset="0"/>
              </a:rPr>
              <a:t>Object Detection API</a:t>
            </a:r>
            <a:r>
              <a:rPr lang="en-US" altLang="en-US" sz="1200" b="1" dirty="0" smtClean="0">
                <a:latin typeface="Arial" charset="0"/>
              </a:rPr>
              <a:t> allowed us to feed panoramic images from Street View into a model that identified curbs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The curbs were </a:t>
            </a:r>
            <a:r>
              <a:rPr lang="en-US" altLang="en-US" sz="1200" b="1" u="sng" dirty="0" smtClean="0">
                <a:latin typeface="Arial" charset="0"/>
              </a:rPr>
              <a:t>then classified </a:t>
            </a:r>
            <a:r>
              <a:rPr lang="en-US" altLang="en-US" sz="1200" b="1" dirty="0" smtClean="0">
                <a:latin typeface="Arial" charset="0"/>
              </a:rPr>
              <a:t>as “good” and “bad” using the original model</a:t>
            </a:r>
            <a:endParaRPr lang="en-US" altLang="en-US" sz="1200" b="1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charset="0"/>
            </a:endParaRPr>
          </a:p>
        </p:txBody>
      </p:sp>
      <p:sp>
        <p:nvSpPr>
          <p:cNvPr id="87" name="Text Box 94">
            <a:extLst>
              <a:ext uri="{FF2B5EF4-FFF2-40B4-BE49-F238E27FC236}">
                <a16:creationId xmlns:a16="http://schemas.microsoft.com/office/drawing/2014/main" xmlns="" id="{891C2F68-D749-4E35-A233-5536DB268B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932417" y="7232650"/>
            <a:ext cx="281425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fol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rgbClr val="354CA1"/>
                </a:solidFill>
              </a:rPr>
              <a:t>Heat mapping problem areas for cities</a:t>
            </a:r>
            <a:endParaRPr lang="en-US" sz="1400" b="1" dirty="0">
              <a:solidFill>
                <a:srgbClr val="354CA1"/>
              </a:solidFill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06" y="7767078"/>
            <a:ext cx="2718006" cy="1019593"/>
          </a:xfrm>
          <a:prstGeom prst="rect">
            <a:avLst/>
          </a:prstGeom>
        </p:spPr>
      </p:pic>
      <p:sp>
        <p:nvSpPr>
          <p:cNvPr id="88" name="Text Box 94">
            <a:extLst>
              <a:ext uri="{FF2B5EF4-FFF2-40B4-BE49-F238E27FC236}">
                <a16:creationId xmlns:a16="http://schemas.microsoft.com/office/drawing/2014/main" xmlns="" id="{891C2F68-D749-4E35-A233-5536DB268B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746675" y="7232648"/>
            <a:ext cx="2634988" cy="217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fol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rgbClr val="354CA1"/>
                </a:solidFill>
              </a:rPr>
              <a:t>Route optimization</a:t>
            </a:r>
            <a:endParaRPr lang="en-US" sz="1400" b="1" dirty="0">
              <a:solidFill>
                <a:srgbClr val="354CA1"/>
              </a:solidFill>
            </a:endParaRPr>
          </a:p>
        </p:txBody>
      </p:sp>
      <p:sp>
        <p:nvSpPr>
          <p:cNvPr id="89" name="TextBox 3"/>
          <p:cNvSpPr txBox="1">
            <a:spLocks noChangeArrowheads="1"/>
          </p:cNvSpPr>
          <p:nvPr/>
        </p:nvSpPr>
        <p:spPr bwMode="auto">
          <a:xfrm>
            <a:off x="7875443" y="4210688"/>
            <a:ext cx="2513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200" b="1" dirty="0" smtClean="0">
                <a:solidFill>
                  <a:srgbClr val="9E0700"/>
                </a:solidFill>
                <a:latin typeface="Arial" charset="0"/>
              </a:rPr>
              <a:t>Productionized with object detection API</a:t>
            </a:r>
            <a:endParaRPr lang="en-US" altLang="en-US" sz="1200" b="1" dirty="0">
              <a:solidFill>
                <a:srgbClr val="9E0700"/>
              </a:solidFill>
              <a:latin typeface="Arial" charset="0"/>
            </a:endParaRPr>
          </a:p>
        </p:txBody>
      </p:sp>
      <p:sp>
        <p:nvSpPr>
          <p:cNvPr id="5144" name="Rectangle 104"/>
          <p:cNvSpPr>
            <a:spLocks noChangeArrowheads="1"/>
          </p:cNvSpPr>
          <p:nvPr/>
        </p:nvSpPr>
        <p:spPr bwMode="auto">
          <a:xfrm>
            <a:off x="328612" y="2084387"/>
            <a:ext cx="4459288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Municipalities and local governments lack an efficient mechanism for </a:t>
            </a:r>
            <a:r>
              <a:rPr lang="en-US" altLang="en-US" sz="1200" b="1" u="sng" dirty="0" smtClean="0">
                <a:latin typeface="Arial" charset="0"/>
              </a:rPr>
              <a:t>selecting</a:t>
            </a:r>
            <a:r>
              <a:rPr lang="en-US" altLang="en-US" sz="1200" b="1" dirty="0" smtClean="0">
                <a:latin typeface="Arial" charset="0"/>
              </a:rPr>
              <a:t> </a:t>
            </a:r>
            <a:r>
              <a:rPr lang="en-US" altLang="en-US" sz="1200" b="1" dirty="0" smtClean="0">
                <a:latin typeface="Arial" charset="0"/>
              </a:rPr>
              <a:t>and </a:t>
            </a:r>
            <a:r>
              <a:rPr lang="en-US" altLang="en-US" sz="1200" b="1" u="sng" dirty="0" smtClean="0">
                <a:latin typeface="Arial" charset="0"/>
              </a:rPr>
              <a:t>identifying</a:t>
            </a:r>
            <a:r>
              <a:rPr lang="en-US" altLang="en-US" sz="1200" b="1" dirty="0" smtClean="0">
                <a:latin typeface="Arial" charset="0"/>
              </a:rPr>
              <a:t> sidewalk </a:t>
            </a:r>
            <a:r>
              <a:rPr lang="en-US" altLang="en-US" sz="1200" b="1" dirty="0" smtClean="0">
                <a:latin typeface="Arial" charset="0"/>
              </a:rPr>
              <a:t>infrastructure projects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Mainly rely on word of mouth , community surveys, and spreadsheet based solves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Creates spending bias</a:t>
            </a:r>
            <a:endParaRPr lang="en-US" altLang="en-US" sz="1200" b="1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charset="0"/>
            </a:endParaRPr>
          </a:p>
        </p:txBody>
      </p:sp>
      <p:pic>
        <p:nvPicPr>
          <p:cNvPr id="64" name="Picture 63" descr="Screen Clipping">
            <a:extLst>
              <a:ext uri="{FF2B5EF4-FFF2-40B4-BE49-F238E27FC236}">
                <a16:creationId xmlns:a16="http://schemas.microsoft.com/office/drawing/2014/main" xmlns="" id="{DBE11B82-E00D-451F-9E42-48978D91A273}"/>
              </a:ext>
            </a:extLst>
          </p:cNvPr>
          <p:cNvPicPr/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664" y="5050038"/>
            <a:ext cx="684408" cy="563313"/>
          </a:xfrm>
          <a:prstGeom prst="rect">
            <a:avLst/>
          </a:prstGeom>
        </p:spPr>
      </p:pic>
      <p:sp>
        <p:nvSpPr>
          <p:cNvPr id="65" name="Text Box 94">
            <a:extLst>
              <a:ext uri="{FF2B5EF4-FFF2-40B4-BE49-F238E27FC236}">
                <a16:creationId xmlns:a16="http://schemas.microsoft.com/office/drawing/2014/main" xmlns="" id="{1A222204-F88A-44BC-838E-A0A77CEEE66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763414" y="4775846"/>
            <a:ext cx="92996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fol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b="1" dirty="0">
                <a:solidFill>
                  <a:srgbClr val="354CA1"/>
                </a:solidFill>
                <a:latin typeface="+mn-lt"/>
              </a:rPr>
              <a:t>1.) input image</a:t>
            </a:r>
          </a:p>
        </p:txBody>
      </p:sp>
      <p:sp>
        <p:nvSpPr>
          <p:cNvPr id="66" name="Chevron 32">
            <a:extLst>
              <a:ext uri="{FF2B5EF4-FFF2-40B4-BE49-F238E27FC236}">
                <a16:creationId xmlns:a16="http://schemas.microsoft.com/office/drawing/2014/main" xmlns="" id="{C6342215-DD5E-46D4-9CD3-126651460E8E}"/>
              </a:ext>
            </a:extLst>
          </p:cNvPr>
          <p:cNvSpPr>
            <a:spLocks noChangeAspect="1"/>
          </p:cNvSpPr>
          <p:nvPr/>
        </p:nvSpPr>
        <p:spPr>
          <a:xfrm>
            <a:off x="11693377" y="5172449"/>
            <a:ext cx="193665" cy="274320"/>
          </a:xfrm>
          <a:prstGeom prst="chevron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67" name="Picture 66" descr="Screen Clipping">
            <a:extLst>
              <a:ext uri="{FF2B5EF4-FFF2-40B4-BE49-F238E27FC236}">
                <a16:creationId xmlns:a16="http://schemas.microsoft.com/office/drawing/2014/main" xmlns="" id="{0B4F145E-ED45-48BE-9813-09C07EC0821C}"/>
              </a:ext>
            </a:extLst>
          </p:cNvPr>
          <p:cNvPicPr/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079" y="5033555"/>
            <a:ext cx="685800" cy="566928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9C4F0294-AE5B-4F0A-9EC1-6F96F83DFF80}"/>
              </a:ext>
            </a:extLst>
          </p:cNvPr>
          <p:cNvSpPr/>
          <p:nvPr/>
        </p:nvSpPr>
        <p:spPr>
          <a:xfrm>
            <a:off x="12296935" y="5511487"/>
            <a:ext cx="380944" cy="8899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9B5DAB58-25F3-4223-B12B-8A0799F01728}"/>
              </a:ext>
            </a:extLst>
          </p:cNvPr>
          <p:cNvSpPr/>
          <p:nvPr/>
        </p:nvSpPr>
        <p:spPr>
          <a:xfrm>
            <a:off x="11992079" y="5061842"/>
            <a:ext cx="391328" cy="18222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0424B8C3-F57E-4B4B-BA45-638C8E4AB522}"/>
              </a:ext>
            </a:extLst>
          </p:cNvPr>
          <p:cNvSpPr/>
          <p:nvPr/>
        </p:nvSpPr>
        <p:spPr>
          <a:xfrm>
            <a:off x="12015829" y="5297085"/>
            <a:ext cx="618161" cy="161559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 Box 94">
            <a:extLst>
              <a:ext uri="{FF2B5EF4-FFF2-40B4-BE49-F238E27FC236}">
                <a16:creationId xmlns:a16="http://schemas.microsoft.com/office/drawing/2014/main" xmlns="" id="{1A222204-F88A-44BC-838E-A0A77CEEE66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818314" y="4750121"/>
            <a:ext cx="1068289" cy="27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fol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b="1" dirty="0">
                <a:solidFill>
                  <a:srgbClr val="354CA1"/>
                </a:solidFill>
                <a:latin typeface="+mn-lt"/>
              </a:rPr>
              <a:t>2</a:t>
            </a:r>
            <a:r>
              <a:rPr lang="en-US" sz="900" b="1" dirty="0" smtClean="0">
                <a:solidFill>
                  <a:srgbClr val="354CA1"/>
                </a:solidFill>
                <a:latin typeface="+mn-lt"/>
              </a:rPr>
              <a:t>.) Extract region proposals</a:t>
            </a:r>
            <a:endParaRPr lang="en-US" sz="900" b="1" dirty="0">
              <a:solidFill>
                <a:srgbClr val="354CA1"/>
              </a:solidFill>
              <a:latin typeface="+mn-lt"/>
            </a:endParaRPr>
          </a:p>
        </p:txBody>
      </p:sp>
      <p:sp>
        <p:nvSpPr>
          <p:cNvPr id="85" name="Line 5">
            <a:extLst>
              <a:ext uri="{FF2B5EF4-FFF2-40B4-BE49-F238E27FC236}">
                <a16:creationId xmlns:a16="http://schemas.microsoft.com/office/drawing/2014/main" xmlns="" id="{9B61EA31-E854-41FF-9CF5-7441563898C3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12487407" y="5309609"/>
            <a:ext cx="253969" cy="39148"/>
          </a:xfrm>
          <a:prstGeom prst="line">
            <a:avLst/>
          </a:prstGeom>
          <a:noFill/>
          <a:ln w="9525">
            <a:solidFill>
              <a:schemeClr val="accent4">
                <a:lumMod val="50000"/>
                <a:lumOff val="50000"/>
              </a:schemeClr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6" name="Picture 85" descr="Screen Clipping">
            <a:extLst>
              <a:ext uri="{FF2B5EF4-FFF2-40B4-BE49-F238E27FC236}">
                <a16:creationId xmlns:a16="http://schemas.microsoft.com/office/drawing/2014/main" xmlns="" id="{A5D0E3DA-0D9B-4175-B8A1-A794BCED5464}"/>
              </a:ext>
            </a:extLst>
          </p:cNvPr>
          <p:cNvPicPr/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9670" y="5224408"/>
            <a:ext cx="364222" cy="209550"/>
          </a:xfrm>
          <a:prstGeom prst="rect">
            <a:avLst/>
          </a:prstGeom>
        </p:spPr>
      </p:pic>
      <p:sp>
        <p:nvSpPr>
          <p:cNvPr id="90" name="Text Box 94">
            <a:extLst>
              <a:ext uri="{FF2B5EF4-FFF2-40B4-BE49-F238E27FC236}">
                <a16:creationId xmlns:a16="http://schemas.microsoft.com/office/drawing/2014/main" xmlns="" id="{CC556F9F-CE49-4859-A59B-509445F089E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777001" y="4948055"/>
            <a:ext cx="42251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fol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b="1" dirty="0">
                <a:solidFill>
                  <a:schemeClr val="tx2"/>
                </a:solidFill>
              </a:rPr>
              <a:t>Warped region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6350" y="5075525"/>
            <a:ext cx="1244345" cy="524958"/>
          </a:xfrm>
          <a:prstGeom prst="rect">
            <a:avLst/>
          </a:prstGeom>
        </p:spPr>
      </p:pic>
      <p:sp>
        <p:nvSpPr>
          <p:cNvPr id="91" name="Text Box 94">
            <a:extLst>
              <a:ext uri="{FF2B5EF4-FFF2-40B4-BE49-F238E27FC236}">
                <a16:creationId xmlns:a16="http://schemas.microsoft.com/office/drawing/2014/main" xmlns="" id="{1A222204-F88A-44BC-838E-A0A77CEEE66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217589" y="4748146"/>
            <a:ext cx="106828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fol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b="1" dirty="0">
                <a:solidFill>
                  <a:srgbClr val="354CA1"/>
                </a:solidFill>
                <a:latin typeface="+mn-lt"/>
              </a:rPr>
              <a:t>3</a:t>
            </a:r>
            <a:r>
              <a:rPr lang="en-US" sz="900" b="1" dirty="0" smtClean="0">
                <a:solidFill>
                  <a:srgbClr val="354CA1"/>
                </a:solidFill>
                <a:latin typeface="+mn-lt"/>
              </a:rPr>
              <a:t>.) Compute CNN features</a:t>
            </a:r>
            <a:endParaRPr lang="en-US" sz="900" b="1" dirty="0">
              <a:solidFill>
                <a:srgbClr val="354CA1"/>
              </a:solidFill>
              <a:latin typeface="+mn-lt"/>
            </a:endParaRPr>
          </a:p>
        </p:txBody>
      </p:sp>
      <p:sp>
        <p:nvSpPr>
          <p:cNvPr id="92" name="Text Box 94">
            <a:extLst>
              <a:ext uri="{FF2B5EF4-FFF2-40B4-BE49-F238E27FC236}">
                <a16:creationId xmlns:a16="http://schemas.microsoft.com/office/drawing/2014/main" xmlns="" id="{2F21868B-DEE9-41A1-AB38-A4D04BA839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796657" y="4909313"/>
            <a:ext cx="4033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fol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b="1" dirty="0" smtClean="0">
                <a:solidFill>
                  <a:schemeClr val="tx2"/>
                </a:solidFill>
                <a:latin typeface="+mn-lt"/>
              </a:rPr>
              <a:t>Curb </a:t>
            </a:r>
            <a:r>
              <a:rPr lang="en-US" sz="900" b="1" dirty="0">
                <a:solidFill>
                  <a:schemeClr val="tx2"/>
                </a:solidFill>
                <a:latin typeface="+mn-lt"/>
              </a:rPr>
              <a:t>cut</a:t>
            </a:r>
          </a:p>
        </p:txBody>
      </p:sp>
      <p:sp>
        <p:nvSpPr>
          <p:cNvPr id="93" name="Text Box 94">
            <a:extLst>
              <a:ext uri="{FF2B5EF4-FFF2-40B4-BE49-F238E27FC236}">
                <a16:creationId xmlns:a16="http://schemas.microsoft.com/office/drawing/2014/main" xmlns="" id="{710E1844-25E8-48F1-92F8-C2BA2BE2ECA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719686" y="5191214"/>
            <a:ext cx="48030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fol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b="1" dirty="0">
                <a:solidFill>
                  <a:schemeClr val="tx2"/>
                </a:solidFill>
                <a:latin typeface="+mn-lt"/>
              </a:rPr>
              <a:t>No-Curb cut</a:t>
            </a:r>
          </a:p>
        </p:txBody>
      </p:sp>
      <p:sp>
        <p:nvSpPr>
          <p:cNvPr id="94" name="Line 5">
            <a:extLst>
              <a:ext uri="{FF2B5EF4-FFF2-40B4-BE49-F238E27FC236}">
                <a16:creationId xmlns:a16="http://schemas.microsoft.com/office/drawing/2014/main" xmlns="" id="{7ABBA9A4-DE99-450F-A8B0-E182FA9D4D8A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14449013" y="4997126"/>
            <a:ext cx="270673" cy="236167"/>
          </a:xfrm>
          <a:prstGeom prst="line">
            <a:avLst/>
          </a:prstGeom>
          <a:noFill/>
          <a:ln w="9525">
            <a:solidFill>
              <a:schemeClr val="accent4">
                <a:lumMod val="50000"/>
                <a:lumOff val="50000"/>
              </a:schemeClr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>
              <a:latin typeface="+mn-lt"/>
            </a:endParaRPr>
          </a:p>
        </p:txBody>
      </p:sp>
      <p:sp>
        <p:nvSpPr>
          <p:cNvPr id="95" name="Line 5">
            <a:extLst>
              <a:ext uri="{FF2B5EF4-FFF2-40B4-BE49-F238E27FC236}">
                <a16:creationId xmlns:a16="http://schemas.microsoft.com/office/drawing/2014/main" xmlns="" id="{71BF9FD8-534E-4F1C-BDAE-7FED5CD12300}"/>
              </a:ext>
            </a:extLst>
          </p:cNvPr>
          <p:cNvSpPr>
            <a:spLocks noChangeShapeType="1"/>
          </p:cNvSpPr>
          <p:nvPr/>
        </p:nvSpPr>
        <p:spPr bwMode="gray">
          <a:xfrm>
            <a:off x="14449014" y="5233294"/>
            <a:ext cx="195496" cy="7042"/>
          </a:xfrm>
          <a:prstGeom prst="line">
            <a:avLst/>
          </a:prstGeom>
          <a:noFill/>
          <a:ln w="9525">
            <a:solidFill>
              <a:schemeClr val="accent4">
                <a:lumMod val="50000"/>
                <a:lumOff val="50000"/>
              </a:schemeClr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>
              <a:latin typeface="+mn-lt"/>
            </a:endParaRPr>
          </a:p>
        </p:txBody>
      </p:sp>
      <p:sp>
        <p:nvSpPr>
          <p:cNvPr id="96" name="Text Box 94">
            <a:extLst>
              <a:ext uri="{FF2B5EF4-FFF2-40B4-BE49-F238E27FC236}">
                <a16:creationId xmlns:a16="http://schemas.microsoft.com/office/drawing/2014/main" xmlns="" id="{1A222204-F88A-44BC-838E-A0A77CEEE66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412056" y="4746171"/>
            <a:ext cx="8374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fol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b="1" dirty="0">
                <a:solidFill>
                  <a:srgbClr val="354CA1"/>
                </a:solidFill>
                <a:latin typeface="+mn-lt"/>
              </a:rPr>
              <a:t>4</a:t>
            </a:r>
            <a:r>
              <a:rPr lang="en-US" sz="900" b="1" dirty="0" smtClean="0">
                <a:solidFill>
                  <a:srgbClr val="354CA1"/>
                </a:solidFill>
                <a:latin typeface="+mn-lt"/>
              </a:rPr>
              <a:t>.) Classify</a:t>
            </a:r>
            <a:endParaRPr lang="en-US" sz="900" b="1" dirty="0">
              <a:solidFill>
                <a:srgbClr val="354CA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sktop">
  <a:themeElements>
    <a:clrScheme name="Deskto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k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skto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kto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456</Words>
  <Application>Microsoft Office PowerPoint</Application>
  <PresentationFormat>Custom</PresentationFormat>
  <Paragraphs>63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Desktop</vt:lpstr>
      <vt:lpstr>think-cell Slide</vt:lpstr>
      <vt:lpstr>Clip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Alex Deshowitz</cp:lastModifiedBy>
  <cp:revision>102</cp:revision>
  <cp:lastPrinted>2017-11-03T19:23:10Z</cp:lastPrinted>
  <dcterms:created xsi:type="dcterms:W3CDTF">2015-10-22T04:37:18Z</dcterms:created>
  <dcterms:modified xsi:type="dcterms:W3CDTF">2017-11-03T19:48:48Z</dcterms:modified>
</cp:coreProperties>
</file>