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4"/>
  </p:notesMasterIdLst>
  <p:sldIdLst>
    <p:sldId id="258" r:id="rId4"/>
    <p:sldId id="268" r:id="rId5"/>
    <p:sldId id="260" r:id="rId6"/>
    <p:sldId id="261" r:id="rId7"/>
    <p:sldId id="267" r:id="rId8"/>
    <p:sldId id="269" r:id="rId9"/>
    <p:sldId id="271"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104" d="100"/>
          <a:sy n="104" d="100"/>
        </p:scale>
        <p:origin x="144"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31595-44DA-4FEC-B837-7EF25C36E313}" type="datetimeFigureOut">
              <a:rPr lang="en-US" smtClean="0"/>
              <a:t>6/4/2017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E9E85-5CD6-4507-9E5D-ED5485282BC8}" type="slidenum">
              <a:rPr lang="en-US" smtClean="0"/>
              <a:t>‹#›</a:t>
            </a:fld>
            <a:endParaRPr lang="en-US"/>
          </a:p>
        </p:txBody>
      </p:sp>
    </p:spTree>
    <p:extLst>
      <p:ext uri="{BB962C8B-B14F-4D97-AF65-F5344CB8AC3E}">
        <p14:creationId xmlns:p14="http://schemas.microsoft.com/office/powerpoint/2010/main" val="347720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4562475"/>
            <a:ext cx="91440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
        <p:nvSpPr>
          <p:cNvPr id="3" name="Subtitle 2"/>
          <p:cNvSpPr>
            <a:spLocks noGrp="1"/>
          </p:cNvSpPr>
          <p:nvPr>
            <p:ph type="subTitle" idx="1" hasCustomPrompt="1"/>
          </p:nvPr>
        </p:nvSpPr>
        <p:spPr>
          <a:xfrm>
            <a:off x="609600" y="5343524"/>
            <a:ext cx="5924550" cy="828676"/>
          </a:xfrm>
        </p:spPr>
        <p:txBody>
          <a:bodyPr>
            <a:noAutofit/>
          </a:bodyPr>
          <a:lstStyle>
            <a:lvl1pPr marL="0" indent="0" algn="l">
              <a:lnSpc>
                <a:spcPct val="100000"/>
              </a:lnSpc>
              <a:spcBef>
                <a:spcPts val="0"/>
              </a:spcBef>
              <a:buNone/>
              <a:defRPr sz="1800">
                <a:solidFill>
                  <a:srgbClr val="354CA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p>
          <a:p>
            <a:r>
              <a:rPr lang="en-US" dirty="0"/>
              <a:t>Class</a:t>
            </a:r>
          </a:p>
          <a:p>
            <a:r>
              <a:rPr lang="en-US" dirty="0"/>
              <a:t>Date</a:t>
            </a:r>
          </a:p>
        </p:txBody>
      </p:sp>
      <p:sp>
        <p:nvSpPr>
          <p:cNvPr id="6" name="Slide Number Placeholder 5"/>
          <p:cNvSpPr>
            <a:spLocks noGrp="1"/>
          </p:cNvSpPr>
          <p:nvPr>
            <p:ph type="sldNum" sz="quarter" idx="12"/>
          </p:nvPr>
        </p:nvSpPr>
        <p:spPr>
          <a:xfrm>
            <a:off x="11894975"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Tree>
    <p:extLst>
      <p:ext uri="{BB962C8B-B14F-4D97-AF65-F5344CB8AC3E}">
        <p14:creationId xmlns:p14="http://schemas.microsoft.com/office/powerpoint/2010/main" val="3965301224"/>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 userDrawn="1">
          <p15:clr>
            <a:srgbClr val="FBAE40"/>
          </p15:clr>
        </p15:guide>
        <p15:guide id="3" pos="7296" userDrawn="1">
          <p15:clr>
            <a:srgbClr val="FBAE40"/>
          </p15:clr>
        </p15:guide>
        <p15:guide id="4" orient="horz" pos="6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25037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420759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9422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752100"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
        <p:nvSpPr>
          <p:cNvPr id="10" name="Content Placeholder 2"/>
          <p:cNvSpPr>
            <a:spLocks noGrp="1"/>
          </p:cNvSpPr>
          <p:nvPr>
            <p:ph idx="1"/>
          </p:nvPr>
        </p:nvSpPr>
        <p:spPr>
          <a:xfrm>
            <a:off x="609600" y="1604168"/>
            <a:ext cx="10972800" cy="4568031"/>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800">
                <a:solidFill>
                  <a:srgbClr val="354CA1"/>
                </a:solidFill>
                <a:latin typeface="Arial" panose="020B0604020202020204" pitchFamily="34" charset="0"/>
                <a:cs typeface="Arial" panose="020B0604020202020204" pitchFamily="34" charset="0"/>
              </a:defRPr>
            </a:lvl3pPr>
            <a:lvl4pPr>
              <a:defRPr sz="1800">
                <a:solidFill>
                  <a:srgbClr val="354CA1"/>
                </a:solidFill>
                <a:latin typeface="Arial" panose="020B0604020202020204" pitchFamily="34" charset="0"/>
                <a:cs typeface="Arial" panose="020B0604020202020204" pitchFamily="34" charset="0"/>
              </a:defRPr>
            </a:lvl4pPr>
            <a:lvl5pPr>
              <a:defRPr sz="1800">
                <a:solidFill>
                  <a:srgbClr val="354CA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hasCustomPrompt="1"/>
          </p:nvPr>
        </p:nvSpPr>
        <p:spPr>
          <a:xfrm>
            <a:off x="609600" y="0"/>
            <a:ext cx="109728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Tree>
    <p:extLst>
      <p:ext uri="{BB962C8B-B14F-4D97-AF65-F5344CB8AC3E}">
        <p14:creationId xmlns:p14="http://schemas.microsoft.com/office/powerpoint/2010/main" val="3372680169"/>
      </p:ext>
    </p:extLst>
  </p:cSld>
  <p:clrMapOvr>
    <a:masterClrMapping/>
  </p:clrMapOvr>
  <p:hf hdr="0" ftr="0" dt="0"/>
  <p:extLst>
    <p:ext uri="{DCECCB84-F9BA-43D5-87BE-67443E8EF086}">
      <p15:sldGuideLst xmlns:p15="http://schemas.microsoft.com/office/powerpoint/2012/main">
        <p15:guide id="1" orient="horz" pos="3888">
          <p15:clr>
            <a:srgbClr val="FBAE40"/>
          </p15:clr>
        </p15:guide>
        <p15:guide id="2" pos="384">
          <p15:clr>
            <a:srgbClr val="FBAE40"/>
          </p15:clr>
        </p15:guide>
        <p15:guide id="3" pos="7296">
          <p15:clr>
            <a:srgbClr val="FBAE40"/>
          </p15:clr>
        </p15:guide>
        <p15:guide id="4" orient="horz" pos="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48712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74556-12F9-40FA-BD29-031FD15AF59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4369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B74556-12F9-40FA-BD29-031FD15AF59E}"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67596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B74556-12F9-40FA-BD29-031FD15AF59E}" type="datetimeFigureOut">
              <a:rPr lang="en-US" smtClean="0"/>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09701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B74556-12F9-40FA-BD29-031FD15AF59E}" type="datetimeFigureOut">
              <a:rPr lang="en-US" smtClean="0"/>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45576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74556-12F9-40FA-BD29-031FD15AF59E}" type="datetimeFigureOut">
              <a:rPr lang="en-US" smtClean="0"/>
              <a:t>6/4/2017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61350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8680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74556-12F9-40FA-BD29-031FD15AF59E}" type="datetimeFigureOut">
              <a:rPr lang="en-US" smtClean="0"/>
              <a:t>6/4/2017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1F4F4-A082-40CA-B36A-B0C2125DDA09}" type="slidenum">
              <a:rPr lang="en-US" smtClean="0"/>
              <a:t>‹#›</a:t>
            </a:fld>
            <a:endParaRPr lang="en-US"/>
          </a:p>
        </p:txBody>
      </p:sp>
    </p:spTree>
    <p:extLst>
      <p:ext uri="{BB962C8B-B14F-4D97-AF65-F5344CB8AC3E}">
        <p14:creationId xmlns:p14="http://schemas.microsoft.com/office/powerpoint/2010/main" val="158474415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773748"/>
            <a:ext cx="10972800" cy="868219"/>
          </a:xfrm>
        </p:spPr>
        <p:txBody>
          <a:bodyPr>
            <a:normAutofit/>
          </a:bodyPr>
          <a:lstStyle/>
          <a:p>
            <a:r>
              <a:rPr lang="en-US" sz="2400" b="1" dirty="0"/>
              <a:t>Detecting, Mapping, and Grading Sidewalks using Street View Images and Secondary Sources for the city of Dallas</a:t>
            </a:r>
            <a:endParaRPr lang="en-US" sz="2400" dirty="0">
              <a:solidFill>
                <a:schemeClr val="accent3"/>
              </a:solidFill>
            </a:endParaRPr>
          </a:p>
        </p:txBody>
      </p:sp>
      <p:sp>
        <p:nvSpPr>
          <p:cNvPr id="3" name="Subtitle 2"/>
          <p:cNvSpPr>
            <a:spLocks noGrp="1"/>
          </p:cNvSpPr>
          <p:nvPr>
            <p:ph type="subTitle" idx="1"/>
          </p:nvPr>
        </p:nvSpPr>
        <p:spPr>
          <a:xfrm>
            <a:off x="609600" y="5586551"/>
            <a:ext cx="5924550" cy="574102"/>
          </a:xfrm>
        </p:spPr>
        <p:txBody>
          <a:bodyPr/>
          <a:lstStyle/>
          <a:p>
            <a:r>
              <a:rPr lang="en-US" dirty="0">
                <a:solidFill>
                  <a:schemeClr val="accent3"/>
                </a:solidFill>
              </a:rPr>
              <a:t>Andrew Abbott, Alex </a:t>
            </a:r>
            <a:r>
              <a:rPr lang="en-US" dirty="0" err="1">
                <a:solidFill>
                  <a:schemeClr val="accent3"/>
                </a:solidFill>
              </a:rPr>
              <a:t>Deshowitz</a:t>
            </a:r>
            <a:r>
              <a:rPr lang="en-US" dirty="0">
                <a:solidFill>
                  <a:schemeClr val="accent3"/>
                </a:solidFill>
              </a:rPr>
              <a:t>, Dennis Murray</a:t>
            </a:r>
          </a:p>
          <a:p>
            <a:r>
              <a:rPr lang="en-US" dirty="0">
                <a:solidFill>
                  <a:schemeClr val="accent3"/>
                </a:solidFill>
              </a:rPr>
              <a:t>Advisor: Dr. Eric Larson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550" y="1980441"/>
            <a:ext cx="1390650" cy="1390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8928" y="1980441"/>
            <a:ext cx="2642997" cy="1371509"/>
          </a:xfrm>
          <a:prstGeom prst="rect">
            <a:avLst/>
          </a:prstGeom>
        </p:spPr>
      </p:pic>
    </p:spTree>
    <p:extLst>
      <p:ext uri="{BB962C8B-B14F-4D97-AF65-F5344CB8AC3E}">
        <p14:creationId xmlns:p14="http://schemas.microsoft.com/office/powerpoint/2010/main" val="30584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a:solidFill>
                  <a:schemeClr val="tx1"/>
                </a:solidFill>
              </a:rPr>
              <a:t>Areas without image coverage, do these correlate to poverty or underserved communities?</a:t>
            </a:r>
          </a:p>
          <a:p>
            <a:r>
              <a:rPr lang="en-US" sz="1800" dirty="0">
                <a:solidFill>
                  <a:schemeClr val="tx1"/>
                </a:solidFill>
              </a:rPr>
              <a:t>Terms of Service for Google SV</a:t>
            </a:r>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10</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Ethics</a:t>
            </a:r>
          </a:p>
        </p:txBody>
      </p:sp>
    </p:spTree>
    <p:extLst>
      <p:ext uri="{BB962C8B-B14F-4D97-AF65-F5344CB8AC3E}">
        <p14:creationId xmlns:p14="http://schemas.microsoft.com/office/powerpoint/2010/main" val="326368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2</a:t>
            </a:fld>
            <a:endParaRPr lang="en-US"/>
          </a:p>
        </p:txBody>
      </p:sp>
      <p:sp>
        <p:nvSpPr>
          <p:cNvPr id="3" name="Content Placeholder 2"/>
          <p:cNvSpPr>
            <a:spLocks noGrp="1"/>
          </p:cNvSpPr>
          <p:nvPr>
            <p:ph idx="1"/>
          </p:nvPr>
        </p:nvSpPr>
        <p:spPr/>
        <p:txBody>
          <a:bodyPr>
            <a:normAutofit/>
          </a:bodyPr>
          <a:lstStyle/>
          <a:p>
            <a:r>
              <a:rPr lang="en-US" sz="1800" dirty="0"/>
              <a:t>The city of Dallas currently has an infrastructure spend allocation problem for several essential portions of the city’s infrastructure.  Currently, there is </a:t>
            </a:r>
            <a:r>
              <a:rPr lang="en-US" sz="1800" b="1" dirty="0"/>
              <a:t>no scientific approach </a:t>
            </a:r>
            <a:r>
              <a:rPr lang="en-US" sz="1800" dirty="0"/>
              <a:t>to allocating these resources which often leads to waste or unclear priorities</a:t>
            </a:r>
          </a:p>
          <a:p>
            <a:r>
              <a:rPr lang="en-US" sz="1800" dirty="0"/>
              <a:t>The city’s </a:t>
            </a:r>
            <a:r>
              <a:rPr lang="en-US" sz="1800" b="1" dirty="0"/>
              <a:t>sidewalk infrastructure </a:t>
            </a:r>
            <a:r>
              <a:rPr lang="en-US" sz="1800" dirty="0"/>
              <a:t>is one area where this is evident</a:t>
            </a:r>
          </a:p>
          <a:p>
            <a:r>
              <a:rPr lang="en-US" sz="1800" dirty="0"/>
              <a:t>Our goal is to create a system that </a:t>
            </a:r>
            <a:r>
              <a:rPr lang="en-US" sz="1800" b="1" dirty="0"/>
              <a:t>identifies</a:t>
            </a:r>
            <a:r>
              <a:rPr lang="en-US" sz="1800" dirty="0"/>
              <a:t> sidewalks from images, </a:t>
            </a:r>
            <a:r>
              <a:rPr lang="en-US" sz="1800" b="1" dirty="0"/>
              <a:t>grades</a:t>
            </a:r>
            <a:r>
              <a:rPr lang="en-US" sz="1800" dirty="0"/>
              <a:t> the sidewalks for quality and obstacles, and then </a:t>
            </a:r>
            <a:r>
              <a:rPr lang="en-US" sz="1800" b="1" dirty="0"/>
              <a:t>recommends</a:t>
            </a:r>
            <a:r>
              <a:rPr lang="en-US" sz="1800" dirty="0"/>
              <a:t> which sidewalks should be repaired</a:t>
            </a:r>
          </a:p>
          <a:p>
            <a:r>
              <a:rPr lang="en-US" sz="1800" dirty="0"/>
              <a:t>The </a:t>
            </a:r>
            <a:r>
              <a:rPr lang="en-US" sz="1800" b="1" dirty="0"/>
              <a:t>training process </a:t>
            </a:r>
            <a:r>
              <a:rPr lang="en-US" sz="1800" dirty="0"/>
              <a:t>will be the </a:t>
            </a:r>
            <a:r>
              <a:rPr lang="en-US" sz="1800" b="1" dirty="0"/>
              <a:t>most complex </a:t>
            </a:r>
            <a:r>
              <a:rPr lang="en-US" sz="1800" dirty="0"/>
              <a:t>phase of this project.  We have </a:t>
            </a:r>
            <a:r>
              <a:rPr lang="en-US" sz="1800" b="1" dirty="0"/>
              <a:t>2 training options</a:t>
            </a:r>
            <a:r>
              <a:rPr lang="en-US" sz="1800" dirty="0"/>
              <a:t>.  First, we may be able to leverage work that has been done by the University of Maryland or we may need to create our own training data via the use of manual image manipulation (bounding boxes)</a:t>
            </a:r>
          </a:p>
          <a:p>
            <a:r>
              <a:rPr lang="en-US" sz="1800" dirty="0"/>
              <a:t>Once a reliable data creation process is completed, we plan to test a series of machine learning algorithms including: Convolutional Neural Networks and Bayesian Belief Networks</a:t>
            </a:r>
          </a:p>
        </p:txBody>
      </p:sp>
      <p:sp>
        <p:nvSpPr>
          <p:cNvPr id="4" name="Title 3"/>
          <p:cNvSpPr>
            <a:spLocks noGrp="1"/>
          </p:cNvSpPr>
          <p:nvPr>
            <p:ph type="ctrTitle"/>
          </p:nvPr>
        </p:nvSpPr>
        <p:spPr/>
        <p:txBody>
          <a:bodyPr>
            <a:normAutofit/>
          </a:bodyPr>
          <a:lstStyle/>
          <a:p>
            <a:r>
              <a:rPr lang="en-US" sz="2400" b="1" dirty="0">
                <a:solidFill>
                  <a:schemeClr val="accent3"/>
                </a:solidFill>
              </a:rPr>
              <a:t>Executive Summary</a:t>
            </a:r>
          </a:p>
        </p:txBody>
      </p:sp>
    </p:spTree>
    <p:extLst>
      <p:ext uri="{BB962C8B-B14F-4D97-AF65-F5344CB8AC3E}">
        <p14:creationId xmlns:p14="http://schemas.microsoft.com/office/powerpoint/2010/main" val="153425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tx1"/>
                </a:solidFill>
              </a:rPr>
              <a:t>Problem Statement</a:t>
            </a:r>
          </a:p>
          <a:p>
            <a:r>
              <a:rPr lang="en-US" dirty="0">
                <a:solidFill>
                  <a:schemeClr val="tx1"/>
                </a:solidFill>
              </a:rPr>
              <a:t>Project Plan</a:t>
            </a:r>
          </a:p>
          <a:p>
            <a:r>
              <a:rPr lang="en-US" dirty="0">
                <a:solidFill>
                  <a:schemeClr val="tx1"/>
                </a:solidFill>
              </a:rPr>
              <a:t>Ethical Consideration</a:t>
            </a:r>
          </a:p>
          <a:p>
            <a:endParaRPr lang="en-US" dirty="0"/>
          </a:p>
        </p:txBody>
      </p:sp>
      <p:sp>
        <p:nvSpPr>
          <p:cNvPr id="4" name="TextBox 3"/>
          <p:cNvSpPr txBox="1"/>
          <p:nvPr/>
        </p:nvSpPr>
        <p:spPr>
          <a:xfrm>
            <a:off x="609600" y="200025"/>
            <a:ext cx="10972800" cy="400110"/>
          </a:xfrm>
          <a:prstGeom prst="rect">
            <a:avLst/>
          </a:prstGeom>
          <a:noFill/>
        </p:spPr>
        <p:txBody>
          <a:bodyPr wrap="square" rtlCol="0">
            <a:spAutoFit/>
          </a:bodyPr>
          <a:lstStyle/>
          <a:p>
            <a:r>
              <a:rPr lang="en-US" sz="2000" b="1" dirty="0">
                <a:solidFill>
                  <a:schemeClr val="accent3"/>
                </a:solidFill>
                <a:latin typeface="Arial" panose="020B0604020202020204" pitchFamily="34" charset="0"/>
                <a:cs typeface="Arial" panose="020B0604020202020204" pitchFamily="34" charset="0"/>
              </a:rPr>
              <a:t>Agenda</a:t>
            </a:r>
          </a:p>
        </p:txBody>
      </p:sp>
      <p:sp>
        <p:nvSpPr>
          <p:cNvPr id="5" name="Slide Number Placeholder 4"/>
          <p:cNvSpPr>
            <a:spLocks noGrp="1"/>
          </p:cNvSpPr>
          <p:nvPr>
            <p:ph type="sldNum" sz="quarter" idx="12"/>
          </p:nvPr>
        </p:nvSpPr>
        <p:spPr/>
        <p:txBody>
          <a:bodyPr/>
          <a:lstStyle/>
          <a:p>
            <a:fld id="{B5C1F4F4-A082-40CA-B36A-B0C2125DDA09}" type="slidenum">
              <a:rPr lang="en-US" smtClean="0"/>
              <a:t>3</a:t>
            </a:fld>
            <a:endParaRPr lang="en-US"/>
          </a:p>
        </p:txBody>
      </p:sp>
    </p:spTree>
    <p:extLst>
      <p:ext uri="{BB962C8B-B14F-4D97-AF65-F5344CB8AC3E}">
        <p14:creationId xmlns:p14="http://schemas.microsoft.com/office/powerpoint/2010/main" val="300097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4</a:t>
            </a:fld>
            <a:endParaRPr lang="en-US"/>
          </a:p>
        </p:txBody>
      </p:sp>
      <p:sp>
        <p:nvSpPr>
          <p:cNvPr id="5" name="TextBox 4"/>
          <p:cNvSpPr txBox="1"/>
          <p:nvPr/>
        </p:nvSpPr>
        <p:spPr>
          <a:xfrm>
            <a:off x="609600" y="49023"/>
            <a:ext cx="10972800" cy="1015663"/>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Current state of Dallas sidewalks</a:t>
            </a:r>
          </a:p>
          <a:p>
            <a:r>
              <a:rPr lang="en-US" dirty="0">
                <a:solidFill>
                  <a:schemeClr val="accent3"/>
                </a:solidFill>
                <a:latin typeface="Arial" panose="020B0604020202020204" pitchFamily="34" charset="0"/>
                <a:cs typeface="Arial" panose="020B0604020202020204" pitchFamily="34" charset="0"/>
              </a:rPr>
              <a:t>Dallas is currently one of the least walkable cities in the country and this provides a disparity for those who cannot afford to own a car or do not have the means to drive a vehicle or access other transportation</a:t>
            </a:r>
          </a:p>
        </p:txBody>
      </p:sp>
      <p:sp>
        <p:nvSpPr>
          <p:cNvPr id="3" name="TextBox 2"/>
          <p:cNvSpPr txBox="1"/>
          <p:nvPr/>
        </p:nvSpPr>
        <p:spPr>
          <a:xfrm>
            <a:off x="609600" y="6207853"/>
            <a:ext cx="8693791" cy="338554"/>
          </a:xfrm>
          <a:prstGeom prst="rect">
            <a:avLst/>
          </a:prstGeom>
          <a:noFill/>
        </p:spPr>
        <p:txBody>
          <a:bodyPr wrap="square" rtlCol="0">
            <a:spAutoFit/>
          </a:bodyPr>
          <a:lstStyle/>
          <a:p>
            <a:r>
              <a:rPr lang="en-US" sz="800" dirty="0"/>
              <a:t>1. </a:t>
            </a:r>
          </a:p>
          <a:p>
            <a:r>
              <a:rPr lang="en-US" sz="800" dirty="0"/>
              <a:t>2. Dallas city budget: http://financialtransparency.dallascityhall.com/Budget/proposed1516/proposed-fy15-16-BudgetBook.pdf</a:t>
            </a:r>
          </a:p>
        </p:txBody>
      </p:sp>
      <p:sp>
        <p:nvSpPr>
          <p:cNvPr id="8" name="Content Placeholder 2"/>
          <p:cNvSpPr txBox="1">
            <a:spLocks/>
          </p:cNvSpPr>
          <p:nvPr/>
        </p:nvSpPr>
        <p:spPr>
          <a:xfrm>
            <a:off x="7357144" y="1084051"/>
            <a:ext cx="4225255" cy="4568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354CA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For a city like Dallas, walkable sidewalks are essential as the city grows in both size and diversity</a:t>
            </a:r>
          </a:p>
          <a:p>
            <a:r>
              <a:rPr lang="en-US" sz="1400" dirty="0">
                <a:solidFill>
                  <a:schemeClr val="tx1"/>
                </a:solidFill>
              </a:rPr>
              <a:t>According to Walkscore.com</a:t>
            </a:r>
            <a:r>
              <a:rPr lang="en-US" sz="1400" baseline="30000" dirty="0">
                <a:solidFill>
                  <a:schemeClr val="tx1"/>
                </a:solidFill>
              </a:rPr>
              <a:t>1</a:t>
            </a:r>
            <a:r>
              <a:rPr lang="en-US" sz="1400" dirty="0">
                <a:solidFill>
                  <a:schemeClr val="tx1"/>
                </a:solidFill>
              </a:rPr>
              <a:t>, Dallas’ walk score rating is 46.  </a:t>
            </a:r>
          </a:p>
          <a:p>
            <a:pPr lvl="1"/>
            <a:r>
              <a:rPr lang="en-US" sz="1400" dirty="0">
                <a:solidFill>
                  <a:schemeClr val="tx1"/>
                </a:solidFill>
              </a:rPr>
              <a:t>This compares to cities such as New York, Boston, and San Francisco which have Walk Scores between 81 and 89</a:t>
            </a:r>
          </a:p>
          <a:p>
            <a:pPr lvl="1"/>
            <a:r>
              <a:rPr lang="en-US" sz="1400" dirty="0">
                <a:solidFill>
                  <a:schemeClr val="tx1"/>
                </a:solidFill>
              </a:rPr>
              <a:t>While on par with peer cities such as Houston (49) and Austin (40), Dallas has the opportunity to tailor the infrastructure in place by upgrading areas that need improvement for those citizens who are in the most need</a:t>
            </a:r>
          </a:p>
          <a:p>
            <a:r>
              <a:rPr lang="en-US" sz="1400" dirty="0">
                <a:solidFill>
                  <a:schemeClr val="tx1"/>
                </a:solidFill>
              </a:rPr>
              <a:t>The city has added over $16.7M to the annual Street Services</a:t>
            </a:r>
            <a:r>
              <a:rPr lang="en-US" sz="1400" baseline="30000" dirty="0">
                <a:solidFill>
                  <a:schemeClr val="tx1"/>
                </a:solidFill>
              </a:rPr>
              <a:t>2</a:t>
            </a:r>
            <a:r>
              <a:rPr lang="en-US" sz="1400" dirty="0">
                <a:solidFill>
                  <a:schemeClr val="tx1"/>
                </a:solidFill>
              </a:rPr>
              <a:t> budget in the past year and the most recent citizen survey places infrastructure improvement as the number one area of importance for Dallas residents</a:t>
            </a:r>
          </a:p>
          <a:p>
            <a:endParaRPr lang="en-US" sz="1600" dirty="0">
              <a:solidFill>
                <a:schemeClr val="tx1"/>
              </a:solidFill>
            </a:endParaRPr>
          </a:p>
        </p:txBody>
      </p:sp>
      <p:pic>
        <p:nvPicPr>
          <p:cNvPr id="1026" name="Picture 2" descr="Image result for sidewa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231" y="1191237"/>
            <a:ext cx="5417016" cy="359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03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a:solidFill>
                  <a:schemeClr val="tx1"/>
                </a:solidFill>
              </a:rPr>
              <a:t>Open Street Map</a:t>
            </a:r>
          </a:p>
          <a:p>
            <a:r>
              <a:rPr lang="en-US" sz="1800" dirty="0">
                <a:solidFill>
                  <a:schemeClr val="tx1"/>
                </a:solidFill>
              </a:rPr>
              <a:t>Google Street View</a:t>
            </a:r>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5</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Data Sourcing</a:t>
            </a:r>
          </a:p>
        </p:txBody>
      </p:sp>
    </p:spTree>
    <p:extLst>
      <p:ext uri="{BB962C8B-B14F-4D97-AF65-F5344CB8AC3E}">
        <p14:creationId xmlns:p14="http://schemas.microsoft.com/office/powerpoint/2010/main" val="349686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6</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Potential approaches to training data</a:t>
            </a:r>
            <a:br>
              <a:rPr lang="en-US" sz="2700" b="1" dirty="0">
                <a:solidFill>
                  <a:schemeClr val="accent3"/>
                </a:solidFill>
              </a:rPr>
            </a:br>
            <a:r>
              <a:rPr lang="en-US" sz="1800" dirty="0">
                <a:solidFill>
                  <a:schemeClr val="accent3"/>
                </a:solidFill>
              </a:rPr>
              <a:t>Our plan is to either leverage the University of Maryland approach or design our own approach via the use of bounding boxes to feed those pixel boundaries into our dataset</a:t>
            </a:r>
            <a:endParaRPr lang="en-US" sz="2400" b="1" dirty="0">
              <a:solidFill>
                <a:schemeClr val="accent3"/>
              </a:solidFill>
            </a:endParaRPr>
          </a:p>
        </p:txBody>
      </p:sp>
      <p:sp>
        <p:nvSpPr>
          <p:cNvPr id="5" name="Oval 4"/>
          <p:cNvSpPr/>
          <p:nvPr/>
        </p:nvSpPr>
        <p:spPr>
          <a:xfrm>
            <a:off x="2974701" y="197139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8059319" y="197139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TextBox 6"/>
          <p:cNvSpPr txBox="1"/>
          <p:nvPr/>
        </p:nvSpPr>
        <p:spPr>
          <a:xfrm>
            <a:off x="4365697" y="1173018"/>
            <a:ext cx="2576946" cy="646331"/>
          </a:xfrm>
          <a:prstGeom prst="rect">
            <a:avLst/>
          </a:prstGeom>
          <a:noFill/>
        </p:spPr>
        <p:txBody>
          <a:bodyPr wrap="square" rtlCol="0">
            <a:spAutoFit/>
          </a:bodyPr>
          <a:lstStyle/>
          <a:p>
            <a:pPr algn="ctr"/>
            <a:r>
              <a:rPr lang="en-US" dirty="0"/>
              <a:t>Approaches to creating the data</a:t>
            </a:r>
          </a:p>
        </p:txBody>
      </p:sp>
      <p:sp>
        <p:nvSpPr>
          <p:cNvPr id="8" name="TextBox 7"/>
          <p:cNvSpPr txBox="1"/>
          <p:nvPr/>
        </p:nvSpPr>
        <p:spPr>
          <a:xfrm>
            <a:off x="1681020" y="2493818"/>
            <a:ext cx="2863273" cy="523220"/>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University of Maryland</a:t>
            </a:r>
          </a:p>
          <a:p>
            <a:r>
              <a:rPr lang="en-US" sz="1400" dirty="0">
                <a:latin typeface="Arial" panose="020B0604020202020204" pitchFamily="34" charset="0"/>
                <a:cs typeface="Arial" panose="020B0604020202020204" pitchFamily="34" charset="0"/>
              </a:rPr>
              <a:t>…add verbiage and reference</a:t>
            </a:r>
          </a:p>
        </p:txBody>
      </p:sp>
      <p:sp>
        <p:nvSpPr>
          <p:cNvPr id="9" name="TextBox 8"/>
          <p:cNvSpPr txBox="1"/>
          <p:nvPr/>
        </p:nvSpPr>
        <p:spPr>
          <a:xfrm>
            <a:off x="6138152" y="2497723"/>
            <a:ext cx="4114209" cy="3754874"/>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Manual approach</a:t>
            </a:r>
          </a:p>
          <a:p>
            <a:r>
              <a:rPr lang="en-US" sz="1400" b="1" dirty="0">
                <a:solidFill>
                  <a:schemeClr val="accent1"/>
                </a:solidFill>
                <a:latin typeface="Arial" panose="020B0604020202020204" pitchFamily="34" charset="0"/>
                <a:cs typeface="Arial" panose="020B0604020202020204" pitchFamily="34" charset="0"/>
              </a:rPr>
              <a:t>Summary</a:t>
            </a:r>
            <a:r>
              <a:rPr lang="en-US" sz="1400" dirty="0">
                <a:solidFill>
                  <a:schemeClr val="accent1"/>
                </a:solidFill>
                <a:latin typeface="Arial" panose="020B0604020202020204" pitchFamily="34" charset="0"/>
                <a:cs typeface="Arial" panose="020B0604020202020204" pitchFamily="34" charset="0"/>
              </a:rPr>
              <a:t>: Our approach will take a series of training images from Google </a:t>
            </a:r>
            <a:r>
              <a:rPr lang="en-US" sz="1400" dirty="0" err="1">
                <a:solidFill>
                  <a:schemeClr val="accent1"/>
                </a:solidFill>
                <a:latin typeface="Arial" panose="020B0604020202020204" pitchFamily="34" charset="0"/>
                <a:cs typeface="Arial" panose="020B0604020202020204" pitchFamily="34" charset="0"/>
              </a:rPr>
              <a:t>Streetview</a:t>
            </a:r>
            <a:r>
              <a:rPr lang="en-US" sz="1400" dirty="0">
                <a:solidFill>
                  <a:schemeClr val="accent1"/>
                </a:solidFill>
                <a:latin typeface="Arial" panose="020B0604020202020204" pitchFamily="34" charset="0"/>
                <a:cs typeface="Arial" panose="020B0604020202020204" pitchFamily="34" charset="0"/>
              </a:rPr>
              <a:t> and complete 2 steps</a:t>
            </a:r>
            <a:endParaRPr lang="en-US" sz="1400" b="1" dirty="0">
              <a:solidFill>
                <a:schemeClr val="accent1"/>
              </a:solidFill>
              <a:latin typeface="Arial" panose="020B0604020202020204" pitchFamily="34" charset="0"/>
              <a:cs typeface="Arial" panose="020B0604020202020204" pitchFamily="34" charset="0"/>
            </a:endParaRPr>
          </a:p>
          <a:p>
            <a:r>
              <a:rPr lang="en-US" sz="1400" b="1" dirty="0">
                <a:solidFill>
                  <a:schemeClr val="accent1"/>
                </a:solidFill>
                <a:latin typeface="Arial" panose="020B0604020202020204" pitchFamily="34" charset="0"/>
                <a:cs typeface="Arial" panose="020B0604020202020204" pitchFamily="34" charset="0"/>
              </a:rPr>
              <a:t>Process: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sidewalk feature in image</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Encode specific features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Obstacles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Transitions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Harsh curbs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non-sidewalk elements to mark as bad data</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Bicycles/toys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Trash</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Markers/cones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Humans</a:t>
            </a:r>
          </a:p>
          <a:p>
            <a:pPr marL="800100" lvl="1" indent="-342900">
              <a:buFont typeface="Arial" panose="020B0604020202020204" pitchFamily="34" charset="0"/>
              <a:buChar char="•"/>
            </a:pPr>
            <a:endParaRPr lang="en-US"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33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7</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Details of the manual approach</a:t>
            </a:r>
            <a:br>
              <a:rPr lang="en-US" sz="2700" b="1" dirty="0">
                <a:solidFill>
                  <a:schemeClr val="accent3"/>
                </a:solidFill>
              </a:rPr>
            </a:br>
            <a:r>
              <a:rPr lang="en-US" sz="2000" dirty="0">
                <a:solidFill>
                  <a:schemeClr val="accent3"/>
                </a:solidFill>
              </a:rPr>
              <a:t>the manual approach will encode sidewalks first and then identify the key features that will help us determine the characteristics and ultimate grade of the sidewalk</a:t>
            </a: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81" y="1457503"/>
            <a:ext cx="7372720" cy="3973480"/>
          </a:xfrm>
          <a:prstGeom prst="rect">
            <a:avLst/>
          </a:prstGeom>
        </p:spPr>
      </p:pic>
      <p:sp>
        <p:nvSpPr>
          <p:cNvPr id="13" name="Rectangle 12"/>
          <p:cNvSpPr/>
          <p:nvPr/>
        </p:nvSpPr>
        <p:spPr>
          <a:xfrm rot="1908356">
            <a:off x="5545980" y="3294614"/>
            <a:ext cx="2673548" cy="252007"/>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922328" y="1530120"/>
            <a:ext cx="230909" cy="307777"/>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1</a:t>
            </a:r>
          </a:p>
        </p:txBody>
      </p:sp>
      <p:sp>
        <p:nvSpPr>
          <p:cNvPr id="15" name="TextBox 14"/>
          <p:cNvSpPr txBox="1"/>
          <p:nvPr/>
        </p:nvSpPr>
        <p:spPr>
          <a:xfrm>
            <a:off x="9153237" y="1539279"/>
            <a:ext cx="1985818" cy="307777"/>
          </a:xfrm>
          <a:prstGeom prst="rect">
            <a:avLst/>
          </a:prstGeom>
          <a:noFill/>
        </p:spPr>
        <p:txBody>
          <a:bodyPr wrap="square" rtlCol="0">
            <a:spAutoFit/>
          </a:bodyPr>
          <a:lstStyle/>
          <a:p>
            <a:r>
              <a:rPr lang="en-US" sz="1400" dirty="0"/>
              <a:t>Identify sidewalk</a:t>
            </a:r>
          </a:p>
        </p:txBody>
      </p:sp>
      <p:cxnSp>
        <p:nvCxnSpPr>
          <p:cNvPr id="17" name="Straight Connector 16"/>
          <p:cNvCxnSpPr>
            <a:cxnSpLocks/>
            <a:endCxn id="14" idx="1"/>
          </p:cNvCxnSpPr>
          <p:nvPr/>
        </p:nvCxnSpPr>
        <p:spPr>
          <a:xfrm flipV="1">
            <a:off x="6982691" y="1684009"/>
            <a:ext cx="1939637" cy="1484064"/>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7710" y="2504557"/>
            <a:ext cx="230909" cy="307777"/>
          </a:xfrm>
          <a:prstGeom prst="rect">
            <a:avLst/>
          </a:prstGeom>
          <a:noFill/>
        </p:spPr>
        <p:txBody>
          <a:bodyPr wrap="square" rtlCol="0">
            <a:spAutoFit/>
          </a:bodyPr>
          <a:lstStyle/>
          <a:p>
            <a:pPr algn="ctr"/>
            <a:r>
              <a:rPr lang="en-US" sz="1400" b="1" dirty="0">
                <a:solidFill>
                  <a:schemeClr val="accent2"/>
                </a:solidFill>
                <a:latin typeface="Arial" panose="020B0604020202020204" pitchFamily="34" charset="0"/>
                <a:cs typeface="Arial" panose="020B0604020202020204" pitchFamily="34" charset="0"/>
              </a:rPr>
              <a:t>2</a:t>
            </a:r>
          </a:p>
        </p:txBody>
      </p:sp>
      <p:sp>
        <p:nvSpPr>
          <p:cNvPr id="20" name="TextBox 19"/>
          <p:cNvSpPr txBox="1"/>
          <p:nvPr/>
        </p:nvSpPr>
        <p:spPr>
          <a:xfrm>
            <a:off x="9148619" y="2510708"/>
            <a:ext cx="1985818" cy="738664"/>
          </a:xfrm>
          <a:prstGeom prst="rect">
            <a:avLst/>
          </a:prstGeom>
          <a:noFill/>
        </p:spPr>
        <p:txBody>
          <a:bodyPr wrap="square" rtlCol="0">
            <a:spAutoFit/>
          </a:bodyPr>
          <a:lstStyle/>
          <a:p>
            <a:r>
              <a:rPr lang="en-US" sz="1400" dirty="0"/>
              <a:t>Identify obstacles</a:t>
            </a:r>
          </a:p>
          <a:p>
            <a:r>
              <a:rPr lang="en-US" sz="1400" dirty="0"/>
              <a:t>(ex: telephone pole, shrub, </a:t>
            </a:r>
            <a:r>
              <a:rPr lang="en-US" sz="1400" dirty="0" err="1"/>
              <a:t>etc</a:t>
            </a:r>
            <a:r>
              <a:rPr lang="en-US" sz="1400" dirty="0"/>
              <a:t>)</a:t>
            </a:r>
          </a:p>
        </p:txBody>
      </p:sp>
      <p:cxnSp>
        <p:nvCxnSpPr>
          <p:cNvPr id="21" name="Straight Connector 20"/>
          <p:cNvCxnSpPr>
            <a:cxnSpLocks/>
            <a:endCxn id="19" idx="1"/>
          </p:cNvCxnSpPr>
          <p:nvPr/>
        </p:nvCxnSpPr>
        <p:spPr>
          <a:xfrm>
            <a:off x="6453830" y="2390958"/>
            <a:ext cx="2463880" cy="267488"/>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81964" y="1847056"/>
            <a:ext cx="591127" cy="849962"/>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69527" y="1457502"/>
            <a:ext cx="156956" cy="1341115"/>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931565" y="3903864"/>
            <a:ext cx="230909" cy="307777"/>
          </a:xfrm>
          <a:prstGeom prst="rect">
            <a:avLst/>
          </a:prstGeom>
          <a:noFill/>
        </p:spPr>
        <p:txBody>
          <a:bodyPr wrap="square" rtlCol="0">
            <a:spAutoFit/>
          </a:bodyPr>
          <a:lstStyle/>
          <a:p>
            <a:pPr algn="ctr"/>
            <a:r>
              <a:rPr lang="en-US" sz="1400" b="1" dirty="0">
                <a:solidFill>
                  <a:schemeClr val="tx2"/>
                </a:solidFill>
                <a:latin typeface="Arial" panose="020B0604020202020204" pitchFamily="34" charset="0"/>
                <a:cs typeface="Arial" panose="020B0604020202020204" pitchFamily="34" charset="0"/>
              </a:rPr>
              <a:t>3</a:t>
            </a:r>
          </a:p>
        </p:txBody>
      </p:sp>
      <p:sp>
        <p:nvSpPr>
          <p:cNvPr id="28" name="TextBox 27"/>
          <p:cNvSpPr txBox="1"/>
          <p:nvPr/>
        </p:nvSpPr>
        <p:spPr>
          <a:xfrm>
            <a:off x="9162474" y="3913023"/>
            <a:ext cx="1985818" cy="307777"/>
          </a:xfrm>
          <a:prstGeom prst="rect">
            <a:avLst/>
          </a:prstGeom>
          <a:noFill/>
        </p:spPr>
        <p:txBody>
          <a:bodyPr wrap="square" rtlCol="0">
            <a:spAutoFit/>
          </a:bodyPr>
          <a:lstStyle/>
          <a:p>
            <a:r>
              <a:rPr lang="en-US" sz="1400" dirty="0"/>
              <a:t>Find and flag bad data</a:t>
            </a:r>
          </a:p>
        </p:txBody>
      </p:sp>
      <p:sp>
        <p:nvSpPr>
          <p:cNvPr id="29" name="Rectangle 28"/>
          <p:cNvSpPr/>
          <p:nvPr/>
        </p:nvSpPr>
        <p:spPr>
          <a:xfrm rot="19871385">
            <a:off x="737139" y="2859896"/>
            <a:ext cx="2022764" cy="865100"/>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9818151">
            <a:off x="1674388" y="3580952"/>
            <a:ext cx="1153011" cy="369332"/>
          </a:xfrm>
          <a:prstGeom prst="rect">
            <a:avLst/>
          </a:prstGeom>
          <a:noFill/>
        </p:spPr>
        <p:txBody>
          <a:bodyPr wrap="square" rtlCol="0">
            <a:spAutoFit/>
          </a:bodyPr>
          <a:lstStyle/>
          <a:p>
            <a:pPr algn="ctr"/>
            <a:r>
              <a:rPr lang="en-US" dirty="0">
                <a:solidFill>
                  <a:schemeClr val="tx2"/>
                </a:solidFill>
              </a:rPr>
              <a:t>car</a:t>
            </a:r>
          </a:p>
        </p:txBody>
      </p:sp>
      <p:sp>
        <p:nvSpPr>
          <p:cNvPr id="31" name="Rectangle 30"/>
          <p:cNvSpPr/>
          <p:nvPr/>
        </p:nvSpPr>
        <p:spPr>
          <a:xfrm rot="19871385">
            <a:off x="4637038" y="2292388"/>
            <a:ext cx="132123" cy="185558"/>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rot="19818151">
            <a:off x="4108007" y="2337688"/>
            <a:ext cx="562397" cy="369332"/>
          </a:xfrm>
          <a:prstGeom prst="rect">
            <a:avLst/>
          </a:prstGeom>
          <a:noFill/>
        </p:spPr>
        <p:txBody>
          <a:bodyPr wrap="square" rtlCol="0">
            <a:spAutoFit/>
          </a:bodyPr>
          <a:lstStyle/>
          <a:p>
            <a:pPr algn="ctr"/>
            <a:r>
              <a:rPr lang="en-US" dirty="0">
                <a:solidFill>
                  <a:schemeClr val="tx2"/>
                </a:solidFill>
              </a:rPr>
              <a:t>dog</a:t>
            </a:r>
          </a:p>
        </p:txBody>
      </p:sp>
      <p:cxnSp>
        <p:nvCxnSpPr>
          <p:cNvPr id="33" name="Straight Connector 32"/>
          <p:cNvCxnSpPr>
            <a:cxnSpLocks/>
            <a:endCxn id="27" idx="1"/>
          </p:cNvCxnSpPr>
          <p:nvPr/>
        </p:nvCxnSpPr>
        <p:spPr>
          <a:xfrm>
            <a:off x="4805696" y="2522354"/>
            <a:ext cx="4125869" cy="153539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30" idx="2"/>
            <a:endCxn id="27" idx="1"/>
          </p:cNvCxnSpPr>
          <p:nvPr/>
        </p:nvCxnSpPr>
        <p:spPr>
          <a:xfrm>
            <a:off x="2342381" y="3926028"/>
            <a:ext cx="6589184" cy="131725"/>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9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a:solidFill>
                  <a:schemeClr val="tx1"/>
                </a:solidFill>
              </a:rPr>
              <a:t>UMD Project can be an example of similar process</a:t>
            </a:r>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8</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Describe the Process of </a:t>
            </a:r>
            <a:r>
              <a:rPr lang="en-US" sz="2400" b="1" dirty="0" err="1">
                <a:solidFill>
                  <a:schemeClr val="accent3"/>
                </a:solidFill>
                <a:latin typeface="Arial" panose="020B0604020202020204" pitchFamily="34" charset="0"/>
                <a:cs typeface="Arial" panose="020B0604020202020204" pitchFamily="34" charset="0"/>
              </a:rPr>
              <a:t>Wireframing</a:t>
            </a:r>
            <a:r>
              <a:rPr lang="en-US" sz="2400" b="1" dirty="0">
                <a:solidFill>
                  <a:schemeClr val="accent3"/>
                </a:solidFill>
                <a:latin typeface="Arial" panose="020B0604020202020204" pitchFamily="34" charset="0"/>
                <a:cs typeface="Arial" panose="020B0604020202020204" pitchFamily="34" charset="0"/>
              </a:rPr>
              <a:t> Sidewalk On Image</a:t>
            </a:r>
          </a:p>
        </p:txBody>
      </p:sp>
    </p:spTree>
    <p:extLst>
      <p:ext uri="{BB962C8B-B14F-4D97-AF65-F5344CB8AC3E}">
        <p14:creationId xmlns:p14="http://schemas.microsoft.com/office/powerpoint/2010/main" val="67374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a:solidFill>
                  <a:schemeClr val="tx1"/>
                </a:solidFill>
              </a:rPr>
              <a:t>Probably show the Gantt chart, and talk about major needs like labeled data sets</a:t>
            </a:r>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9</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Project Plan</a:t>
            </a:r>
          </a:p>
        </p:txBody>
      </p:sp>
    </p:spTree>
    <p:extLst>
      <p:ext uri="{BB962C8B-B14F-4D97-AF65-F5344CB8AC3E}">
        <p14:creationId xmlns:p14="http://schemas.microsoft.com/office/powerpoint/2010/main" val="434888552"/>
      </p:ext>
    </p:extLst>
  </p:cSld>
  <p:clrMapOvr>
    <a:masterClrMapping/>
  </p:clrMapOvr>
</p:sld>
</file>

<file path=ppt/theme/theme1.xml><?xml version="1.0" encoding="utf-8"?>
<a:theme xmlns:a="http://schemas.openxmlformats.org/drawingml/2006/main" name="Office Theme">
  <a:themeElements>
    <a:clrScheme name="SMU">
      <a:dk1>
        <a:sysClr val="windowText" lastClr="000000"/>
      </a:dk1>
      <a:lt1>
        <a:sysClr val="window" lastClr="FFFFFF"/>
      </a:lt1>
      <a:dk2>
        <a:srgbClr val="44546A"/>
      </a:dk2>
      <a:lt2>
        <a:srgbClr val="E7E6E6"/>
      </a:lt2>
      <a:accent1>
        <a:srgbClr val="354CA1"/>
      </a:accent1>
      <a:accent2>
        <a:srgbClr val="CC0000"/>
      </a:accent2>
      <a:accent3>
        <a:srgbClr val="5E7E94"/>
      </a:accent3>
      <a:accent4>
        <a:srgbClr val="FFC000"/>
      </a:accent4>
      <a:accent5>
        <a:srgbClr val="8C8279"/>
      </a:accent5>
      <a:accent6>
        <a:srgbClr val="E2D6B5"/>
      </a:accent6>
      <a:hlink>
        <a:srgbClr val="D5CB9F"/>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61126_Term Paper_presentation_v01" id="{EA53F053-9304-40FE-9ADD-CAC376EE5AE4}" vid="{20F28D35-76A6-4733-AEDA-5EFFF582EB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69EE975F-0E37-4B06-9453-1384D43C5CE8}">
  <ds:schemaRefs>
    <ds:schemaRef ds:uri="ESRI.ArcGIS.Mapping.OfficeIntegration.PowerPointInfo"/>
  </ds:schemaRefs>
</ds:datastoreItem>
</file>

<file path=customXml/itemProps2.xml><?xml version="1.0" encoding="utf-8"?>
<ds:datastoreItem xmlns:ds="http://schemas.openxmlformats.org/officeDocument/2006/customXml" ds:itemID="{F2EBFCF9-D869-4614-AEAC-D83618EE55BC}">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20161126_Term Paper_presentation_v01</Template>
  <TotalTime>85</TotalTime>
  <Words>579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Detecting, Mapping, and Grading Sidewalks using Street View Images and Secondary Sources for the city of Dallas</vt:lpstr>
      <vt:lpstr>Executive Summary</vt:lpstr>
      <vt:lpstr>PowerPoint Presentation</vt:lpstr>
      <vt:lpstr>PowerPoint Presentation</vt:lpstr>
      <vt:lpstr>PowerPoint Presentation</vt:lpstr>
      <vt:lpstr>Potential approaches to training data Our plan is to either leverage the University of Maryland approach or design our own approach via the use of bounding boxes to feed those pixel boundaries into our dataset</vt:lpstr>
      <vt:lpstr>Details of the manual approach the manual approach will encode sidewalks first and then identify the key features that will help us determine the characteristics and ultimate grade of the sidewalk</vt:lpstr>
      <vt:lpstr>PowerPoint Presentation</vt:lpstr>
      <vt:lpstr>PowerPoint Presentation</vt:lpstr>
      <vt:lpstr>PowerPoint Presentation</vt:lpstr>
    </vt:vector>
  </TitlesOfParts>
  <Company>RedBull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Mapping, and Grading Sidewalks using Street View Images and Secondary Sources for the city of Dallas</dc:title>
  <dc:creator>Dennis Murray</dc:creator>
  <cp:lastModifiedBy>alex.deshowitz@gmail.com</cp:lastModifiedBy>
  <cp:revision>22</cp:revision>
  <dcterms:created xsi:type="dcterms:W3CDTF">2017-06-04T06:50:35Z</dcterms:created>
  <dcterms:modified xsi:type="dcterms:W3CDTF">2017-06-04T18:36:06Z</dcterms:modified>
</cp:coreProperties>
</file>