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10400" cy="92964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57A1"/>
    <a:srgbClr val="011893"/>
    <a:srgbClr val="0432FF"/>
    <a:srgbClr val="FF6600"/>
    <a:srgbClr val="FF9900"/>
    <a:srgbClr val="FF0000"/>
    <a:srgbClr val="99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83837" autoAdjust="0"/>
  </p:normalViewPr>
  <p:slideViewPr>
    <p:cSldViewPr snapToGrid="0" showGuides="1">
      <p:cViewPr>
        <p:scale>
          <a:sx n="80" d="100"/>
          <a:sy n="80" d="100"/>
        </p:scale>
        <p:origin x="-582" y="1080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cat>
            <c:strRef>
              <c:f>Sheet1!$A$2:$A$7</c:f>
              <c:strCache>
                <c:ptCount val="6"/>
                <c:pt idx="0">
                  <c:v>Naïve Bayes</c:v>
                </c:pt>
                <c:pt idx="1">
                  <c:v>Logit Reg</c:v>
                </c:pt>
                <c:pt idx="2">
                  <c:v>SVM</c:v>
                </c:pt>
                <c:pt idx="3">
                  <c:v>Boost</c:v>
                </c:pt>
                <c:pt idx="4">
                  <c:v>Tree based</c:v>
                </c:pt>
                <c:pt idx="5">
                  <c:v>Neural net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0.52</c:v>
                </c:pt>
                <c:pt idx="1">
                  <c:v>0.67</c:v>
                </c:pt>
                <c:pt idx="2">
                  <c:v>0.68</c:v>
                </c:pt>
                <c:pt idx="3">
                  <c:v>0.69</c:v>
                </c:pt>
                <c:pt idx="4">
                  <c:v>0.73</c:v>
                </c:pt>
                <c:pt idx="5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26720"/>
        <c:axId val="267475200"/>
      </c:barChart>
      <c:catAx>
        <c:axId val="457267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67475200"/>
        <c:crosses val="autoZero"/>
        <c:auto val="1"/>
        <c:lblAlgn val="ctr"/>
        <c:lblOffset val="100"/>
        <c:noMultiLvlLbl val="0"/>
      </c:catAx>
      <c:valAx>
        <c:axId val="26747520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5726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2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774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2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774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CE925490-28F2-4048-B343-8FE25D153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579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2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774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2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774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E089D9F-507D-4164-ACE7-ABA9C176DD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499" y="4413622"/>
            <a:ext cx="5157403" cy="418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5388" y="939800"/>
            <a:ext cx="4637087" cy="300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48088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0"/>
              </a:spcBef>
            </a:pPr>
            <a:fld id="{7B4BE4FD-7C24-41BE-94B9-7F97ACE4D52B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-65" charset="-128"/>
            </a:endParaRPr>
          </a:p>
        </p:txBody>
      </p:sp>
      <p:sp>
        <p:nvSpPr>
          <p:cNvPr id="6148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21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913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0" y="-355600"/>
            <a:ext cx="11572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395288"/>
            <a:ext cx="6588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3366750" y="1082675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smtClean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smtClean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4168438" y="-355600"/>
            <a:ext cx="137636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30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7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6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96604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tmp"/><Relationship Id="rId2" Type="http://schemas.openxmlformats.org/officeDocument/2006/relationships/tags" Target="../tags/tag4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9.tmp"/><Relationship Id="rId5" Type="http://schemas.openxmlformats.org/officeDocument/2006/relationships/oleObject" Target="../embeddings/oleObject3.bin"/><Relationship Id="rId15" Type="http://schemas.openxmlformats.org/officeDocument/2006/relationships/chart" Target="../charts/chart1.xml"/><Relationship Id="rId10" Type="http://schemas.openxmlformats.org/officeDocument/2006/relationships/image" Target="../media/image8.tmp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66464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32009"/>
              </p:ext>
            </p:extLst>
          </p:nvPr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Clip" r:id="rId7" imgW="20457143" imgH="13384127" progId="MS_ClipArt_Gallery.2">
                  <p:embed/>
                </p:oleObj>
              </mc:Choice>
              <mc:Fallback>
                <p:oleObj name="Clip" r:id="rId7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852551" y="21713"/>
            <a:ext cx="11514199" cy="135582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 err="1" smtClean="0">
                <a:solidFill>
                  <a:srgbClr val="9E0700"/>
                </a:solidFill>
                <a:latin typeface="Arial" charset="0"/>
              </a:rPr>
              <a:t>WalkNet</a:t>
            </a:r>
            <a:r>
              <a:rPr lang="en-US" altLang="en-US" sz="2400" b="1" dirty="0" smtClean="0">
                <a:solidFill>
                  <a:srgbClr val="9E0700"/>
                </a:solidFill>
                <a:latin typeface="Arial" charset="0"/>
              </a:rPr>
              <a:t>: A Deep Learning Approach to Improving Sidewalk Quality and Accessibility</a:t>
            </a:r>
            <a:endParaRPr lang="en-US" altLang="en-US" sz="2600" b="1" dirty="0" smtClean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 smtClean="0">
                <a:latin typeface="Arial" charset="0"/>
              </a:rPr>
              <a:t>Andrew Abbott, Alex </a:t>
            </a:r>
            <a:r>
              <a:rPr lang="en-US" altLang="en-US" b="1" dirty="0" err="1" smtClean="0">
                <a:latin typeface="Arial" charset="0"/>
              </a:rPr>
              <a:t>Deshowitz</a:t>
            </a:r>
            <a:r>
              <a:rPr lang="en-US" altLang="en-US" b="1" dirty="0" smtClean="0">
                <a:latin typeface="Arial" charset="0"/>
              </a:rPr>
              <a:t>, </a:t>
            </a:r>
            <a:r>
              <a:rPr lang="en-US" altLang="en-US" b="1" dirty="0" smtClean="0">
                <a:latin typeface="Arial" charset="0"/>
              </a:rPr>
              <a:t>and Dennis Murray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 smtClean="0">
                <a:latin typeface="Arial" charset="0"/>
              </a:rPr>
              <a:t>Advisor: Dr. Eric Larson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04"/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charset="0"/>
            </a:endParaRPr>
          </a:p>
        </p:txBody>
      </p:sp>
      <p:sp>
        <p:nvSpPr>
          <p:cNvPr id="5127" name="Rectangle 459"/>
          <p:cNvSpPr>
            <a:spLocks noChangeArrowheads="1"/>
          </p:cNvSpPr>
          <p:nvPr/>
        </p:nvSpPr>
        <p:spPr bwMode="auto">
          <a:xfrm>
            <a:off x="320675" y="3867150"/>
            <a:ext cx="4473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Disproportionately impacts the handicapped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This puts pedestrians and cyclists at risk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Poor sidewalks only encourage sedentary living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5128" name="Rectangle 460"/>
          <p:cNvSpPr>
            <a:spLocks noChangeArrowheads="1"/>
          </p:cNvSpPr>
          <p:nvPr/>
        </p:nvSpPr>
        <p:spPr bwMode="auto">
          <a:xfrm>
            <a:off x="320675" y="7450138"/>
            <a:ext cx="4467225" cy="242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461"/>
          <p:cNvSpPr>
            <a:spLocks noChangeArrowheads="1"/>
          </p:cNvSpPr>
          <p:nvPr/>
        </p:nvSpPr>
        <p:spPr bwMode="auto">
          <a:xfrm>
            <a:off x="15646400" y="3257550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Rectangle 462"/>
          <p:cNvSpPr>
            <a:spLocks noChangeArrowheads="1"/>
          </p:cNvSpPr>
          <p:nvPr/>
        </p:nvSpPr>
        <p:spPr bwMode="auto">
          <a:xfrm>
            <a:off x="493713" y="7232650"/>
            <a:ext cx="185606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The approach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31" name="Rectangle 470"/>
          <p:cNvSpPr>
            <a:spLocks noChangeArrowheads="1"/>
          </p:cNvSpPr>
          <p:nvPr/>
        </p:nvSpPr>
        <p:spPr bwMode="auto">
          <a:xfrm>
            <a:off x="10753725" y="2001838"/>
            <a:ext cx="4468813" cy="163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471"/>
          <p:cNvSpPr>
            <a:spLocks noChangeArrowheads="1"/>
          </p:cNvSpPr>
          <p:nvPr/>
        </p:nvSpPr>
        <p:spPr bwMode="auto">
          <a:xfrm>
            <a:off x="10893425" y="1769269"/>
            <a:ext cx="3433631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Why machine learning failed</a:t>
            </a:r>
            <a:endParaRPr lang="en-US" altLang="en-US" sz="1800" b="1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5133" name="Rectangle 472"/>
          <p:cNvSpPr>
            <a:spLocks noChangeArrowheads="1"/>
          </p:cNvSpPr>
          <p:nvPr/>
        </p:nvSpPr>
        <p:spPr bwMode="auto">
          <a:xfrm>
            <a:off x="10752138" y="2114551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machine learning models tested did a poor job of generalizing to new data once trained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reason that these models performed so poorly is most likely due to the fact that very small portions of the images represented the “curb” versus “no-curb” cases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These small variations represent challenges for these types of models to identify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sp>
        <p:nvSpPr>
          <p:cNvPr id="5134" name="Rectangle 563"/>
          <p:cNvSpPr>
            <a:spLocks noChangeArrowheads="1"/>
          </p:cNvSpPr>
          <p:nvPr/>
        </p:nvSpPr>
        <p:spPr bwMode="auto">
          <a:xfrm>
            <a:off x="10741025" y="5925475"/>
            <a:ext cx="4468813" cy="1535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5" name="Rectangle 564"/>
          <p:cNvSpPr>
            <a:spLocks noChangeArrowheads="1"/>
          </p:cNvSpPr>
          <p:nvPr/>
        </p:nvSpPr>
        <p:spPr bwMode="auto">
          <a:xfrm>
            <a:off x="10893425" y="5714338"/>
            <a:ext cx="398635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Productionizing with </a:t>
            </a:r>
            <a:r>
              <a:rPr lang="en-US" altLang="en-US" sz="1800" b="1" dirty="0" err="1" smtClean="0">
                <a:solidFill>
                  <a:srgbClr val="9E0700"/>
                </a:solidFill>
                <a:latin typeface="Arial" charset="0"/>
              </a:rPr>
              <a:t>TensorFlow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36" name="Rectangle 142"/>
          <p:cNvSpPr>
            <a:spLocks noChangeArrowheads="1"/>
          </p:cNvSpPr>
          <p:nvPr/>
        </p:nvSpPr>
        <p:spPr bwMode="auto">
          <a:xfrm>
            <a:off x="322263" y="5607050"/>
            <a:ext cx="4467225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57"/>
          <p:cNvSpPr>
            <a:spLocks noChangeArrowheads="1"/>
          </p:cNvSpPr>
          <p:nvPr/>
        </p:nvSpPr>
        <p:spPr bwMode="auto">
          <a:xfrm>
            <a:off x="322263" y="3705225"/>
            <a:ext cx="4468812" cy="168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Rectangle 458"/>
          <p:cNvSpPr>
            <a:spLocks noChangeArrowheads="1"/>
          </p:cNvSpPr>
          <p:nvPr/>
        </p:nvSpPr>
        <p:spPr bwMode="auto">
          <a:xfrm>
            <a:off x="493713" y="3497263"/>
            <a:ext cx="204863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Why it matters?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39" name="Rectangle 476"/>
          <p:cNvSpPr>
            <a:spLocks noChangeArrowheads="1"/>
          </p:cNvSpPr>
          <p:nvPr/>
        </p:nvSpPr>
        <p:spPr bwMode="auto">
          <a:xfrm>
            <a:off x="10753725" y="3877788"/>
            <a:ext cx="4468813" cy="1751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0" name="Rectangle 477"/>
          <p:cNvSpPr>
            <a:spLocks noChangeArrowheads="1"/>
          </p:cNvSpPr>
          <p:nvPr/>
        </p:nvSpPr>
        <p:spPr bwMode="auto">
          <a:xfrm>
            <a:off x="10893425" y="3657125"/>
            <a:ext cx="3690112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Convolutional neural networks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1" name="Rectangle 478"/>
          <p:cNvSpPr>
            <a:spLocks noChangeArrowheads="1"/>
          </p:cNvSpPr>
          <p:nvPr/>
        </p:nvSpPr>
        <p:spPr bwMode="auto">
          <a:xfrm>
            <a:off x="10747375" y="4729163"/>
            <a:ext cx="44735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charset="0"/>
            </a:endParaRPr>
          </a:p>
        </p:txBody>
      </p:sp>
      <p:sp>
        <p:nvSpPr>
          <p:cNvPr id="5142" name="Rectangle 458"/>
          <p:cNvSpPr>
            <a:spLocks noChangeArrowheads="1"/>
          </p:cNvSpPr>
          <p:nvPr/>
        </p:nvSpPr>
        <p:spPr bwMode="auto">
          <a:xfrm>
            <a:off x="493713" y="5436238"/>
            <a:ext cx="145407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The data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3" name="Rectangle 104"/>
          <p:cNvSpPr>
            <a:spLocks noChangeArrowheads="1"/>
          </p:cNvSpPr>
          <p:nvPr/>
        </p:nvSpPr>
        <p:spPr bwMode="auto">
          <a:xfrm>
            <a:off x="10753725" y="6691313"/>
            <a:ext cx="445611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>
              <a:latin typeface="Arial" charset="0"/>
            </a:endParaRPr>
          </a:p>
        </p:txBody>
      </p:sp>
      <p:sp>
        <p:nvSpPr>
          <p:cNvPr id="5144" name="Rectangle 104"/>
          <p:cNvSpPr>
            <a:spLocks noChangeArrowheads="1"/>
          </p:cNvSpPr>
          <p:nvPr/>
        </p:nvSpPr>
        <p:spPr bwMode="auto">
          <a:xfrm>
            <a:off x="328612" y="2084387"/>
            <a:ext cx="445928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Municipalities and local governments lack an efficient process for optimally allocating sidewalk infrastructure spending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Mainly rely on word of mouth , community surveys, and spreadsheet based solves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Creates spending bias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sp>
        <p:nvSpPr>
          <p:cNvPr id="5145" name="Rectangle 106"/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6" name="Rectangle 96"/>
          <p:cNvSpPr>
            <a:spLocks noChangeArrowheads="1"/>
          </p:cNvSpPr>
          <p:nvPr/>
        </p:nvSpPr>
        <p:spPr bwMode="auto">
          <a:xfrm>
            <a:off x="493713" y="1769269"/>
            <a:ext cx="1240723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Problem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7" name="Rectangle 141"/>
          <p:cNvSpPr>
            <a:spLocks noChangeArrowheads="1"/>
          </p:cNvSpPr>
          <p:nvPr/>
        </p:nvSpPr>
        <p:spPr bwMode="auto">
          <a:xfrm>
            <a:off x="320675" y="5768913"/>
            <a:ext cx="4467225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In order to solve this problem, a partnership with UMD’s Project sidewalk was established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Project sidewalk  provided over 40 GB of crowd sourced sidewalk labels for use in classification models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5148" name="Rectangle 563"/>
          <p:cNvSpPr>
            <a:spLocks noChangeArrowheads="1"/>
          </p:cNvSpPr>
          <p:nvPr/>
        </p:nvSpPr>
        <p:spPr bwMode="auto">
          <a:xfrm>
            <a:off x="10725150" y="7759674"/>
            <a:ext cx="4468813" cy="211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9" name="Rectangle 564"/>
          <p:cNvSpPr>
            <a:spLocks noChangeArrowheads="1"/>
          </p:cNvSpPr>
          <p:nvPr/>
        </p:nvSpPr>
        <p:spPr bwMode="auto">
          <a:xfrm>
            <a:off x="10877550" y="7548538"/>
            <a:ext cx="3587520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Conclusions and applications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50" name="Rectangle 104"/>
          <p:cNvSpPr>
            <a:spLocks noChangeArrowheads="1"/>
          </p:cNvSpPr>
          <p:nvPr/>
        </p:nvSpPr>
        <p:spPr bwMode="auto">
          <a:xfrm>
            <a:off x="10737850" y="7872388"/>
            <a:ext cx="445611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charset="0"/>
              </a:rPr>
              <a:t>The </a:t>
            </a:r>
            <a:r>
              <a:rPr lang="en-US" altLang="en-US" sz="1200" b="1" dirty="0" smtClean="0">
                <a:latin typeface="Arial" charset="0"/>
              </a:rPr>
              <a:t>deep learning approach outperforms even the most robust machine learning models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This fully-trained model combined with the object detection API allows for any street for any city to be “graded”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This production-ready model can be applied to “hotspot” identification, navigation aid, and infrastructure improvement within major metropolitan areas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In the future, adding feature types is a goal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366750" y="1082675"/>
            <a:ext cx="2043113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 smtClean="0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 smtClean="0">
                <a:solidFill>
                  <a:srgbClr val="C00000"/>
                </a:solidFill>
              </a:rPr>
              <a:t>@</a:t>
            </a:r>
            <a:r>
              <a:rPr lang="en-US" sz="1600" b="1" kern="0" dirty="0" err="1" smtClean="0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408400" y="2000250"/>
            <a:ext cx="4340225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side of the slide is probably the: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Talking about the images, prep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Training the models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Measuring accuracy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Further steps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57" name="TextBox 3"/>
          <p:cNvSpPr txBox="1">
            <a:spLocks noChangeArrowheads="1"/>
          </p:cNvSpPr>
          <p:nvPr/>
        </p:nvSpPr>
        <p:spPr bwMode="auto">
          <a:xfrm>
            <a:off x="5424239" y="2569982"/>
            <a:ext cx="41235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Original Google Street View </a:t>
            </a:r>
            <a:r>
              <a:rPr lang="en-US" altLang="en-US" b="1" dirty="0">
                <a:solidFill>
                  <a:srgbClr val="9E0700"/>
                </a:solidFill>
                <a:latin typeface="Arial" charset="0"/>
              </a:rPr>
              <a:t>Panoramas</a:t>
            </a:r>
            <a:endParaRPr lang="en-US" altLang="en-US" sz="1100" dirty="0"/>
          </a:p>
        </p:txBody>
      </p:sp>
      <p:sp>
        <p:nvSpPr>
          <p:cNvPr id="5165" name="Rectangle 106"/>
          <p:cNvSpPr>
            <a:spLocks noChangeArrowheads="1"/>
          </p:cNvSpPr>
          <p:nvPr/>
        </p:nvSpPr>
        <p:spPr bwMode="auto">
          <a:xfrm>
            <a:off x="4938713" y="2378075"/>
            <a:ext cx="5449887" cy="725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6" name="Rectangle 96"/>
          <p:cNvSpPr>
            <a:spLocks noChangeArrowheads="1"/>
          </p:cNvSpPr>
          <p:nvPr/>
        </p:nvSpPr>
        <p:spPr bwMode="auto">
          <a:xfrm>
            <a:off x="5092700" y="2100263"/>
            <a:ext cx="2151229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Project overview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pic>
        <p:nvPicPr>
          <p:cNvPr id="52" name="Picture 2" descr="Image result for wheelchair clipart">
            <a:extLst>
              <a:ext uri="{FF2B5EF4-FFF2-40B4-BE49-F238E27FC236}">
                <a16:creationId xmlns:a16="http://schemas.microsoft.com/office/drawing/2014/main" xmlns="" id="{3005ABD2-370E-4A53-A30B-41B6EB8C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38" y="4723720"/>
            <a:ext cx="504050" cy="5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Screen Clipping">
            <a:extLst>
              <a:ext uri="{FF2B5EF4-FFF2-40B4-BE49-F238E27FC236}">
                <a16:creationId xmlns:a16="http://schemas.microsoft.com/office/drawing/2014/main" xmlns="" id="{6CD1A7ED-F2E6-48F6-857D-53F6FD4AA3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7790" y="4536734"/>
            <a:ext cx="803980" cy="71165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43" y="4631251"/>
            <a:ext cx="578152" cy="709608"/>
          </a:xfrm>
          <a:prstGeom prst="rect">
            <a:avLst/>
          </a:prstGeom>
        </p:spPr>
      </p:pic>
      <p:pic>
        <p:nvPicPr>
          <p:cNvPr id="55" name="Picture 54" descr="Screen Clipping">
            <a:extLst>
              <a:ext uri="{FF2B5EF4-FFF2-40B4-BE49-F238E27FC236}">
                <a16:creationId xmlns:a16="http://schemas.microsoft.com/office/drawing/2014/main" xmlns="" id="{09E2C265-F719-4357-8D42-E6891B2E8D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5888" y="6639295"/>
            <a:ext cx="1490495" cy="475880"/>
          </a:xfrm>
          <a:prstGeom prst="rect">
            <a:avLst/>
          </a:prstGeom>
        </p:spPr>
      </p:pic>
      <p:sp>
        <p:nvSpPr>
          <p:cNvPr id="57" name="Oval 51"/>
          <p:cNvSpPr>
            <a:spLocks noChangeArrowheads="1"/>
          </p:cNvSpPr>
          <p:nvPr/>
        </p:nvSpPr>
        <p:spPr bwMode="gray">
          <a:xfrm>
            <a:off x="1190838" y="8267325"/>
            <a:ext cx="217679" cy="2286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zh-CN" sz="1000" b="1" dirty="0">
                <a:solidFill>
                  <a:srgbClr val="F8F8F8"/>
                </a:solidFill>
                <a:ea typeface="SimSun" pitchFamily="2" charset="-122"/>
              </a:rPr>
              <a:t>A</a:t>
            </a:r>
          </a:p>
        </p:txBody>
      </p:sp>
      <p:sp>
        <p:nvSpPr>
          <p:cNvPr id="59" name="Oval 51"/>
          <p:cNvSpPr>
            <a:spLocks noChangeArrowheads="1"/>
          </p:cNvSpPr>
          <p:nvPr/>
        </p:nvSpPr>
        <p:spPr bwMode="gray">
          <a:xfrm>
            <a:off x="3192118" y="8272881"/>
            <a:ext cx="217679" cy="2286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lang="en-US" altLang="zh-CN" sz="1000" b="1" dirty="0">
                <a:solidFill>
                  <a:srgbClr val="F8F8F8"/>
                </a:solidFill>
                <a:ea typeface="SimSun" pitchFamily="2" charset="-122"/>
              </a:rPr>
              <a:t>B</a:t>
            </a:r>
            <a:endParaRPr lang="en-US" altLang="zh-CN" sz="1000" b="1" dirty="0">
              <a:solidFill>
                <a:srgbClr val="F8F8F8"/>
              </a:solidFill>
              <a:ea typeface="SimSun" pitchFamily="2" charset="-122"/>
            </a:endParaRPr>
          </a:p>
        </p:txBody>
      </p:sp>
      <p:sp>
        <p:nvSpPr>
          <p:cNvPr id="60" name="Rectangle 141"/>
          <p:cNvSpPr>
            <a:spLocks noChangeArrowheads="1"/>
          </p:cNvSpPr>
          <p:nvPr/>
        </p:nvSpPr>
        <p:spPr bwMode="auto">
          <a:xfrm>
            <a:off x="333375" y="7584478"/>
            <a:ext cx="4467225" cy="229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Our approach was to first test a series of </a:t>
            </a:r>
            <a:r>
              <a:rPr lang="en-US" altLang="en-US" sz="1200" b="1" u="sng" dirty="0" smtClean="0">
                <a:latin typeface="Arial" charset="0"/>
              </a:rPr>
              <a:t>machine learning</a:t>
            </a:r>
            <a:r>
              <a:rPr lang="en-US" altLang="en-US" sz="1200" b="1" dirty="0" smtClean="0">
                <a:latin typeface="Arial" charset="0"/>
              </a:rPr>
              <a:t> models and then move into </a:t>
            </a:r>
            <a:r>
              <a:rPr lang="en-US" altLang="en-US" sz="1200" b="1" u="sng" dirty="0" smtClean="0">
                <a:latin typeface="Arial" charset="0"/>
              </a:rPr>
              <a:t>deep learning</a:t>
            </a:r>
          </a:p>
        </p:txBody>
      </p:sp>
      <p:sp>
        <p:nvSpPr>
          <p:cNvPr id="61" name="TextBox 3"/>
          <p:cNvSpPr txBox="1">
            <a:spLocks noChangeArrowheads="1"/>
          </p:cNvSpPr>
          <p:nvPr/>
        </p:nvSpPr>
        <p:spPr bwMode="auto">
          <a:xfrm>
            <a:off x="399839" y="8545575"/>
            <a:ext cx="1771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Machine learning</a:t>
            </a:r>
            <a:endParaRPr lang="en-US" altLang="en-US" sz="1100" dirty="0"/>
          </a:p>
        </p:txBody>
      </p:sp>
      <p:sp>
        <p:nvSpPr>
          <p:cNvPr id="62" name="TextBox 3"/>
          <p:cNvSpPr txBox="1">
            <a:spLocks noChangeArrowheads="1"/>
          </p:cNvSpPr>
          <p:nvPr/>
        </p:nvSpPr>
        <p:spPr bwMode="auto">
          <a:xfrm>
            <a:off x="2416614" y="8543600"/>
            <a:ext cx="1771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Deep learning</a:t>
            </a:r>
            <a:endParaRPr lang="en-US" altLang="en-US" sz="1100" dirty="0"/>
          </a:p>
        </p:txBody>
      </p:sp>
      <p:sp>
        <p:nvSpPr>
          <p:cNvPr id="63" name="Rectangle 141"/>
          <p:cNvSpPr>
            <a:spLocks noChangeArrowheads="1"/>
          </p:cNvSpPr>
          <p:nvPr/>
        </p:nvSpPr>
        <p:spPr bwMode="auto">
          <a:xfrm>
            <a:off x="380050" y="8858808"/>
            <a:ext cx="202910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Logistic regression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Support vector machines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err="1" smtClean="0">
                <a:latin typeface="Arial" charset="0"/>
              </a:rPr>
              <a:t>AdaBoost</a:t>
            </a:r>
            <a:endParaRPr lang="en-US" altLang="en-US" sz="1050" dirty="0" smtClean="0">
              <a:latin typeface="Arial" charset="0"/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Random forest</a:t>
            </a:r>
          </a:p>
        </p:txBody>
      </p:sp>
      <p:sp>
        <p:nvSpPr>
          <p:cNvPr id="68" name="Rectangle 141"/>
          <p:cNvSpPr>
            <a:spLocks noChangeArrowheads="1"/>
          </p:cNvSpPr>
          <p:nvPr/>
        </p:nvSpPr>
        <p:spPr bwMode="auto">
          <a:xfrm>
            <a:off x="2313700" y="8868708"/>
            <a:ext cx="253357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Artificial neural networks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Convolutional neural networks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Pre-trained networks</a:t>
            </a:r>
          </a:p>
        </p:txBody>
      </p:sp>
      <p:sp>
        <p:nvSpPr>
          <p:cNvPr id="69" name="Rectangle 472"/>
          <p:cNvSpPr>
            <a:spLocks noChangeArrowheads="1"/>
          </p:cNvSpPr>
          <p:nvPr/>
        </p:nvSpPr>
        <p:spPr bwMode="auto">
          <a:xfrm>
            <a:off x="10738288" y="4012576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Our winning model was a form of learning called convolutional neural networks (CNN)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These models iteratively learn the features of images getting more specific with each “layer”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98" y="4845619"/>
            <a:ext cx="3548554" cy="759906"/>
          </a:xfrm>
          <a:prstGeom prst="rect">
            <a:avLst/>
          </a:prstGeom>
        </p:spPr>
      </p:pic>
      <p:sp>
        <p:nvSpPr>
          <p:cNvPr id="70" name="Rectangle 472"/>
          <p:cNvSpPr>
            <a:spLocks noChangeArrowheads="1"/>
          </p:cNvSpPr>
          <p:nvPr/>
        </p:nvSpPr>
        <p:spPr bwMode="auto">
          <a:xfrm>
            <a:off x="10725150" y="6032410"/>
            <a:ext cx="4473575" cy="142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Now that a model was trained, we used the Object Detection API to feed panoramic images from Street View into a model that identified curbs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curbs were then classified into “good” and “bad” categories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pic>
        <p:nvPicPr>
          <p:cNvPr id="71" name="Picture 70" descr="Screen Clipping">
            <a:extLst>
              <a:ext uri="{FF2B5EF4-FFF2-40B4-BE49-F238E27FC236}">
                <a16:creationId xmlns:a16="http://schemas.microsoft.com/office/drawing/2014/main" xmlns="" id="{07F29F4B-07C6-4401-BA6C-D79C1925F6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6015" y="2879870"/>
            <a:ext cx="1317795" cy="88256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D85C4753-88E5-4AE0-8D3C-0DBFCD02B169}"/>
              </a:ext>
            </a:extLst>
          </p:cNvPr>
          <p:cNvSpPr/>
          <p:nvPr/>
        </p:nvSpPr>
        <p:spPr>
          <a:xfrm>
            <a:off x="5903033" y="3122049"/>
            <a:ext cx="760882" cy="34925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Box 94">
            <a:extLst>
              <a:ext uri="{FF2B5EF4-FFF2-40B4-BE49-F238E27FC236}">
                <a16:creationId xmlns:a16="http://schemas.microsoft.com/office/drawing/2014/main" xmlns="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86647" y="3081230"/>
            <a:ext cx="2814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Project Sidewalk isolated </a:t>
            </a:r>
            <a:r>
              <a:rPr lang="en-US" b="1" u="sng" dirty="0" smtClean="0">
                <a:solidFill>
                  <a:schemeClr val="accent2"/>
                </a:solidFill>
              </a:rPr>
              <a:t>curb cuts </a:t>
            </a:r>
            <a:r>
              <a:rPr lang="en-US" b="1" dirty="0" smtClean="0">
                <a:solidFill>
                  <a:schemeClr val="accent2"/>
                </a:solidFill>
              </a:rPr>
              <a:t>with bounding boxes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4" name="Chevron 73"/>
          <p:cNvSpPr/>
          <p:nvPr/>
        </p:nvSpPr>
        <p:spPr>
          <a:xfrm rot="5400000">
            <a:off x="7658282" y="3862312"/>
            <a:ext cx="255218" cy="36150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3"/>
          <p:cNvSpPr txBox="1">
            <a:spLocks noChangeArrowheads="1"/>
          </p:cNvSpPr>
          <p:nvPr/>
        </p:nvSpPr>
        <p:spPr bwMode="auto">
          <a:xfrm>
            <a:off x="5282699" y="4242669"/>
            <a:ext cx="4999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Trained a series of models (machine vs. deep learning)</a:t>
            </a:r>
            <a:endParaRPr lang="en-US" altLang="en-US" sz="11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43842829"/>
              </p:ext>
            </p:extLst>
          </p:nvPr>
        </p:nvGraphicFramePr>
        <p:xfrm>
          <a:off x="5331628" y="4595608"/>
          <a:ext cx="3299263" cy="1795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76" name="TextBox 3"/>
          <p:cNvSpPr txBox="1">
            <a:spLocks noChangeArrowheads="1"/>
          </p:cNvSpPr>
          <p:nvPr/>
        </p:nvSpPr>
        <p:spPr bwMode="auto">
          <a:xfrm>
            <a:off x="5292599" y="6639444"/>
            <a:ext cx="4999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Productionized model with Object Detection API</a:t>
            </a:r>
            <a:endParaRPr lang="en-US" altLang="en-US" sz="1100" dirty="0"/>
          </a:p>
        </p:txBody>
      </p:sp>
      <p:pic>
        <p:nvPicPr>
          <p:cNvPr id="77" name="Picture 76" descr="/Users/andrewabbott/Desktop/image1.png">
            <a:extLst>
              <a:ext uri="{FF2B5EF4-FFF2-40B4-BE49-F238E27FC236}">
                <a16:creationId xmlns:a16="http://schemas.microsoft.com/office/drawing/2014/main" xmlns="" id="{9A638580-7E75-4FE0-BD00-386248A987FE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73" y="7060403"/>
            <a:ext cx="3509554" cy="197721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Text Box 94">
            <a:extLst>
              <a:ext uri="{FF2B5EF4-FFF2-40B4-BE49-F238E27FC236}">
                <a16:creationId xmlns:a16="http://schemas.microsoft.com/office/drawing/2014/main" xmlns="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64915" y="5007763"/>
            <a:ext cx="135569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CNN proved to be the best model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85C4753-88E5-4AE0-8D3C-0DBFCD02B169}"/>
              </a:ext>
            </a:extLst>
          </p:cNvPr>
          <p:cNvSpPr/>
          <p:nvPr/>
        </p:nvSpPr>
        <p:spPr>
          <a:xfrm rot="5400000">
            <a:off x="7709886" y="5174165"/>
            <a:ext cx="1137385" cy="44830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ine 4"/>
          <p:cNvSpPr>
            <a:spLocks noChangeShapeType="1"/>
          </p:cNvSpPr>
          <p:nvPr/>
        </p:nvSpPr>
        <p:spPr bwMode="gray">
          <a:xfrm>
            <a:off x="8550234" y="5219951"/>
            <a:ext cx="291042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4">
            <a:extLst>
              <a:ext uri="{FF2B5EF4-FFF2-40B4-BE49-F238E27FC236}">
                <a16:creationId xmlns:a16="http://schemas.microsoft.com/office/drawing/2014/main" xmlns="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93775" y="7245800"/>
            <a:ext cx="150077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This model allows areas of interest in any </a:t>
            </a:r>
            <a:r>
              <a:rPr lang="en-US" b="1" u="sng" dirty="0" smtClean="0">
                <a:solidFill>
                  <a:schemeClr val="accent2"/>
                </a:solidFill>
              </a:rPr>
              <a:t>image</a:t>
            </a:r>
            <a:r>
              <a:rPr lang="en-US" b="1" dirty="0" smtClean="0">
                <a:solidFill>
                  <a:schemeClr val="accent2"/>
                </a:solidFill>
              </a:rPr>
              <a:t> to be </a:t>
            </a:r>
            <a:r>
              <a:rPr lang="en-US" b="1" u="sng" dirty="0" smtClean="0">
                <a:solidFill>
                  <a:schemeClr val="accent2"/>
                </a:solidFill>
              </a:rPr>
              <a:t>classified</a:t>
            </a:r>
            <a:r>
              <a:rPr lang="en-US" b="1" dirty="0" smtClean="0">
                <a:solidFill>
                  <a:schemeClr val="accent2"/>
                </a:solidFill>
              </a:rPr>
              <a:t> and fed into </a:t>
            </a:r>
            <a:r>
              <a:rPr lang="en-US" b="1" u="sng" dirty="0" smtClean="0">
                <a:solidFill>
                  <a:schemeClr val="accent2"/>
                </a:solidFill>
              </a:rPr>
              <a:t>apps</a:t>
            </a:r>
            <a:r>
              <a:rPr lang="en-US" b="1" dirty="0" smtClean="0">
                <a:solidFill>
                  <a:schemeClr val="accent2"/>
                </a:solidFill>
              </a:rPr>
              <a:t> and </a:t>
            </a:r>
            <a:r>
              <a:rPr lang="en-US" b="1" u="sng" dirty="0" smtClean="0">
                <a:solidFill>
                  <a:schemeClr val="accent2"/>
                </a:solidFill>
              </a:rPr>
              <a:t>dashboards</a:t>
            </a:r>
          </a:p>
        </p:txBody>
      </p:sp>
      <p:sp>
        <p:nvSpPr>
          <p:cNvPr id="84" name="Chevron 83"/>
          <p:cNvSpPr/>
          <p:nvPr/>
        </p:nvSpPr>
        <p:spPr>
          <a:xfrm rot="5400000">
            <a:off x="7644432" y="6318462"/>
            <a:ext cx="255218" cy="36150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462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ＭＳ Ｐゴシック</vt:lpstr>
      <vt:lpstr>Arial</vt:lpstr>
      <vt:lpstr>Desktop</vt:lpstr>
      <vt:lpstr>Microsoft Clip Gallery</vt:lpstr>
      <vt:lpstr>think-cell Slide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Alex Deshowitz</cp:lastModifiedBy>
  <cp:revision>65</cp:revision>
  <cp:lastPrinted>2017-11-03T16:11:15Z</cp:lastPrinted>
  <dcterms:created xsi:type="dcterms:W3CDTF">2015-10-22T04:37:18Z</dcterms:created>
  <dcterms:modified xsi:type="dcterms:W3CDTF">2017-11-03T18:23:24Z</dcterms:modified>
</cp:coreProperties>
</file>