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65" r:id="rId5"/>
    <p:sldId id="323" r:id="rId6"/>
    <p:sldId id="325" r:id="rId7"/>
    <p:sldId id="326" r:id="rId8"/>
    <p:sldId id="327" r:id="rId9"/>
    <p:sldId id="328" r:id="rId10"/>
    <p:sldId id="329" r:id="rId11"/>
    <p:sldId id="330" r:id="rId12"/>
    <p:sldId id="313" r:id="rId13"/>
    <p:sldId id="312" r:id="rId14"/>
    <p:sldId id="314" r:id="rId15"/>
    <p:sldId id="331" r:id="rId16"/>
  </p:sldIdLst>
  <p:sldSz cx="12188825"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guide id="3" orient="horz" pos="2260" userDrawn="1">
          <p15:clr>
            <a:srgbClr val="A4A3A4"/>
          </p15:clr>
        </p15:guide>
        <p15:guide id="4" orient="horz" pos="23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2" autoAdjust="0"/>
    <p:restoredTop sz="76331" autoAdjust="0"/>
  </p:normalViewPr>
  <p:slideViewPr>
    <p:cSldViewPr showGuides="1">
      <p:cViewPr varScale="1">
        <p:scale>
          <a:sx n="88" d="100"/>
          <a:sy n="88" d="100"/>
        </p:scale>
        <p:origin x="1352" y="176"/>
      </p:cViewPr>
      <p:guideLst>
        <p:guide pos="3839"/>
        <p:guide orient="horz" pos="2160"/>
        <p:guide orient="horz" pos="2260"/>
        <p:guide orient="horz" pos="23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24" Type="http://schemas.microsoft.com/office/2015/10/relationships/revisionInfo" Target="revisionInfo.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tags" Target="tags/tag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Installation</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Install </a:t>
          </a:r>
          <a:r>
            <a:rPr lang="en-US" dirty="0" err="1"/>
            <a:t>CloudEndure</a:t>
          </a:r>
          <a:r>
            <a:rPr lang="en-US" dirty="0"/>
            <a:t> Agent onto machine</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F6D27D1B-CDCB-481F-B8FA-AB31B2A119DE}">
      <dgm:prSet phldrT="[Text]"/>
      <dgm:spPr/>
      <dgm:t>
        <a:bodyPr/>
        <a:lstStyle/>
        <a:p>
          <a:r>
            <a:rPr lang="en-US" dirty="0"/>
            <a:t>Selection</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Point Agent to new cloud service</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Replication</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Continuous background  replication of data to new location</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F86350E9-CDCE-46A2-9265-7740CAC41CD7}">
      <dgm:prSet phldrT="[Text]"/>
      <dgm:spPr/>
      <dgm:t>
        <a:bodyPr/>
        <a:lstStyle/>
        <a:p>
          <a:r>
            <a:rPr lang="en-US" dirty="0"/>
            <a:t>Testing</a:t>
          </a:r>
        </a:p>
      </dgm:t>
    </dgm:pt>
    <dgm:pt modelId="{83919E18-450E-4A03-9D71-51404C1F8FC7}" type="parTrans" cxnId="{1EFBD897-7D00-4BAF-B383-DA640205BAA0}">
      <dgm:prSet/>
      <dgm:spPr/>
      <dgm:t>
        <a:bodyPr/>
        <a:lstStyle/>
        <a:p>
          <a:endParaRPr lang="en-US"/>
        </a:p>
      </dgm:t>
    </dgm:pt>
    <dgm:pt modelId="{E8533A18-5FBF-439C-AA4D-9A6444187FDF}" type="sibTrans" cxnId="{1EFBD897-7D00-4BAF-B383-DA640205BAA0}">
      <dgm:prSet/>
      <dgm:spPr/>
      <dgm:t>
        <a:bodyPr/>
        <a:lstStyle/>
        <a:p>
          <a:endParaRPr lang="en-US"/>
        </a:p>
      </dgm:t>
    </dgm:pt>
    <dgm:pt modelId="{87A0A586-2920-49EA-94C9-ADFDE66948C5}">
      <dgm:prSet phldrT="[Text]"/>
      <dgm:spPr/>
      <dgm:t>
        <a:bodyPr/>
        <a:lstStyle/>
        <a:p>
          <a:r>
            <a:rPr lang="en-US" dirty="0"/>
            <a:t>Cutover</a:t>
          </a:r>
        </a:p>
      </dgm:t>
    </dgm:pt>
    <dgm:pt modelId="{AC58C062-4EC2-4D2A-B9FE-EAAAC6E63030}" type="parTrans" cxnId="{8EC72514-21B5-4EFE-9E41-EAF568C62C5F}">
      <dgm:prSet/>
      <dgm:spPr/>
      <dgm:t>
        <a:bodyPr/>
        <a:lstStyle/>
        <a:p>
          <a:endParaRPr lang="en-US"/>
        </a:p>
      </dgm:t>
    </dgm:pt>
    <dgm:pt modelId="{66754329-875E-451A-9CD7-8473C737290E}" type="sibTrans" cxnId="{8EC72514-21B5-4EFE-9E41-EAF568C62C5F}">
      <dgm:prSet/>
      <dgm:spPr/>
      <dgm:t>
        <a:bodyPr/>
        <a:lstStyle/>
        <a:p>
          <a:endParaRPr lang="en-US"/>
        </a:p>
      </dgm:t>
    </dgm:pt>
    <dgm:pt modelId="{20311FCD-E8D6-4E1B-8118-1507E35A3E02}">
      <dgm:prSet/>
      <dgm:spPr/>
      <dgm:t>
        <a:bodyPr/>
        <a:lstStyle/>
        <a:p>
          <a:r>
            <a:rPr lang="en-US" dirty="0"/>
            <a:t>Verify integrity of data/application migration</a:t>
          </a:r>
        </a:p>
      </dgm:t>
    </dgm:pt>
    <dgm:pt modelId="{8250E29D-FF42-42DB-8465-B98AC89E1F4B}" type="parTrans" cxnId="{7BF26D9E-8898-4160-ABF2-121DDF5787BD}">
      <dgm:prSet/>
      <dgm:spPr/>
      <dgm:t>
        <a:bodyPr/>
        <a:lstStyle/>
        <a:p>
          <a:endParaRPr lang="en-US"/>
        </a:p>
      </dgm:t>
    </dgm:pt>
    <dgm:pt modelId="{A6AD0FFB-74DA-4917-96CE-3D6E049A22E7}" type="sibTrans" cxnId="{7BF26D9E-8898-4160-ABF2-121DDF5787BD}">
      <dgm:prSet/>
      <dgm:spPr/>
      <dgm:t>
        <a:bodyPr/>
        <a:lstStyle/>
        <a:p>
          <a:endParaRPr lang="en-US"/>
        </a:p>
      </dgm:t>
    </dgm:pt>
    <dgm:pt modelId="{42EC80BE-53F7-44A8-8E08-4EDA62310B8C}">
      <dgm:prSet/>
      <dgm:spPr/>
      <dgm:t>
        <a:bodyPr/>
        <a:lstStyle/>
        <a:p>
          <a:r>
            <a:rPr lang="en-US" dirty="0"/>
            <a:t>Point users to new cloud server and “</a:t>
          </a:r>
          <a:r>
            <a:rPr lang="en-US" dirty="0" err="1"/>
            <a:t>cutsoff</a:t>
          </a:r>
          <a:r>
            <a:rPr lang="en-US" dirty="0"/>
            <a:t>” from old</a:t>
          </a:r>
        </a:p>
      </dgm:t>
    </dgm:pt>
    <dgm:pt modelId="{5FEF4423-E748-48AD-9C2A-C3B735C6B214}" type="parTrans" cxnId="{8CDABABE-4F21-4BB7-8AE1-56CB5750A6A9}">
      <dgm:prSet/>
      <dgm:spPr/>
    </dgm:pt>
    <dgm:pt modelId="{3A2B23A6-312A-4A56-8637-4F4FB805D875}" type="sibTrans" cxnId="{8CDABABE-4F21-4BB7-8AE1-56CB5750A6A9}">
      <dgm:prSet/>
      <dgm:spPr/>
    </dgm:pt>
    <dgm:pt modelId="{3960CFF8-4383-4382-8D6D-F2A00F508E8D}" type="pres">
      <dgm:prSet presAssocID="{0E9DE493-19D7-4EC9-97C9-5F26233F1106}" presName="Name0" presStyleCnt="0">
        <dgm:presLayoutVars>
          <dgm:dir/>
          <dgm:animLvl val="lvl"/>
          <dgm:resizeHandles val="exact"/>
        </dgm:presLayoutVars>
      </dgm:prSet>
      <dgm:spPr/>
      <dgm:t>
        <a:bodyPr/>
        <a:lstStyle/>
        <a:p>
          <a:endParaRPr lang="en-US"/>
        </a:p>
      </dgm:t>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5"/>
      <dgm:spPr/>
    </dgm:pt>
    <dgm:pt modelId="{96015622-8A46-45CF-A72A-2856B699B374}" type="pres">
      <dgm:prSet presAssocID="{FB986F71-3126-4196-BD30-74AEDC39A1CA}" presName="childNode1" presStyleLbl="bgAcc1" presStyleIdx="0" presStyleCnt="5" custLinFactNeighborX="-56334" custLinFactNeighborY="869">
        <dgm:presLayoutVars>
          <dgm:bulletEnabled val="1"/>
        </dgm:presLayoutVars>
      </dgm:prSet>
      <dgm:spPr/>
      <dgm:t>
        <a:bodyPr/>
        <a:lstStyle/>
        <a:p>
          <a:endParaRPr lang="en-US"/>
        </a:p>
      </dgm:t>
    </dgm:pt>
    <dgm:pt modelId="{BFE859F2-A9E8-4F95-9161-8EC68F2D30C4}" type="pres">
      <dgm:prSet presAssocID="{FB986F71-3126-4196-BD30-74AEDC39A1CA}" presName="childNode1tx" presStyleLbl="bgAcc1" presStyleIdx="0" presStyleCnt="5">
        <dgm:presLayoutVars>
          <dgm:bulletEnabled val="1"/>
        </dgm:presLayoutVars>
      </dgm:prSet>
      <dgm:spPr/>
      <dgm:t>
        <a:bodyPr/>
        <a:lstStyle/>
        <a:p>
          <a:endParaRPr lang="en-US"/>
        </a:p>
      </dgm:t>
    </dgm:pt>
    <dgm:pt modelId="{E18C6CF4-EDEB-4539-A36D-E0355B626199}" type="pres">
      <dgm:prSet presAssocID="{FB986F71-3126-4196-BD30-74AEDC39A1CA}" presName="parentNode1" presStyleLbl="node1" presStyleIdx="0" presStyleCnt="5" custLinFactNeighborX="-6624" custLinFactNeighborY="-8409">
        <dgm:presLayoutVars>
          <dgm:chMax val="1"/>
          <dgm:bulletEnabled val="1"/>
        </dgm:presLayoutVars>
      </dgm:prSet>
      <dgm:spPr/>
      <dgm:t>
        <a:bodyPr/>
        <a:lstStyle/>
        <a:p>
          <a:endParaRPr lang="en-US"/>
        </a:p>
      </dgm:t>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4"/>
      <dgm:spPr/>
      <dgm:t>
        <a:bodyPr/>
        <a:lstStyle/>
        <a:p>
          <a:endParaRPr lang="en-US"/>
        </a:p>
      </dgm:t>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5"/>
      <dgm:spPr/>
    </dgm:pt>
    <dgm:pt modelId="{E83793B4-2C5C-4D90-82FA-E5EE4745664D}" type="pres">
      <dgm:prSet presAssocID="{F6D27D1B-CDCB-481F-B8FA-AB31B2A119DE}" presName="childNode2" presStyleLbl="bgAcc1" presStyleIdx="1" presStyleCnt="5" custLinFactNeighborX="8123" custLinFactNeighborY="5058">
        <dgm:presLayoutVars>
          <dgm:bulletEnabled val="1"/>
        </dgm:presLayoutVars>
      </dgm:prSet>
      <dgm:spPr/>
      <dgm:t>
        <a:bodyPr/>
        <a:lstStyle/>
        <a:p>
          <a:endParaRPr lang="en-US"/>
        </a:p>
      </dgm:t>
    </dgm:pt>
    <dgm:pt modelId="{67FFE978-6FBE-4424-80BE-B9E4B4DD0695}" type="pres">
      <dgm:prSet presAssocID="{F6D27D1B-CDCB-481F-B8FA-AB31B2A119DE}" presName="childNode2tx" presStyleLbl="bgAcc1" presStyleIdx="1" presStyleCnt="5">
        <dgm:presLayoutVars>
          <dgm:bulletEnabled val="1"/>
        </dgm:presLayoutVars>
      </dgm:prSet>
      <dgm:spPr/>
      <dgm:t>
        <a:bodyPr/>
        <a:lstStyle/>
        <a:p>
          <a:endParaRPr lang="en-US"/>
        </a:p>
      </dgm:t>
    </dgm:pt>
    <dgm:pt modelId="{029D1FDE-4DD7-4FA5-8C70-0C747477B66C}" type="pres">
      <dgm:prSet presAssocID="{F6D27D1B-CDCB-481F-B8FA-AB31B2A119DE}" presName="parentNode2" presStyleLbl="node1" presStyleIdx="1" presStyleCnt="5" custAng="0" custLinFactNeighborX="7305" custLinFactNeighborY="3544">
        <dgm:presLayoutVars>
          <dgm:chMax val="0"/>
          <dgm:bulletEnabled val="1"/>
        </dgm:presLayoutVars>
      </dgm:prSet>
      <dgm:spPr/>
      <dgm:t>
        <a:bodyPr/>
        <a:lstStyle/>
        <a:p>
          <a:endParaRPr lang="en-US"/>
        </a:p>
      </dgm:t>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4"/>
      <dgm:spPr/>
      <dgm:t>
        <a:bodyPr/>
        <a:lstStyle/>
        <a:p>
          <a:endParaRPr lang="en-US"/>
        </a:p>
      </dgm:t>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5"/>
      <dgm:spPr/>
    </dgm:pt>
    <dgm:pt modelId="{69C28D3B-E083-42DF-9EA0-916CA12125A9}" type="pres">
      <dgm:prSet presAssocID="{58828492-5CEF-4AFE-95CB-5D7E6A18158B}" presName="childNode1" presStyleLbl="bgAcc1" presStyleIdx="2" presStyleCnt="5" custLinFactNeighborX="7572" custLinFactNeighborY="5058">
        <dgm:presLayoutVars>
          <dgm:bulletEnabled val="1"/>
        </dgm:presLayoutVars>
      </dgm:prSet>
      <dgm:spPr/>
      <dgm:t>
        <a:bodyPr/>
        <a:lstStyle/>
        <a:p>
          <a:endParaRPr lang="en-US"/>
        </a:p>
      </dgm:t>
    </dgm:pt>
    <dgm:pt modelId="{843715D2-C2C2-41EB-BDA3-21230FBA46DB}" type="pres">
      <dgm:prSet presAssocID="{58828492-5CEF-4AFE-95CB-5D7E6A18158B}" presName="childNode1tx" presStyleLbl="bgAcc1" presStyleIdx="2" presStyleCnt="5">
        <dgm:presLayoutVars>
          <dgm:bulletEnabled val="1"/>
        </dgm:presLayoutVars>
      </dgm:prSet>
      <dgm:spPr/>
      <dgm:t>
        <a:bodyPr/>
        <a:lstStyle/>
        <a:p>
          <a:endParaRPr lang="en-US"/>
        </a:p>
      </dgm:t>
    </dgm:pt>
    <dgm:pt modelId="{047F5837-10E2-4FFC-A492-DB8A19EF48CA}" type="pres">
      <dgm:prSet presAssocID="{58828492-5CEF-4AFE-95CB-5D7E6A18158B}" presName="parentNode1" presStyleLbl="node1" presStyleIdx="2" presStyleCnt="5" custLinFactNeighborX="7334" custLinFactNeighborY="11991">
        <dgm:presLayoutVars>
          <dgm:chMax val="1"/>
          <dgm:bulletEnabled val="1"/>
        </dgm:presLayoutVars>
      </dgm:prSet>
      <dgm:spPr/>
      <dgm:t>
        <a:bodyPr/>
        <a:lstStyle/>
        <a:p>
          <a:endParaRPr lang="en-US"/>
        </a:p>
      </dgm:t>
    </dgm:pt>
    <dgm:pt modelId="{7D6A154D-27BB-4CCE-9250-BCDD2CD5C383}" type="pres">
      <dgm:prSet presAssocID="{58828492-5CEF-4AFE-95CB-5D7E6A18158B}" presName="connSite1" presStyleCnt="0"/>
      <dgm:spPr/>
    </dgm:pt>
    <dgm:pt modelId="{10E6ED11-922D-4772-92D0-1907EE87E1C7}" type="pres">
      <dgm:prSet presAssocID="{2D386477-EC66-449A-8D41-5F8A212C3D8E}" presName="Name9" presStyleLbl="sibTrans2D1" presStyleIdx="2" presStyleCnt="4"/>
      <dgm:spPr/>
      <dgm:t>
        <a:bodyPr/>
        <a:lstStyle/>
        <a:p>
          <a:endParaRPr lang="en-US"/>
        </a:p>
      </dgm:t>
    </dgm:pt>
    <dgm:pt modelId="{5E67A5E8-A719-492E-9C24-B92CDCF773F4}" type="pres">
      <dgm:prSet presAssocID="{F86350E9-CDCE-46A2-9265-7740CAC41CD7}" presName="composite2" presStyleCnt="0"/>
      <dgm:spPr/>
    </dgm:pt>
    <dgm:pt modelId="{F7319575-7F86-4667-817E-F4590D008056}" type="pres">
      <dgm:prSet presAssocID="{F86350E9-CDCE-46A2-9265-7740CAC41CD7}" presName="dummyNode2" presStyleLbl="node1" presStyleIdx="2" presStyleCnt="5"/>
      <dgm:spPr/>
    </dgm:pt>
    <dgm:pt modelId="{4242AE58-D8C6-426C-B2A3-CC2AE724A56D}" type="pres">
      <dgm:prSet presAssocID="{F86350E9-CDCE-46A2-9265-7740CAC41CD7}" presName="childNode2" presStyleLbl="bgAcc1" presStyleIdx="3" presStyleCnt="5" custLinFactNeighborX="4056" custLinFactNeighborY="65">
        <dgm:presLayoutVars>
          <dgm:bulletEnabled val="1"/>
        </dgm:presLayoutVars>
      </dgm:prSet>
      <dgm:spPr/>
      <dgm:t>
        <a:bodyPr/>
        <a:lstStyle/>
        <a:p>
          <a:endParaRPr lang="en-US"/>
        </a:p>
      </dgm:t>
    </dgm:pt>
    <dgm:pt modelId="{65F9F725-59BA-4BFF-AF12-98EA206FE2A5}" type="pres">
      <dgm:prSet presAssocID="{F86350E9-CDCE-46A2-9265-7740CAC41CD7}" presName="childNode2tx" presStyleLbl="bgAcc1" presStyleIdx="3" presStyleCnt="5">
        <dgm:presLayoutVars>
          <dgm:bulletEnabled val="1"/>
        </dgm:presLayoutVars>
      </dgm:prSet>
      <dgm:spPr/>
      <dgm:t>
        <a:bodyPr/>
        <a:lstStyle/>
        <a:p>
          <a:endParaRPr lang="en-US"/>
        </a:p>
      </dgm:t>
    </dgm:pt>
    <dgm:pt modelId="{70F2737B-AD7A-4959-A021-99ED77400C47}" type="pres">
      <dgm:prSet presAssocID="{F86350E9-CDCE-46A2-9265-7740CAC41CD7}" presName="parentNode2" presStyleLbl="node1" presStyleIdx="3" presStyleCnt="5" custLinFactNeighborX="2730" custLinFactNeighborY="3544">
        <dgm:presLayoutVars>
          <dgm:chMax val="0"/>
          <dgm:bulletEnabled val="1"/>
        </dgm:presLayoutVars>
      </dgm:prSet>
      <dgm:spPr/>
      <dgm:t>
        <a:bodyPr/>
        <a:lstStyle/>
        <a:p>
          <a:endParaRPr lang="en-US"/>
        </a:p>
      </dgm:t>
    </dgm:pt>
    <dgm:pt modelId="{96D3397E-BD54-47CC-94A0-452A9148DB01}" type="pres">
      <dgm:prSet presAssocID="{F86350E9-CDCE-46A2-9265-7740CAC41CD7}" presName="connSite2" presStyleCnt="0"/>
      <dgm:spPr/>
    </dgm:pt>
    <dgm:pt modelId="{2EA74CAA-B14D-4826-98F7-B08C27240199}" type="pres">
      <dgm:prSet presAssocID="{E8533A18-5FBF-439C-AA4D-9A6444187FDF}" presName="Name18" presStyleLbl="sibTrans2D1" presStyleIdx="3" presStyleCnt="4"/>
      <dgm:spPr/>
      <dgm:t>
        <a:bodyPr/>
        <a:lstStyle/>
        <a:p>
          <a:endParaRPr lang="en-US"/>
        </a:p>
      </dgm:t>
    </dgm:pt>
    <dgm:pt modelId="{E1884D6C-C605-49B1-8C04-FFCC313E795E}" type="pres">
      <dgm:prSet presAssocID="{87A0A586-2920-49EA-94C9-ADFDE66948C5}" presName="composite1" presStyleCnt="0"/>
      <dgm:spPr/>
    </dgm:pt>
    <dgm:pt modelId="{ABE76C39-7500-4138-B863-7F9ED16BAB7C}" type="pres">
      <dgm:prSet presAssocID="{87A0A586-2920-49EA-94C9-ADFDE66948C5}" presName="dummyNode1" presStyleLbl="node1" presStyleIdx="3" presStyleCnt="5"/>
      <dgm:spPr/>
    </dgm:pt>
    <dgm:pt modelId="{091BC417-9B47-440C-8BE0-B1EF3EBFA5B1}" type="pres">
      <dgm:prSet presAssocID="{87A0A586-2920-49EA-94C9-ADFDE66948C5}" presName="childNode1" presStyleLbl="bgAcc1" presStyleIdx="4" presStyleCnt="5">
        <dgm:presLayoutVars>
          <dgm:bulletEnabled val="1"/>
        </dgm:presLayoutVars>
      </dgm:prSet>
      <dgm:spPr/>
      <dgm:t>
        <a:bodyPr/>
        <a:lstStyle/>
        <a:p>
          <a:endParaRPr lang="en-US"/>
        </a:p>
      </dgm:t>
    </dgm:pt>
    <dgm:pt modelId="{B781CB02-C243-4CDB-A71D-16C03C9C5F79}" type="pres">
      <dgm:prSet presAssocID="{87A0A586-2920-49EA-94C9-ADFDE66948C5}" presName="childNode1tx" presStyleLbl="bgAcc1" presStyleIdx="4" presStyleCnt="5">
        <dgm:presLayoutVars>
          <dgm:bulletEnabled val="1"/>
        </dgm:presLayoutVars>
      </dgm:prSet>
      <dgm:spPr/>
      <dgm:t>
        <a:bodyPr/>
        <a:lstStyle/>
        <a:p>
          <a:endParaRPr lang="en-US"/>
        </a:p>
      </dgm:t>
    </dgm:pt>
    <dgm:pt modelId="{F70D7C1E-DB30-45C0-87D0-D699AE0B770F}" type="pres">
      <dgm:prSet presAssocID="{87A0A586-2920-49EA-94C9-ADFDE66948C5}" presName="parentNode1" presStyleLbl="node1" presStyleIdx="4" presStyleCnt="5" custLinFactNeighborX="-6508" custLinFactNeighborY="-8409">
        <dgm:presLayoutVars>
          <dgm:chMax val="1"/>
          <dgm:bulletEnabled val="1"/>
        </dgm:presLayoutVars>
      </dgm:prSet>
      <dgm:spPr/>
      <dgm:t>
        <a:bodyPr/>
        <a:lstStyle/>
        <a:p>
          <a:endParaRPr lang="en-US"/>
        </a:p>
      </dgm:t>
    </dgm:pt>
    <dgm:pt modelId="{9D5D3F15-4673-45E4-8848-91A8E41AB6CA}" type="pres">
      <dgm:prSet presAssocID="{87A0A586-2920-49EA-94C9-ADFDE66948C5}" presName="connSite1" presStyleCnt="0"/>
      <dgm:spPr/>
    </dgm:pt>
  </dgm:ptLst>
  <dgm:cxnLst>
    <dgm:cxn modelId="{262D935B-9E67-4006-B5C8-DE37F14F79E9}" type="presOf" srcId="{20311FCD-E8D6-4E1B-8118-1507E35A3E02}" destId="{4242AE58-D8C6-426C-B2A3-CC2AE724A56D}"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241A4F42-3815-4A3A-A31B-C5E11FFB5E6D}" type="presOf" srcId="{FB986F71-3126-4196-BD30-74AEDC39A1CA}" destId="{E18C6CF4-EDEB-4539-A36D-E0355B626199}" srcOrd="0" destOrd="0" presId="urn:microsoft.com/office/officeart/2005/8/layout/hProcess4"/>
    <dgm:cxn modelId="{4E74EABF-20DE-46D5-9BE9-0F84CEAF66AB}" type="presOf" srcId="{D0B150DF-3AA4-454C-8652-25880449C422}" destId="{6A63D16E-EEE6-4267-97EA-5AD7D2BC4E84}" srcOrd="0"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90D5F6C6-4E25-4C59-9DF6-6E2B25A59F46}" type="presOf" srcId="{68838C34-4D02-49F8-ADD7-BFA90D87B7EA}" destId="{69C28D3B-E083-42DF-9EA0-916CA12125A9}"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8CDABABE-4F21-4BB7-8AE1-56CB5750A6A9}" srcId="{87A0A586-2920-49EA-94C9-ADFDE66948C5}" destId="{42EC80BE-53F7-44A8-8E08-4EDA62310B8C}" srcOrd="0" destOrd="0" parTransId="{5FEF4423-E748-48AD-9C2A-C3B735C6B214}" sibTransId="{3A2B23A6-312A-4A56-8637-4F4FB805D875}"/>
    <dgm:cxn modelId="{731AA4DD-171F-4879-A26D-41A7CF6EE379}" type="presOf" srcId="{20311FCD-E8D6-4E1B-8118-1507E35A3E02}" destId="{65F9F725-59BA-4BFF-AF12-98EA206FE2A5}" srcOrd="1"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7BF26D9E-8898-4160-ABF2-121DDF5787BD}" srcId="{F86350E9-CDCE-46A2-9265-7740CAC41CD7}" destId="{20311FCD-E8D6-4E1B-8118-1507E35A3E02}" srcOrd="0" destOrd="0" parTransId="{8250E29D-FF42-42DB-8465-B98AC89E1F4B}" sibTransId="{A6AD0FFB-74DA-4917-96CE-3D6E049A22E7}"/>
    <dgm:cxn modelId="{4143D757-8617-4C89-8322-E3B29A1874AF}" srcId="{58828492-5CEF-4AFE-95CB-5D7E6A18158B}" destId="{68838C34-4D02-49F8-ADD7-BFA90D87B7EA}" srcOrd="0" destOrd="0" parTransId="{F2AD00AD-6A23-4C89-A107-68EF5D1F0B94}" sibTransId="{FFC4FCE7-6F2F-4F91-A74A-7C4C32A81657}"/>
    <dgm:cxn modelId="{1EFBD897-7D00-4BAF-B383-DA640205BAA0}" srcId="{0E9DE493-19D7-4EC9-97C9-5F26233F1106}" destId="{F86350E9-CDCE-46A2-9265-7740CAC41CD7}" srcOrd="3" destOrd="0" parTransId="{83919E18-450E-4A03-9D71-51404C1F8FC7}" sibTransId="{E8533A18-5FBF-439C-AA4D-9A6444187FDF}"/>
    <dgm:cxn modelId="{BB27EE1C-06B1-46CB-AEAE-33E162D191C6}" type="presOf" srcId="{87A0A586-2920-49EA-94C9-ADFDE66948C5}" destId="{F70D7C1E-DB30-45C0-87D0-D699AE0B770F}"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E95209FE-82B0-40EF-AFE6-D8CCCCEA50E1}" type="presOf" srcId="{7AEB6639-3258-49E8-8B1F-B4A9C61922BE}" destId="{DC2A0ADB-DCE3-4BF4-9952-0394865777AC}" srcOrd="0" destOrd="0" presId="urn:microsoft.com/office/officeart/2005/8/layout/hProcess4"/>
    <dgm:cxn modelId="{C17850A1-A2DD-4639-87D6-A9DE6F1EFA07}" type="presOf" srcId="{42EC80BE-53F7-44A8-8E08-4EDA62310B8C}" destId="{B781CB02-C243-4CDB-A71D-16C03C9C5F79}" srcOrd="1" destOrd="0" presId="urn:microsoft.com/office/officeart/2005/8/layout/hProcess4"/>
    <dgm:cxn modelId="{550EC38B-566A-4081-A7BE-0E49BE02764D}" type="presOf" srcId="{AB2E8498-CC81-452F-A895-08F3845AA347}" destId="{BFE859F2-A9E8-4F95-9161-8EC68F2D30C4}" srcOrd="1" destOrd="0" presId="urn:microsoft.com/office/officeart/2005/8/layout/hProcess4"/>
    <dgm:cxn modelId="{2D5B3E3B-3EE5-4072-933E-27DF5400591C}" srcId="{FB986F71-3126-4196-BD30-74AEDC39A1CA}" destId="{AB2E8498-CC81-452F-A895-08F3845AA347}" srcOrd="0" destOrd="0" parTransId="{4C65E2C8-0CBB-4D8C-AD60-6B0105C62B84}" sibTransId="{9A1F3304-AA9E-4FBC-89BA-9095C80E47C9}"/>
    <dgm:cxn modelId="{B53D32D0-5E29-406F-A7FB-FB8EB1125939}" type="presOf" srcId="{42EC80BE-53F7-44A8-8E08-4EDA62310B8C}" destId="{091BC417-9B47-440C-8BE0-B1EF3EBFA5B1}" srcOrd="0" destOrd="0" presId="urn:microsoft.com/office/officeart/2005/8/layout/hProcess4"/>
    <dgm:cxn modelId="{BE6141CD-6FEA-46A4-902D-0F2AD06DB57C}" type="presOf" srcId="{2D386477-EC66-449A-8D41-5F8A212C3D8E}" destId="{10E6ED11-922D-4772-92D0-1907EE87E1C7}" srcOrd="0" destOrd="0" presId="urn:microsoft.com/office/officeart/2005/8/layout/hProcess4"/>
    <dgm:cxn modelId="{A507C8D3-A0BB-44E4-82F7-15D18D34238D}" type="presOf" srcId="{68838C34-4D02-49F8-ADD7-BFA90D87B7EA}" destId="{843715D2-C2C2-41EB-BDA3-21230FBA46DB}" srcOrd="1" destOrd="0" presId="urn:microsoft.com/office/officeart/2005/8/layout/hProcess4"/>
    <dgm:cxn modelId="{1FE4D618-724E-4829-BED3-DAA3C651B769}" type="presOf" srcId="{0B00F5A8-A0EF-4111-9D86-004317B4F49E}" destId="{E83793B4-2C5C-4D90-82FA-E5EE4745664D}" srcOrd="0" destOrd="0" presId="urn:microsoft.com/office/officeart/2005/8/layout/hProcess4"/>
    <dgm:cxn modelId="{05F2B35C-C5FE-472C-A566-958237C49D86}" type="presOf" srcId="{E8533A18-5FBF-439C-AA4D-9A6444187FDF}" destId="{2EA74CAA-B14D-4826-98F7-B08C27240199}" srcOrd="0" destOrd="0" presId="urn:microsoft.com/office/officeart/2005/8/layout/hProcess4"/>
    <dgm:cxn modelId="{8EC72514-21B5-4EFE-9E41-EAF568C62C5F}" srcId="{0E9DE493-19D7-4EC9-97C9-5F26233F1106}" destId="{87A0A586-2920-49EA-94C9-ADFDE66948C5}" srcOrd="4" destOrd="0" parTransId="{AC58C062-4EC2-4D2A-B9FE-EAAAC6E63030}" sibTransId="{66754329-875E-451A-9CD7-8473C737290E}"/>
    <dgm:cxn modelId="{49076DAC-E7DF-419D-B455-E3DEF9EA34DE}" type="presOf" srcId="{F86350E9-CDCE-46A2-9265-7740CAC41CD7}" destId="{70F2737B-AD7A-4959-A021-99ED77400C47}" srcOrd="0" destOrd="0"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FA45DADE-266F-4B82-B02F-D2732D8D9F51}" type="presOf" srcId="{58828492-5CEF-4AFE-95CB-5D7E6A18158B}" destId="{047F5837-10E2-4FFC-A492-DB8A19EF48CA}"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 modelId="{C938F3A8-2231-40C5-9F48-376BF77324FF}" type="presParOf" srcId="{224851B6-C14D-49DE-883B-A13003DA4601}" destId="{10E6ED11-922D-4772-92D0-1907EE87E1C7}" srcOrd="5" destOrd="0" presId="urn:microsoft.com/office/officeart/2005/8/layout/hProcess4"/>
    <dgm:cxn modelId="{54E8A538-2103-4AB8-B25F-2C4E9E6E05DA}" type="presParOf" srcId="{224851B6-C14D-49DE-883B-A13003DA4601}" destId="{5E67A5E8-A719-492E-9C24-B92CDCF773F4}" srcOrd="6" destOrd="0" presId="urn:microsoft.com/office/officeart/2005/8/layout/hProcess4"/>
    <dgm:cxn modelId="{25BCE974-F054-411C-9926-5BFA3B6EA2E7}" type="presParOf" srcId="{5E67A5E8-A719-492E-9C24-B92CDCF773F4}" destId="{F7319575-7F86-4667-817E-F4590D008056}" srcOrd="0" destOrd="0" presId="urn:microsoft.com/office/officeart/2005/8/layout/hProcess4"/>
    <dgm:cxn modelId="{57AE2DBA-0608-4AE9-8F2E-5F7BF6D96E74}" type="presParOf" srcId="{5E67A5E8-A719-492E-9C24-B92CDCF773F4}" destId="{4242AE58-D8C6-426C-B2A3-CC2AE724A56D}" srcOrd="1" destOrd="0" presId="urn:microsoft.com/office/officeart/2005/8/layout/hProcess4"/>
    <dgm:cxn modelId="{DCFE96D1-FF09-4006-B313-374D6B5F87D4}" type="presParOf" srcId="{5E67A5E8-A719-492E-9C24-B92CDCF773F4}" destId="{65F9F725-59BA-4BFF-AF12-98EA206FE2A5}" srcOrd="2" destOrd="0" presId="urn:microsoft.com/office/officeart/2005/8/layout/hProcess4"/>
    <dgm:cxn modelId="{B63591DA-AE08-4AB7-B865-55E9C8687898}" type="presParOf" srcId="{5E67A5E8-A719-492E-9C24-B92CDCF773F4}" destId="{70F2737B-AD7A-4959-A021-99ED77400C47}" srcOrd="3" destOrd="0" presId="urn:microsoft.com/office/officeart/2005/8/layout/hProcess4"/>
    <dgm:cxn modelId="{5530F75C-C5C8-4EC9-9B2A-C21AFA901601}" type="presParOf" srcId="{5E67A5E8-A719-492E-9C24-B92CDCF773F4}" destId="{96D3397E-BD54-47CC-94A0-452A9148DB01}" srcOrd="4" destOrd="0" presId="urn:microsoft.com/office/officeart/2005/8/layout/hProcess4"/>
    <dgm:cxn modelId="{6531A459-50B8-48FB-B4AF-B077BEEB3EF1}" type="presParOf" srcId="{224851B6-C14D-49DE-883B-A13003DA4601}" destId="{2EA74CAA-B14D-4826-98F7-B08C27240199}" srcOrd="7" destOrd="0" presId="urn:microsoft.com/office/officeart/2005/8/layout/hProcess4"/>
    <dgm:cxn modelId="{3503735F-7ADA-4DAF-AD77-C36CEA63E83C}" type="presParOf" srcId="{224851B6-C14D-49DE-883B-A13003DA4601}" destId="{E1884D6C-C605-49B1-8C04-FFCC313E795E}" srcOrd="8" destOrd="0" presId="urn:microsoft.com/office/officeart/2005/8/layout/hProcess4"/>
    <dgm:cxn modelId="{AE61F436-96A2-4131-8AAE-97EF033E9B01}" type="presParOf" srcId="{E1884D6C-C605-49B1-8C04-FFCC313E795E}" destId="{ABE76C39-7500-4138-B863-7F9ED16BAB7C}" srcOrd="0" destOrd="0" presId="urn:microsoft.com/office/officeart/2005/8/layout/hProcess4"/>
    <dgm:cxn modelId="{86AB27B3-ECDA-4958-AB54-1DBAE03B712D}" type="presParOf" srcId="{E1884D6C-C605-49B1-8C04-FFCC313E795E}" destId="{091BC417-9B47-440C-8BE0-B1EF3EBFA5B1}" srcOrd="1" destOrd="0" presId="urn:microsoft.com/office/officeart/2005/8/layout/hProcess4"/>
    <dgm:cxn modelId="{4B97F52A-A6A9-4909-AEDD-8B3361EA9441}" type="presParOf" srcId="{E1884D6C-C605-49B1-8C04-FFCC313E795E}" destId="{B781CB02-C243-4CDB-A71D-16C03C9C5F79}" srcOrd="2" destOrd="0" presId="urn:microsoft.com/office/officeart/2005/8/layout/hProcess4"/>
    <dgm:cxn modelId="{8A34ACF8-2AA7-4D45-A008-41402FDF42DE}" type="presParOf" srcId="{E1884D6C-C605-49B1-8C04-FFCC313E795E}" destId="{F70D7C1E-DB30-45C0-87D0-D699AE0B770F}" srcOrd="3" destOrd="0" presId="urn:microsoft.com/office/officeart/2005/8/layout/hProcess4"/>
    <dgm:cxn modelId="{08C3644E-4C8F-44F0-9548-6E0D1530A167}" type="presParOf" srcId="{E1884D6C-C605-49B1-8C04-FFCC313E795E}" destId="{9D5D3F15-4673-45E4-8848-91A8E41AB6CA}"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1B52C5-4F82-41C3-90D2-CB272F41751F}"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6EEB0F94-EC60-4BB8-B39F-EB405F500B28}">
      <dgm:prSet phldrT="[Text]"/>
      <dgm:spPr/>
      <dgm:t>
        <a:bodyPr/>
        <a:lstStyle/>
        <a:p>
          <a:r>
            <a:rPr lang="en-US" dirty="0"/>
            <a:t>&lt; 1 TB</a:t>
          </a:r>
        </a:p>
      </dgm:t>
    </dgm:pt>
    <dgm:pt modelId="{6C68F962-7165-4E0F-BCF9-3BAC59E268F2}" type="parTrans" cxnId="{94442B70-7704-4B58-8AC0-61C57EDCFDED}">
      <dgm:prSet/>
      <dgm:spPr/>
      <dgm:t>
        <a:bodyPr/>
        <a:lstStyle/>
        <a:p>
          <a:endParaRPr lang="en-US"/>
        </a:p>
      </dgm:t>
    </dgm:pt>
    <dgm:pt modelId="{D7EC05DC-A6AD-463B-80B4-E8A52F81A19C}" type="sibTrans" cxnId="{94442B70-7704-4B58-8AC0-61C57EDCFDED}">
      <dgm:prSet/>
      <dgm:spPr/>
      <dgm:t>
        <a:bodyPr/>
        <a:lstStyle/>
        <a:p>
          <a:endParaRPr lang="en-US"/>
        </a:p>
      </dgm:t>
    </dgm:pt>
    <dgm:pt modelId="{63BB7D5E-373F-4EDD-8677-FB054FB49B71}">
      <dgm:prSet phldrT="[Text]"/>
      <dgm:spPr/>
      <dgm:t>
        <a:bodyPr/>
        <a:lstStyle/>
        <a:p>
          <a:r>
            <a:rPr lang="en-US" dirty="0"/>
            <a:t>0-30 hours via Standard 100Mbps connection </a:t>
          </a:r>
        </a:p>
      </dgm:t>
    </dgm:pt>
    <dgm:pt modelId="{AD4DACE9-0961-42ED-A6AE-1E872AB9CD3C}" type="parTrans" cxnId="{A7ECCDB0-977A-451C-A6ED-39F6F873597B}">
      <dgm:prSet/>
      <dgm:spPr/>
      <dgm:t>
        <a:bodyPr/>
        <a:lstStyle/>
        <a:p>
          <a:endParaRPr lang="en-US"/>
        </a:p>
      </dgm:t>
    </dgm:pt>
    <dgm:pt modelId="{68BCBDAD-8FB3-461C-A83F-14FF4812B6C3}" type="sibTrans" cxnId="{A7ECCDB0-977A-451C-A6ED-39F6F873597B}">
      <dgm:prSet/>
      <dgm:spPr/>
      <dgm:t>
        <a:bodyPr/>
        <a:lstStyle/>
        <a:p>
          <a:endParaRPr lang="en-US"/>
        </a:p>
      </dgm:t>
    </dgm:pt>
    <dgm:pt modelId="{E2DC7E4E-3222-40C2-83C2-F39325CD6A62}">
      <dgm:prSet phldrT="[Text]"/>
      <dgm:spPr/>
      <dgm:t>
        <a:bodyPr/>
        <a:lstStyle/>
        <a:p>
          <a:r>
            <a:rPr lang="en-US" dirty="0"/>
            <a:t>Online transfer still viable</a:t>
          </a:r>
        </a:p>
      </dgm:t>
    </dgm:pt>
    <dgm:pt modelId="{A7EC090E-051F-41C0-9D75-E30882F881D8}" type="parTrans" cxnId="{98316477-F123-4C7B-8FEE-D6349B48F2C9}">
      <dgm:prSet/>
      <dgm:spPr/>
      <dgm:t>
        <a:bodyPr/>
        <a:lstStyle/>
        <a:p>
          <a:endParaRPr lang="en-US"/>
        </a:p>
      </dgm:t>
    </dgm:pt>
    <dgm:pt modelId="{7D342871-A1EF-4904-B2D9-5605B17AC0CE}" type="sibTrans" cxnId="{98316477-F123-4C7B-8FEE-D6349B48F2C9}">
      <dgm:prSet/>
      <dgm:spPr/>
      <dgm:t>
        <a:bodyPr/>
        <a:lstStyle/>
        <a:p>
          <a:endParaRPr lang="en-US"/>
        </a:p>
      </dgm:t>
    </dgm:pt>
    <dgm:pt modelId="{F513394E-F952-4E3B-98C5-63B0B81B711B}">
      <dgm:prSet phldrT="[Text]"/>
      <dgm:spPr/>
      <dgm:t>
        <a:bodyPr/>
        <a:lstStyle/>
        <a:p>
          <a:r>
            <a:rPr lang="en-US" dirty="0"/>
            <a:t>1 TB – 30 TB</a:t>
          </a:r>
        </a:p>
      </dgm:t>
    </dgm:pt>
    <dgm:pt modelId="{90A50CDB-9233-4542-8E0B-ADEC95E96D2E}" type="parTrans" cxnId="{BC292D88-65C8-4D14-8DB4-B2BE1BFF2094}">
      <dgm:prSet/>
      <dgm:spPr/>
      <dgm:t>
        <a:bodyPr/>
        <a:lstStyle/>
        <a:p>
          <a:endParaRPr lang="en-US"/>
        </a:p>
      </dgm:t>
    </dgm:pt>
    <dgm:pt modelId="{E4BE3686-88A5-4961-A2B2-7BA511A5D5F7}" type="sibTrans" cxnId="{BC292D88-65C8-4D14-8DB4-B2BE1BFF2094}">
      <dgm:prSet/>
      <dgm:spPr/>
      <dgm:t>
        <a:bodyPr/>
        <a:lstStyle/>
        <a:p>
          <a:endParaRPr lang="en-US"/>
        </a:p>
      </dgm:t>
    </dgm:pt>
    <dgm:pt modelId="{A248A26E-8BB0-4B61-B056-1ABC0E0F290A}">
      <dgm:prSet phldrT="[Text]"/>
      <dgm:spPr/>
      <dgm:t>
        <a:bodyPr/>
        <a:lstStyle/>
        <a:p>
          <a:r>
            <a:rPr lang="en-US" dirty="0"/>
            <a:t>1-36 days via online transfer  - OR</a:t>
          </a:r>
        </a:p>
      </dgm:t>
    </dgm:pt>
    <dgm:pt modelId="{02199227-E0D1-4C7C-BFD9-A99A3919FD53}" type="parTrans" cxnId="{0B133DBA-E01F-4029-9056-38079563EB5E}">
      <dgm:prSet/>
      <dgm:spPr/>
      <dgm:t>
        <a:bodyPr/>
        <a:lstStyle/>
        <a:p>
          <a:endParaRPr lang="en-US"/>
        </a:p>
      </dgm:t>
    </dgm:pt>
    <dgm:pt modelId="{2F398807-3147-491C-9494-02C144032B47}" type="sibTrans" cxnId="{0B133DBA-E01F-4029-9056-38079563EB5E}">
      <dgm:prSet/>
      <dgm:spPr/>
      <dgm:t>
        <a:bodyPr/>
        <a:lstStyle/>
        <a:p>
          <a:endParaRPr lang="en-US"/>
        </a:p>
      </dgm:t>
    </dgm:pt>
    <dgm:pt modelId="{F961BF0F-E8C6-4A86-A530-4D725711F1DC}">
      <dgm:prSet phldrT="[Text]"/>
      <dgm:spPr/>
      <dgm:t>
        <a:bodyPr/>
        <a:lstStyle/>
        <a:p>
          <a:r>
            <a:rPr lang="en-US" dirty="0"/>
            <a:t>Store in NAS appliances and ship to cloud provider</a:t>
          </a:r>
        </a:p>
      </dgm:t>
    </dgm:pt>
    <dgm:pt modelId="{F800486A-7193-4D66-A6B3-CAF4E9923CCC}" type="parTrans" cxnId="{D7046E5E-05D4-4D24-B458-8DF104946883}">
      <dgm:prSet/>
      <dgm:spPr/>
      <dgm:t>
        <a:bodyPr/>
        <a:lstStyle/>
        <a:p>
          <a:endParaRPr lang="en-US"/>
        </a:p>
      </dgm:t>
    </dgm:pt>
    <dgm:pt modelId="{A6E2859A-DF9F-43E9-A3C1-F9390C02B1A3}" type="sibTrans" cxnId="{D7046E5E-05D4-4D24-B458-8DF104946883}">
      <dgm:prSet/>
      <dgm:spPr/>
      <dgm:t>
        <a:bodyPr/>
        <a:lstStyle/>
        <a:p>
          <a:endParaRPr lang="en-US"/>
        </a:p>
      </dgm:t>
    </dgm:pt>
    <dgm:pt modelId="{407047C7-6A88-4282-8DA7-F960A8DF5AD5}">
      <dgm:prSet phldrT="[Text]"/>
      <dgm:spPr/>
      <dgm:t>
        <a:bodyPr/>
        <a:lstStyle/>
        <a:p>
          <a:r>
            <a:rPr lang="en-US" dirty="0"/>
            <a:t>30 TB – 1 PB+</a:t>
          </a:r>
        </a:p>
      </dgm:t>
    </dgm:pt>
    <dgm:pt modelId="{F3B3D1A1-BFDF-4A6F-A02D-889520AACAC6}" type="parTrans" cxnId="{E3DBABBA-5E31-4EE3-A8D8-55485EEACEE4}">
      <dgm:prSet/>
      <dgm:spPr/>
      <dgm:t>
        <a:bodyPr/>
        <a:lstStyle/>
        <a:p>
          <a:endParaRPr lang="en-US"/>
        </a:p>
      </dgm:t>
    </dgm:pt>
    <dgm:pt modelId="{8ABBC85C-C2AB-4CD9-B5E7-9F913DDD7300}" type="sibTrans" cxnId="{E3DBABBA-5E31-4EE3-A8D8-55485EEACEE4}">
      <dgm:prSet/>
      <dgm:spPr/>
      <dgm:t>
        <a:bodyPr/>
        <a:lstStyle/>
        <a:p>
          <a:endParaRPr lang="en-US"/>
        </a:p>
      </dgm:t>
    </dgm:pt>
    <dgm:pt modelId="{1641BBFE-EE42-47A4-98AE-8EF0088C57F4}">
      <dgm:prSet phldrT="[Text]"/>
      <dgm:spPr/>
      <dgm:t>
        <a:bodyPr/>
        <a:lstStyle/>
        <a:p>
          <a:r>
            <a:rPr lang="en-US" dirty="0"/>
            <a:t>Up to 3 years via online transfer - OR</a:t>
          </a:r>
        </a:p>
      </dgm:t>
    </dgm:pt>
    <dgm:pt modelId="{04DB999B-B446-46B7-A638-98D155CC2C77}" type="parTrans" cxnId="{C084F49E-52FC-4C1C-9313-F109093A5487}">
      <dgm:prSet/>
      <dgm:spPr/>
      <dgm:t>
        <a:bodyPr/>
        <a:lstStyle/>
        <a:p>
          <a:endParaRPr lang="en-US"/>
        </a:p>
      </dgm:t>
    </dgm:pt>
    <dgm:pt modelId="{9F2A1EFB-21EC-435D-B50F-629F36B2AC39}" type="sibTrans" cxnId="{C084F49E-52FC-4C1C-9313-F109093A5487}">
      <dgm:prSet/>
      <dgm:spPr/>
      <dgm:t>
        <a:bodyPr/>
        <a:lstStyle/>
        <a:p>
          <a:endParaRPr lang="en-US"/>
        </a:p>
      </dgm:t>
    </dgm:pt>
    <dgm:pt modelId="{9C828AA0-0124-46A9-9B79-E3816C9D0C7B}">
      <dgm:prSet phldrT="[Text]"/>
      <dgm:spPr/>
      <dgm:t>
        <a:bodyPr/>
        <a:lstStyle/>
        <a:p>
          <a:r>
            <a:rPr lang="en-US" dirty="0"/>
            <a:t>AWS Snowball or Google Transfer Appliance</a:t>
          </a:r>
        </a:p>
      </dgm:t>
    </dgm:pt>
    <dgm:pt modelId="{2C806B1F-E68C-4D1E-A680-274C1CCB9B3B}" type="parTrans" cxnId="{BBA7236C-94C3-40D7-B9AB-4FBE1D0A2E73}">
      <dgm:prSet/>
      <dgm:spPr/>
      <dgm:t>
        <a:bodyPr/>
        <a:lstStyle/>
        <a:p>
          <a:endParaRPr lang="en-US"/>
        </a:p>
      </dgm:t>
    </dgm:pt>
    <dgm:pt modelId="{973CF515-7EE1-473C-A44B-B161E40D287B}" type="sibTrans" cxnId="{BBA7236C-94C3-40D7-B9AB-4FBE1D0A2E73}">
      <dgm:prSet/>
      <dgm:spPr/>
      <dgm:t>
        <a:bodyPr/>
        <a:lstStyle/>
        <a:p>
          <a:endParaRPr lang="en-US"/>
        </a:p>
      </dgm:t>
    </dgm:pt>
    <dgm:pt modelId="{A5D14E3F-CFA1-4340-B9EB-D24FD00F6FA0}" type="pres">
      <dgm:prSet presAssocID="{181B52C5-4F82-41C3-90D2-CB272F41751F}" presName="Name0" presStyleCnt="0">
        <dgm:presLayoutVars>
          <dgm:dir/>
          <dgm:animLvl val="lvl"/>
          <dgm:resizeHandles val="exact"/>
        </dgm:presLayoutVars>
      </dgm:prSet>
      <dgm:spPr/>
      <dgm:t>
        <a:bodyPr/>
        <a:lstStyle/>
        <a:p>
          <a:endParaRPr lang="en-US"/>
        </a:p>
      </dgm:t>
    </dgm:pt>
    <dgm:pt modelId="{5E49AD9D-8C39-4E7B-928F-D9810C7D0456}" type="pres">
      <dgm:prSet presAssocID="{6EEB0F94-EC60-4BB8-B39F-EB405F500B28}" presName="linNode" presStyleCnt="0"/>
      <dgm:spPr/>
    </dgm:pt>
    <dgm:pt modelId="{71FF9675-5D79-45ED-A8B3-92DAED03B2BC}" type="pres">
      <dgm:prSet presAssocID="{6EEB0F94-EC60-4BB8-B39F-EB405F500B28}" presName="parentText" presStyleLbl="node1" presStyleIdx="0" presStyleCnt="3" custLinFactNeighborY="-151">
        <dgm:presLayoutVars>
          <dgm:chMax val="1"/>
          <dgm:bulletEnabled val="1"/>
        </dgm:presLayoutVars>
      </dgm:prSet>
      <dgm:spPr/>
      <dgm:t>
        <a:bodyPr/>
        <a:lstStyle/>
        <a:p>
          <a:endParaRPr lang="en-US"/>
        </a:p>
      </dgm:t>
    </dgm:pt>
    <dgm:pt modelId="{D476D237-EB1B-426A-A2D4-867F4AD55BF1}" type="pres">
      <dgm:prSet presAssocID="{6EEB0F94-EC60-4BB8-B39F-EB405F500B28}" presName="descendantText" presStyleLbl="alignAccFollowNode1" presStyleIdx="0" presStyleCnt="3">
        <dgm:presLayoutVars>
          <dgm:bulletEnabled val="1"/>
        </dgm:presLayoutVars>
      </dgm:prSet>
      <dgm:spPr/>
      <dgm:t>
        <a:bodyPr/>
        <a:lstStyle/>
        <a:p>
          <a:endParaRPr lang="en-US"/>
        </a:p>
      </dgm:t>
    </dgm:pt>
    <dgm:pt modelId="{DFAD7FB2-037D-48AD-AE6A-025215258E64}" type="pres">
      <dgm:prSet presAssocID="{D7EC05DC-A6AD-463B-80B4-E8A52F81A19C}" presName="sp" presStyleCnt="0"/>
      <dgm:spPr/>
    </dgm:pt>
    <dgm:pt modelId="{6FF01072-5953-47E6-A79F-16EE70D23FDD}" type="pres">
      <dgm:prSet presAssocID="{F513394E-F952-4E3B-98C5-63B0B81B711B}" presName="linNode" presStyleCnt="0"/>
      <dgm:spPr/>
    </dgm:pt>
    <dgm:pt modelId="{4F1F23A4-4EFC-4AAA-97C3-417411073EB2}" type="pres">
      <dgm:prSet presAssocID="{F513394E-F952-4E3B-98C5-63B0B81B711B}" presName="parentText" presStyleLbl="node1" presStyleIdx="1" presStyleCnt="3">
        <dgm:presLayoutVars>
          <dgm:chMax val="1"/>
          <dgm:bulletEnabled val="1"/>
        </dgm:presLayoutVars>
      </dgm:prSet>
      <dgm:spPr/>
      <dgm:t>
        <a:bodyPr/>
        <a:lstStyle/>
        <a:p>
          <a:endParaRPr lang="en-US"/>
        </a:p>
      </dgm:t>
    </dgm:pt>
    <dgm:pt modelId="{6BFB9D2E-6682-4A73-9B6A-A4E5569987AA}" type="pres">
      <dgm:prSet presAssocID="{F513394E-F952-4E3B-98C5-63B0B81B711B}" presName="descendantText" presStyleLbl="alignAccFollowNode1" presStyleIdx="1" presStyleCnt="3">
        <dgm:presLayoutVars>
          <dgm:bulletEnabled val="1"/>
        </dgm:presLayoutVars>
      </dgm:prSet>
      <dgm:spPr/>
      <dgm:t>
        <a:bodyPr/>
        <a:lstStyle/>
        <a:p>
          <a:endParaRPr lang="en-US"/>
        </a:p>
      </dgm:t>
    </dgm:pt>
    <dgm:pt modelId="{0C857B79-EAB9-4DE9-A44E-9A1EA5CA8CD3}" type="pres">
      <dgm:prSet presAssocID="{E4BE3686-88A5-4961-A2B2-7BA511A5D5F7}" presName="sp" presStyleCnt="0"/>
      <dgm:spPr/>
    </dgm:pt>
    <dgm:pt modelId="{EEC11E0C-0608-47A9-BAA7-97966CB4F9D1}" type="pres">
      <dgm:prSet presAssocID="{407047C7-6A88-4282-8DA7-F960A8DF5AD5}" presName="linNode" presStyleCnt="0"/>
      <dgm:spPr/>
    </dgm:pt>
    <dgm:pt modelId="{F283F5EE-F391-4739-941C-72B9C0852DB0}" type="pres">
      <dgm:prSet presAssocID="{407047C7-6A88-4282-8DA7-F960A8DF5AD5}" presName="parentText" presStyleLbl="node1" presStyleIdx="2" presStyleCnt="3">
        <dgm:presLayoutVars>
          <dgm:chMax val="1"/>
          <dgm:bulletEnabled val="1"/>
        </dgm:presLayoutVars>
      </dgm:prSet>
      <dgm:spPr/>
      <dgm:t>
        <a:bodyPr/>
        <a:lstStyle/>
        <a:p>
          <a:endParaRPr lang="en-US"/>
        </a:p>
      </dgm:t>
    </dgm:pt>
    <dgm:pt modelId="{76CF0511-485E-4E3B-8A54-687DF03D8674}" type="pres">
      <dgm:prSet presAssocID="{407047C7-6A88-4282-8DA7-F960A8DF5AD5}" presName="descendantText" presStyleLbl="alignAccFollowNode1" presStyleIdx="2" presStyleCnt="3">
        <dgm:presLayoutVars>
          <dgm:bulletEnabled val="1"/>
        </dgm:presLayoutVars>
      </dgm:prSet>
      <dgm:spPr/>
      <dgm:t>
        <a:bodyPr/>
        <a:lstStyle/>
        <a:p>
          <a:endParaRPr lang="en-US"/>
        </a:p>
      </dgm:t>
    </dgm:pt>
  </dgm:ptLst>
  <dgm:cxnLst>
    <dgm:cxn modelId="{81FB0D0B-D45D-4329-9CAB-8D406478B111}" type="presOf" srcId="{407047C7-6A88-4282-8DA7-F960A8DF5AD5}" destId="{F283F5EE-F391-4739-941C-72B9C0852DB0}" srcOrd="0" destOrd="0" presId="urn:microsoft.com/office/officeart/2005/8/layout/vList5"/>
    <dgm:cxn modelId="{128C47F4-6A19-44F9-A4F6-9173EC8EDAF5}" type="presOf" srcId="{A248A26E-8BB0-4B61-B056-1ABC0E0F290A}" destId="{6BFB9D2E-6682-4A73-9B6A-A4E5569987AA}" srcOrd="0" destOrd="0" presId="urn:microsoft.com/office/officeart/2005/8/layout/vList5"/>
    <dgm:cxn modelId="{BFD6AB76-B50C-4A3B-8E9C-E27F1E723108}" type="presOf" srcId="{F961BF0F-E8C6-4A86-A530-4D725711F1DC}" destId="{6BFB9D2E-6682-4A73-9B6A-A4E5569987AA}" srcOrd="0" destOrd="1" presId="urn:microsoft.com/office/officeart/2005/8/layout/vList5"/>
    <dgm:cxn modelId="{0B133DBA-E01F-4029-9056-38079563EB5E}" srcId="{F513394E-F952-4E3B-98C5-63B0B81B711B}" destId="{A248A26E-8BB0-4B61-B056-1ABC0E0F290A}" srcOrd="0" destOrd="0" parTransId="{02199227-E0D1-4C7C-BFD9-A99A3919FD53}" sibTransId="{2F398807-3147-491C-9494-02C144032B47}"/>
    <dgm:cxn modelId="{AA5A7AB9-5044-4758-8E34-993A2BDF40E7}" type="presOf" srcId="{181B52C5-4F82-41C3-90D2-CB272F41751F}" destId="{A5D14E3F-CFA1-4340-B9EB-D24FD00F6FA0}" srcOrd="0" destOrd="0" presId="urn:microsoft.com/office/officeart/2005/8/layout/vList5"/>
    <dgm:cxn modelId="{94442B70-7704-4B58-8AC0-61C57EDCFDED}" srcId="{181B52C5-4F82-41C3-90D2-CB272F41751F}" destId="{6EEB0F94-EC60-4BB8-B39F-EB405F500B28}" srcOrd="0" destOrd="0" parTransId="{6C68F962-7165-4E0F-BCF9-3BAC59E268F2}" sibTransId="{D7EC05DC-A6AD-463B-80B4-E8A52F81A19C}"/>
    <dgm:cxn modelId="{98316477-F123-4C7B-8FEE-D6349B48F2C9}" srcId="{6EEB0F94-EC60-4BB8-B39F-EB405F500B28}" destId="{E2DC7E4E-3222-40C2-83C2-F39325CD6A62}" srcOrd="1" destOrd="0" parTransId="{A7EC090E-051F-41C0-9D75-E30882F881D8}" sibTransId="{7D342871-A1EF-4904-B2D9-5605B17AC0CE}"/>
    <dgm:cxn modelId="{2900BB20-CC53-4235-857C-340F58BF9557}" type="presOf" srcId="{E2DC7E4E-3222-40C2-83C2-F39325CD6A62}" destId="{D476D237-EB1B-426A-A2D4-867F4AD55BF1}" srcOrd="0" destOrd="1" presId="urn:microsoft.com/office/officeart/2005/8/layout/vList5"/>
    <dgm:cxn modelId="{D7046E5E-05D4-4D24-B458-8DF104946883}" srcId="{F513394E-F952-4E3B-98C5-63B0B81B711B}" destId="{F961BF0F-E8C6-4A86-A530-4D725711F1DC}" srcOrd="1" destOrd="0" parTransId="{F800486A-7193-4D66-A6B3-CAF4E9923CCC}" sibTransId="{A6E2859A-DF9F-43E9-A3C1-F9390C02B1A3}"/>
    <dgm:cxn modelId="{A68B3F8F-E566-4861-A9B4-4DA7A6E48F20}" type="presOf" srcId="{F513394E-F952-4E3B-98C5-63B0B81B711B}" destId="{4F1F23A4-4EFC-4AAA-97C3-417411073EB2}" srcOrd="0" destOrd="0" presId="urn:microsoft.com/office/officeart/2005/8/layout/vList5"/>
    <dgm:cxn modelId="{A7ECCDB0-977A-451C-A6ED-39F6F873597B}" srcId="{6EEB0F94-EC60-4BB8-B39F-EB405F500B28}" destId="{63BB7D5E-373F-4EDD-8677-FB054FB49B71}" srcOrd="0" destOrd="0" parTransId="{AD4DACE9-0961-42ED-A6AE-1E872AB9CD3C}" sibTransId="{68BCBDAD-8FB3-461C-A83F-14FF4812B6C3}"/>
    <dgm:cxn modelId="{343ED6E5-7CD8-4F60-AEE9-8645BBA35F7A}" type="presOf" srcId="{63BB7D5E-373F-4EDD-8677-FB054FB49B71}" destId="{D476D237-EB1B-426A-A2D4-867F4AD55BF1}" srcOrd="0" destOrd="0" presId="urn:microsoft.com/office/officeart/2005/8/layout/vList5"/>
    <dgm:cxn modelId="{E3DBABBA-5E31-4EE3-A8D8-55485EEACEE4}" srcId="{181B52C5-4F82-41C3-90D2-CB272F41751F}" destId="{407047C7-6A88-4282-8DA7-F960A8DF5AD5}" srcOrd="2" destOrd="0" parTransId="{F3B3D1A1-BFDF-4A6F-A02D-889520AACAC6}" sibTransId="{8ABBC85C-C2AB-4CD9-B5E7-9F913DDD7300}"/>
    <dgm:cxn modelId="{BBA7236C-94C3-40D7-B9AB-4FBE1D0A2E73}" srcId="{407047C7-6A88-4282-8DA7-F960A8DF5AD5}" destId="{9C828AA0-0124-46A9-9B79-E3816C9D0C7B}" srcOrd="1" destOrd="0" parTransId="{2C806B1F-E68C-4D1E-A680-274C1CCB9B3B}" sibTransId="{973CF515-7EE1-473C-A44B-B161E40D287B}"/>
    <dgm:cxn modelId="{AC83019A-74C0-452E-AC3E-92851E391533}" type="presOf" srcId="{1641BBFE-EE42-47A4-98AE-8EF0088C57F4}" destId="{76CF0511-485E-4E3B-8A54-687DF03D8674}" srcOrd="0" destOrd="0" presId="urn:microsoft.com/office/officeart/2005/8/layout/vList5"/>
    <dgm:cxn modelId="{E3034C8F-E837-4813-95C7-9AA93D5A1422}" type="presOf" srcId="{6EEB0F94-EC60-4BB8-B39F-EB405F500B28}" destId="{71FF9675-5D79-45ED-A8B3-92DAED03B2BC}" srcOrd="0" destOrd="0" presId="urn:microsoft.com/office/officeart/2005/8/layout/vList5"/>
    <dgm:cxn modelId="{C084F49E-52FC-4C1C-9313-F109093A5487}" srcId="{407047C7-6A88-4282-8DA7-F960A8DF5AD5}" destId="{1641BBFE-EE42-47A4-98AE-8EF0088C57F4}" srcOrd="0" destOrd="0" parTransId="{04DB999B-B446-46B7-A638-98D155CC2C77}" sibTransId="{9F2A1EFB-21EC-435D-B50F-629F36B2AC39}"/>
    <dgm:cxn modelId="{A0301D99-DEA2-4A49-B88F-827A1731DDF2}" type="presOf" srcId="{9C828AA0-0124-46A9-9B79-E3816C9D0C7B}" destId="{76CF0511-485E-4E3B-8A54-687DF03D8674}" srcOrd="0" destOrd="1" presId="urn:microsoft.com/office/officeart/2005/8/layout/vList5"/>
    <dgm:cxn modelId="{BC292D88-65C8-4D14-8DB4-B2BE1BFF2094}" srcId="{181B52C5-4F82-41C3-90D2-CB272F41751F}" destId="{F513394E-F952-4E3B-98C5-63B0B81B711B}" srcOrd="1" destOrd="0" parTransId="{90A50CDB-9233-4542-8E0B-ADEC95E96D2E}" sibTransId="{E4BE3686-88A5-4961-A2B2-7BA511A5D5F7}"/>
    <dgm:cxn modelId="{4A5B9745-9ECB-4293-990E-61EABA8EBF3D}" type="presParOf" srcId="{A5D14E3F-CFA1-4340-B9EB-D24FD00F6FA0}" destId="{5E49AD9D-8C39-4E7B-928F-D9810C7D0456}" srcOrd="0" destOrd="0" presId="urn:microsoft.com/office/officeart/2005/8/layout/vList5"/>
    <dgm:cxn modelId="{838765D1-D8E5-4941-A122-291A755BDD8B}" type="presParOf" srcId="{5E49AD9D-8C39-4E7B-928F-D9810C7D0456}" destId="{71FF9675-5D79-45ED-A8B3-92DAED03B2BC}" srcOrd="0" destOrd="0" presId="urn:microsoft.com/office/officeart/2005/8/layout/vList5"/>
    <dgm:cxn modelId="{562C9169-5B06-4F22-9FD1-A3E5231DDB45}" type="presParOf" srcId="{5E49AD9D-8C39-4E7B-928F-D9810C7D0456}" destId="{D476D237-EB1B-426A-A2D4-867F4AD55BF1}" srcOrd="1" destOrd="0" presId="urn:microsoft.com/office/officeart/2005/8/layout/vList5"/>
    <dgm:cxn modelId="{CD1BC9D6-45E8-4D09-8A8E-E43E20B58C89}" type="presParOf" srcId="{A5D14E3F-CFA1-4340-B9EB-D24FD00F6FA0}" destId="{DFAD7FB2-037D-48AD-AE6A-025215258E64}" srcOrd="1" destOrd="0" presId="urn:microsoft.com/office/officeart/2005/8/layout/vList5"/>
    <dgm:cxn modelId="{2216756B-73EF-4D72-A2B6-5EA39A9717C9}" type="presParOf" srcId="{A5D14E3F-CFA1-4340-B9EB-D24FD00F6FA0}" destId="{6FF01072-5953-47E6-A79F-16EE70D23FDD}" srcOrd="2" destOrd="0" presId="urn:microsoft.com/office/officeart/2005/8/layout/vList5"/>
    <dgm:cxn modelId="{25ACE81B-1384-4380-8357-602934538ED2}" type="presParOf" srcId="{6FF01072-5953-47E6-A79F-16EE70D23FDD}" destId="{4F1F23A4-4EFC-4AAA-97C3-417411073EB2}" srcOrd="0" destOrd="0" presId="urn:microsoft.com/office/officeart/2005/8/layout/vList5"/>
    <dgm:cxn modelId="{B3887B4F-36A6-4E03-8305-F360A153B0A9}" type="presParOf" srcId="{6FF01072-5953-47E6-A79F-16EE70D23FDD}" destId="{6BFB9D2E-6682-4A73-9B6A-A4E5569987AA}" srcOrd="1" destOrd="0" presId="urn:microsoft.com/office/officeart/2005/8/layout/vList5"/>
    <dgm:cxn modelId="{05777828-5011-4FF8-983A-50650A4E2DC4}" type="presParOf" srcId="{A5D14E3F-CFA1-4340-B9EB-D24FD00F6FA0}" destId="{0C857B79-EAB9-4DE9-A44E-9A1EA5CA8CD3}" srcOrd="3" destOrd="0" presId="urn:microsoft.com/office/officeart/2005/8/layout/vList5"/>
    <dgm:cxn modelId="{ADC996D3-0926-493C-8086-BF130D6B2FB9}" type="presParOf" srcId="{A5D14E3F-CFA1-4340-B9EB-D24FD00F6FA0}" destId="{EEC11E0C-0608-47A9-BAA7-97966CB4F9D1}" srcOrd="4" destOrd="0" presId="urn:microsoft.com/office/officeart/2005/8/layout/vList5"/>
    <dgm:cxn modelId="{2315E943-22E2-43AF-A47B-4F6F3E6F708D}" type="presParOf" srcId="{EEC11E0C-0608-47A9-BAA7-97966CB4F9D1}" destId="{F283F5EE-F391-4739-941C-72B9C0852DB0}" srcOrd="0" destOrd="0" presId="urn:microsoft.com/office/officeart/2005/8/layout/vList5"/>
    <dgm:cxn modelId="{FE67061B-49C4-4E58-ACB4-CFFB7BC583A3}" type="presParOf" srcId="{EEC11E0C-0608-47A9-BAA7-97966CB4F9D1}" destId="{76CF0511-485E-4E3B-8A54-687DF03D867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0" y="1307674"/>
          <a:ext cx="1850132" cy="152597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Install </a:t>
          </a:r>
          <a:r>
            <a:rPr lang="en-US" sz="1600" kern="1200" dirty="0" err="1"/>
            <a:t>CloudEndure</a:t>
          </a:r>
          <a:r>
            <a:rPr lang="en-US" sz="1600" kern="1200" dirty="0"/>
            <a:t> Agent onto machine</a:t>
          </a:r>
        </a:p>
      </dsp:txBody>
      <dsp:txXfrm>
        <a:off x="35117" y="1342791"/>
        <a:ext cx="1779898" cy="1128743"/>
      </dsp:txXfrm>
    </dsp:sp>
    <dsp:sp modelId="{6A63D16E-EEE6-4267-97EA-5AD7D2BC4E84}">
      <dsp:nvSpPr>
        <dsp:cNvPr id="0" name=""/>
        <dsp:cNvSpPr/>
      </dsp:nvSpPr>
      <dsp:spPr>
        <a:xfrm>
          <a:off x="901487" y="1278777"/>
          <a:ext cx="2587194" cy="2587194"/>
        </a:xfrm>
        <a:prstGeom prst="leftCircularArrow">
          <a:avLst>
            <a:gd name="adj1" fmla="val 3721"/>
            <a:gd name="adj2" fmla="val 464136"/>
            <a:gd name="adj3" fmla="val 2459484"/>
            <a:gd name="adj4" fmla="val 9244327"/>
            <a:gd name="adj5" fmla="val 4341"/>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303207" y="2438398"/>
          <a:ext cx="1644561" cy="653987"/>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a:t>Installation</a:t>
          </a:r>
        </a:p>
      </dsp:txBody>
      <dsp:txXfrm>
        <a:off x="322362" y="2457553"/>
        <a:ext cx="1606251" cy="615677"/>
      </dsp:txXfrm>
    </dsp:sp>
    <dsp:sp modelId="{E83793B4-2C5C-4D90-82FA-E5EE4745664D}">
      <dsp:nvSpPr>
        <dsp:cNvPr id="0" name=""/>
        <dsp:cNvSpPr/>
      </dsp:nvSpPr>
      <dsp:spPr>
        <a:xfrm>
          <a:off x="2665414" y="1371597"/>
          <a:ext cx="1850132" cy="152597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Point Agent to new cloud service</a:t>
          </a:r>
        </a:p>
      </dsp:txBody>
      <dsp:txXfrm>
        <a:off x="2700531" y="1733708"/>
        <a:ext cx="1779898" cy="1128743"/>
      </dsp:txXfrm>
    </dsp:sp>
    <dsp:sp modelId="{DC2A0ADB-DCE3-4BF4-9952-0394865777AC}">
      <dsp:nvSpPr>
        <dsp:cNvPr id="0" name=""/>
        <dsp:cNvSpPr/>
      </dsp:nvSpPr>
      <dsp:spPr>
        <a:xfrm>
          <a:off x="3596363" y="321928"/>
          <a:ext cx="2544409" cy="2544409"/>
        </a:xfrm>
        <a:prstGeom prst="circularArrow">
          <a:avLst>
            <a:gd name="adj1" fmla="val 3784"/>
            <a:gd name="adj2" fmla="val 472651"/>
            <a:gd name="adj3" fmla="val 19443256"/>
            <a:gd name="adj4" fmla="val 12666928"/>
            <a:gd name="adj5" fmla="val 4414"/>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046404" y="990597"/>
          <a:ext cx="1644561" cy="653987"/>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a:t>Selection</a:t>
          </a:r>
        </a:p>
      </dsp:txBody>
      <dsp:txXfrm>
        <a:off x="3065559" y="1009752"/>
        <a:ext cx="1606251" cy="615677"/>
      </dsp:txXfrm>
    </dsp:sp>
    <dsp:sp modelId="{69C28D3B-E083-42DF-9EA0-916CA12125A9}">
      <dsp:nvSpPr>
        <dsp:cNvPr id="0" name=""/>
        <dsp:cNvSpPr/>
      </dsp:nvSpPr>
      <dsp:spPr>
        <a:xfrm>
          <a:off x="5169346" y="1371597"/>
          <a:ext cx="1850132" cy="152597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Continuous background  replication of data to new location</a:t>
          </a:r>
        </a:p>
      </dsp:txBody>
      <dsp:txXfrm>
        <a:off x="5204463" y="1406714"/>
        <a:ext cx="1779898" cy="1128743"/>
      </dsp:txXfrm>
    </dsp:sp>
    <dsp:sp modelId="{10E6ED11-922D-4772-92D0-1907EE87E1C7}">
      <dsp:nvSpPr>
        <dsp:cNvPr id="0" name=""/>
        <dsp:cNvSpPr/>
      </dsp:nvSpPr>
      <dsp:spPr>
        <a:xfrm>
          <a:off x="6124081" y="1570640"/>
          <a:ext cx="2233779" cy="2233779"/>
        </a:xfrm>
        <a:prstGeom prst="leftCircularArrow">
          <a:avLst>
            <a:gd name="adj1" fmla="val 4310"/>
            <a:gd name="adj2" fmla="val 545289"/>
            <a:gd name="adj3" fmla="val 2169604"/>
            <a:gd name="adj4" fmla="val 8873293"/>
            <a:gd name="adj5" fmla="val 5028"/>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47F5837-10E2-4FFC-A492-DB8A19EF48CA}">
      <dsp:nvSpPr>
        <dsp:cNvPr id="0" name=""/>
        <dsp:cNvSpPr/>
      </dsp:nvSpPr>
      <dsp:spPr>
        <a:xfrm>
          <a:off x="5561006" y="2571811"/>
          <a:ext cx="1644561" cy="653987"/>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a:t>Replication</a:t>
          </a:r>
        </a:p>
      </dsp:txBody>
      <dsp:txXfrm>
        <a:off x="5580161" y="2590966"/>
        <a:ext cx="1606251" cy="615677"/>
      </dsp:txXfrm>
    </dsp:sp>
    <dsp:sp modelId="{4242AE58-D8C6-426C-B2A3-CC2AE724A56D}">
      <dsp:nvSpPr>
        <dsp:cNvPr id="0" name=""/>
        <dsp:cNvSpPr/>
      </dsp:nvSpPr>
      <dsp:spPr>
        <a:xfrm>
          <a:off x="7618421" y="1295405"/>
          <a:ext cx="1850132" cy="152597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Verify integrity of data/application migration</a:t>
          </a:r>
        </a:p>
      </dsp:txBody>
      <dsp:txXfrm>
        <a:off x="7653538" y="1657516"/>
        <a:ext cx="1779898" cy="1128743"/>
      </dsp:txXfrm>
    </dsp:sp>
    <dsp:sp modelId="{2EA74CAA-B14D-4826-98F7-B08C27240199}">
      <dsp:nvSpPr>
        <dsp:cNvPr id="0" name=""/>
        <dsp:cNvSpPr/>
      </dsp:nvSpPr>
      <dsp:spPr>
        <a:xfrm>
          <a:off x="8576490" y="302547"/>
          <a:ext cx="2469159" cy="2469159"/>
        </a:xfrm>
        <a:prstGeom prst="circularArrow">
          <a:avLst>
            <a:gd name="adj1" fmla="val 3899"/>
            <a:gd name="adj2" fmla="val 488410"/>
            <a:gd name="adj3" fmla="val 19295544"/>
            <a:gd name="adj4" fmla="val 12534976"/>
            <a:gd name="adj5" fmla="val 4549"/>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70F2737B-AD7A-4959-A021-99ED77400C47}">
      <dsp:nvSpPr>
        <dsp:cNvPr id="0" name=""/>
        <dsp:cNvSpPr/>
      </dsp:nvSpPr>
      <dsp:spPr>
        <a:xfrm>
          <a:off x="7999417" y="990597"/>
          <a:ext cx="1644561" cy="653987"/>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a:t>Testing</a:t>
          </a:r>
        </a:p>
      </dsp:txBody>
      <dsp:txXfrm>
        <a:off x="8018572" y="1009752"/>
        <a:ext cx="1606251" cy="615677"/>
      </dsp:txXfrm>
    </dsp:sp>
    <dsp:sp modelId="{091BC417-9B47-440C-8BE0-B1EF3EBFA5B1}">
      <dsp:nvSpPr>
        <dsp:cNvPr id="0" name=""/>
        <dsp:cNvSpPr/>
      </dsp:nvSpPr>
      <dsp:spPr>
        <a:xfrm>
          <a:off x="10057505" y="1294414"/>
          <a:ext cx="1850132" cy="152597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Point users to new cloud server and “</a:t>
          </a:r>
          <a:r>
            <a:rPr lang="en-US" sz="1600" kern="1200" dirty="0" err="1"/>
            <a:t>cutsoff</a:t>
          </a:r>
          <a:r>
            <a:rPr lang="en-US" sz="1600" kern="1200" dirty="0"/>
            <a:t>” from old</a:t>
          </a:r>
        </a:p>
      </dsp:txBody>
      <dsp:txXfrm>
        <a:off x="10092622" y="1329531"/>
        <a:ext cx="1779898" cy="1128743"/>
      </dsp:txXfrm>
    </dsp:sp>
    <dsp:sp modelId="{F70D7C1E-DB30-45C0-87D0-D699AE0B770F}">
      <dsp:nvSpPr>
        <dsp:cNvPr id="0" name=""/>
        <dsp:cNvSpPr/>
      </dsp:nvSpPr>
      <dsp:spPr>
        <a:xfrm>
          <a:off x="10361618" y="2438398"/>
          <a:ext cx="1644561" cy="653987"/>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a:t>Cutover</a:t>
          </a:r>
        </a:p>
      </dsp:txBody>
      <dsp:txXfrm>
        <a:off x="10380773" y="2457553"/>
        <a:ext cx="1606251" cy="6156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6D237-EB1B-426A-A2D4-867F4AD55BF1}">
      <dsp:nvSpPr>
        <dsp:cNvPr id="0" name=""/>
        <dsp:cNvSpPr/>
      </dsp:nvSpPr>
      <dsp:spPr>
        <a:xfrm rot="5400000">
          <a:off x="6346370" y="-2594179"/>
          <a:ext cx="1001910" cy="6444542"/>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0-30 hours via Standard 100Mbps connection </a:t>
          </a:r>
        </a:p>
        <a:p>
          <a:pPr marL="228600" lvl="1" indent="-228600" algn="l" defTabSz="977900">
            <a:lnSpc>
              <a:spcPct val="90000"/>
            </a:lnSpc>
            <a:spcBef>
              <a:spcPct val="0"/>
            </a:spcBef>
            <a:spcAft>
              <a:spcPct val="15000"/>
            </a:spcAft>
            <a:buChar char="•"/>
          </a:pPr>
          <a:r>
            <a:rPr lang="en-US" sz="2200" kern="1200" dirty="0"/>
            <a:t>Online transfer still viable</a:t>
          </a:r>
        </a:p>
      </dsp:txBody>
      <dsp:txXfrm rot="-5400000">
        <a:off x="3625055" y="176045"/>
        <a:ext cx="6395633" cy="904092"/>
      </dsp:txXfrm>
    </dsp:sp>
    <dsp:sp modelId="{71FF9675-5D79-45ED-A8B3-92DAED03B2BC}">
      <dsp:nvSpPr>
        <dsp:cNvPr id="0" name=""/>
        <dsp:cNvSpPr/>
      </dsp:nvSpPr>
      <dsp:spPr>
        <a:xfrm>
          <a:off x="0" y="6"/>
          <a:ext cx="3625054" cy="125238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lvl="0" algn="ctr" defTabSz="2000250">
            <a:lnSpc>
              <a:spcPct val="90000"/>
            </a:lnSpc>
            <a:spcBef>
              <a:spcPct val="0"/>
            </a:spcBef>
            <a:spcAft>
              <a:spcPct val="35000"/>
            </a:spcAft>
          </a:pPr>
          <a:r>
            <a:rPr lang="en-US" sz="4500" kern="1200" dirty="0"/>
            <a:t>&lt; 1 TB</a:t>
          </a:r>
        </a:p>
      </dsp:txBody>
      <dsp:txXfrm>
        <a:off x="61137" y="61143"/>
        <a:ext cx="3502780" cy="1130114"/>
      </dsp:txXfrm>
    </dsp:sp>
    <dsp:sp modelId="{6BFB9D2E-6682-4A73-9B6A-A4E5569987AA}">
      <dsp:nvSpPr>
        <dsp:cNvPr id="0" name=""/>
        <dsp:cNvSpPr/>
      </dsp:nvSpPr>
      <dsp:spPr>
        <a:xfrm rot="5400000">
          <a:off x="6346370" y="-1279171"/>
          <a:ext cx="1001910" cy="6444542"/>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1-36 days via online transfer  - OR</a:t>
          </a:r>
        </a:p>
        <a:p>
          <a:pPr marL="228600" lvl="1" indent="-228600" algn="l" defTabSz="977900">
            <a:lnSpc>
              <a:spcPct val="90000"/>
            </a:lnSpc>
            <a:spcBef>
              <a:spcPct val="0"/>
            </a:spcBef>
            <a:spcAft>
              <a:spcPct val="15000"/>
            </a:spcAft>
            <a:buChar char="•"/>
          </a:pPr>
          <a:r>
            <a:rPr lang="en-US" sz="2200" kern="1200" dirty="0"/>
            <a:t>Store in NAS appliances and ship to cloud provider</a:t>
          </a:r>
        </a:p>
      </dsp:txBody>
      <dsp:txXfrm rot="-5400000">
        <a:off x="3625055" y="1491053"/>
        <a:ext cx="6395633" cy="904092"/>
      </dsp:txXfrm>
    </dsp:sp>
    <dsp:sp modelId="{4F1F23A4-4EFC-4AAA-97C3-417411073EB2}">
      <dsp:nvSpPr>
        <dsp:cNvPr id="0" name=""/>
        <dsp:cNvSpPr/>
      </dsp:nvSpPr>
      <dsp:spPr>
        <a:xfrm>
          <a:off x="0" y="1316905"/>
          <a:ext cx="3625054" cy="125238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lvl="0" algn="ctr" defTabSz="2000250">
            <a:lnSpc>
              <a:spcPct val="90000"/>
            </a:lnSpc>
            <a:spcBef>
              <a:spcPct val="0"/>
            </a:spcBef>
            <a:spcAft>
              <a:spcPct val="35000"/>
            </a:spcAft>
          </a:pPr>
          <a:r>
            <a:rPr lang="en-US" sz="4500" kern="1200" dirty="0"/>
            <a:t>1 TB – 30 TB</a:t>
          </a:r>
        </a:p>
      </dsp:txBody>
      <dsp:txXfrm>
        <a:off x="61137" y="1378042"/>
        <a:ext cx="3502780" cy="1130114"/>
      </dsp:txXfrm>
    </dsp:sp>
    <dsp:sp modelId="{76CF0511-485E-4E3B-8A54-687DF03D8674}">
      <dsp:nvSpPr>
        <dsp:cNvPr id="0" name=""/>
        <dsp:cNvSpPr/>
      </dsp:nvSpPr>
      <dsp:spPr>
        <a:xfrm rot="5400000">
          <a:off x="6346370" y="35837"/>
          <a:ext cx="1001910" cy="6444542"/>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Up to 3 years via online transfer - OR</a:t>
          </a:r>
        </a:p>
        <a:p>
          <a:pPr marL="228600" lvl="1" indent="-228600" algn="l" defTabSz="977900">
            <a:lnSpc>
              <a:spcPct val="90000"/>
            </a:lnSpc>
            <a:spcBef>
              <a:spcPct val="0"/>
            </a:spcBef>
            <a:spcAft>
              <a:spcPct val="15000"/>
            </a:spcAft>
            <a:buChar char="•"/>
          </a:pPr>
          <a:r>
            <a:rPr lang="en-US" sz="2200" kern="1200" dirty="0"/>
            <a:t>AWS Snowball or Google Transfer Appliance</a:t>
          </a:r>
        </a:p>
      </dsp:txBody>
      <dsp:txXfrm rot="-5400000">
        <a:off x="3625055" y="2806062"/>
        <a:ext cx="6395633" cy="904092"/>
      </dsp:txXfrm>
    </dsp:sp>
    <dsp:sp modelId="{F283F5EE-F391-4739-941C-72B9C0852DB0}">
      <dsp:nvSpPr>
        <dsp:cNvPr id="0" name=""/>
        <dsp:cNvSpPr/>
      </dsp:nvSpPr>
      <dsp:spPr>
        <a:xfrm>
          <a:off x="0" y="2631913"/>
          <a:ext cx="3625054" cy="125238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lvl="0" algn="ctr" defTabSz="2000250">
            <a:lnSpc>
              <a:spcPct val="90000"/>
            </a:lnSpc>
            <a:spcBef>
              <a:spcPct val="0"/>
            </a:spcBef>
            <a:spcAft>
              <a:spcPct val="35000"/>
            </a:spcAft>
          </a:pPr>
          <a:r>
            <a:rPr lang="en-US" sz="4500" kern="1200" dirty="0"/>
            <a:t>30 TB – 1 PB+</a:t>
          </a:r>
        </a:p>
      </dsp:txBody>
      <dsp:txXfrm>
        <a:off x="61137" y="2693050"/>
        <a:ext cx="3502780" cy="11301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11/29/17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11/29/17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p>
          <a:p>
            <a:r>
              <a:rPr lang="en-US" dirty="0" smtClean="0"/>
              <a:t>Overview of  Amazon Web Services  2017</a:t>
            </a:r>
          </a:p>
          <a:p>
            <a:endParaRPr lang="en-US" dirty="0" smtClean="0"/>
          </a:p>
          <a:p>
            <a:r>
              <a:rPr lang="en-US" dirty="0" smtClean="0"/>
              <a:t>What’s interesting is that cloud computing is defined</a:t>
            </a:r>
            <a:r>
              <a:rPr lang="en-US" baseline="0" dirty="0" smtClean="0"/>
              <a:t> as much by it’s key characteristics as by the unique technologies or architectures that enable the service.</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1616363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applications</a:t>
            </a:r>
            <a:r>
              <a:rPr lang="en-US" baseline="0" dirty="0" smtClean="0"/>
              <a:t> have some sort of SaaS provider available, so most of your migration will be from an on-</a:t>
            </a:r>
            <a:r>
              <a:rPr lang="en-US" baseline="0" dirty="0" err="1" smtClean="0"/>
              <a:t>prem</a:t>
            </a:r>
            <a:r>
              <a:rPr lang="en-US" baseline="0" dirty="0" smtClean="0"/>
              <a:t> version to a SaaS option. Look for opportunity to spin up SaaS offerings at ‘natural’ intervals when licenses expire or applications are retired. Many vendors now do the on-</a:t>
            </a:r>
            <a:r>
              <a:rPr lang="en-US" baseline="0" dirty="0" err="1" smtClean="0"/>
              <a:t>prem</a:t>
            </a:r>
            <a:r>
              <a:rPr lang="en-US" baseline="0" dirty="0" smtClean="0"/>
              <a:t> to cloud migration free for their existing customers to prevent churn.</a:t>
            </a:r>
          </a:p>
          <a:p>
            <a:endParaRPr lang="en-US" baseline="0" dirty="0" smtClean="0"/>
          </a:p>
          <a:p>
            <a:r>
              <a:rPr lang="en-US" baseline="0" dirty="0" smtClean="0"/>
              <a:t>Some workloads will require Infrastructure or platform provider. There are four major players in this field, which Amazon Web Services (AWS) being by far the industry leader. AWS is generally considered the ‘safe’ choice for most workloads. Azure is growing in popularity among companies who use Microsoft product and Google is a relatively new offering targeted toward application developers. Ultimately, you could use all three given the right mix of requirements. </a:t>
            </a:r>
          </a:p>
          <a:p>
            <a:endParaRPr lang="en-US" baseline="0" dirty="0" smtClean="0"/>
          </a:p>
          <a:p>
            <a:r>
              <a:rPr lang="en-US" baseline="0" dirty="0" smtClean="0"/>
              <a:t>IBM cloud offerings tend to be used by larger Enterprises who are already using IBM managed services.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2439501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AWS is by far the leader</a:t>
            </a:r>
            <a:r>
              <a:rPr lang="en-US" baseline="0" dirty="0" smtClean="0"/>
              <a:t> with ¾ of all public cloud IaaS and PaaS implementation. Generalized services with a growing list of workloads. Used by broadest customer set for broad set of requirements</a:t>
            </a:r>
          </a:p>
          <a:p>
            <a:endParaRPr lang="en-US" baseline="0" dirty="0" smtClean="0"/>
          </a:p>
          <a:p>
            <a:r>
              <a:rPr lang="en-US" baseline="0" dirty="0" smtClean="0"/>
              <a:t>Azure by Microsoft – appeal to Enterprises that heavily rely on Microsoft products</a:t>
            </a:r>
          </a:p>
          <a:p>
            <a:endParaRPr lang="en-US" baseline="0" dirty="0" smtClean="0"/>
          </a:p>
          <a:p>
            <a:r>
              <a:rPr lang="en-US" baseline="0" dirty="0" smtClean="0"/>
              <a:t>Google- large volumes of data and applications with a massive scale; recommended for big data applications and batch computing and for developers who are building cloud-native apps</a:t>
            </a:r>
          </a:p>
          <a:p>
            <a:endParaRPr lang="en-US" baseline="0" dirty="0" smtClean="0"/>
          </a:p>
          <a:p>
            <a:r>
              <a:rPr lang="en-US" baseline="0" dirty="0" smtClean="0"/>
              <a:t>Strategic support of the hybrid deployment model is well-suited to the variety of cloud migration strategies used by IBM customers</a:t>
            </a:r>
          </a:p>
          <a:p>
            <a:r>
              <a:rPr lang="en-US" baseline="0" dirty="0" smtClean="0"/>
              <a:t>	 Watson integration makes </a:t>
            </a:r>
            <a:r>
              <a:rPr lang="en-US" baseline="0" dirty="0" err="1" smtClean="0"/>
              <a:t>Bluemix</a:t>
            </a:r>
            <a:r>
              <a:rPr lang="en-US" baseline="0" dirty="0" smtClean="0"/>
              <a:t> a particularly good choice for developers looking for artificial intelligence or analytics capabilities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2067320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2904292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a:t>
            </a:r>
            <a:r>
              <a:rPr lang="en-US" baseline="0" dirty="0" smtClean="0"/>
              <a:t> migration is a key element of workload migration strategy. Storage is a key driver of cost and often data backup solutions are some of the first forays into cloud computing.  Data has ‘gravity’,  meaning it’s not as easily moved as compute and networking as data can require significant resources to move or copy from </a:t>
            </a:r>
            <a:r>
              <a:rPr lang="en-US" baseline="0" dirty="0" err="1" smtClean="0"/>
              <a:t>on-premise</a:t>
            </a:r>
            <a:r>
              <a:rPr lang="en-US" baseline="0" dirty="0" smtClean="0"/>
              <a:t> to cloud. Thus, planning this step for each workload is crucial.</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4178310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11/29/17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11/29/17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11/29/17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11/29/17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11/29/17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11/29/17</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11/29/17</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11/29/17</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11/29/17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11/29/17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11/29/17</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hyperlink" Target="https://cloudplatform.googleblog.com/2017/07/introducing-Transfer-Appliance-Sneakernet-for-the-cloud-era.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Migration to Cloud</a:t>
            </a:r>
            <a:br>
              <a:rPr lang="en-US" dirty="0"/>
            </a:br>
            <a:r>
              <a:rPr lang="en-US" sz="3600" dirty="0"/>
              <a:t>for Smaller Enterprise Businesses</a:t>
            </a:r>
            <a:endParaRPr lang="en-US" dirty="0"/>
          </a:p>
        </p:txBody>
      </p:sp>
      <p:sp>
        <p:nvSpPr>
          <p:cNvPr id="4" name="Subtitle 3"/>
          <p:cNvSpPr>
            <a:spLocks noGrp="1"/>
          </p:cNvSpPr>
          <p:nvPr>
            <p:ph type="subTitle" idx="1"/>
          </p:nvPr>
        </p:nvSpPr>
        <p:spPr/>
        <p:txBody>
          <a:bodyPr/>
          <a:lstStyle/>
          <a:p>
            <a:r>
              <a:rPr lang="it-IT" dirty="0"/>
              <a:t>By</a:t>
            </a:r>
          </a:p>
          <a:p>
            <a:r>
              <a:rPr lang="it-IT" dirty="0"/>
              <a:t>Andrew Abbott</a:t>
            </a:r>
          </a:p>
          <a:p>
            <a:r>
              <a:rPr lang="it-IT" dirty="0"/>
              <a:t>Nathan Mowat</a:t>
            </a:r>
          </a:p>
          <a:p>
            <a:r>
              <a:rPr lang="it-IT" dirty="0"/>
              <a:t>Tracie Scott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Migration Services: </a:t>
            </a:r>
            <a:r>
              <a:rPr lang="en-US" dirty="0" err="1"/>
              <a:t>CloudEndure</a:t>
            </a:r>
            <a:endParaRPr lang="en-US" dirty="0"/>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2787379868"/>
              </p:ext>
            </p:extLst>
          </p:nvPr>
        </p:nvGraphicFramePr>
        <p:xfrm>
          <a:off x="0" y="1905000"/>
          <a:ext cx="12114211"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 Requirements</a:t>
            </a:r>
          </a:p>
        </p:txBody>
      </p:sp>
      <p:sp>
        <p:nvSpPr>
          <p:cNvPr id="3" name="Text Placeholder 2"/>
          <p:cNvSpPr>
            <a:spLocks noGrp="1"/>
          </p:cNvSpPr>
          <p:nvPr>
            <p:ph type="body" idx="1"/>
          </p:nvPr>
        </p:nvSpPr>
        <p:spPr>
          <a:xfrm>
            <a:off x="1059614" y="6095999"/>
            <a:ext cx="8687333" cy="609601"/>
          </a:xfrm>
        </p:spPr>
        <p:txBody>
          <a:bodyPr>
            <a:normAutofit fontScale="85000" lnSpcReduction="10000"/>
          </a:bodyPr>
          <a:lstStyle/>
          <a:p>
            <a:r>
              <a:rPr lang="en-US" dirty="0">
                <a:hlinkClick r:id="rId2"/>
              </a:rPr>
              <a:t>https://cloudplatform.googleblog.com/2017/07/introducing-Transfer-Appliance-Sneakernet-for-the-cloud-era.html</a:t>
            </a:r>
            <a:r>
              <a:rPr lang="en-US" dirty="0"/>
              <a:t> </a:t>
            </a:r>
          </a:p>
        </p:txBody>
      </p:sp>
      <p:graphicFrame>
        <p:nvGraphicFramePr>
          <p:cNvPr id="5" name="Diagram 4">
            <a:extLst>
              <a:ext uri="{FF2B5EF4-FFF2-40B4-BE49-F238E27FC236}">
                <a16:creationId xmlns="" xmlns:a16="http://schemas.microsoft.com/office/drawing/2014/main" id="{108BC496-479A-43AC-98B2-37A9F1BE6F52}"/>
              </a:ext>
            </a:extLst>
          </p:cNvPr>
          <p:cNvGraphicFramePr/>
          <p:nvPr>
            <p:extLst>
              <p:ext uri="{D42A27DB-BD31-4B8C-83A1-F6EECF244321}">
                <p14:modId xmlns:p14="http://schemas.microsoft.com/office/powerpoint/2010/main" val="3286530421"/>
              </p:ext>
            </p:extLst>
          </p:nvPr>
        </p:nvGraphicFramePr>
        <p:xfrm>
          <a:off x="1059614" y="457200"/>
          <a:ext cx="10069597"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522413" y="1904999"/>
            <a:ext cx="9134391" cy="4648201"/>
          </a:xfrm>
        </p:spPr>
        <p:txBody>
          <a:bodyPr>
            <a:normAutofit fontScale="85000" lnSpcReduction="10000"/>
          </a:bodyPr>
          <a:lstStyle/>
          <a:p>
            <a:r>
              <a:rPr lang="en-US" dirty="0"/>
              <a:t>Leverage discovery tools, migration planners, and cost calculators supplied by the major providers</a:t>
            </a:r>
          </a:p>
          <a:p>
            <a:r>
              <a:rPr lang="en-US" dirty="0" smtClean="0"/>
              <a:t>Plan by workload</a:t>
            </a:r>
          </a:p>
          <a:p>
            <a:r>
              <a:rPr lang="en-US" dirty="0" smtClean="0"/>
              <a:t>Approach as a series </a:t>
            </a:r>
            <a:r>
              <a:rPr lang="en-US" dirty="0"/>
              <a:t>of efforts over time to build competence</a:t>
            </a:r>
          </a:p>
          <a:p>
            <a:pPr lvl="1"/>
            <a:r>
              <a:rPr lang="en-US" dirty="0"/>
              <a:t>Provisioning resources for peak usage or short-term projects</a:t>
            </a:r>
          </a:p>
          <a:p>
            <a:pPr lvl="1"/>
            <a:r>
              <a:rPr lang="en-US" dirty="0"/>
              <a:t>Start with non-mission critical needs to build knowledge and skill</a:t>
            </a:r>
          </a:p>
          <a:p>
            <a:r>
              <a:rPr lang="en-US" dirty="0" smtClean="0"/>
              <a:t>Pick </a:t>
            </a:r>
            <a:r>
              <a:rPr lang="en-US" dirty="0"/>
              <a:t>the right platform for each workload</a:t>
            </a:r>
          </a:p>
          <a:p>
            <a:r>
              <a:rPr lang="en-US" dirty="0" smtClean="0"/>
              <a:t>Understand </a:t>
            </a:r>
            <a:r>
              <a:rPr lang="en-US" dirty="0"/>
              <a:t>compute, network, and storage characteristics of each  </a:t>
            </a:r>
            <a:r>
              <a:rPr lang="en-US" dirty="0" smtClean="0"/>
              <a:t>workload</a:t>
            </a:r>
          </a:p>
          <a:p>
            <a:r>
              <a:rPr lang="en-US" dirty="0"/>
              <a:t>If migrating a proprietary application, research costs associated with cloud rewrite</a:t>
            </a:r>
          </a:p>
          <a:p>
            <a:r>
              <a:rPr lang="en-US" dirty="0" smtClean="0"/>
              <a:t>Plan the data migration </a:t>
            </a:r>
          </a:p>
          <a:p>
            <a:r>
              <a:rPr lang="en-US" dirty="0" smtClean="0"/>
              <a:t>Control downtime</a:t>
            </a:r>
            <a:endParaRPr lang="en-US" dirty="0"/>
          </a:p>
        </p:txBody>
      </p:sp>
    </p:spTree>
    <p:extLst>
      <p:ext uri="{BB962C8B-B14F-4D97-AF65-F5344CB8AC3E}">
        <p14:creationId xmlns:p14="http://schemas.microsoft.com/office/powerpoint/2010/main" val="328639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computing?</a:t>
            </a:r>
            <a:endParaRPr lang="en-US" dirty="0"/>
          </a:p>
        </p:txBody>
      </p:sp>
      <p:sp>
        <p:nvSpPr>
          <p:cNvPr id="3" name="Content Placeholder 2"/>
          <p:cNvSpPr>
            <a:spLocks noGrp="1"/>
          </p:cNvSpPr>
          <p:nvPr>
            <p:ph idx="1"/>
          </p:nvPr>
        </p:nvSpPr>
        <p:spPr>
          <a:xfrm>
            <a:off x="1522413" y="1904999"/>
            <a:ext cx="9134391" cy="838201"/>
          </a:xfrm>
        </p:spPr>
        <p:txBody>
          <a:bodyPr>
            <a:normAutofit/>
          </a:bodyPr>
          <a:lstStyle/>
          <a:p>
            <a:pPr marL="0" indent="0" algn="ctr">
              <a:buNone/>
            </a:pPr>
            <a:r>
              <a:rPr lang="en-US" sz="3600" dirty="0" smtClean="0"/>
              <a:t>Any service provided over the Internet</a:t>
            </a:r>
            <a:endParaRPr lang="en-US" sz="3600" dirty="0"/>
          </a:p>
        </p:txBody>
      </p:sp>
      <p:sp>
        <p:nvSpPr>
          <p:cNvPr id="5" name="Content Placeholder 2"/>
          <p:cNvSpPr txBox="1">
            <a:spLocks/>
          </p:cNvSpPr>
          <p:nvPr/>
        </p:nvSpPr>
        <p:spPr>
          <a:xfrm>
            <a:off x="1532023" y="3352800"/>
            <a:ext cx="9134391" cy="1447801"/>
          </a:xfrm>
          <a:prstGeom prst="rect">
            <a:avLst/>
          </a:prstGeom>
        </p:spPr>
        <p:txBody>
          <a:bodyPr vert="horz" lIns="91440" tIns="45720" rIns="91440" bIns="45720" rtlCol="0">
            <a:normAutofit fontScale="77500" lnSpcReduction="2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Font typeface="Arial" pitchFamily="34" charset="0"/>
              <a:buNone/>
            </a:pPr>
            <a:r>
              <a:rPr lang="en-US" sz="3600" dirty="0" smtClean="0"/>
              <a:t>Buying a book on Amazon</a:t>
            </a:r>
          </a:p>
          <a:p>
            <a:pPr marL="0" indent="0" algn="ctr">
              <a:buFont typeface="Arial" pitchFamily="34" charset="0"/>
              <a:buNone/>
            </a:pPr>
            <a:r>
              <a:rPr lang="en-US" sz="3600" dirty="0" smtClean="0"/>
              <a:t>-vs-</a:t>
            </a:r>
          </a:p>
          <a:p>
            <a:pPr marL="0" indent="0" algn="ctr">
              <a:buFont typeface="Arial" pitchFamily="34" charset="0"/>
              <a:buNone/>
            </a:pPr>
            <a:r>
              <a:rPr lang="en-US" sz="3600" dirty="0" smtClean="0"/>
              <a:t>Using AWS to host web services</a:t>
            </a:r>
          </a:p>
          <a:p>
            <a:pPr marL="0" indent="0" algn="ctr">
              <a:buFont typeface="Arial" pitchFamily="34" charset="0"/>
              <a:buNone/>
            </a:pPr>
            <a:endParaRPr lang="en-US" sz="3600" dirty="0" smtClean="0"/>
          </a:p>
          <a:p>
            <a:pPr marL="0" indent="0" algn="ctr">
              <a:buFont typeface="Arial" pitchFamily="34" charset="0"/>
              <a:buNone/>
            </a:pPr>
            <a:endParaRPr lang="en-US" sz="3600" dirty="0"/>
          </a:p>
        </p:txBody>
      </p:sp>
    </p:spTree>
    <p:extLst>
      <p:ext uri="{BB962C8B-B14F-4D97-AF65-F5344CB8AC3E}">
        <p14:creationId xmlns:p14="http://schemas.microsoft.com/office/powerpoint/2010/main" val="371295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computing?</a:t>
            </a:r>
            <a:endParaRPr lang="en-US" dirty="0"/>
          </a:p>
        </p:txBody>
      </p:sp>
      <p:sp>
        <p:nvSpPr>
          <p:cNvPr id="3" name="Content Placeholder 2"/>
          <p:cNvSpPr>
            <a:spLocks noGrp="1"/>
          </p:cNvSpPr>
          <p:nvPr>
            <p:ph idx="1"/>
          </p:nvPr>
        </p:nvSpPr>
        <p:spPr>
          <a:xfrm>
            <a:off x="1522413" y="1904999"/>
            <a:ext cx="9134391" cy="2057401"/>
          </a:xfrm>
        </p:spPr>
        <p:txBody>
          <a:bodyPr>
            <a:normAutofit lnSpcReduction="10000"/>
          </a:bodyPr>
          <a:lstStyle/>
          <a:p>
            <a:pPr marL="0" indent="0" algn="ctr">
              <a:buNone/>
            </a:pPr>
            <a:r>
              <a:rPr lang="en-US" sz="3600" dirty="0" smtClean="0"/>
              <a:t>The </a:t>
            </a:r>
            <a:r>
              <a:rPr lang="en-US" sz="3600" dirty="0"/>
              <a:t>on-demand delivery of compute power, database storage, applications, and other IT resources through a cloud services platform via the Internet with pay-as-you-go pricing. </a:t>
            </a:r>
            <a:endParaRPr lang="en-US" sz="3600" dirty="0" smtClean="0"/>
          </a:p>
        </p:txBody>
      </p:sp>
      <p:sp>
        <p:nvSpPr>
          <p:cNvPr id="6" name="Content Placeholder 2"/>
          <p:cNvSpPr txBox="1">
            <a:spLocks/>
          </p:cNvSpPr>
          <p:nvPr/>
        </p:nvSpPr>
        <p:spPr>
          <a:xfrm>
            <a:off x="1827212" y="4762498"/>
            <a:ext cx="9134391" cy="1447801"/>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Font typeface="Arial" pitchFamily="34" charset="0"/>
              <a:buNone/>
            </a:pPr>
            <a:endParaRPr lang="en-US" sz="3600" dirty="0" smtClean="0"/>
          </a:p>
          <a:p>
            <a:pPr marL="0" indent="0" algn="ctr">
              <a:buFont typeface="Arial" pitchFamily="34" charset="0"/>
              <a:buNone/>
            </a:pPr>
            <a:endParaRPr lang="en-US" sz="3600" dirty="0"/>
          </a:p>
        </p:txBody>
      </p:sp>
      <p:sp>
        <p:nvSpPr>
          <p:cNvPr id="5" name="Content Placeholder 2"/>
          <p:cNvSpPr txBox="1">
            <a:spLocks/>
          </p:cNvSpPr>
          <p:nvPr/>
        </p:nvSpPr>
        <p:spPr>
          <a:xfrm>
            <a:off x="1751012" y="4114799"/>
            <a:ext cx="8610600" cy="2514600"/>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None/>
            </a:pPr>
            <a:r>
              <a:rPr lang="en-US" dirty="0" smtClean="0"/>
              <a:t>Characterized by </a:t>
            </a:r>
          </a:p>
          <a:p>
            <a:pPr marL="0" indent="0">
              <a:buNone/>
            </a:pPr>
            <a:r>
              <a:rPr lang="en-US" dirty="0" smtClean="0"/>
              <a:t>Self-service provisioning			</a:t>
            </a:r>
            <a:r>
              <a:rPr lang="en-US" dirty="0"/>
              <a:t>Elasticity</a:t>
            </a:r>
          </a:p>
          <a:p>
            <a:pPr marL="0" indent="0">
              <a:buFont typeface="Arial" pitchFamily="34" charset="0"/>
              <a:buNone/>
            </a:pPr>
            <a:r>
              <a:rPr lang="en-US" dirty="0" smtClean="0"/>
              <a:t>Pay per Use (Measured Services)		Workload resilience</a:t>
            </a:r>
          </a:p>
          <a:p>
            <a:pPr marL="0" indent="0">
              <a:buFont typeface="Arial" pitchFamily="34" charset="0"/>
              <a:buNone/>
            </a:pPr>
            <a:r>
              <a:rPr lang="en-US" dirty="0" smtClean="0"/>
              <a:t>Migration Flexibility				Resource Pooling</a:t>
            </a:r>
          </a:p>
        </p:txBody>
      </p:sp>
    </p:spTree>
    <p:extLst>
      <p:ext uri="{BB962C8B-B14F-4D97-AF65-F5344CB8AC3E}">
        <p14:creationId xmlns:p14="http://schemas.microsoft.com/office/powerpoint/2010/main" val="172488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the math. Does cloud add up for you?</a:t>
            </a:r>
            <a:endParaRPr lang="en-US" dirty="0"/>
          </a:p>
        </p:txBody>
      </p:sp>
      <p:sp>
        <p:nvSpPr>
          <p:cNvPr id="3" name="Content Placeholder 2"/>
          <p:cNvSpPr>
            <a:spLocks noGrp="1"/>
          </p:cNvSpPr>
          <p:nvPr>
            <p:ph sz="half" idx="1"/>
          </p:nvPr>
        </p:nvSpPr>
        <p:spPr/>
        <p:txBody>
          <a:bodyPr>
            <a:normAutofit lnSpcReduction="10000"/>
          </a:bodyPr>
          <a:lstStyle/>
          <a:p>
            <a:pPr marL="0" indent="0">
              <a:buNone/>
            </a:pPr>
            <a:r>
              <a:rPr lang="en-US" dirty="0" smtClean="0">
                <a:solidFill>
                  <a:srgbClr val="00B050"/>
                </a:solidFill>
              </a:rPr>
              <a:t>+</a:t>
            </a:r>
            <a:r>
              <a:rPr lang="en-US" dirty="0" smtClean="0"/>
              <a:t> Cost</a:t>
            </a:r>
          </a:p>
          <a:p>
            <a:pPr marL="0" indent="0">
              <a:buNone/>
            </a:pPr>
            <a:r>
              <a:rPr lang="en-US" dirty="0" smtClean="0">
                <a:solidFill>
                  <a:srgbClr val="00B050"/>
                </a:solidFill>
              </a:rPr>
              <a:t>+</a:t>
            </a:r>
            <a:r>
              <a:rPr lang="en-US" dirty="0" smtClean="0"/>
              <a:t> </a:t>
            </a:r>
            <a:r>
              <a:rPr lang="en-US" dirty="0" err="1" smtClean="0"/>
              <a:t>CapEx</a:t>
            </a:r>
            <a:r>
              <a:rPr lang="en-US" dirty="0" smtClean="0"/>
              <a:t> vs </a:t>
            </a:r>
            <a:r>
              <a:rPr lang="en-US" dirty="0" err="1" smtClean="0"/>
              <a:t>OpEx</a:t>
            </a:r>
            <a:r>
              <a:rPr lang="en-US" dirty="0" smtClean="0"/>
              <a:t> </a:t>
            </a:r>
          </a:p>
          <a:p>
            <a:pPr marL="0" indent="0">
              <a:buNone/>
            </a:pPr>
            <a:r>
              <a:rPr lang="en-US" dirty="0" smtClean="0">
                <a:solidFill>
                  <a:srgbClr val="00B050"/>
                </a:solidFill>
              </a:rPr>
              <a:t>+</a:t>
            </a:r>
            <a:r>
              <a:rPr lang="en-US" dirty="0" smtClean="0"/>
              <a:t> Speed to provision</a:t>
            </a:r>
          </a:p>
          <a:p>
            <a:pPr marL="0" indent="0">
              <a:buNone/>
            </a:pPr>
            <a:r>
              <a:rPr lang="en-US" dirty="0" smtClean="0">
                <a:solidFill>
                  <a:srgbClr val="00B050"/>
                </a:solidFill>
              </a:rPr>
              <a:t>+</a:t>
            </a:r>
            <a:r>
              <a:rPr lang="en-US" dirty="0" smtClean="0"/>
              <a:t> Specialty skills</a:t>
            </a:r>
          </a:p>
          <a:p>
            <a:pPr marL="0" indent="0">
              <a:buNone/>
            </a:pPr>
            <a:r>
              <a:rPr lang="en-US" dirty="0" smtClean="0">
                <a:solidFill>
                  <a:srgbClr val="00B050"/>
                </a:solidFill>
              </a:rPr>
              <a:t>+ </a:t>
            </a:r>
            <a:r>
              <a:rPr lang="en-US" dirty="0" smtClean="0"/>
              <a:t>Allows focus on core business</a:t>
            </a:r>
          </a:p>
          <a:p>
            <a:pPr marL="0" indent="0">
              <a:buNone/>
            </a:pPr>
            <a:r>
              <a:rPr lang="en-US" dirty="0" smtClean="0">
                <a:solidFill>
                  <a:srgbClr val="00B050"/>
                </a:solidFill>
              </a:rPr>
              <a:t>+ </a:t>
            </a:r>
            <a:r>
              <a:rPr lang="en-US" dirty="0" smtClean="0"/>
              <a:t>Simplicity</a:t>
            </a:r>
          </a:p>
          <a:p>
            <a:pPr marL="0" indent="0">
              <a:buNone/>
            </a:pPr>
            <a:r>
              <a:rPr lang="en-US" dirty="0" smtClean="0">
                <a:solidFill>
                  <a:srgbClr val="00B050"/>
                </a:solidFill>
              </a:rPr>
              <a:t>+ </a:t>
            </a:r>
            <a:r>
              <a:rPr lang="en-US" dirty="0" smtClean="0"/>
              <a:t>Latest technology</a:t>
            </a:r>
          </a:p>
          <a:p>
            <a:pPr marL="0" indent="0">
              <a:buNone/>
            </a:pPr>
            <a:r>
              <a:rPr lang="en-US" dirty="0" smtClean="0">
                <a:solidFill>
                  <a:srgbClr val="00B050"/>
                </a:solidFill>
              </a:rPr>
              <a:t>+</a:t>
            </a:r>
            <a:r>
              <a:rPr lang="en-US" dirty="0" smtClean="0"/>
              <a:t> Global deployment made easy</a:t>
            </a:r>
          </a:p>
          <a:p>
            <a:pPr marL="0" indent="0">
              <a:buNone/>
            </a:pPr>
            <a:endParaRPr lang="en-US" dirty="0"/>
          </a:p>
        </p:txBody>
      </p:sp>
      <p:sp>
        <p:nvSpPr>
          <p:cNvPr id="4" name="Content Placeholder 3"/>
          <p:cNvSpPr>
            <a:spLocks noGrp="1"/>
          </p:cNvSpPr>
          <p:nvPr>
            <p:ph sz="half" idx="2"/>
          </p:nvPr>
        </p:nvSpPr>
        <p:spPr>
          <a:xfrm>
            <a:off x="6627812" y="1905001"/>
            <a:ext cx="4419600" cy="4114800"/>
          </a:xfrm>
        </p:spPr>
        <p:txBody>
          <a:bodyPr>
            <a:normAutofit lnSpcReduction="10000"/>
          </a:bodyPr>
          <a:lstStyle/>
          <a:p>
            <a:pPr>
              <a:buClr>
                <a:srgbClr val="FF0000"/>
              </a:buClr>
              <a:buFont typeface="Corbel" panose="020B0503020204020204" pitchFamily="34" charset="0"/>
              <a:buChar char="—"/>
            </a:pPr>
            <a:r>
              <a:rPr lang="en-US" dirty="0" smtClean="0"/>
              <a:t> Cost, especially unexpected costs</a:t>
            </a:r>
          </a:p>
          <a:p>
            <a:pPr>
              <a:buClr>
                <a:srgbClr val="FF0000"/>
              </a:buClr>
              <a:buFont typeface="Corbel" panose="020B0503020204020204" pitchFamily="34" charset="0"/>
              <a:buChar char="—"/>
            </a:pPr>
            <a:r>
              <a:rPr lang="en-US" dirty="0" smtClean="0"/>
              <a:t> Fear of Lock-in</a:t>
            </a:r>
          </a:p>
          <a:p>
            <a:pPr>
              <a:buClr>
                <a:srgbClr val="FF0000"/>
              </a:buClr>
              <a:buFont typeface="Corbel" panose="020B0503020204020204" pitchFamily="34" charset="0"/>
              <a:buChar char="—"/>
            </a:pPr>
            <a:r>
              <a:rPr lang="en-US" dirty="0" smtClean="0"/>
              <a:t> Loss of control</a:t>
            </a:r>
          </a:p>
          <a:p>
            <a:pPr>
              <a:buClr>
                <a:srgbClr val="FF0000"/>
              </a:buClr>
              <a:buFont typeface="Corbel" panose="020B0503020204020204" pitchFamily="34" charset="0"/>
              <a:buChar char="—"/>
            </a:pPr>
            <a:r>
              <a:rPr lang="en-US" dirty="0" smtClean="0"/>
              <a:t> Fear of the unknown, </a:t>
            </a:r>
            <a:r>
              <a:rPr lang="en-US" dirty="0" err="1" smtClean="0"/>
              <a:t>esp</a:t>
            </a:r>
            <a:r>
              <a:rPr lang="en-US" dirty="0" smtClean="0"/>
              <a:t> regarding security</a:t>
            </a:r>
          </a:p>
          <a:p>
            <a:pPr>
              <a:buClr>
                <a:srgbClr val="FF0000"/>
              </a:buClr>
              <a:buFont typeface="Corbel" panose="020B0503020204020204" pitchFamily="34" charset="0"/>
              <a:buChar char="—"/>
            </a:pPr>
            <a:r>
              <a:rPr lang="en-US" dirty="0" smtClean="0"/>
              <a:t> Lagging technology</a:t>
            </a:r>
          </a:p>
          <a:p>
            <a:pPr>
              <a:buClr>
                <a:srgbClr val="FF0000"/>
              </a:buClr>
              <a:buFont typeface="Corbel" panose="020B0503020204020204" pitchFamily="34" charset="0"/>
              <a:buChar char="—"/>
            </a:pPr>
            <a:r>
              <a:rPr lang="en-US" dirty="0" smtClean="0"/>
              <a:t> Inadequate SLA</a:t>
            </a:r>
          </a:p>
        </p:txBody>
      </p:sp>
    </p:spTree>
    <p:extLst>
      <p:ext uri="{BB962C8B-B14F-4D97-AF65-F5344CB8AC3E}">
        <p14:creationId xmlns:p14="http://schemas.microsoft.com/office/powerpoint/2010/main" val="372696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is a series of efforts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Inventory Needs by workload</a:t>
            </a:r>
          </a:p>
          <a:p>
            <a:pPr lvl="1"/>
            <a:r>
              <a:rPr lang="en-US" dirty="0" smtClean="0"/>
              <a:t>Business Applications like ERP, HCM, or CRM</a:t>
            </a:r>
          </a:p>
          <a:p>
            <a:pPr lvl="1"/>
            <a:r>
              <a:rPr lang="en-US" dirty="0" smtClean="0"/>
              <a:t>Productivity applications like Windows business applications</a:t>
            </a:r>
          </a:p>
          <a:p>
            <a:pPr lvl="1"/>
            <a:r>
              <a:rPr lang="en-US" dirty="0" err="1" smtClean="0"/>
              <a:t>HelpDesk</a:t>
            </a:r>
            <a:r>
              <a:rPr lang="en-US" dirty="0" smtClean="0"/>
              <a:t> services</a:t>
            </a:r>
          </a:p>
          <a:p>
            <a:pPr lvl="1"/>
            <a:r>
              <a:rPr lang="en-US" dirty="0" smtClean="0"/>
              <a:t>Analytics</a:t>
            </a:r>
          </a:p>
          <a:p>
            <a:pPr lvl="1"/>
            <a:r>
              <a:rPr lang="en-US" dirty="0" smtClean="0"/>
              <a:t>Development Operations</a:t>
            </a:r>
          </a:p>
          <a:p>
            <a:pPr lvl="1"/>
            <a:r>
              <a:rPr lang="en-US" dirty="0" smtClean="0"/>
              <a:t>Infrastructure like DNS</a:t>
            </a:r>
            <a:r>
              <a:rPr lang="en-US" dirty="0"/>
              <a:t> </a:t>
            </a:r>
            <a:r>
              <a:rPr lang="en-US" dirty="0" smtClean="0"/>
              <a:t>and SSO</a:t>
            </a:r>
          </a:p>
          <a:p>
            <a:pPr lvl="1"/>
            <a:r>
              <a:rPr lang="en-US" dirty="0" smtClean="0"/>
              <a:t>Scalable resources for peak use period</a:t>
            </a:r>
          </a:p>
          <a:p>
            <a:r>
              <a:rPr lang="en-US" dirty="0" smtClean="0"/>
              <a:t>Prioritize and make a plan for each</a:t>
            </a:r>
          </a:p>
        </p:txBody>
      </p:sp>
      <p:sp>
        <p:nvSpPr>
          <p:cNvPr id="4" name="Content Placeholder 3"/>
          <p:cNvSpPr>
            <a:spLocks noGrp="1"/>
          </p:cNvSpPr>
          <p:nvPr>
            <p:ph sz="half" idx="2"/>
          </p:nvPr>
        </p:nvSpPr>
        <p:spPr/>
        <p:txBody>
          <a:bodyPr>
            <a:normAutofit fontScale="92500" lnSpcReduction="20000"/>
          </a:bodyPr>
          <a:lstStyle/>
          <a:p>
            <a:r>
              <a:rPr lang="en-US" dirty="0"/>
              <a:t>Applications that are harder to migrate</a:t>
            </a:r>
          </a:p>
          <a:p>
            <a:pPr lvl="1"/>
            <a:r>
              <a:rPr lang="en-US" dirty="0"/>
              <a:t>Proprietary or heavily customized applications</a:t>
            </a:r>
          </a:p>
          <a:p>
            <a:pPr lvl="1"/>
            <a:r>
              <a:rPr lang="en-US" dirty="0"/>
              <a:t>Legacy </a:t>
            </a:r>
            <a:r>
              <a:rPr lang="en-US" dirty="0" smtClean="0"/>
              <a:t>applications</a:t>
            </a:r>
          </a:p>
          <a:p>
            <a:pPr lvl="1"/>
            <a:r>
              <a:rPr lang="en-US" dirty="0" smtClean="0"/>
              <a:t>Uncommon, special purpose- applications with unique requirements</a:t>
            </a:r>
          </a:p>
        </p:txBody>
      </p:sp>
    </p:spTree>
    <p:extLst>
      <p:ext uri="{BB962C8B-B14F-4D97-AF65-F5344CB8AC3E}">
        <p14:creationId xmlns:p14="http://schemas.microsoft.com/office/powerpoint/2010/main" val="339633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Map workloads to the right type of provider</a:t>
            </a:r>
            <a:endParaRPr lang="en-US" dirty="0"/>
          </a:p>
        </p:txBody>
      </p:sp>
      <p:sp>
        <p:nvSpPr>
          <p:cNvPr id="6" name="Text Placeholder 5"/>
          <p:cNvSpPr>
            <a:spLocks noGrp="1"/>
          </p:cNvSpPr>
          <p:nvPr>
            <p:ph type="body" idx="1"/>
          </p:nvPr>
        </p:nvSpPr>
        <p:spPr/>
        <p:txBody>
          <a:bodyPr/>
          <a:lstStyle/>
          <a:p>
            <a:r>
              <a:rPr lang="en-US" dirty="0" smtClean="0"/>
              <a:t>Types of Cloud Services</a:t>
            </a:r>
            <a:endParaRPr lang="en-US" dirty="0"/>
          </a:p>
        </p:txBody>
      </p:sp>
      <p:sp>
        <p:nvSpPr>
          <p:cNvPr id="3" name="Content Placeholder 2"/>
          <p:cNvSpPr>
            <a:spLocks noGrp="1"/>
          </p:cNvSpPr>
          <p:nvPr>
            <p:ph sz="half" idx="2"/>
          </p:nvPr>
        </p:nvSpPr>
        <p:spPr/>
        <p:txBody>
          <a:bodyPr>
            <a:normAutofit fontScale="92500"/>
          </a:bodyPr>
          <a:lstStyle/>
          <a:p>
            <a:r>
              <a:rPr lang="en-US" dirty="0" smtClean="0"/>
              <a:t>Software as a Service (SaaS)</a:t>
            </a:r>
          </a:p>
          <a:p>
            <a:endParaRPr lang="en-US" dirty="0"/>
          </a:p>
          <a:p>
            <a:endParaRPr lang="en-US" dirty="0" smtClean="0"/>
          </a:p>
          <a:p>
            <a:endParaRPr lang="en-US" dirty="0"/>
          </a:p>
          <a:p>
            <a:r>
              <a:rPr lang="en-US" dirty="0" smtClean="0"/>
              <a:t>Platform as a Service (PaaS)</a:t>
            </a:r>
          </a:p>
          <a:p>
            <a:r>
              <a:rPr lang="en-US" dirty="0" smtClean="0"/>
              <a:t>Infrastructure as a Service (IaaS)</a:t>
            </a:r>
            <a:endParaRPr lang="en-US" dirty="0"/>
          </a:p>
        </p:txBody>
      </p:sp>
      <p:sp>
        <p:nvSpPr>
          <p:cNvPr id="7" name="Text Placeholder 6"/>
          <p:cNvSpPr>
            <a:spLocks noGrp="1"/>
          </p:cNvSpPr>
          <p:nvPr>
            <p:ph type="body" sz="quarter" idx="3"/>
          </p:nvPr>
        </p:nvSpPr>
        <p:spPr/>
        <p:txBody>
          <a:bodyPr/>
          <a:lstStyle/>
          <a:p>
            <a:r>
              <a:rPr lang="en-US" dirty="0" smtClean="0"/>
              <a:t>Examples</a:t>
            </a:r>
            <a:endParaRPr lang="en-US" dirty="0"/>
          </a:p>
        </p:txBody>
      </p:sp>
      <p:sp>
        <p:nvSpPr>
          <p:cNvPr id="4" name="Content Placeholder 3"/>
          <p:cNvSpPr>
            <a:spLocks noGrp="1"/>
          </p:cNvSpPr>
          <p:nvPr>
            <p:ph sz="quarter" idx="4"/>
          </p:nvPr>
        </p:nvSpPr>
        <p:spPr/>
        <p:txBody>
          <a:bodyPr>
            <a:normAutofit fontScale="92500" lnSpcReduction="10000"/>
          </a:bodyPr>
          <a:lstStyle/>
          <a:p>
            <a:r>
              <a:rPr lang="en-US" dirty="0" smtClean="0"/>
              <a:t>NetSuite</a:t>
            </a:r>
          </a:p>
          <a:p>
            <a:r>
              <a:rPr lang="en-US" dirty="0" smtClean="0"/>
              <a:t>Salesforce for CRM</a:t>
            </a:r>
          </a:p>
          <a:p>
            <a:r>
              <a:rPr lang="en-US" dirty="0"/>
              <a:t>Office360 for productivity</a:t>
            </a:r>
          </a:p>
          <a:p>
            <a:r>
              <a:rPr lang="en-US" dirty="0" smtClean="0"/>
              <a:t>Salesforce or Service Now for helpdesk</a:t>
            </a:r>
          </a:p>
          <a:p>
            <a:r>
              <a:rPr lang="en-US" dirty="0" smtClean="0"/>
              <a:t>Amazon RDS</a:t>
            </a:r>
          </a:p>
          <a:p>
            <a:r>
              <a:rPr lang="en-US" dirty="0" smtClean="0"/>
              <a:t>Amazon S3, Amazon EC2</a:t>
            </a:r>
            <a:endParaRPr lang="en-US" dirty="0"/>
          </a:p>
        </p:txBody>
      </p:sp>
    </p:spTree>
    <p:extLst>
      <p:ext uri="{BB962C8B-B14F-4D97-AF65-F5344CB8AC3E}">
        <p14:creationId xmlns:p14="http://schemas.microsoft.com/office/powerpoint/2010/main" val="4203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275012" y="304800"/>
            <a:ext cx="8620125" cy="4400550"/>
          </a:xfrm>
          <a:prstGeom prst="rect">
            <a:avLst/>
          </a:prstGeom>
        </p:spPr>
      </p:pic>
      <p:pic>
        <p:nvPicPr>
          <p:cNvPr id="5" name="Picture 4"/>
          <p:cNvPicPr>
            <a:picLocks noChangeAspect="1"/>
          </p:cNvPicPr>
          <p:nvPr/>
        </p:nvPicPr>
        <p:blipFill>
          <a:blip r:embed="rId4"/>
          <a:stretch>
            <a:fillRect/>
          </a:stretch>
        </p:blipFill>
        <p:spPr>
          <a:xfrm>
            <a:off x="3275012" y="4648200"/>
            <a:ext cx="8610600" cy="1657350"/>
          </a:xfrm>
          <a:prstGeom prst="rect">
            <a:avLst/>
          </a:prstGeom>
        </p:spPr>
      </p:pic>
      <p:sp>
        <p:nvSpPr>
          <p:cNvPr id="6" name="TextBox 5"/>
          <p:cNvSpPr txBox="1"/>
          <p:nvPr/>
        </p:nvSpPr>
        <p:spPr>
          <a:xfrm>
            <a:off x="150812" y="533400"/>
            <a:ext cx="2971800" cy="4154984"/>
          </a:xfrm>
          <a:prstGeom prst="rect">
            <a:avLst/>
          </a:prstGeom>
          <a:noFill/>
        </p:spPr>
        <p:txBody>
          <a:bodyPr wrap="square" rtlCol="0">
            <a:spAutoFit/>
          </a:bodyPr>
          <a:lstStyle/>
          <a:p>
            <a:r>
              <a:rPr lang="en-US" sz="2400" dirty="0" smtClean="0"/>
              <a:t>Top four infrastructure and platform providers offer a range of services with similar pricing strategies.</a:t>
            </a:r>
          </a:p>
          <a:p>
            <a:endParaRPr lang="en-US" sz="2400" dirty="0"/>
          </a:p>
          <a:p>
            <a:r>
              <a:rPr lang="en-US" sz="2400" dirty="0" smtClean="0"/>
              <a:t>IBM is not a typical choice for smaller enterprise organizations.</a:t>
            </a:r>
            <a:endParaRPr lang="en-US" sz="2400" dirty="0"/>
          </a:p>
        </p:txBody>
      </p:sp>
    </p:spTree>
    <p:extLst>
      <p:ext uri="{BB962C8B-B14F-4D97-AF65-F5344CB8AC3E}">
        <p14:creationId xmlns:p14="http://schemas.microsoft.com/office/powerpoint/2010/main" val="70408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costs associated with IaaS and PaaS</a:t>
            </a:r>
            <a:endParaRPr lang="en-US" dirty="0"/>
          </a:p>
        </p:txBody>
      </p:sp>
      <p:sp>
        <p:nvSpPr>
          <p:cNvPr id="5" name="Text Placeholder 4"/>
          <p:cNvSpPr>
            <a:spLocks noGrp="1"/>
          </p:cNvSpPr>
          <p:nvPr>
            <p:ph type="body" idx="1"/>
          </p:nvPr>
        </p:nvSpPr>
        <p:spPr>
          <a:xfrm>
            <a:off x="1522411" y="1752599"/>
            <a:ext cx="4416552" cy="762000"/>
          </a:xfrm>
        </p:spPr>
        <p:txBody>
          <a:bodyPr/>
          <a:lstStyle/>
          <a:p>
            <a:r>
              <a:rPr lang="en-US" dirty="0" smtClean="0"/>
              <a:t>What drives costs</a:t>
            </a:r>
            <a:endParaRPr lang="en-US" dirty="0"/>
          </a:p>
        </p:txBody>
      </p:sp>
      <p:sp>
        <p:nvSpPr>
          <p:cNvPr id="3" name="Content Placeholder 2"/>
          <p:cNvSpPr>
            <a:spLocks noGrp="1"/>
          </p:cNvSpPr>
          <p:nvPr>
            <p:ph sz="half" idx="2"/>
          </p:nvPr>
        </p:nvSpPr>
        <p:spPr>
          <a:xfrm>
            <a:off x="1522410" y="2590800"/>
            <a:ext cx="5105401" cy="4038600"/>
          </a:xfrm>
        </p:spPr>
        <p:txBody>
          <a:bodyPr>
            <a:normAutofit/>
          </a:bodyPr>
          <a:lstStyle/>
          <a:p>
            <a:r>
              <a:rPr lang="en-US" dirty="0"/>
              <a:t>Compute costs </a:t>
            </a:r>
            <a:r>
              <a:rPr lang="en-US" dirty="0" smtClean="0"/>
              <a:t>-  </a:t>
            </a:r>
            <a:r>
              <a:rPr lang="en-US" dirty="0"/>
              <a:t>60% or more of your total </a:t>
            </a:r>
            <a:r>
              <a:rPr lang="en-US" dirty="0" smtClean="0"/>
              <a:t>subscription </a:t>
            </a:r>
          </a:p>
          <a:p>
            <a:r>
              <a:rPr lang="en-US" dirty="0" smtClean="0"/>
              <a:t>Bandwidth – as much as 20%</a:t>
            </a:r>
          </a:p>
          <a:p>
            <a:r>
              <a:rPr lang="en-US" dirty="0" smtClean="0"/>
              <a:t>Rewriting </a:t>
            </a:r>
            <a:r>
              <a:rPr lang="en-US" dirty="0"/>
              <a:t>apps </a:t>
            </a:r>
            <a:r>
              <a:rPr lang="en-US" dirty="0" smtClean="0"/>
              <a:t>- cost often overlooked; “…you </a:t>
            </a:r>
            <a:r>
              <a:rPr lang="en-US" dirty="0"/>
              <a:t>will end up writing an app that looks nothing like the app </a:t>
            </a:r>
            <a:r>
              <a:rPr lang="en-US" dirty="0" smtClean="0"/>
              <a:t>on-prem..”</a:t>
            </a:r>
          </a:p>
          <a:p>
            <a:r>
              <a:rPr lang="en-US" dirty="0" smtClean="0"/>
              <a:t>Storage – disk, flash, memory</a:t>
            </a:r>
          </a:p>
          <a:p>
            <a:r>
              <a:rPr lang="en-US" dirty="0" smtClean="0"/>
              <a:t>Support</a:t>
            </a:r>
            <a:endParaRPr lang="en-US" dirty="0"/>
          </a:p>
        </p:txBody>
      </p:sp>
      <p:sp>
        <p:nvSpPr>
          <p:cNvPr id="6" name="Text Placeholder 5"/>
          <p:cNvSpPr>
            <a:spLocks noGrp="1"/>
          </p:cNvSpPr>
          <p:nvPr>
            <p:ph type="body" sz="quarter" idx="3"/>
          </p:nvPr>
        </p:nvSpPr>
        <p:spPr>
          <a:xfrm>
            <a:off x="6783260" y="1752599"/>
            <a:ext cx="4416552" cy="762000"/>
          </a:xfrm>
        </p:spPr>
        <p:txBody>
          <a:bodyPr/>
          <a:lstStyle/>
          <a:p>
            <a:r>
              <a:rPr lang="en-US" dirty="0" smtClean="0"/>
              <a:t>Sources of “Wasted spend”</a:t>
            </a:r>
            <a:endParaRPr lang="en-US" dirty="0"/>
          </a:p>
        </p:txBody>
      </p:sp>
      <p:sp>
        <p:nvSpPr>
          <p:cNvPr id="4" name="Content Placeholder 3"/>
          <p:cNvSpPr>
            <a:spLocks noGrp="1"/>
          </p:cNvSpPr>
          <p:nvPr>
            <p:ph sz="quarter" idx="4"/>
          </p:nvPr>
        </p:nvSpPr>
        <p:spPr>
          <a:xfrm>
            <a:off x="6783260" y="2590800"/>
            <a:ext cx="4416552" cy="4038600"/>
          </a:xfrm>
        </p:spPr>
        <p:txBody>
          <a:bodyPr>
            <a:normAutofit/>
          </a:bodyPr>
          <a:lstStyle/>
          <a:p>
            <a:r>
              <a:rPr lang="en-US" dirty="0" smtClean="0"/>
              <a:t>Over-Provisioning</a:t>
            </a:r>
          </a:p>
          <a:p>
            <a:r>
              <a:rPr lang="en-US" dirty="0" smtClean="0"/>
              <a:t>Under-Provisioning</a:t>
            </a:r>
          </a:p>
          <a:p>
            <a:r>
              <a:rPr lang="en-US" dirty="0" smtClean="0"/>
              <a:t>Fire and Forget</a:t>
            </a:r>
          </a:p>
          <a:p>
            <a:r>
              <a:rPr lang="en-US" dirty="0" smtClean="0"/>
              <a:t>Bad storage choices – too much or too little of the wrong type</a:t>
            </a:r>
          </a:p>
          <a:p>
            <a:r>
              <a:rPr lang="en-US" dirty="0" smtClean="0"/>
              <a:t>Add </a:t>
            </a:r>
            <a:r>
              <a:rPr lang="en-US" dirty="0"/>
              <a:t>on services - </a:t>
            </a:r>
            <a:r>
              <a:rPr lang="en-US" dirty="0" smtClean="0"/>
              <a:t> unnecessary  load </a:t>
            </a:r>
            <a:r>
              <a:rPr lang="en-US" dirty="0"/>
              <a:t>balancers and </a:t>
            </a:r>
            <a:r>
              <a:rPr lang="en-US" dirty="0" smtClean="0"/>
              <a:t>VPNs</a:t>
            </a:r>
          </a:p>
          <a:p>
            <a:r>
              <a:rPr lang="en-US" dirty="0" smtClean="0"/>
              <a:t>Exit Fees</a:t>
            </a:r>
          </a:p>
          <a:p>
            <a:endParaRPr lang="en-US" dirty="0" smtClean="0"/>
          </a:p>
          <a:p>
            <a:endParaRPr lang="en-US" dirty="0"/>
          </a:p>
        </p:txBody>
      </p:sp>
    </p:spTree>
    <p:extLst>
      <p:ext uri="{BB962C8B-B14F-4D97-AF65-F5344CB8AC3E}">
        <p14:creationId xmlns:p14="http://schemas.microsoft.com/office/powerpoint/2010/main" val="72503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Migration </a:t>
            </a:r>
            <a:r>
              <a:rPr lang="en-US" dirty="0"/>
              <a:t>Options</a:t>
            </a:r>
          </a:p>
        </p:txBody>
      </p:sp>
      <p:sp>
        <p:nvSpPr>
          <p:cNvPr id="3" name="Content Placeholder 2"/>
          <p:cNvSpPr>
            <a:spLocks noGrp="1"/>
          </p:cNvSpPr>
          <p:nvPr>
            <p:ph sz="half" idx="1"/>
          </p:nvPr>
        </p:nvSpPr>
        <p:spPr>
          <a:xfrm>
            <a:off x="1504780" y="1787739"/>
            <a:ext cx="4419599" cy="4114800"/>
          </a:xfrm>
        </p:spPr>
        <p:txBody>
          <a:bodyPr/>
          <a:lstStyle/>
          <a:p>
            <a:pPr lvl="0"/>
            <a:endParaRPr lang="en-US" dirty="0"/>
          </a:p>
          <a:p>
            <a:pPr lvl="0"/>
            <a:endParaRPr lang="en-US" dirty="0"/>
          </a:p>
          <a:p>
            <a:pPr lvl="0"/>
            <a:endParaRPr lang="en-US" dirty="0"/>
          </a:p>
          <a:p>
            <a:pPr lvl="0"/>
            <a:endParaRPr lang="en-US" dirty="0"/>
          </a:p>
        </p:txBody>
      </p:sp>
      <p:sp>
        <p:nvSpPr>
          <p:cNvPr id="8" name="Rectangle 7">
            <a:extLst>
              <a:ext uri="{FF2B5EF4-FFF2-40B4-BE49-F238E27FC236}">
                <a16:creationId xmlns="" xmlns:a16="http://schemas.microsoft.com/office/drawing/2014/main" id="{1ADF05B6-AD7F-4380-BDCF-68191D749197}"/>
              </a:ext>
            </a:extLst>
          </p:cNvPr>
          <p:cNvSpPr/>
          <p:nvPr/>
        </p:nvSpPr>
        <p:spPr>
          <a:xfrm>
            <a:off x="1539875" y="2438979"/>
            <a:ext cx="4384504" cy="781200"/>
          </a:xfrm>
          <a:prstGeom prst="rect">
            <a:avLst/>
          </a:prstGeom>
          <a:no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0" name="Group 9">
            <a:extLst>
              <a:ext uri="{FF2B5EF4-FFF2-40B4-BE49-F238E27FC236}">
                <a16:creationId xmlns="" xmlns:a16="http://schemas.microsoft.com/office/drawing/2014/main" id="{D91A08D3-8F8A-4C51-B1B7-BD81027F97FA}"/>
              </a:ext>
            </a:extLst>
          </p:cNvPr>
          <p:cNvGrpSpPr/>
          <p:nvPr/>
        </p:nvGrpSpPr>
        <p:grpSpPr>
          <a:xfrm>
            <a:off x="1759100" y="1981419"/>
            <a:ext cx="2887512" cy="781199"/>
            <a:chOff x="219225" y="31859"/>
            <a:chExt cx="3069152" cy="915120"/>
          </a:xfrm>
        </p:grpSpPr>
        <p:sp>
          <p:nvSpPr>
            <p:cNvPr id="19" name="Rectangle: Rounded Corners 18">
              <a:extLst>
                <a:ext uri="{FF2B5EF4-FFF2-40B4-BE49-F238E27FC236}">
                  <a16:creationId xmlns="" xmlns:a16="http://schemas.microsoft.com/office/drawing/2014/main" id="{0D7CC8B9-0E70-42D7-B475-F3114508A1A8}"/>
                </a:ext>
              </a:extLst>
            </p:cNvPr>
            <p:cNvSpPr/>
            <p:nvPr/>
          </p:nvSpPr>
          <p:spPr>
            <a:xfrm>
              <a:off x="219225" y="31859"/>
              <a:ext cx="3069152"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Rounded Corners 5">
              <a:extLst>
                <a:ext uri="{FF2B5EF4-FFF2-40B4-BE49-F238E27FC236}">
                  <a16:creationId xmlns="" xmlns:a16="http://schemas.microsoft.com/office/drawing/2014/main" id="{07909547-7210-4FCB-8FA5-1DA2CF699880}"/>
                </a:ext>
              </a:extLst>
            </p:cNvPr>
            <p:cNvSpPr txBox="1"/>
            <p:nvPr/>
          </p:nvSpPr>
          <p:spPr>
            <a:xfrm>
              <a:off x="263897" y="76531"/>
              <a:ext cx="2979808"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6007" tIns="0" rIns="116007" bIns="0" numCol="1" spcCol="1270" anchor="ctr" anchorCtr="0">
              <a:noAutofit/>
            </a:bodyPr>
            <a:lstStyle/>
            <a:p>
              <a:pPr marL="0" lvl="0" indent="0" algn="l" defTabSz="1377950">
                <a:lnSpc>
                  <a:spcPct val="90000"/>
                </a:lnSpc>
                <a:spcBef>
                  <a:spcPct val="0"/>
                </a:spcBef>
                <a:spcAft>
                  <a:spcPct val="35000"/>
                </a:spcAft>
                <a:buNone/>
              </a:pPr>
              <a:r>
                <a:rPr lang="en-US" sz="2400" kern="1200" dirty="0" smtClean="0"/>
                <a:t>Data Migration</a:t>
              </a:r>
              <a:endParaRPr lang="en-US" sz="2400" kern="1200" dirty="0"/>
            </a:p>
          </p:txBody>
        </p:sp>
      </p:grpSp>
      <p:sp>
        <p:nvSpPr>
          <p:cNvPr id="11" name="Rectangle 10">
            <a:extLst>
              <a:ext uri="{FF2B5EF4-FFF2-40B4-BE49-F238E27FC236}">
                <a16:creationId xmlns="" xmlns:a16="http://schemas.microsoft.com/office/drawing/2014/main" id="{CC6E690E-F4C3-45B0-B1A4-68F5C7796AF5}"/>
              </a:ext>
            </a:extLst>
          </p:cNvPr>
          <p:cNvSpPr/>
          <p:nvPr/>
        </p:nvSpPr>
        <p:spPr>
          <a:xfrm>
            <a:off x="1539875" y="3845139"/>
            <a:ext cx="4384504" cy="781200"/>
          </a:xfrm>
          <a:prstGeom prst="rect">
            <a:avLst/>
          </a:prstGeom>
          <a:no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2" name="Group 11">
            <a:extLst>
              <a:ext uri="{FF2B5EF4-FFF2-40B4-BE49-F238E27FC236}">
                <a16:creationId xmlns="" xmlns:a16="http://schemas.microsoft.com/office/drawing/2014/main" id="{17F7A253-7973-455E-ADD9-766E43F6E1C4}"/>
              </a:ext>
            </a:extLst>
          </p:cNvPr>
          <p:cNvGrpSpPr/>
          <p:nvPr/>
        </p:nvGrpSpPr>
        <p:grpSpPr>
          <a:xfrm>
            <a:off x="1759100" y="3387579"/>
            <a:ext cx="2887512" cy="781200"/>
            <a:chOff x="219225" y="1438019"/>
            <a:chExt cx="3069152" cy="915120"/>
          </a:xfrm>
        </p:grpSpPr>
        <p:sp>
          <p:nvSpPr>
            <p:cNvPr id="17" name="Rectangle: Rounded Corners 16">
              <a:extLst>
                <a:ext uri="{FF2B5EF4-FFF2-40B4-BE49-F238E27FC236}">
                  <a16:creationId xmlns="" xmlns:a16="http://schemas.microsoft.com/office/drawing/2014/main" id="{560CD2EC-E725-4C4E-95DA-20D49463D097}"/>
                </a:ext>
              </a:extLst>
            </p:cNvPr>
            <p:cNvSpPr/>
            <p:nvPr/>
          </p:nvSpPr>
          <p:spPr>
            <a:xfrm>
              <a:off x="219225" y="1438019"/>
              <a:ext cx="3069152"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Rounded Corners 8">
              <a:extLst>
                <a:ext uri="{FF2B5EF4-FFF2-40B4-BE49-F238E27FC236}">
                  <a16:creationId xmlns="" xmlns:a16="http://schemas.microsoft.com/office/drawing/2014/main" id="{43E37F29-3FD5-4F95-B53A-7A73975919E7}"/>
                </a:ext>
              </a:extLst>
            </p:cNvPr>
            <p:cNvSpPr txBox="1"/>
            <p:nvPr/>
          </p:nvSpPr>
          <p:spPr>
            <a:xfrm>
              <a:off x="263897" y="1482691"/>
              <a:ext cx="2979808"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6007" tIns="0" rIns="116007" bIns="0" numCol="1" spcCol="1270" anchor="ctr" anchorCtr="0">
              <a:noAutofit/>
            </a:bodyPr>
            <a:lstStyle/>
            <a:p>
              <a:pPr marL="0" lvl="0" indent="0" algn="l" defTabSz="1377950">
                <a:lnSpc>
                  <a:spcPct val="90000"/>
                </a:lnSpc>
                <a:spcBef>
                  <a:spcPct val="0"/>
                </a:spcBef>
                <a:spcAft>
                  <a:spcPct val="35000"/>
                </a:spcAft>
                <a:buNone/>
              </a:pPr>
              <a:r>
                <a:rPr lang="en-US" sz="2400" kern="1200" dirty="0"/>
                <a:t>Machine Replication</a:t>
              </a:r>
            </a:p>
          </p:txBody>
        </p:sp>
      </p:grpSp>
      <p:sp>
        <p:nvSpPr>
          <p:cNvPr id="13" name="Rectangle 12">
            <a:extLst>
              <a:ext uri="{FF2B5EF4-FFF2-40B4-BE49-F238E27FC236}">
                <a16:creationId xmlns="" xmlns:a16="http://schemas.microsoft.com/office/drawing/2014/main" id="{421E13A9-4DDD-4BC1-9D9A-57A717FDC1B6}"/>
              </a:ext>
            </a:extLst>
          </p:cNvPr>
          <p:cNvSpPr/>
          <p:nvPr/>
        </p:nvSpPr>
        <p:spPr>
          <a:xfrm>
            <a:off x="1539875" y="5251300"/>
            <a:ext cx="4384504" cy="781200"/>
          </a:xfrm>
          <a:prstGeom prst="rect">
            <a:avLst/>
          </a:prstGeom>
          <a:no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4" name="Group 13">
            <a:extLst>
              <a:ext uri="{FF2B5EF4-FFF2-40B4-BE49-F238E27FC236}">
                <a16:creationId xmlns="" xmlns:a16="http://schemas.microsoft.com/office/drawing/2014/main" id="{3088D248-C6D9-46FD-B0D7-7A14CD8BD53B}"/>
              </a:ext>
            </a:extLst>
          </p:cNvPr>
          <p:cNvGrpSpPr/>
          <p:nvPr/>
        </p:nvGrpSpPr>
        <p:grpSpPr>
          <a:xfrm>
            <a:off x="1759100" y="4793740"/>
            <a:ext cx="2887512" cy="781200"/>
            <a:chOff x="219225" y="2844180"/>
            <a:chExt cx="3069152" cy="915120"/>
          </a:xfrm>
        </p:grpSpPr>
        <p:sp>
          <p:nvSpPr>
            <p:cNvPr id="15" name="Rectangle: Rounded Corners 14">
              <a:extLst>
                <a:ext uri="{FF2B5EF4-FFF2-40B4-BE49-F238E27FC236}">
                  <a16:creationId xmlns="" xmlns:a16="http://schemas.microsoft.com/office/drawing/2014/main" id="{BC51A1FF-636D-4797-A2CA-8BBB3EA96BB2}"/>
                </a:ext>
              </a:extLst>
            </p:cNvPr>
            <p:cNvSpPr/>
            <p:nvPr/>
          </p:nvSpPr>
          <p:spPr>
            <a:xfrm>
              <a:off x="219225" y="2844180"/>
              <a:ext cx="3069152"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Rounded Corners 11">
              <a:extLst>
                <a:ext uri="{FF2B5EF4-FFF2-40B4-BE49-F238E27FC236}">
                  <a16:creationId xmlns="" xmlns:a16="http://schemas.microsoft.com/office/drawing/2014/main" id="{7EDC6D90-8EB9-4A8B-9826-888B834F73B6}"/>
                </a:ext>
              </a:extLst>
            </p:cNvPr>
            <p:cNvSpPr txBox="1"/>
            <p:nvPr/>
          </p:nvSpPr>
          <p:spPr>
            <a:xfrm>
              <a:off x="263897" y="2888852"/>
              <a:ext cx="2979808"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6007" tIns="0" rIns="116007" bIns="0" numCol="1" spcCol="1270" anchor="ctr" anchorCtr="0">
              <a:noAutofit/>
            </a:bodyPr>
            <a:lstStyle/>
            <a:p>
              <a:pPr marL="0" lvl="0" indent="0" algn="l" defTabSz="1377950">
                <a:lnSpc>
                  <a:spcPct val="90000"/>
                </a:lnSpc>
                <a:spcBef>
                  <a:spcPct val="0"/>
                </a:spcBef>
                <a:spcAft>
                  <a:spcPct val="35000"/>
                </a:spcAft>
                <a:buNone/>
              </a:pPr>
              <a:r>
                <a:rPr lang="en-US" sz="2400" kern="1200" dirty="0"/>
                <a:t>P2V Migration</a:t>
              </a:r>
            </a:p>
          </p:txBody>
        </p:sp>
      </p:grpSp>
      <p:sp>
        <p:nvSpPr>
          <p:cNvPr id="21" name="Rectangle 20">
            <a:extLst>
              <a:ext uri="{FF2B5EF4-FFF2-40B4-BE49-F238E27FC236}">
                <a16:creationId xmlns="" xmlns:a16="http://schemas.microsoft.com/office/drawing/2014/main" id="{709FE55B-DC2A-449F-A3F2-9BBF2B4F348A}"/>
              </a:ext>
            </a:extLst>
          </p:cNvPr>
          <p:cNvSpPr/>
          <p:nvPr/>
        </p:nvSpPr>
        <p:spPr>
          <a:xfrm>
            <a:off x="6299541" y="2438979"/>
            <a:ext cx="4384504" cy="781200"/>
          </a:xfrm>
          <a:prstGeom prst="rect">
            <a:avLst/>
          </a:prstGeom>
          <a:no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2" name="Group 21">
            <a:extLst>
              <a:ext uri="{FF2B5EF4-FFF2-40B4-BE49-F238E27FC236}">
                <a16:creationId xmlns="" xmlns:a16="http://schemas.microsoft.com/office/drawing/2014/main" id="{B9274696-7B1F-4079-B976-C863CB5E451B}"/>
              </a:ext>
            </a:extLst>
          </p:cNvPr>
          <p:cNvGrpSpPr/>
          <p:nvPr/>
        </p:nvGrpSpPr>
        <p:grpSpPr>
          <a:xfrm>
            <a:off x="6518766" y="1981419"/>
            <a:ext cx="2887512" cy="781199"/>
            <a:chOff x="219225" y="31859"/>
            <a:chExt cx="3069152" cy="915120"/>
          </a:xfrm>
        </p:grpSpPr>
        <p:sp>
          <p:nvSpPr>
            <p:cNvPr id="23" name="Rectangle: Rounded Corners 22">
              <a:extLst>
                <a:ext uri="{FF2B5EF4-FFF2-40B4-BE49-F238E27FC236}">
                  <a16:creationId xmlns="" xmlns:a16="http://schemas.microsoft.com/office/drawing/2014/main" id="{3DE971BA-F4AC-440D-82E4-C1DA35B155B4}"/>
                </a:ext>
              </a:extLst>
            </p:cNvPr>
            <p:cNvSpPr/>
            <p:nvPr/>
          </p:nvSpPr>
          <p:spPr>
            <a:xfrm>
              <a:off x="219225" y="31859"/>
              <a:ext cx="3069152"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Rectangle: Rounded Corners 5">
              <a:extLst>
                <a:ext uri="{FF2B5EF4-FFF2-40B4-BE49-F238E27FC236}">
                  <a16:creationId xmlns="" xmlns:a16="http://schemas.microsoft.com/office/drawing/2014/main" id="{333990AC-7A62-49B1-9E17-8E8FEDD7FCFF}"/>
                </a:ext>
              </a:extLst>
            </p:cNvPr>
            <p:cNvSpPr txBox="1"/>
            <p:nvPr/>
          </p:nvSpPr>
          <p:spPr>
            <a:xfrm>
              <a:off x="263897" y="76531"/>
              <a:ext cx="2979808"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6007" tIns="0" rIns="116007" bIns="0" numCol="1" spcCol="1270" anchor="ctr" anchorCtr="0">
              <a:noAutofit/>
            </a:bodyPr>
            <a:lstStyle/>
            <a:p>
              <a:pPr marL="0" lvl="0" indent="0" algn="l" defTabSz="1377950">
                <a:lnSpc>
                  <a:spcPct val="90000"/>
                </a:lnSpc>
                <a:spcBef>
                  <a:spcPct val="0"/>
                </a:spcBef>
                <a:spcAft>
                  <a:spcPct val="35000"/>
                </a:spcAft>
                <a:buNone/>
              </a:pPr>
              <a:r>
                <a:rPr lang="en-US" sz="2400" kern="1200" dirty="0"/>
                <a:t>Forklift Strategy</a:t>
              </a:r>
            </a:p>
          </p:txBody>
        </p:sp>
      </p:grpSp>
      <p:sp>
        <p:nvSpPr>
          <p:cNvPr id="25" name="Rectangle 24">
            <a:extLst>
              <a:ext uri="{FF2B5EF4-FFF2-40B4-BE49-F238E27FC236}">
                <a16:creationId xmlns="" xmlns:a16="http://schemas.microsoft.com/office/drawing/2014/main" id="{9AA3922F-D6D2-40DD-B9B8-F1F2FE67FA3F}"/>
              </a:ext>
            </a:extLst>
          </p:cNvPr>
          <p:cNvSpPr/>
          <p:nvPr/>
        </p:nvSpPr>
        <p:spPr>
          <a:xfrm>
            <a:off x="6299541" y="3845139"/>
            <a:ext cx="4384504" cy="781200"/>
          </a:xfrm>
          <a:prstGeom prst="rect">
            <a:avLst/>
          </a:prstGeom>
          <a:no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6" name="Group 25">
            <a:extLst>
              <a:ext uri="{FF2B5EF4-FFF2-40B4-BE49-F238E27FC236}">
                <a16:creationId xmlns="" xmlns:a16="http://schemas.microsoft.com/office/drawing/2014/main" id="{82B3DBBE-BE09-44F1-81BE-910BD7752F77}"/>
              </a:ext>
            </a:extLst>
          </p:cNvPr>
          <p:cNvGrpSpPr/>
          <p:nvPr/>
        </p:nvGrpSpPr>
        <p:grpSpPr>
          <a:xfrm>
            <a:off x="6518766" y="3387579"/>
            <a:ext cx="2887512" cy="781200"/>
            <a:chOff x="219225" y="1438019"/>
            <a:chExt cx="3069152" cy="915120"/>
          </a:xfrm>
        </p:grpSpPr>
        <p:sp>
          <p:nvSpPr>
            <p:cNvPr id="27" name="Rectangle: Rounded Corners 26">
              <a:extLst>
                <a:ext uri="{FF2B5EF4-FFF2-40B4-BE49-F238E27FC236}">
                  <a16:creationId xmlns="" xmlns:a16="http://schemas.microsoft.com/office/drawing/2014/main" id="{A994E957-1CB1-41DD-9AFC-72528CCC53EE}"/>
                </a:ext>
              </a:extLst>
            </p:cNvPr>
            <p:cNvSpPr/>
            <p:nvPr/>
          </p:nvSpPr>
          <p:spPr>
            <a:xfrm>
              <a:off x="219225" y="1438019"/>
              <a:ext cx="3069152"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Rectangle: Rounded Corners 8">
              <a:extLst>
                <a:ext uri="{FF2B5EF4-FFF2-40B4-BE49-F238E27FC236}">
                  <a16:creationId xmlns="" xmlns:a16="http://schemas.microsoft.com/office/drawing/2014/main" id="{390D9C49-F491-4872-9A21-5384168BB66C}"/>
                </a:ext>
              </a:extLst>
            </p:cNvPr>
            <p:cNvSpPr txBox="1"/>
            <p:nvPr/>
          </p:nvSpPr>
          <p:spPr>
            <a:xfrm>
              <a:off x="263897" y="1482691"/>
              <a:ext cx="2979808"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6007" tIns="0" rIns="116007" bIns="0" numCol="1" spcCol="1270" anchor="ctr" anchorCtr="0">
              <a:noAutofit/>
            </a:bodyPr>
            <a:lstStyle/>
            <a:p>
              <a:pPr marL="0" lvl="0" indent="0" algn="l" defTabSz="1377950">
                <a:lnSpc>
                  <a:spcPct val="90000"/>
                </a:lnSpc>
                <a:spcBef>
                  <a:spcPct val="0"/>
                </a:spcBef>
                <a:spcAft>
                  <a:spcPct val="35000"/>
                </a:spcAft>
                <a:buNone/>
              </a:pPr>
              <a:r>
                <a:rPr lang="en-US" sz="2400" kern="1200" dirty="0"/>
                <a:t>Disaster Recovery</a:t>
              </a:r>
            </a:p>
          </p:txBody>
        </p:sp>
      </p:grpSp>
      <p:sp>
        <p:nvSpPr>
          <p:cNvPr id="29" name="Rectangle 28">
            <a:extLst>
              <a:ext uri="{FF2B5EF4-FFF2-40B4-BE49-F238E27FC236}">
                <a16:creationId xmlns="" xmlns:a16="http://schemas.microsoft.com/office/drawing/2014/main" id="{9A392343-685C-4B39-AD1F-81225B20C520}"/>
              </a:ext>
            </a:extLst>
          </p:cNvPr>
          <p:cNvSpPr/>
          <p:nvPr/>
        </p:nvSpPr>
        <p:spPr>
          <a:xfrm>
            <a:off x="6299541" y="5251300"/>
            <a:ext cx="4384504" cy="781200"/>
          </a:xfrm>
          <a:prstGeom prst="rect">
            <a:avLst/>
          </a:prstGeom>
          <a:no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0" name="Group 29">
            <a:extLst>
              <a:ext uri="{FF2B5EF4-FFF2-40B4-BE49-F238E27FC236}">
                <a16:creationId xmlns="" xmlns:a16="http://schemas.microsoft.com/office/drawing/2014/main" id="{C2261F48-EBED-4E93-B5E5-298C4D3ED0DD}"/>
              </a:ext>
            </a:extLst>
          </p:cNvPr>
          <p:cNvGrpSpPr/>
          <p:nvPr/>
        </p:nvGrpSpPr>
        <p:grpSpPr>
          <a:xfrm>
            <a:off x="6518766" y="4793740"/>
            <a:ext cx="2887512" cy="781200"/>
            <a:chOff x="219225" y="2844180"/>
            <a:chExt cx="3069152" cy="915120"/>
          </a:xfrm>
        </p:grpSpPr>
        <p:sp>
          <p:nvSpPr>
            <p:cNvPr id="31" name="Rectangle: Rounded Corners 30">
              <a:extLst>
                <a:ext uri="{FF2B5EF4-FFF2-40B4-BE49-F238E27FC236}">
                  <a16:creationId xmlns="" xmlns:a16="http://schemas.microsoft.com/office/drawing/2014/main" id="{ECC6B118-EBE6-4DE5-86A3-2361A0266071}"/>
                </a:ext>
              </a:extLst>
            </p:cNvPr>
            <p:cNvSpPr/>
            <p:nvPr/>
          </p:nvSpPr>
          <p:spPr>
            <a:xfrm>
              <a:off x="219225" y="2844180"/>
              <a:ext cx="3069152"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Rectangle: Rounded Corners 11">
              <a:extLst>
                <a:ext uri="{FF2B5EF4-FFF2-40B4-BE49-F238E27FC236}">
                  <a16:creationId xmlns="" xmlns:a16="http://schemas.microsoft.com/office/drawing/2014/main" id="{A39FA885-098D-4FC3-B093-D6E503C42D30}"/>
                </a:ext>
              </a:extLst>
            </p:cNvPr>
            <p:cNvSpPr txBox="1"/>
            <p:nvPr/>
          </p:nvSpPr>
          <p:spPr>
            <a:xfrm>
              <a:off x="263897" y="2888852"/>
              <a:ext cx="2979808"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6007" tIns="0" rIns="116007" bIns="0" numCol="1" spcCol="1270" anchor="ctr" anchorCtr="0">
              <a:noAutofit/>
            </a:bodyPr>
            <a:lstStyle/>
            <a:p>
              <a:pPr marL="0" lvl="0" indent="0" algn="l" defTabSz="1377950">
                <a:lnSpc>
                  <a:spcPct val="90000"/>
                </a:lnSpc>
                <a:spcBef>
                  <a:spcPct val="0"/>
                </a:spcBef>
                <a:spcAft>
                  <a:spcPct val="35000"/>
                </a:spcAft>
                <a:buNone/>
              </a:pPr>
              <a:r>
                <a:rPr lang="en-US" sz="2400" kern="1200" dirty="0"/>
                <a:t>P2V Migration</a:t>
              </a:r>
            </a:p>
          </p:txBody>
        </p:sp>
      </p:gr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41224-0370-4595-877C-23316CD80004}">
  <ds:schemaRefs>
    <ds:schemaRef ds:uri="http://purl.org/dc/terms/"/>
    <ds:schemaRef ds:uri="4873beb7-5857-4685-be1f-d57550cc96cc"/>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315</TotalTime>
  <Words>963</Words>
  <Application>Microsoft Macintosh PowerPoint</Application>
  <PresentationFormat>Custom</PresentationFormat>
  <Paragraphs>142</Paragraphs>
  <Slides>12</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Digital Blue Tunnel 16x9</vt:lpstr>
      <vt:lpstr>Migration to Cloud for Smaller Enterprise Businesses</vt:lpstr>
      <vt:lpstr>What is cloud computing?</vt:lpstr>
      <vt:lpstr>What is cloud computing?</vt:lpstr>
      <vt:lpstr>Do the math. Does cloud add up for you?</vt:lpstr>
      <vt:lpstr>Migration is a series of efforts</vt:lpstr>
      <vt:lpstr>Map workloads to the right type of provider</vt:lpstr>
      <vt:lpstr>PowerPoint Presentation</vt:lpstr>
      <vt:lpstr>Major costs associated with IaaS and PaaS</vt:lpstr>
      <vt:lpstr>Data Migration Options</vt:lpstr>
      <vt:lpstr>Migration Services: CloudEndure</vt:lpstr>
      <vt:lpstr>Data Migration Requirements</vt:lpstr>
      <vt:lpstr>Summary</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Migration to Cloud for Smaller Enterprise Businesses</dc:title>
  <dc:creator>Mowat, Nathan</dc:creator>
  <cp:lastModifiedBy>Andrew Abbott</cp:lastModifiedBy>
  <cp:revision>42</cp:revision>
  <dcterms:created xsi:type="dcterms:W3CDTF">2017-11-28T05:33:58Z</dcterms:created>
  <dcterms:modified xsi:type="dcterms:W3CDTF">2017-11-29T16:25:39Z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