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6"/>
  </p:sldMasterIdLst>
  <p:notesMasterIdLst>
    <p:notesMasterId r:id="rId10"/>
  </p:notesMasterIdLst>
  <p:sldIdLst>
    <p:sldId id="258" r:id="rId7"/>
    <p:sldId id="268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4C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38" y="21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customXml" Target="../customXml/item5.xml"/><Relationship Id="rId10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31595-44DA-4FEC-B837-7EF25C36E313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E9E85-5CD6-4507-9E5D-ED5485282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05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4562475"/>
            <a:ext cx="9144000" cy="703148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rgbClr val="354CA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Title: Subtitle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600" y="5343524"/>
            <a:ext cx="5924550" cy="82867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rgbClr val="354CA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</a:t>
            </a:r>
          </a:p>
          <a:p>
            <a:r>
              <a:rPr lang="en-US" dirty="0"/>
              <a:t>Class</a:t>
            </a:r>
          </a:p>
          <a:p>
            <a:r>
              <a:rPr lang="en-US" dirty="0"/>
              <a:t>Date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894975" y="6492875"/>
            <a:ext cx="297025" cy="365125"/>
          </a:xfrm>
        </p:spPr>
        <p:txBody>
          <a:bodyPr/>
          <a:lstStyle/>
          <a:p>
            <a:fld id="{B5C1F4F4-A082-40CA-B36A-B0C2125DDA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492875"/>
            <a:ext cx="10193867" cy="365125"/>
          </a:xfrm>
          <a:prstGeom prst="rect">
            <a:avLst/>
          </a:prstGeom>
          <a:solidFill>
            <a:srgbClr val="354C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867" y="6425973"/>
            <a:ext cx="1264191" cy="43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01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88" userDrawn="1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orient="horz" pos="67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4556-12F9-40FA-BD29-031FD15AF59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F4F4-A082-40CA-B36A-B0C2125D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70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4556-12F9-40FA-BD29-031FD15AF59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F4F4-A082-40CA-B36A-B0C2125D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92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4556-12F9-40FA-BD29-031FD15AF59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F4F4-A082-40CA-B36A-B0C2125D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1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2100" y="6492875"/>
            <a:ext cx="297025" cy="365125"/>
          </a:xfrm>
        </p:spPr>
        <p:txBody>
          <a:bodyPr/>
          <a:lstStyle/>
          <a:p>
            <a:fld id="{B5C1F4F4-A082-40CA-B36A-B0C2125DDA0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492875"/>
            <a:ext cx="10193867" cy="365125"/>
          </a:xfrm>
          <a:prstGeom prst="rect">
            <a:avLst/>
          </a:prstGeom>
          <a:solidFill>
            <a:srgbClr val="354C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867" y="6425973"/>
            <a:ext cx="1264191" cy="434846"/>
          </a:xfrm>
          <a:prstGeom prst="rect">
            <a:avLst/>
          </a:prstGeom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09600" y="1604168"/>
            <a:ext cx="10972800" cy="4568031"/>
          </a:xfrm>
        </p:spPr>
        <p:txBody>
          <a:bodyPr/>
          <a:lstStyle>
            <a:lvl1pPr>
              <a:defRPr sz="2000">
                <a:solidFill>
                  <a:srgbClr val="354CA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rgbClr val="354CA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rgbClr val="354CA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rgbClr val="354CA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354CA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0"/>
            <a:ext cx="10972800" cy="703148"/>
          </a:xfrm>
        </p:spPr>
        <p:txBody>
          <a:bodyPr anchor="b">
            <a:normAutofit/>
          </a:bodyPr>
          <a:lstStyle>
            <a:lvl1pPr algn="l">
              <a:defRPr sz="4000" baseline="0">
                <a:solidFill>
                  <a:srgbClr val="354CA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Title: Subtitle</a:t>
            </a:r>
          </a:p>
        </p:txBody>
      </p:sp>
    </p:spTree>
    <p:extLst>
      <p:ext uri="{BB962C8B-B14F-4D97-AF65-F5344CB8AC3E}">
        <p14:creationId xmlns:p14="http://schemas.microsoft.com/office/powerpoint/2010/main" val="337268016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888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orient="horz" pos="6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4556-12F9-40FA-BD29-031FD15AF59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F4F4-A082-40CA-B36A-B0C2125D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2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4556-12F9-40FA-BD29-031FD15AF59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F4F4-A082-40CA-B36A-B0C2125D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9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4556-12F9-40FA-BD29-031FD15AF59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F4F4-A082-40CA-B36A-B0C2125D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6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4556-12F9-40FA-BD29-031FD15AF59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F4F4-A082-40CA-B36A-B0C2125D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16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4556-12F9-40FA-BD29-031FD15AF59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F4F4-A082-40CA-B36A-B0C2125D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6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4556-12F9-40FA-BD29-031FD15AF59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F4F4-A082-40CA-B36A-B0C2125D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02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74556-12F9-40FA-BD29-031FD15AF59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F4F4-A082-40CA-B36A-B0C2125D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74556-12F9-40FA-BD29-031FD15AF59E}" type="datetimeFigureOut">
              <a:rPr lang="en-US" smtClean="0"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1F4F4-A082-40CA-B36A-B0C2125DD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4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ata.cms.gov/Medicare-Inpatient/Inpatient-Prospective-Payment-System-IPPS-Provider/97k6-zzx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773748"/>
            <a:ext cx="10972800" cy="868219"/>
          </a:xfrm>
        </p:spPr>
        <p:txBody>
          <a:bodyPr>
            <a:normAutofit/>
          </a:bodyPr>
          <a:lstStyle/>
          <a:p>
            <a:r>
              <a:rPr lang="en-US" sz="2400" b="1" dirty="0"/>
              <a:t>What Proportion Does Medicare Pay for the Top 100 Diagnosis-Related Groups of Inpatient Charges?</a:t>
            </a: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586551"/>
            <a:ext cx="5924550" cy="574102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Andrew Abbott, Celia Taylor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1980441"/>
            <a:ext cx="1390650" cy="1390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28" y="1980441"/>
            <a:ext cx="2642997" cy="137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62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1F4F4-A082-40CA-B36A-B0C2125DDA09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data provided here include hospital-specific charges for the more than 3,000 U.S. hospitals that receive Medicare payments for the top 100 most frequently billed discharges, paid under Medicare based on a rate per discharge using the Diagnosis Related Group. These DRGs represent more than 7 million discharges or 60 percent of total Medicare discharges.</a:t>
            </a:r>
            <a:endParaRPr lang="en-US" sz="1800" dirty="0"/>
          </a:p>
          <a:p>
            <a:r>
              <a:rPr lang="en-US" sz="1800" dirty="0"/>
              <a:t>Our goal is estimate the average proportion of payments paid by Medicare using multiple sampling designs and to compare the sample estimates with the actual population average.</a:t>
            </a:r>
          </a:p>
          <a:p>
            <a:r>
              <a:rPr lang="en-US" sz="1800" dirty="0"/>
              <a:t>Source: </a:t>
            </a:r>
            <a:r>
              <a:rPr lang="en-US" sz="1800" dirty="0">
                <a:hlinkClick r:id="rId2"/>
              </a:rPr>
              <a:t>https://data.cms.gov/Medicare-Inpatient/Inpatient-Prospective-Payment-System-IPPS-Provider/97k6-zzx3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Executive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9FB17-D202-477D-8FEC-19ED8CFE2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947" y="4512328"/>
            <a:ext cx="25146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5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1980441"/>
            <a:ext cx="1390650" cy="1390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28" y="1980441"/>
            <a:ext cx="2642997" cy="137150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6927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M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54CA1"/>
      </a:accent1>
      <a:accent2>
        <a:srgbClr val="CC0000"/>
      </a:accent2>
      <a:accent3>
        <a:srgbClr val="5E7E94"/>
      </a:accent3>
      <a:accent4>
        <a:srgbClr val="FFC000"/>
      </a:accent4>
      <a:accent5>
        <a:srgbClr val="8C8279"/>
      </a:accent5>
      <a:accent6>
        <a:srgbClr val="E2D6B5"/>
      </a:accent6>
      <a:hlink>
        <a:srgbClr val="D5CB9F"/>
      </a:hlink>
      <a:folHlink>
        <a:srgbClr val="70AD4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61126_Term Paper_presentation_v01" id="{EA53F053-9304-40FE-9ADD-CAC376EE5AE4}" vid="{20F28D35-76A6-4733-AEDA-5EFFF582EB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EsriMapsInfo xmlns="ESRI.ArcGIS.Mapping.OfficeIntegration.PowerPointInfo">
  <Version>Version1</Version>
  <RequiresSignIn>False</RequiresSignIn>
</EsriMapsInfo>
</file>

<file path=customXml/item2.xml><?xml version="1.0" encoding="utf-8"?>
<EsriMapsInfo xmlns="ESRI.ArcGIS.Mapping.OfficeIntegration.PowerPointInfo">
  <Version>Version1</Version>
  <RequiresSignIn>False</RequiresSignIn>
</EsriMapsInfo>
</file>

<file path=customXml/item3.xml><?xml version="1.0" encoding="utf-8"?>
<EsriMapsInfo xmlns="ESRI.ArcGIS.Mapping.OfficeIntegration.PowerPointInfo">
  <Version>Version1</Version>
  <RequiresSignIn>False</RequiresSignIn>
</EsriMapsInfo>
</file>

<file path=customXml/item4.xml><?xml version="1.0" encoding="utf-8"?>
<EsriMapsInfo xmlns="ESRI.ArcGIS.Mapping.OfficeIntegration.PowerPointInfo">
  <Version>Version1</Version>
  <RequiresSignIn>False</RequiresSignIn>
</EsriMapsInfo>
</file>

<file path=customXml/item5.xml><?xml version="1.0" encoding="utf-8"?>
<EsriMapsInfo xmlns="ESRI.ArcGIS.Mapping.OfficeIntegration.PowerPointInfo">
  <Version>Version1</Version>
  <RequiresSignIn>False</RequiresSignIn>
</EsriMapsInfo>
</file>

<file path=customXml/itemProps1.xml><?xml version="1.0" encoding="utf-8"?>
<ds:datastoreItem xmlns:ds="http://schemas.openxmlformats.org/officeDocument/2006/customXml" ds:itemID="{2D6F31BE-4BB8-4B5D-A4A5-57061F186AD8}">
  <ds:schemaRefs>
    <ds:schemaRef ds:uri="ESRI.ArcGIS.Mapping.OfficeIntegration.PowerPointInfo"/>
  </ds:schemaRefs>
</ds:datastoreItem>
</file>

<file path=customXml/itemProps2.xml><?xml version="1.0" encoding="utf-8"?>
<ds:datastoreItem xmlns:ds="http://schemas.openxmlformats.org/officeDocument/2006/customXml" ds:itemID="{E19F317A-32B5-48C2-8960-D5B25E252577}">
  <ds:schemaRefs>
    <ds:schemaRef ds:uri="ESRI.ArcGIS.Mapping.OfficeIntegration.PowerPointInfo"/>
  </ds:schemaRefs>
</ds:datastoreItem>
</file>

<file path=customXml/itemProps3.xml><?xml version="1.0" encoding="utf-8"?>
<ds:datastoreItem xmlns:ds="http://schemas.openxmlformats.org/officeDocument/2006/customXml" ds:itemID="{F2EBFCF9-D869-4614-AEAC-D83618EE55BC}">
  <ds:schemaRefs>
    <ds:schemaRef ds:uri="ESRI.ArcGIS.Mapping.OfficeIntegration.PowerPointInfo"/>
  </ds:schemaRefs>
</ds:datastoreItem>
</file>

<file path=customXml/itemProps4.xml><?xml version="1.0" encoding="utf-8"?>
<ds:datastoreItem xmlns:ds="http://schemas.openxmlformats.org/officeDocument/2006/customXml" ds:itemID="{AC5295A4-0A14-409D-B8F0-83175CBFB9E2}">
  <ds:schemaRefs>
    <ds:schemaRef ds:uri="ESRI.ArcGIS.Mapping.OfficeIntegration.PowerPointInfo"/>
  </ds:schemaRefs>
</ds:datastoreItem>
</file>

<file path=customXml/itemProps5.xml><?xml version="1.0" encoding="utf-8"?>
<ds:datastoreItem xmlns:ds="http://schemas.openxmlformats.org/officeDocument/2006/customXml" ds:itemID="{866DBFDA-7730-4277-949E-91D419D33EF7}">
  <ds:schemaRefs>
    <ds:schemaRef ds:uri="ESRI.ArcGIS.Mapping.OfficeIntegration.PowerPointInfo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20161126_Term Paper_presentation_v01</Template>
  <TotalTime>267</TotalTime>
  <Words>129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What Proportion Does Medicare Pay for the Top 100 Diagnosis-Related Groups of Inpatient Charges?</vt:lpstr>
      <vt:lpstr>Executive Summary</vt:lpstr>
      <vt:lpstr>THANK YOU</vt:lpstr>
    </vt:vector>
  </TitlesOfParts>
  <Company>RedBull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Detecting, Mapping, and Grading Sidewalks using Street View Images and Secondary Sources for the city of Dallas</dc:title>
  <dc:creator>Dennis Murray</dc:creator>
  <cp:lastModifiedBy>Andrew Abbott</cp:lastModifiedBy>
  <cp:revision>37</cp:revision>
  <dcterms:created xsi:type="dcterms:W3CDTF">2017-06-04T06:50:35Z</dcterms:created>
  <dcterms:modified xsi:type="dcterms:W3CDTF">2017-08-01T22:18:37Z</dcterms:modified>
</cp:coreProperties>
</file>