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7"/>
  </p:notesMasterIdLst>
  <p:sldIdLst>
    <p:sldId id="258" r:id="rId7"/>
    <p:sldId id="26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-312" y="-46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1595-44DA-4FEC-B837-7EF25C36E31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E9E85-5CD6-4507-9E5D-ED548528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562475"/>
            <a:ext cx="91440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343524"/>
            <a:ext cx="5924550" cy="8286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94975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122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100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604168"/>
            <a:ext cx="10972800" cy="4568031"/>
          </a:xfrm>
        </p:spPr>
        <p:txBody>
          <a:bodyPr/>
          <a:lstStyle>
            <a:lvl1pPr>
              <a:defRPr sz="20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0"/>
            <a:ext cx="109728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</p:spTree>
    <p:extLst>
      <p:ext uri="{BB962C8B-B14F-4D97-AF65-F5344CB8AC3E}">
        <p14:creationId xmlns:p14="http://schemas.microsoft.com/office/powerpoint/2010/main" val="33726801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 xmlns="">
        <p15:guide id="1" orient="horz" pos="3888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cms.gov/Medicare-Inpatient/Inpatient-Prospective-Payment-System-IPPS-Provider/97k6-zzx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73748"/>
            <a:ext cx="10972800" cy="868219"/>
          </a:xfrm>
        </p:spPr>
        <p:txBody>
          <a:bodyPr>
            <a:normAutofit/>
          </a:bodyPr>
          <a:lstStyle/>
          <a:p>
            <a:r>
              <a:rPr lang="en-US" sz="2400" b="1" dirty="0"/>
              <a:t>What Proportion Does Medicare Pay for the Top 100 Diagnosis-Related Groups of Inpatient Charges?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86551"/>
            <a:ext cx="5924550" cy="57410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Andrew Abbott, Celia Taylor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0441"/>
            <a:ext cx="139065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980441"/>
            <a:ext cx="2642997" cy="1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0441"/>
            <a:ext cx="139065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980441"/>
            <a:ext cx="2642997" cy="13715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9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provided here include hospital-specific charges for the more than 3,000 U.S. hospitals that receive Medicare payments for the top 100 most frequently billed discharges, paid under Medicare based on a rate per discharge using the Diagnosis Related Group. These DRGs represent </a:t>
            </a:r>
            <a:r>
              <a:rPr lang="en-US" dirty="0" smtClean="0">
                <a:solidFill>
                  <a:schemeClr val="tx1"/>
                </a:solidFill>
              </a:rPr>
              <a:t>almost </a:t>
            </a: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million </a:t>
            </a:r>
            <a:r>
              <a:rPr lang="en-US" dirty="0" smtClean="0">
                <a:solidFill>
                  <a:schemeClr val="tx1"/>
                </a:solidFill>
              </a:rPr>
              <a:t>discharges.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Our goal is estimate the average proportion of payments paid by Medicare using multiple sampling designs and to compare the sample estimates with the actual population average.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Source: </a:t>
            </a:r>
            <a:r>
              <a:rPr lang="en-US" sz="1800" dirty="0">
                <a:hlinkClick r:id="rId2"/>
              </a:rPr>
              <a:t>https://data.cms.gov/Medicare-Inpatient/Inpatient-Prospective-Payment-System-IPPS-Provider/97k6-zzx3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C9FB17-D202-477D-8FEC-19ED8CFE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7" y="4512328"/>
            <a:ext cx="25146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Descriptive Statistics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24541" y="970567"/>
            <a:ext cx="10197640" cy="361182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Oval 7"/>
          <p:cNvSpPr/>
          <p:nvPr/>
        </p:nvSpPr>
        <p:spPr>
          <a:xfrm>
            <a:off x="5382491" y="3678382"/>
            <a:ext cx="1298864" cy="363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5445" y="2254827"/>
            <a:ext cx="1184564" cy="218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16974"/>
                <a:ext cx="10972800" cy="54552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0,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(1.96)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  <m:t>95%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</a:rPr>
                          <m:t>95%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margin of error, 0.01 was chosen.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0,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(1.96)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(0.1595)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(0.01)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</a:rPr>
                        <m:t>=977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finite population correction was then applied: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𝑠𝑟𝑠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</a:rPr>
                                    <m:t>𝑠𝑟𝑠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𝑁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𝑠𝑟𝑠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977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977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</a:rPr>
                                <m:t>163065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</a:rPr>
                        <m:t>=971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16974"/>
                <a:ext cx="10972800" cy="5455226"/>
              </a:xfrm>
              <a:blipFill rotWithShape="1"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Size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3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112769"/>
              </p:ext>
            </p:extLst>
          </p:nvPr>
        </p:nvGraphicFramePr>
        <p:xfrm>
          <a:off x="1288472" y="1091042"/>
          <a:ext cx="8971454" cy="2113115"/>
        </p:xfrm>
        <a:graphic>
          <a:graphicData uri="http://schemas.openxmlformats.org/drawingml/2006/table">
            <a:tbl>
              <a:tblPr firstRow="1" firstCol="1" bandRow="1"/>
              <a:tblGrid>
                <a:gridCol w="1171337"/>
                <a:gridCol w="1171337"/>
                <a:gridCol w="856518"/>
                <a:gridCol w="1796577"/>
                <a:gridCol w="1255757"/>
                <a:gridCol w="2719928"/>
              </a:tblGrid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stratum = h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/N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100" b="1" baseline="-25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h*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rounded</a:t>
                      </a:r>
                      <a:endParaRPr lang="en-US" sz="11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100" b="1" baseline="-250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 = Proportional Allocation Strata Size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71475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425.6107994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37914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225.7657621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226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23779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141.5963511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15545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92.56551069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9791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58.30227823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58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4561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27.15929844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163065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971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0"/>
            <a:ext cx="10972800" cy="1007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Proportional vs </a:t>
            </a:r>
            <a:r>
              <a:rPr lang="en-US" dirty="0" err="1" smtClean="0"/>
              <a:t>Neyman</a:t>
            </a:r>
            <a:r>
              <a:rPr lang="en-US" dirty="0" smtClean="0"/>
              <a:t> Allocation using Total Discharges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14" y="3574473"/>
            <a:ext cx="10298677" cy="231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33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08725"/>
              </p:ext>
            </p:extLst>
          </p:nvPr>
        </p:nvGraphicFramePr>
        <p:xfrm>
          <a:off x="2202874" y="1911928"/>
          <a:ext cx="8123264" cy="4370080"/>
        </p:xfrm>
        <a:graphic>
          <a:graphicData uri="http://schemas.openxmlformats.org/drawingml/2006/table">
            <a:tbl>
              <a:tblPr firstRow="1" firstCol="1" bandRow="1"/>
              <a:tblGrid>
                <a:gridCol w="639692"/>
                <a:gridCol w="924666"/>
                <a:gridCol w="797927"/>
                <a:gridCol w="742433"/>
                <a:gridCol w="742433"/>
                <a:gridCol w="771680"/>
                <a:gridCol w="730434"/>
                <a:gridCol w="590197"/>
                <a:gridCol w="877420"/>
                <a:gridCol w="674939"/>
                <a:gridCol w="631443"/>
              </a:tblGrid>
              <a:tr h="276974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Statistics Including Confidence Limits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943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Exploratory Executions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 Error</a:t>
                      </a:r>
                      <a:b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 Mean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 Error</a:t>
                      </a:r>
                      <a:b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0.848400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0.002683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0.84313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0.85366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138344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437.47678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137485.775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139202.806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Neyman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0.850274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0.002715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0.84495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0.85560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138650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442.77684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137781.043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139518.876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0.848400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0.004014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0.84050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0.85630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138344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4746.51675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129006.940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147681.642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Neyman Cluster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0.850274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0.004205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0.84200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0.85855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138650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4385.64248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130021.315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147278.604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0"/>
            <a:ext cx="10972800" cy="1849582"/>
          </a:xfrm>
        </p:spPr>
        <p:txBody>
          <a:bodyPr>
            <a:normAutofit/>
          </a:bodyPr>
          <a:lstStyle/>
          <a:p>
            <a:r>
              <a:rPr lang="en-US" b="1" dirty="0" smtClean="0"/>
              <a:t>Proportional</a:t>
            </a:r>
            <a:r>
              <a:rPr lang="en-US" b="1" dirty="0"/>
              <a:t>, </a:t>
            </a:r>
            <a:r>
              <a:rPr lang="en-US" b="1" dirty="0" err="1"/>
              <a:t>Neyman</a:t>
            </a:r>
            <a:r>
              <a:rPr lang="en-US" b="1" dirty="0"/>
              <a:t>, Proportional Cluster, and </a:t>
            </a:r>
            <a:r>
              <a:rPr lang="en-US" b="1" dirty="0" err="1"/>
              <a:t>Neyman</a:t>
            </a:r>
            <a:r>
              <a:rPr lang="en-US" b="1" dirty="0"/>
              <a:t> </a:t>
            </a:r>
            <a:r>
              <a:rPr lang="en-US" b="1" dirty="0" smtClean="0"/>
              <a:t>Cluster on </a:t>
            </a:r>
            <a:r>
              <a:rPr lang="en-US" b="1" dirty="0" err="1" smtClean="0"/>
              <a:t>DRGDefNum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3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0"/>
            <a:ext cx="10972800" cy="1101436"/>
          </a:xfrm>
        </p:spPr>
        <p:txBody>
          <a:bodyPr/>
          <a:lstStyle/>
          <a:p>
            <a:r>
              <a:rPr lang="en-US" b="1" dirty="0" smtClean="0"/>
              <a:t>Proportional Stratified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133055"/>
              </p:ext>
            </p:extLst>
          </p:nvPr>
        </p:nvGraphicFramePr>
        <p:xfrm>
          <a:off x="592283" y="1624157"/>
          <a:ext cx="10629916" cy="4610731"/>
        </p:xfrm>
        <a:graphic>
          <a:graphicData uri="http://schemas.openxmlformats.org/drawingml/2006/table">
            <a:tbl>
              <a:tblPr firstRow="1" firstCol="1" bandRow="1"/>
              <a:tblGrid>
                <a:gridCol w="891840"/>
                <a:gridCol w="891840"/>
                <a:gridCol w="891840"/>
                <a:gridCol w="891840"/>
                <a:gridCol w="891840"/>
                <a:gridCol w="891840"/>
                <a:gridCol w="891840"/>
                <a:gridCol w="891840"/>
                <a:gridCol w="891840"/>
                <a:gridCol w="891840"/>
                <a:gridCol w="891840"/>
                <a:gridCol w="819676"/>
              </a:tblGrid>
              <a:tr h="158263"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Statistics Including Confidence Limits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78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Executions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</a:t>
                      </a: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Error</a:t>
                      </a:r>
                      <a:b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 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 Error</a:t>
                      </a:r>
                      <a:b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Includes  True Mean?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Seed 91118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0.848400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0.84313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0.85366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138344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437.47678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137485.775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139202.806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Seed 91119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0.847121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0.84166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0.852583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138136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453.84793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137245.111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139026.397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Seed 91120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0.846693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0.84105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0.85234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138066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468.94888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137145.784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138986.338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Seed 91121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0.845439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0.83970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0.85118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137862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476.64707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136926.148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138796.917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Seed 91122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0.848771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0.84333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0.85421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138405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451.97032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137517.829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139291.745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Proportional Clustered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00625"/>
              </p:ext>
            </p:extLst>
          </p:nvPr>
        </p:nvGraphicFramePr>
        <p:xfrm>
          <a:off x="654622" y="966357"/>
          <a:ext cx="11180626" cy="5330532"/>
        </p:xfrm>
        <a:graphic>
          <a:graphicData uri="http://schemas.openxmlformats.org/drawingml/2006/table">
            <a:tbl>
              <a:tblPr firstRow="1" firstCol="1" bandRow="1"/>
              <a:tblGrid>
                <a:gridCol w="938044"/>
                <a:gridCol w="938044"/>
                <a:gridCol w="938044"/>
                <a:gridCol w="938044"/>
                <a:gridCol w="938044"/>
                <a:gridCol w="938044"/>
                <a:gridCol w="938044"/>
                <a:gridCol w="938044"/>
                <a:gridCol w="938044"/>
                <a:gridCol w="938044"/>
                <a:gridCol w="938044"/>
                <a:gridCol w="862142"/>
              </a:tblGrid>
              <a:tr h="183811"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Statistics Including Confidence Limits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143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Stratified Executions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</a:t>
                      </a: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Error</a:t>
                      </a:r>
                      <a:b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 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Mean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Std Error</a:t>
                      </a:r>
                      <a:b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95% CL for Sum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Includes  True Mean?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Clustered Seed 91118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0.848400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0.00268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0.84313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0.85366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138344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437.47678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137485.775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139202.806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Clustered Seed 91119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0.847121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0.84166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0.852583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138136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453.84793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137245.111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139026.397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Clustered Seed 91120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0.846693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0.84105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0.85234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138066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468.94888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137145.784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138986.338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Clustered Seed 91121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0.845439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0.00292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0.83970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0.85118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137862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476.64707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136926.148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138796.917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Figure 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Proportional Clustered Seed 91122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Average Proportion Paid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0.848771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0.00277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0.84333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0.85421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138405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451.97032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137517.829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139291.745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9540" marR="395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9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Average Proportion that Medicare pays is the actual mean of 84.65%. 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different techniques we used did accurately come to this number.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actual mean of 0.8465448 is within 100% of the 95% confidence intervals tested.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38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CA1"/>
      </a:accent1>
      <a:accent2>
        <a:srgbClr val="CC0000"/>
      </a:accent2>
      <a:accent3>
        <a:srgbClr val="5E7E94"/>
      </a:accent3>
      <a:accent4>
        <a:srgbClr val="FFC000"/>
      </a:accent4>
      <a:accent5>
        <a:srgbClr val="8C8279"/>
      </a:accent5>
      <a:accent6>
        <a:srgbClr val="E2D6B5"/>
      </a:accent6>
      <a:hlink>
        <a:srgbClr val="D5CB9F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161126_Term Paper_presentation_v01" id="{EA53F053-9304-40FE-9ADD-CAC376EE5AE4}" vid="{20F28D35-76A6-4733-AEDA-5EFFF582EB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2EBFCF9-D869-4614-AEAC-D83618EE55B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19F317A-32B5-48C2-8960-D5B25E252577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2D6F31BE-4BB8-4B5D-A4A5-57061F186AD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66DBFDA-7730-4277-949E-91D419D33EF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AC5295A4-0A14-409D-B8F0-83175CBFB9E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20161126_Term Paper_presentation_v01</Template>
  <TotalTime>343</TotalTime>
  <Words>656</Words>
  <Application>Microsoft Office PowerPoint</Application>
  <PresentationFormat>Custom</PresentationFormat>
  <Paragraphs>272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Proportion Does Medicare Pay for the Top 100 Diagnosis-Related Groups of Inpatient Charges?</vt:lpstr>
      <vt:lpstr>Executive Summary</vt:lpstr>
      <vt:lpstr>Descriptive Statistics </vt:lpstr>
      <vt:lpstr>Sample Size Selection</vt:lpstr>
      <vt:lpstr>Proportional vs Neyman Allocation using Total Discharges</vt:lpstr>
      <vt:lpstr>Proportional, Neyman, Proportional Cluster, and Neyman Cluster on DRGDefNum</vt:lpstr>
      <vt:lpstr>Proportional Stratified</vt:lpstr>
      <vt:lpstr>Proportional Clustered</vt:lpstr>
      <vt:lpstr>Conclusion</vt:lpstr>
      <vt:lpstr>THANK YOU</vt:lpstr>
    </vt:vector>
  </TitlesOfParts>
  <Company>RedBull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Detecting, Mapping, and Grading Sidewalks using Street View Images and Secondary Sources for the city of Dallas</dc:title>
  <dc:creator>Dennis Murray</dc:creator>
  <cp:lastModifiedBy>Celia Taylor</cp:lastModifiedBy>
  <cp:revision>49</cp:revision>
  <dcterms:created xsi:type="dcterms:W3CDTF">2017-06-04T06:50:35Z</dcterms:created>
  <dcterms:modified xsi:type="dcterms:W3CDTF">2017-08-01T23:42:09Z</dcterms:modified>
</cp:coreProperties>
</file>