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96" r:id="rId3"/>
    <p:sldId id="366" r:id="rId4"/>
    <p:sldId id="329" r:id="rId5"/>
    <p:sldId id="396" r:id="rId6"/>
    <p:sldId id="443" r:id="rId7"/>
    <p:sldId id="442" r:id="rId8"/>
    <p:sldId id="298" r:id="rId9"/>
    <p:sldId id="397" r:id="rId10"/>
    <p:sldId id="426" r:id="rId11"/>
    <p:sldId id="427" r:id="rId12"/>
    <p:sldId id="430" r:id="rId13"/>
    <p:sldId id="435" r:id="rId14"/>
    <p:sldId id="428" r:id="rId15"/>
    <p:sldId id="429" r:id="rId16"/>
    <p:sldId id="431" r:id="rId17"/>
    <p:sldId id="432" r:id="rId18"/>
    <p:sldId id="433" r:id="rId19"/>
    <p:sldId id="434" r:id="rId20"/>
    <p:sldId id="436" r:id="rId21"/>
    <p:sldId id="318" r:id="rId22"/>
    <p:sldId id="303" r:id="rId23"/>
    <p:sldId id="437" r:id="rId24"/>
    <p:sldId id="438" r:id="rId25"/>
    <p:sldId id="439" r:id="rId26"/>
    <p:sldId id="440" r:id="rId27"/>
    <p:sldId id="441" r:id="rId28"/>
    <p:sldId id="355" r:id="rId29"/>
    <p:sldId id="348" r:id="rId30"/>
    <p:sldId id="419" r:id="rId31"/>
    <p:sldId id="420" r:id="rId32"/>
    <p:sldId id="424" r:id="rId33"/>
    <p:sldId id="425" r:id="rId34"/>
    <p:sldId id="422" r:id="rId35"/>
    <p:sldId id="42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40D3-503B-4C7C-9E4A-039C1F4FBE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0CA8-97BA-4B1B-BEB2-B0AFA775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2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925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015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645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0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5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3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4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713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4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382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51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65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98A2DEF-AF04-4CEE-BC43-1B8F848E392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DB5BF18-CFBC-4378-8A11-332A2FC0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2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Statistics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Session Unit 10</a:t>
            </a:r>
          </a:p>
          <a:p>
            <a:r>
              <a:rPr lang="en-US" dirty="0"/>
              <a:t>July 11-12, 2016</a:t>
            </a:r>
          </a:p>
        </p:txBody>
      </p:sp>
    </p:spTree>
    <p:extLst>
      <p:ext uri="{BB962C8B-B14F-4D97-AF65-F5344CB8AC3E}">
        <p14:creationId xmlns:p14="http://schemas.microsoft.com/office/powerpoint/2010/main" val="254063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code you will need to run to fit the model in PROC REG: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=Birds;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Mass;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*includes Mass in table;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	model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TCell = Mass /</a:t>
            </a: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R CLB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urier New" panose="02070309020205020404" pitchFamily="49" charset="0"/>
              </a:rPr>
              <a:t>CLI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242852"/>
              </a:solidFill>
            </a:endParaRPr>
          </a:p>
          <a:p>
            <a:r>
              <a:rPr lang="en-US" dirty="0"/>
              <a:t>This will give the same tables, scatterplot, and residual graphs as PROC GLM, but also a table containing</a:t>
            </a:r>
          </a:p>
          <a:p>
            <a:pPr lvl="1"/>
            <a:r>
              <a:rPr lang="en-US" dirty="0"/>
              <a:t>Predicted values</a:t>
            </a:r>
          </a:p>
          <a:p>
            <a:pPr lvl="1"/>
            <a:r>
              <a:rPr lang="en-US" dirty="0"/>
              <a:t>Residuals (R)</a:t>
            </a:r>
          </a:p>
          <a:p>
            <a:pPr lvl="1"/>
            <a:r>
              <a:rPr lang="en-US" dirty="0"/>
              <a:t>95% Confidence Interval for the mean at each X in the dataset (CLM)</a:t>
            </a:r>
          </a:p>
          <a:p>
            <a:pPr lvl="1"/>
            <a:r>
              <a:rPr lang="en-US" dirty="0"/>
              <a:t>95% Prediction Interval at each X in the dataset (CLI)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1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66" y="2286000"/>
            <a:ext cx="4741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36660" y="1447800"/>
            <a:ext cx="345014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graphs on the left:</a:t>
            </a:r>
          </a:p>
          <a:p>
            <a:r>
              <a:rPr lang="en-US" dirty="0"/>
              <a:t>Top – Residuals by predicted value</a:t>
            </a:r>
          </a:p>
          <a:p>
            <a:pPr lvl="1"/>
            <a:r>
              <a:rPr lang="en-US" dirty="0"/>
              <a:t>Want a random scatter</a:t>
            </a:r>
          </a:p>
          <a:p>
            <a:r>
              <a:rPr lang="en-US" dirty="0"/>
              <a:t>Middle – Q-Q Plot of residuals</a:t>
            </a:r>
          </a:p>
          <a:p>
            <a:pPr lvl="1"/>
            <a:r>
              <a:rPr lang="en-US" dirty="0"/>
              <a:t>Want close to line</a:t>
            </a:r>
          </a:p>
          <a:p>
            <a:r>
              <a:rPr lang="en-US" dirty="0"/>
              <a:t>Bottom – Histogram of residuals</a:t>
            </a:r>
          </a:p>
          <a:p>
            <a:pPr lvl="1"/>
            <a:r>
              <a:rPr lang="en-US" dirty="0"/>
              <a:t>Want to appear normally shaped</a:t>
            </a:r>
          </a:p>
          <a:p>
            <a:pPr marL="0" indent="0">
              <a:buNone/>
            </a:pPr>
            <a:r>
              <a:rPr lang="en-US" dirty="0"/>
              <a:t>Linear Regression is appropriate</a:t>
            </a: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561672"/>
            <a:ext cx="4551363" cy="41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𝑇𝐶𝑒𝑙𝑙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=0.088+0.033∗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𝑀𝑎𝑠𝑠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 p-values and confidence intervals, what can we say about the intercept and the slope?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=0.08102</m:t>
                    </m:r>
                  </m:oMath>
                </a14:m>
                <a:r>
                  <a:rPr lang="en-US" dirty="0"/>
                  <a:t> (Root MSE)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5" t="-1361"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8700" y="2628730"/>
            <a:ext cx="3865563" cy="2895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5867400"/>
            <a:ext cx="228600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CLB option gives the parameter CIs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267200" y="5524670"/>
            <a:ext cx="0" cy="34273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5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5475" y="2352675"/>
            <a:ext cx="546735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28700" y="3238500"/>
                <a:ext cx="7201192" cy="3162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is part of one line from a large table that you should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=3.33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=0.0449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can also be used to find the standard error of the prediction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=3.33</m:t>
                    </m:r>
                  </m:oMath>
                </a14:m>
                <a:r>
                  <a:rPr lang="en-US" dirty="0"/>
                  <a:t> using the formula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=3.33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.08102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0.0449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=0.0926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28700" y="3238500"/>
                <a:ext cx="7201192" cy="3162300"/>
              </a:xfrm>
              <a:blipFill>
                <a:blip r:embed="rId3"/>
                <a:stretch>
                  <a:fillRect l="-76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5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we want to get a 95% CI and 95% PI for a chosen Mass (X).  I’ve chosen 4.</a:t>
                </a:r>
              </a:p>
              <a:p>
                <a:r>
                  <a:rPr lang="en-US" dirty="0"/>
                  <a:t>Say we also want to get a 95% CI and 95% PI for a T-Cell response or 0.3</a:t>
                </a:r>
              </a:p>
              <a:p>
                <a:pPr lvl="1"/>
                <a:r>
                  <a:rPr lang="en-US" dirty="0"/>
                  <a:t>First we need to find the point estimate: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0.3−0.0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8750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3283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≈6.475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need to tell SAS we need to know what happens at these two values for Mass: 4 &amp; 6.475</a:t>
                </a:r>
              </a:p>
              <a:p>
                <a:pPr lvl="1"/>
                <a:r>
                  <a:rPr lang="en-US" dirty="0"/>
                  <a:t>To do that, we add new lines to our dataset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13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4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Appending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28700" y="1524000"/>
            <a:ext cx="3335840" cy="4343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Birds2;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Mass;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6.475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Birds2;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Birds Birds2;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94052" y="1524000"/>
            <a:ext cx="3335840" cy="4343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first Data step creates a new dataset, Birds2, that contains the new Mass values we want to use.</a:t>
            </a:r>
          </a:p>
          <a:p>
            <a:r>
              <a:rPr lang="en-US" dirty="0"/>
              <a:t>It is important to name the variable the same thing as before!</a:t>
            </a:r>
          </a:p>
          <a:p>
            <a:pPr marL="0" indent="0">
              <a:buNone/>
            </a:pPr>
            <a:r>
              <a:rPr lang="en-US" dirty="0"/>
              <a:t>The second data step combines (appends) the two datasets</a:t>
            </a:r>
          </a:p>
          <a:p>
            <a:r>
              <a:rPr lang="en-US" dirty="0"/>
              <a:t>This dataset does not need to be called Birds2 as well, but since I don’t need the old Birds2, I overwrote it.</a:t>
            </a:r>
          </a:p>
          <a:p>
            <a:pPr marL="0" indent="0">
              <a:buNone/>
            </a:pPr>
            <a:r>
              <a:rPr lang="en-US" dirty="0"/>
              <a:t>You can use PROC PRINT for the Birds2 dataset if you want to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128410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with Prediction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28700" y="2286001"/>
            <a:ext cx="7200900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and paste your previous PROC REG and change the dataset to “Birds2”.  </a:t>
            </a:r>
          </a:p>
          <a:p>
            <a:r>
              <a:rPr lang="en-US" dirty="0"/>
              <a:t>Run it.</a:t>
            </a:r>
          </a:p>
          <a:p>
            <a:r>
              <a:rPr lang="en-US" dirty="0"/>
              <a:t>Everything, including the model, should be the same except the large table with predictions, etc., which should have two extra rows at the bottom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9325" y="4648200"/>
            <a:ext cx="4819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2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Mass = 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9325" y="2381250"/>
            <a:ext cx="4819650" cy="952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28700" y="3543300"/>
            <a:ext cx="7201192" cy="232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population of birds carrying stones of a weight of 4 g, we are 95% confident that the mean T-Cell response is between 0.1384 and 0.2992 mm.</a:t>
            </a:r>
          </a:p>
          <a:p>
            <a:pPr marL="0" indent="0">
              <a:buNone/>
            </a:pPr>
            <a:r>
              <a:rPr lang="en-US" dirty="0"/>
              <a:t>For a randomly selected individual bird carrying a stone of weight 4 g, we are 95% confident that its T-Cell response is between 0.0311 and 0.4064 </a:t>
            </a:r>
          </a:p>
        </p:txBody>
      </p:sp>
    </p:spTree>
    <p:extLst>
      <p:ext uri="{BB962C8B-B14F-4D97-AF65-F5344CB8AC3E}">
        <p14:creationId xmlns:p14="http://schemas.microsoft.com/office/powerpoint/2010/main" val="232597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Calibration for </a:t>
            </a:r>
            <a:r>
              <a:rPr lang="en-US" dirty="0" err="1"/>
              <a:t>TCell</a:t>
            </a:r>
            <a:r>
              <a:rPr lang="en-US" dirty="0"/>
              <a:t> = 0.3</a:t>
            </a:r>
            <a:br>
              <a:rPr lang="en-US" dirty="0"/>
            </a:br>
            <a:r>
              <a:rPr lang="en-US" sz="3600" dirty="0"/>
              <a:t>(with estimate Mass = </a:t>
            </a:r>
            <a:r>
              <a:rPr lang="en-US" sz="3600" dirty="0" smtClean="0"/>
              <a:t>6.475)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9325" y="2381250"/>
            <a:ext cx="4819650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28700" y="3543300"/>
                <a:ext cx="7201192" cy="23241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Note that for the second line the predicted value is our intended 0.3.  If it is not, you would recheck your calculation of the point estimate.</a:t>
                </a:r>
              </a:p>
              <a:p>
                <a:pPr marL="0" indent="0">
                  <a:buNone/>
                </a:pPr>
                <a:r>
                  <a:rPr lang="en-US" dirty="0"/>
                  <a:t>From this table, we know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=6.475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=0.0193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In your breakout sessions, you will use formulas given (also found on pages 192 and 194 of the text) to calculate the 95% intervals for mean T-Cell response (CI) and for a single T-Cell response (PI).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28700" y="3543300"/>
                <a:ext cx="7201192" cy="2324101"/>
              </a:xfrm>
              <a:blipFill>
                <a:blip r:embed="rId3"/>
                <a:stretch>
                  <a:fillRect l="-847" t="-3403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</a:t>
            </a:r>
          </a:p>
          <a:p>
            <a:pPr lvl="1"/>
            <a:r>
              <a:rPr lang="en-US" dirty="0"/>
              <a:t>I will </a:t>
            </a:r>
            <a:r>
              <a:rPr lang="en-US" b="1" dirty="0"/>
              <a:t>try</a:t>
            </a:r>
            <a:r>
              <a:rPr lang="en-US" dirty="0"/>
              <a:t> to get all the midterms graded this week</a:t>
            </a:r>
          </a:p>
          <a:p>
            <a:endParaRPr lang="en-US" dirty="0"/>
          </a:p>
          <a:p>
            <a:r>
              <a:rPr lang="en-US" dirty="0"/>
              <a:t>Post-Live Session Homework Unit 10</a:t>
            </a:r>
          </a:p>
          <a:p>
            <a:pPr lvl="1"/>
            <a:r>
              <a:rPr lang="en-US" dirty="0"/>
              <a:t>Needs to be written in “report” format</a:t>
            </a:r>
          </a:p>
          <a:p>
            <a:pPr lvl="2"/>
            <a:r>
              <a:rPr lang="en-US" dirty="0"/>
              <a:t>See Homework description</a:t>
            </a:r>
          </a:p>
          <a:p>
            <a:pPr lvl="1"/>
            <a:r>
              <a:rPr lang="en-US" dirty="0"/>
              <a:t>We will start this homework in class today and your group may finish the analysis, but </a:t>
            </a:r>
            <a:r>
              <a:rPr lang="en-US" b="1" u="sng" dirty="0"/>
              <a:t>the write-up needs to be entirely your own!</a:t>
            </a:r>
          </a:p>
        </p:txBody>
      </p:sp>
    </p:spTree>
    <p:extLst>
      <p:ext uri="{BB962C8B-B14F-4D97-AF65-F5344CB8AC3E}">
        <p14:creationId xmlns:p14="http://schemas.microsoft.com/office/powerpoint/2010/main" val="276436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1200"/>
            <a:ext cx="7200900" cy="4343400"/>
          </a:xfrm>
        </p:spPr>
        <p:txBody>
          <a:bodyPr>
            <a:normAutofit/>
          </a:bodyPr>
          <a:lstStyle/>
          <a:p>
            <a:r>
              <a:rPr lang="en-US" dirty="0"/>
              <a:t>First, work through the calculation of the calibration intervals for Post Live Session Homework Unit 10.</a:t>
            </a:r>
          </a:p>
          <a:p>
            <a:pPr lvl="1"/>
            <a:r>
              <a:rPr lang="en-US" dirty="0"/>
              <a:t>I have helped you along with the formulas and calculations in the slides!</a:t>
            </a:r>
          </a:p>
          <a:p>
            <a:endParaRPr lang="en-US" dirty="0"/>
          </a:p>
          <a:p>
            <a:r>
              <a:rPr lang="en-US" dirty="0"/>
              <a:t>After you have finished this, review the Quiz.</a:t>
            </a:r>
          </a:p>
        </p:txBody>
      </p:sp>
    </p:spTree>
    <p:extLst>
      <p:ext uri="{BB962C8B-B14F-4D97-AF65-F5344CB8AC3E}">
        <p14:creationId xmlns:p14="http://schemas.microsoft.com/office/powerpoint/2010/main" val="395870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BreakOUT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Intervals from Homework 10</a:t>
            </a:r>
          </a:p>
          <a:p>
            <a:r>
              <a:rPr lang="en-US" dirty="0"/>
              <a:t>Review of Quiz 10</a:t>
            </a:r>
          </a:p>
        </p:txBody>
      </p:sp>
    </p:spTree>
    <p:extLst>
      <p:ext uri="{BB962C8B-B14F-4D97-AF65-F5344CB8AC3E}">
        <p14:creationId xmlns:p14="http://schemas.microsoft.com/office/powerpoint/2010/main" val="94089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</a:t>
            </a:r>
            <a:br>
              <a:rPr lang="en-US" dirty="0"/>
            </a:br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First, we would like to create a 95% confidence interval for the values of Mass that may give a mean T-Cell value of 0.3</a:t>
                </a:r>
              </a:p>
              <a:p>
                <a:pPr lvl="1"/>
                <a:r>
                  <a:rPr lang="en-US" dirty="0"/>
                  <a:t>In other words, Mass values that will have a T-Cell value of 0.3 within their 95% confidence interval</a:t>
                </a:r>
              </a:p>
              <a:p>
                <a:r>
                  <a:rPr lang="en-US" dirty="0"/>
                  <a:t>For this, we need (top of </a:t>
                </a:r>
                <a:r>
                  <a:rPr lang="en-US" dirty="0" err="1"/>
                  <a:t>pg</a:t>
                </a:r>
                <a:r>
                  <a:rPr lang="en-US" dirty="0"/>
                  <a:t> 194):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we will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be 6.475.</a:t>
                </a:r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81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</a:t>
            </a:r>
            <a:br>
              <a:rPr lang="en-US" dirty="0"/>
            </a:br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also need the appropriate t-statistic for the CI</a:t>
                </a:r>
              </a:p>
              <a:p>
                <a:pPr lvl="1"/>
                <a:r>
                  <a:rPr lang="en-US" dirty="0"/>
                  <a:t>Use the degrees of freedom from the Error (Within)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19,0.975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We now have what we need to calculate the confidence interval: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7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</a:t>
            </a:r>
            <a:br>
              <a:rPr lang="en-US" dirty="0"/>
            </a:br>
            <a:r>
              <a:rPr lang="en-US" dirty="0"/>
              <a:t>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Second, we would like to create a 95% prediction interval for the values of Mass that may give T-Cell value of 0.3</a:t>
                </a:r>
              </a:p>
              <a:p>
                <a:pPr lvl="1"/>
                <a:r>
                  <a:rPr lang="en-US" dirty="0"/>
                  <a:t>In other words, Mass values that will have a T-Cell value of 0.3 within their 95% prediction interval</a:t>
                </a:r>
              </a:p>
              <a:p>
                <a:r>
                  <a:rPr lang="en-US" dirty="0"/>
                  <a:t>For this, we need two equations (middle of </a:t>
                </a:r>
                <a:r>
                  <a:rPr lang="en-US" dirty="0" err="1"/>
                  <a:t>pg</a:t>
                </a:r>
                <a:r>
                  <a:rPr lang="en-US" dirty="0"/>
                  <a:t> 192 and second equation on </a:t>
                </a:r>
                <a:r>
                  <a:rPr lang="en-US" dirty="0" err="1"/>
                  <a:t>pg</a:t>
                </a:r>
                <a:r>
                  <a:rPr lang="en-US" dirty="0"/>
                  <a:t> 194, respectively):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𝑃𝑟𝑒𝑑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3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</a:t>
            </a:r>
            <a:br>
              <a:rPr lang="en-US" dirty="0"/>
            </a:br>
            <a:r>
              <a:rPr lang="en-US" dirty="0"/>
              <a:t>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also need the appropriate t-statistic for the PI</a:t>
                </a:r>
              </a:p>
              <a:p>
                <a:pPr lvl="1"/>
                <a:r>
                  <a:rPr lang="en-US" dirty="0"/>
                  <a:t>Use the degrees of freedom from the Error (Within)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19, 0.975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2"/>
                <a:r>
                  <a:rPr lang="en-US" dirty="0"/>
                  <a:t>Note that this will be the same as the t-statistic for the confidence interval!</a:t>
                </a:r>
              </a:p>
              <a:p>
                <a:r>
                  <a:rPr lang="en-US" dirty="0"/>
                  <a:t>We now have what we need to calculate the prediction interval: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1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10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 b="1" dirty="0"/>
              <a:t>write in your group notes </a:t>
            </a:r>
            <a:r>
              <a:rPr lang="en-US" dirty="0"/>
              <a:t>that you have moved on to the Quiz.</a:t>
            </a:r>
          </a:p>
          <a:p>
            <a:pPr lvl="1"/>
            <a:r>
              <a:rPr lang="en-US" dirty="0"/>
              <a:t>This helps me know where people are and which groups I should check on.</a:t>
            </a:r>
          </a:p>
          <a:p>
            <a:pPr lvl="1"/>
            <a:endParaRPr lang="en-US" dirty="0"/>
          </a:p>
          <a:p>
            <a:r>
              <a:rPr lang="en-US" dirty="0"/>
              <a:t>Put any questions you have from the Quiz in your group notes</a:t>
            </a:r>
          </a:p>
        </p:txBody>
      </p:sp>
    </p:spTree>
    <p:extLst>
      <p:ext uri="{BB962C8B-B14F-4D97-AF65-F5344CB8AC3E}">
        <p14:creationId xmlns:p14="http://schemas.microsoft.com/office/powerpoint/2010/main" val="311601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statistics student gathered data on a large numbers of cars of a particular model, from new cars to those that were up to 10 years old. Using the data on car ages (in years) and car prices (in US dollars) he found a linear relationship and produced the following regression model: Predicted Price = 5620 - 440 * Age. A friend asked him to predict the price of a 5 year old model of this car, using his equation. Which of the following is the most correct response to provide?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Plot a regression line, find 5 on the x axis, and read off the corresponding value on the vertical axis.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Substitute 5 in the equation for price and solve for age.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The equation cannot be used because there are many other determinants of a car’s price other than its age.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The equation cannot be used for a 5 year old car because no prices 5 year old cars were used to calculate the regression line. </a:t>
            </a:r>
          </a:p>
        </p:txBody>
      </p:sp>
    </p:spTree>
    <p:extLst>
      <p:ext uri="{BB962C8B-B14F-4D97-AF65-F5344CB8AC3E}">
        <p14:creationId xmlns:p14="http://schemas.microsoft.com/office/powerpoint/2010/main" val="929955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statistics student gathered data on a large numbers of cars of a particular model, from new cars to those that were up to 10 years old. Using the data on car ages (in years) and car prices (in US dollars) he found a linear relationship and produced the following regression model: Predicted Price = 5620 - 440 * Age. A friend asked him to predict the price of a 5 year old model of this car, using his equation. Which of the following is the most correct response to provide?</a:t>
            </a:r>
          </a:p>
          <a:p>
            <a:pPr marL="457200" indent="-457200">
              <a:buAutoNum type="alphaLcPeriod"/>
            </a:pPr>
            <a:r>
              <a:rPr lang="en-US" dirty="0"/>
              <a:t>Plot a regression line, find 5 on the x axis, and read off the corresponding value on the vertical axis</a:t>
            </a:r>
          </a:p>
        </p:txBody>
      </p:sp>
    </p:spTree>
    <p:extLst>
      <p:ext uri="{BB962C8B-B14F-4D97-AF65-F5344CB8AC3E}">
        <p14:creationId xmlns:p14="http://schemas.microsoft.com/office/powerpoint/2010/main" val="287328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Why can an R</a:t>
            </a:r>
            <a:r>
              <a:rPr lang="en-US" baseline="30000" dirty="0"/>
              <a:t>2</a:t>
            </a:r>
            <a:r>
              <a:rPr lang="en-US" dirty="0"/>
              <a:t> close to one not be used as evidence that the simple linear regression model is accurate?</a:t>
            </a:r>
          </a:p>
          <a:p>
            <a:pPr marL="0" indent="0">
              <a:buNone/>
            </a:pPr>
            <a:r>
              <a:rPr lang="en-US" dirty="0"/>
              <a:t>Select one: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reflects the degree of linear association; therefore, a value close to one indicates that the linear model is accurate.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should be close to 0 if the relationship is linear.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Even if R</a:t>
            </a:r>
            <a:r>
              <a:rPr lang="en-US" baseline="30000" dirty="0"/>
              <a:t>2</a:t>
            </a:r>
            <a:r>
              <a:rPr lang="en-US" dirty="0"/>
              <a:t> is close to one, it is possible that </a:t>
            </a:r>
            <a:r>
              <a:rPr lang="en-US" dirty="0" err="1"/>
              <a:t>nonconstant</a:t>
            </a:r>
            <a:r>
              <a:rPr lang="en-US" dirty="0"/>
              <a:t> variance, curvature or outliers are present in the data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close to one only if the relationship between X and Y is curved.</a:t>
            </a:r>
          </a:p>
        </p:txBody>
      </p:sp>
    </p:spTree>
    <p:extLst>
      <p:ext uri="{BB962C8B-B14F-4D97-AF65-F5344CB8AC3E}">
        <p14:creationId xmlns:p14="http://schemas.microsoft.com/office/powerpoint/2010/main" val="33933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From Unit 10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a confidence interval and a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370285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can an R</a:t>
            </a:r>
            <a:r>
              <a:rPr lang="en-US" baseline="30000" dirty="0"/>
              <a:t>2</a:t>
            </a:r>
            <a:r>
              <a:rPr lang="en-US" dirty="0"/>
              <a:t> close to one not be used as evidence that the simple linear regression model is accurate?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eriod" startAt="3"/>
            </a:pPr>
            <a:r>
              <a:rPr lang="en-US" dirty="0"/>
              <a:t>Even if R</a:t>
            </a:r>
            <a:r>
              <a:rPr lang="en-US" baseline="30000" dirty="0"/>
              <a:t>2</a:t>
            </a:r>
            <a:r>
              <a:rPr lang="en-US" dirty="0"/>
              <a:t> is close to one, it is possible that </a:t>
            </a:r>
            <a:r>
              <a:rPr lang="en-US" dirty="0" err="1"/>
              <a:t>nonconstant</a:t>
            </a:r>
            <a:r>
              <a:rPr lang="en-US" dirty="0"/>
              <a:t> variance, curvature or outliers are present in the data</a:t>
            </a:r>
          </a:p>
        </p:txBody>
      </p:sp>
    </p:spTree>
    <p:extLst>
      <p:ext uri="{BB962C8B-B14F-4D97-AF65-F5344CB8AC3E}">
        <p14:creationId xmlns:p14="http://schemas.microsoft.com/office/powerpoint/2010/main" val="217927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unit, we talked about regression calibration. When is calibration used?</a:t>
            </a:r>
          </a:p>
          <a:p>
            <a:pPr marL="0" indent="0">
              <a:buNone/>
            </a:pPr>
            <a:r>
              <a:rPr lang="en-US" dirty="0"/>
              <a:t>Select one: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When we accidentally switch the Y and X variables.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When we want to predict an expensive, precise measurement from an inexpensive, less accurate measurement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When we want to predict an inexpensive, imprecise measurement from an expensive, accurate measurement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When the assumptions of the regression equation are not met. </a:t>
            </a:r>
          </a:p>
        </p:txBody>
      </p:sp>
    </p:spTree>
    <p:extLst>
      <p:ext uri="{BB962C8B-B14F-4D97-AF65-F5344CB8AC3E}">
        <p14:creationId xmlns:p14="http://schemas.microsoft.com/office/powerpoint/2010/main" val="298766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unit, we talked about regression calibration. When is calibration used?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LcPeriod" startAt="2"/>
            </a:pPr>
            <a:r>
              <a:rPr lang="en-US" dirty="0"/>
              <a:t>When we want to predict an expensive, precise measurement from an inexpensive, less accurate measurement</a:t>
            </a:r>
          </a:p>
        </p:txBody>
      </p:sp>
    </p:spTree>
    <p:extLst>
      <p:ext uri="{BB962C8B-B14F-4D97-AF65-F5344CB8AC3E}">
        <p14:creationId xmlns:p14="http://schemas.microsoft.com/office/powerpoint/2010/main" val="127950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what value of X will there be the most precise prediction of a future Y?</a:t>
            </a:r>
          </a:p>
          <a:p>
            <a:pPr marL="0" indent="0">
              <a:buNone/>
            </a:pPr>
            <a:r>
              <a:rPr lang="en-US" dirty="0"/>
              <a:t>Select one: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The mean of the Y’s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At the x-intercept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The precision will be the same for all X values.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The mean of the X’s </a:t>
            </a:r>
          </a:p>
        </p:txBody>
      </p:sp>
    </p:spTree>
    <p:extLst>
      <p:ext uri="{BB962C8B-B14F-4D97-AF65-F5344CB8AC3E}">
        <p14:creationId xmlns:p14="http://schemas.microsoft.com/office/powerpoint/2010/main" val="357950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what value of X will there be the most precise prediction of a future Y?</a:t>
            </a:r>
          </a:p>
          <a:p>
            <a:pPr marL="457200" indent="-457200">
              <a:buFont typeface="+mj-lt"/>
              <a:buAutoNum type="alphaLcPeriod" startAt="4"/>
            </a:pPr>
            <a:r>
              <a:rPr lang="en-US" dirty="0"/>
              <a:t>The mean of the X’s </a:t>
            </a:r>
          </a:p>
        </p:txBody>
      </p:sp>
    </p:spTree>
    <p:extLst>
      <p:ext uri="{BB962C8B-B14F-4D97-AF65-F5344CB8AC3E}">
        <p14:creationId xmlns:p14="http://schemas.microsoft.com/office/powerpoint/2010/main" val="4768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vs.</a:t>
            </a:r>
            <a:br>
              <a:rPr lang="en-US" dirty="0"/>
            </a:br>
            <a:r>
              <a:rPr lang="en-US" dirty="0"/>
              <a:t>Prediction Intervals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interval meant to capture the </a:t>
            </a:r>
            <a:r>
              <a:rPr lang="en-US" b="1" dirty="0"/>
              <a:t>mean</a:t>
            </a:r>
            <a:r>
              <a:rPr lang="en-US" dirty="0"/>
              <a:t> of the population that has a specific X value.</a:t>
            </a:r>
          </a:p>
          <a:p>
            <a:r>
              <a:rPr lang="en-US" dirty="0"/>
              <a:t>Will always be </a:t>
            </a:r>
            <a:r>
              <a:rPr lang="en-US" b="1" dirty="0"/>
              <a:t>narrower</a:t>
            </a:r>
            <a:r>
              <a:rPr lang="en-US" dirty="0"/>
              <a:t> than a prediction interval at the same value.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Prediction Interval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interval meant to capture an </a:t>
            </a:r>
            <a:r>
              <a:rPr lang="en-US" b="1" dirty="0"/>
              <a:t>individual value</a:t>
            </a:r>
            <a:r>
              <a:rPr lang="en-US" dirty="0"/>
              <a:t> of a randomly chosen person/thing that has a specific X value.</a:t>
            </a:r>
          </a:p>
          <a:p>
            <a:r>
              <a:rPr lang="en-US" dirty="0"/>
              <a:t>Will always be </a:t>
            </a:r>
            <a:r>
              <a:rPr lang="en-US" b="1" dirty="0"/>
              <a:t>wider</a:t>
            </a:r>
            <a:r>
              <a:rPr lang="en-US" dirty="0"/>
              <a:t> than a confidence interval at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17750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vs.</a:t>
            </a:r>
            <a:br>
              <a:rPr lang="en-US" dirty="0"/>
            </a:br>
            <a:r>
              <a:rPr lang="en-US" dirty="0"/>
              <a:t>Prediction Intervals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Say we have a model of weight based on height of 12 year old boys.</a:t>
            </a:r>
          </a:p>
          <a:p>
            <a:endParaRPr lang="en-US" dirty="0"/>
          </a:p>
          <a:p>
            <a:r>
              <a:rPr lang="en-US" dirty="0"/>
              <a:t>Say we calculate the 95% confidence interval and 95% prediction interval of weights for height = 60 in.</a:t>
            </a:r>
          </a:p>
        </p:txBody>
      </p:sp>
    </p:spTree>
    <p:extLst>
      <p:ext uri="{BB962C8B-B14F-4D97-AF65-F5344CB8AC3E}">
        <p14:creationId xmlns:p14="http://schemas.microsoft.com/office/powerpoint/2010/main" val="20193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Intervals vs.</a:t>
            </a:r>
            <a:br>
              <a:rPr lang="en-US" dirty="0"/>
            </a:br>
            <a:r>
              <a:rPr lang="en-US" dirty="0"/>
              <a:t>Prediction Intervals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interval to capture the </a:t>
            </a:r>
            <a:r>
              <a:rPr lang="en-US" b="1" dirty="0"/>
              <a:t>mean</a:t>
            </a:r>
            <a:r>
              <a:rPr lang="en-US" dirty="0"/>
              <a:t> weight for the entire </a:t>
            </a:r>
            <a:r>
              <a:rPr lang="en-US" b="1" dirty="0"/>
              <a:t>population</a:t>
            </a:r>
            <a:r>
              <a:rPr lang="en-US" dirty="0"/>
              <a:t> of 12 year old boys with a height of 60 inches.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Prediction Interval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 interval to capture the weight of </a:t>
            </a:r>
            <a:r>
              <a:rPr lang="en-US" b="1" dirty="0"/>
              <a:t>one randomly selected </a:t>
            </a:r>
            <a:r>
              <a:rPr lang="en-US" dirty="0"/>
              <a:t>12 year old boy with a height of 60 inches.</a:t>
            </a:r>
          </a:p>
        </p:txBody>
      </p:sp>
    </p:spTree>
    <p:extLst>
      <p:ext uri="{BB962C8B-B14F-4D97-AF65-F5344CB8AC3E}">
        <p14:creationId xmlns:p14="http://schemas.microsoft.com/office/powerpoint/2010/main" val="1407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PROC REG </a:t>
            </a:r>
            <a:br>
              <a:rPr lang="en-US" dirty="0"/>
            </a:br>
            <a:r>
              <a:rPr lang="en-US" sz="4800" dirty="0"/>
              <a:t>(Homework 10)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SAS Code and Output</a:t>
            </a:r>
          </a:p>
        </p:txBody>
      </p:sp>
    </p:spTree>
    <p:extLst>
      <p:ext uri="{BB962C8B-B14F-4D97-AF65-F5344CB8AC3E}">
        <p14:creationId xmlns:p14="http://schemas.microsoft.com/office/powerpoint/2010/main" val="3378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Homework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ex0727 in the Statistical Sleuth Datasets</a:t>
            </a:r>
          </a:p>
          <a:p>
            <a:pPr lvl="1"/>
            <a:r>
              <a:rPr lang="en-US" dirty="0"/>
              <a:t>You will need to alter the provided code for your data’s file path</a:t>
            </a:r>
          </a:p>
          <a:p>
            <a:r>
              <a:rPr lang="en-US" dirty="0"/>
              <a:t>Two variables:</a:t>
            </a:r>
          </a:p>
          <a:p>
            <a:pPr lvl="1"/>
            <a:r>
              <a:rPr lang="en-US" dirty="0"/>
              <a:t>Mass: Mean stone mass in grams</a:t>
            </a:r>
          </a:p>
          <a:p>
            <a:pPr lvl="1"/>
            <a:r>
              <a:rPr lang="en-US" dirty="0" err="1"/>
              <a:t>TCell</a:t>
            </a:r>
            <a:r>
              <a:rPr lang="en-US" dirty="0"/>
              <a:t>: T-Cell response in mm</a:t>
            </a:r>
          </a:p>
          <a:p>
            <a:r>
              <a:rPr lang="en-US" dirty="0"/>
              <a:t>You can read more about this data in Exercise 27 of Chapter 7 (page 204)</a:t>
            </a:r>
          </a:p>
        </p:txBody>
      </p:sp>
    </p:spTree>
    <p:extLst>
      <p:ext uri="{BB962C8B-B14F-4D97-AF65-F5344CB8AC3E}">
        <p14:creationId xmlns:p14="http://schemas.microsoft.com/office/powerpoint/2010/main" val="330416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fit a regression line to model T-Cell response based on mass</a:t>
                </a:r>
              </a:p>
              <a:p>
                <a:pPr lvl="1"/>
                <a:r>
                  <a:rPr lang="en-US" dirty="0"/>
                  <a:t>Mass is the independent variable</a:t>
                </a:r>
              </a:p>
              <a:p>
                <a:pPr lvl="1"/>
                <a:r>
                  <a:rPr lang="en-US" dirty="0" err="1"/>
                  <a:t>TCell</a:t>
                </a:r>
                <a:r>
                  <a:rPr lang="en-US" dirty="0"/>
                  <a:t> is the dependent variable</a:t>
                </a:r>
              </a:p>
              <a:p>
                <a:r>
                  <a:rPr lang="en-US" dirty="0"/>
                  <a:t>Our model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𝑇𝐶𝑒𝑙𝑙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482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41095</TotalTime>
  <Words>1667</Words>
  <Application>Microsoft Office PowerPoint</Application>
  <PresentationFormat>On-screen Show (4:3)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Courier New</vt:lpstr>
      <vt:lpstr>Franklin Gothic Book</vt:lpstr>
      <vt:lpstr>Crop</vt:lpstr>
      <vt:lpstr>1_Crop</vt:lpstr>
      <vt:lpstr>Experimental Statistics I</vt:lpstr>
      <vt:lpstr>Housekeeping Notes</vt:lpstr>
      <vt:lpstr>Question From Unit 10 </vt:lpstr>
      <vt:lpstr>Confidence Intervals vs. Prediction Intervals</vt:lpstr>
      <vt:lpstr>Confidence Intervals vs. Prediction Intervals Example</vt:lpstr>
      <vt:lpstr>Confidence Intervals vs. Prediction Intervals</vt:lpstr>
      <vt:lpstr>Example using PROC REG  (Homework 10)</vt:lpstr>
      <vt:lpstr>Data for Homework 10</vt:lpstr>
      <vt:lpstr>Model</vt:lpstr>
      <vt:lpstr>Model Fitting</vt:lpstr>
      <vt:lpstr>Scatter Plot</vt:lpstr>
      <vt:lpstr>Residuals</vt:lpstr>
      <vt:lpstr>Model Fitting Results</vt:lpstr>
      <vt:lpstr>Model Fitting Results</vt:lpstr>
      <vt:lpstr>Prediction and Calibration</vt:lpstr>
      <vt:lpstr>Appending Dataset</vt:lpstr>
      <vt:lpstr>Model Fitting with Prediction</vt:lpstr>
      <vt:lpstr>Prediction for Mass = 4</vt:lpstr>
      <vt:lpstr>Calibration for TCell = 0.3 (with estimate Mass = 6.475)</vt:lpstr>
      <vt:lpstr>Breakout Sessions</vt:lpstr>
      <vt:lpstr>BreakOUT Sessions</vt:lpstr>
      <vt:lpstr>Calibration: Confidence Interval</vt:lpstr>
      <vt:lpstr>Calibration: Confidence Interval</vt:lpstr>
      <vt:lpstr>Calibration: Prediction Interval</vt:lpstr>
      <vt:lpstr>Calibration: Prediction Interval</vt:lpstr>
      <vt:lpstr>Quiz 10 Review</vt:lpstr>
      <vt:lpstr>Question 1</vt:lpstr>
      <vt:lpstr>Question 1 Answer</vt:lpstr>
      <vt:lpstr>Question 2</vt:lpstr>
      <vt:lpstr>Question 2 Answer</vt:lpstr>
      <vt:lpstr>Question 3</vt:lpstr>
      <vt:lpstr>Question 3 Answer</vt:lpstr>
      <vt:lpstr>Question 4</vt:lpstr>
      <vt:lpstr>Question 4 Answer</vt:lpstr>
    </vt:vector>
  </TitlesOfParts>
  <Company>Southern Methodist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Southern Methodist University</dc:creator>
  <cp:lastModifiedBy>Chelsea Allen</cp:lastModifiedBy>
  <cp:revision>349</cp:revision>
  <dcterms:created xsi:type="dcterms:W3CDTF">2016-05-06T19:28:47Z</dcterms:created>
  <dcterms:modified xsi:type="dcterms:W3CDTF">2016-07-12T23:04:23Z</dcterms:modified>
</cp:coreProperties>
</file>