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61" r:id="rId5"/>
    <p:sldId id="260" r:id="rId6"/>
    <p:sldId id="259" r:id="rId7"/>
    <p:sldId id="262" r:id="rId8"/>
    <p:sldId id="265" r:id="rId9"/>
    <p:sldId id="266" r:id="rId10"/>
    <p:sldId id="263" r:id="rId11"/>
    <p:sldId id="267"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2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BBE0F1-709C-4A67-9526-97952621FB6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CEA7-E1CF-4DBB-AF18-BB5CA96E05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86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BE0F1-709C-4A67-9526-97952621FB6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48413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BE0F1-709C-4A67-9526-97952621FB6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315182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BE0F1-709C-4A67-9526-97952621FB6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265503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BE0F1-709C-4A67-9526-97952621FB6A}"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CEA7-E1CF-4DBB-AF18-BB5CA96E05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5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BBE0F1-709C-4A67-9526-97952621FB6A}"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89680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BBE0F1-709C-4A67-9526-97952621FB6A}"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427303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BBE0F1-709C-4A67-9526-97952621FB6A}"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188256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BBE0F1-709C-4A67-9526-97952621FB6A}" type="datetimeFigureOut">
              <a:rPr lang="en-US" smtClean="0"/>
              <a:t>12/7/2016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264874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BBE0F1-709C-4A67-9526-97952621FB6A}" type="datetimeFigureOut">
              <a:rPr lang="en-US" smtClean="0"/>
              <a:t>12/7/2016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8DCEA7-E1CF-4DBB-AF18-BB5CA96E05A3}" type="slidenum">
              <a:rPr lang="en-US" smtClean="0"/>
              <a:t>‹#›</a:t>
            </a:fld>
            <a:endParaRPr lang="en-US"/>
          </a:p>
        </p:txBody>
      </p:sp>
    </p:spTree>
    <p:extLst>
      <p:ext uri="{BB962C8B-B14F-4D97-AF65-F5344CB8AC3E}">
        <p14:creationId xmlns:p14="http://schemas.microsoft.com/office/powerpoint/2010/main" val="243335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BE0F1-709C-4A67-9526-97952621FB6A}"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CEA7-E1CF-4DBB-AF18-BB5CA96E05A3}" type="slidenum">
              <a:rPr lang="en-US" smtClean="0"/>
              <a:t>‹#›</a:t>
            </a:fld>
            <a:endParaRPr lang="en-US"/>
          </a:p>
        </p:txBody>
      </p:sp>
    </p:spTree>
    <p:extLst>
      <p:ext uri="{BB962C8B-B14F-4D97-AF65-F5344CB8AC3E}">
        <p14:creationId xmlns:p14="http://schemas.microsoft.com/office/powerpoint/2010/main" val="330090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BBE0F1-709C-4A67-9526-97952621FB6A}" type="datetimeFigureOut">
              <a:rPr lang="en-US" smtClean="0"/>
              <a:t>12/7/2016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8DCEA7-E1CF-4DBB-AF18-BB5CA96E05A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0334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Aggregate Query and Analysis While Maintaining Personally Identifying Information Privacy</a:t>
            </a:r>
          </a:p>
        </p:txBody>
      </p:sp>
      <p:sp>
        <p:nvSpPr>
          <p:cNvPr id="3" name="Subtitle 2"/>
          <p:cNvSpPr>
            <a:spLocks noGrp="1"/>
          </p:cNvSpPr>
          <p:nvPr>
            <p:ph type="subTitle" idx="1"/>
          </p:nvPr>
        </p:nvSpPr>
        <p:spPr/>
        <p:txBody>
          <a:bodyPr/>
          <a:lstStyle/>
          <a:p>
            <a:pPr algn="ctr"/>
            <a:r>
              <a:rPr lang="en-US" dirty="0"/>
              <a:t>Andrew N. Abbott, anabbott@smu.edu, MSDS 7330</a:t>
            </a:r>
          </a:p>
        </p:txBody>
      </p:sp>
    </p:spTree>
    <p:extLst>
      <p:ext uri="{BB962C8B-B14F-4D97-AF65-F5344CB8AC3E}">
        <p14:creationId xmlns:p14="http://schemas.microsoft.com/office/powerpoint/2010/main" val="348181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Privacy -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201168" lvl="1" indent="0">
                  <a:buNone/>
                </a:pPr>
                <a:r>
                  <a:rPr lang="en-US" sz="2000" dirty="0"/>
                  <a:t>For example, assume we have a database of medical records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𝑫</m:t>
                        </m:r>
                      </m:e>
                      <m:sub>
                        <m:r>
                          <a:rPr lang="en-US" sz="2000" b="1" i="1" smtClean="0">
                            <a:latin typeface="Cambria Math" panose="02040503050406030204" pitchFamily="18" charset="0"/>
                          </a:rPr>
                          <m:t>𝟏</m:t>
                        </m:r>
                      </m:sub>
                    </m:sSub>
                  </m:oMath>
                </a14:m>
                <a:r>
                  <a:rPr lang="en-US" sz="2000" dirty="0"/>
                  <a:t> where each record is a pair (</a:t>
                </a:r>
                <a:r>
                  <a:rPr lang="en-US" sz="2000" b="1" dirty="0"/>
                  <a:t>Name</a:t>
                </a:r>
                <a:r>
                  <a:rPr lang="en-US" sz="2000" dirty="0"/>
                  <a:t>, </a:t>
                </a:r>
                <a:r>
                  <a:rPr lang="en-US" sz="2000" b="1" dirty="0"/>
                  <a:t>X</a:t>
                </a:r>
                <a:r>
                  <a:rPr lang="en-US" sz="2000" dirty="0"/>
                  <a:t>), where </a:t>
                </a:r>
                <a:r>
                  <a:rPr lang="en-US" sz="2000" b="1" dirty="0"/>
                  <a:t>X</a:t>
                </a:r>
                <a:r>
                  <a:rPr lang="en-US" sz="2000" dirty="0"/>
                  <a:t> is a Boolean denoting whether a person has diabetes or not. For example:</a:t>
                </a:r>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r>
                  <a:rPr lang="en-US" sz="2000" dirty="0"/>
                  <a:t>Now suppose a user wants to find whether Chandler has diabetes or not. He knows in which row of the database Chandler resides. Now suppose the adversary is only allowed to use a form of query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𝑸</m:t>
                        </m:r>
                      </m:e>
                      <m:sub>
                        <m:r>
                          <a:rPr lang="en-US" sz="2000" b="1" i="1" smtClean="0">
                            <a:latin typeface="Cambria Math" panose="02040503050406030204" pitchFamily="18" charset="0"/>
                          </a:rPr>
                          <m:t>𝒊</m:t>
                        </m:r>
                      </m:sub>
                    </m:sSub>
                  </m:oMath>
                </a14:m>
                <a:r>
                  <a:rPr lang="en-US" sz="2000" dirty="0"/>
                  <a:t> that returns the partial sum of the first </a:t>
                </a:r>
                <a:r>
                  <a:rPr lang="en-US" sz="2000" dirty="0" err="1"/>
                  <a:t>i</a:t>
                </a:r>
                <a:r>
                  <a:rPr lang="en-US" sz="2000" dirty="0"/>
                  <a:t> rows of column X in the database. In order to find Chandler's diabetes status the adversary executes </a:t>
                </a:r>
                <a14:m>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𝑸</m:t>
                        </m:r>
                      </m:e>
                      <m:sub>
                        <m:r>
                          <a:rPr lang="en-US" sz="2000" b="1" i="1" smtClean="0">
                            <a:latin typeface="Cambria Math" panose="02040503050406030204" pitchFamily="18" charset="0"/>
                          </a:rPr>
                          <m:t>𝟓</m:t>
                        </m:r>
                      </m:sub>
                    </m:sSub>
                    <m:r>
                      <a:rPr lang="en-US" sz="2000" b="1" i="1">
                        <a:latin typeface="Cambria Math" panose="02040503050406030204" pitchFamily="18" charset="0"/>
                      </a:rPr>
                      <m:t> </m:t>
                    </m:r>
                  </m:oMath>
                </a14:m>
                <a:r>
                  <a:rPr lang="en-US" sz="2000" dirty="0"/>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𝑫</m:t>
                        </m:r>
                      </m:e>
                      <m:sub>
                        <m:r>
                          <a:rPr lang="en-US" sz="2000" b="1" i="1">
                            <a:latin typeface="Cambria Math" panose="02040503050406030204" pitchFamily="18" charset="0"/>
                          </a:rPr>
                          <m:t>𝟏</m:t>
                        </m:r>
                      </m:sub>
                    </m:sSub>
                  </m:oMath>
                </a14:m>
                <a:r>
                  <a:rPr lang="en-US" sz="2000" dirty="0"/>
                  <a:t>) and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𝑸</m:t>
                        </m:r>
                      </m:e>
                      <m:sub>
                        <m:r>
                          <a:rPr lang="en-US" sz="2000" b="1" i="1" smtClean="0">
                            <a:latin typeface="Cambria Math" panose="02040503050406030204" pitchFamily="18" charset="0"/>
                          </a:rPr>
                          <m:t>𝟒</m:t>
                        </m:r>
                      </m:sub>
                    </m:sSub>
                  </m:oMath>
                </a14:m>
                <a:r>
                  <a:rPr lang="en-US" sz="2000" dirty="0"/>
                  <a: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𝑫</m:t>
                        </m:r>
                      </m:e>
                      <m:sub>
                        <m:r>
                          <a:rPr lang="en-US" sz="2000" b="1" i="1">
                            <a:latin typeface="Cambria Math" panose="02040503050406030204" pitchFamily="18" charset="0"/>
                          </a:rPr>
                          <m:t>𝟏</m:t>
                        </m:r>
                      </m:sub>
                    </m:sSub>
                  </m:oMath>
                </a14:m>
                <a:r>
                  <a:rPr lang="en-US" sz="2000" dirty="0"/>
                  <a:t>), then computes their difference. In this example,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𝑸</m:t>
                        </m:r>
                      </m:e>
                      <m:sub>
                        <m:r>
                          <a:rPr lang="en-US" sz="2000" b="1" i="1" smtClean="0">
                            <a:latin typeface="Cambria Math" panose="02040503050406030204" pitchFamily="18" charset="0"/>
                          </a:rPr>
                          <m:t>𝟓</m:t>
                        </m:r>
                      </m:sub>
                    </m:sSub>
                  </m:oMath>
                </a14:m>
                <a:r>
                  <a:rPr lang="en-US" sz="2000" dirty="0"/>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𝑫</m:t>
                        </m:r>
                      </m:e>
                      <m:sub>
                        <m:r>
                          <a:rPr lang="en-US" sz="2000" b="1" i="1">
                            <a:latin typeface="Cambria Math" panose="02040503050406030204" pitchFamily="18" charset="0"/>
                          </a:rPr>
                          <m:t>𝟏</m:t>
                        </m:r>
                      </m:sub>
                    </m:sSub>
                  </m:oMath>
                </a14:m>
                <a:r>
                  <a:rPr lang="en-US" sz="2000" dirty="0"/>
                  <a:t>) = 3 and </a:t>
                </a:r>
                <a14:m>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𝑸</m:t>
                        </m:r>
                      </m:e>
                      <m:sub>
                        <m:r>
                          <a:rPr lang="en-US" sz="2000" b="1" i="1" smtClean="0">
                            <a:latin typeface="Cambria Math" panose="02040503050406030204" pitchFamily="18" charset="0"/>
                          </a:rPr>
                          <m:t>𝟒</m:t>
                        </m:r>
                      </m:sub>
                    </m:sSub>
                    <m:r>
                      <a:rPr lang="en-US" sz="2000" b="1" i="1">
                        <a:latin typeface="Cambria Math" panose="02040503050406030204" pitchFamily="18" charset="0"/>
                      </a:rPr>
                      <m:t> </m:t>
                    </m:r>
                  </m:oMath>
                </a14:m>
                <a:r>
                  <a:rPr lang="en-US" sz="2000" dirty="0"/>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𝑫</m:t>
                        </m:r>
                      </m:e>
                      <m:sub>
                        <m:r>
                          <a:rPr lang="en-US" sz="2000" b="1" i="1">
                            <a:latin typeface="Cambria Math" panose="02040503050406030204" pitchFamily="18" charset="0"/>
                          </a:rPr>
                          <m:t>𝟏</m:t>
                        </m:r>
                      </m:sub>
                    </m:sSub>
                  </m:oMath>
                </a14:m>
                <a:r>
                  <a:rPr lang="en-US" sz="2000" dirty="0"/>
                  <a:t>) = 2, so their difference is 1. This indicates that the "Has Diabetes" field in Chandler's row must be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576" r="-727" b="-2879"/>
                </a:stretch>
              </a:blipFill>
            </p:spPr>
            <p:txBody>
              <a:bodyPr/>
              <a:lstStyle/>
              <a:p>
                <a:r>
                  <a:rPr lang="en-US">
                    <a:noFill/>
                  </a:rPr>
                  <a:t> </a:t>
                </a:r>
              </a:p>
            </p:txBody>
          </p:sp>
        </mc:Fallback>
      </mc:AlternateContent>
      <p:sp>
        <p:nvSpPr>
          <p:cNvPr id="4" name="TextBox 3"/>
          <p:cNvSpPr txBox="1"/>
          <p:nvPr/>
        </p:nvSpPr>
        <p:spPr>
          <a:xfrm>
            <a:off x="859692" y="5977468"/>
            <a:ext cx="3201517" cy="246221"/>
          </a:xfrm>
          <a:prstGeom prst="rect">
            <a:avLst/>
          </a:prstGeom>
          <a:noFill/>
        </p:spPr>
        <p:txBody>
          <a:bodyPr wrap="none" rtlCol="0">
            <a:spAutoFit/>
          </a:bodyPr>
          <a:lstStyle/>
          <a:p>
            <a:r>
              <a:rPr lang="en-US" sz="1000" dirty="0"/>
              <a:t>Source: https://en.wikipedia.org/wiki/Differential_privacy</a:t>
            </a:r>
          </a:p>
        </p:txBody>
      </p:sp>
      <p:graphicFrame>
        <p:nvGraphicFramePr>
          <p:cNvPr id="16" name="Table 15"/>
          <p:cNvGraphicFramePr>
            <a:graphicFrameLocks noGrp="1"/>
          </p:cNvGraphicFramePr>
          <p:nvPr>
            <p:extLst>
              <p:ext uri="{D42A27DB-BD31-4B8C-83A1-F6EECF244321}">
                <p14:modId xmlns:p14="http://schemas.microsoft.com/office/powerpoint/2010/main" val="3108284841"/>
              </p:ext>
            </p:extLst>
          </p:nvPr>
        </p:nvGraphicFramePr>
        <p:xfrm>
          <a:off x="4389120" y="2324966"/>
          <a:ext cx="3474720" cy="2194560"/>
        </p:xfrm>
        <a:graphic>
          <a:graphicData uri="http://schemas.openxmlformats.org/drawingml/2006/table">
            <a:tbl>
              <a:tblPr firstRow="1" bandRow="1">
                <a:tableStyleId>{F5AB1C69-6EDB-4FF4-983F-18BD219EF322}</a:tableStyleId>
              </a:tblPr>
              <a:tblGrid>
                <a:gridCol w="1737360">
                  <a:extLst>
                    <a:ext uri="{9D8B030D-6E8A-4147-A177-3AD203B41FA5}">
                      <a16:colId xmlns:a16="http://schemas.microsoft.com/office/drawing/2014/main" val="20000"/>
                    </a:ext>
                  </a:extLst>
                </a:gridCol>
                <a:gridCol w="1737360">
                  <a:extLst>
                    <a:ext uri="{9D8B030D-6E8A-4147-A177-3AD203B41FA5}">
                      <a16:colId xmlns:a16="http://schemas.microsoft.com/office/drawing/2014/main" val="20001"/>
                    </a:ext>
                  </a:extLst>
                </a:gridCol>
              </a:tblGrid>
              <a:tr h="365760">
                <a:tc>
                  <a:txBody>
                    <a:bodyPr/>
                    <a:lstStyle/>
                    <a:p>
                      <a:r>
                        <a:rPr lang="en-US" dirty="0"/>
                        <a:t>Name</a:t>
                      </a:r>
                    </a:p>
                  </a:txBody>
                  <a:tcPr/>
                </a:tc>
                <a:tc>
                  <a:txBody>
                    <a:bodyPr/>
                    <a:lstStyle/>
                    <a:p>
                      <a:r>
                        <a:rPr lang="en-US" dirty="0"/>
                        <a:t>Has Diabetes (X)</a:t>
                      </a:r>
                    </a:p>
                  </a:txBody>
                  <a:tcPr/>
                </a:tc>
                <a:extLst>
                  <a:ext uri="{0D108BD9-81ED-4DB2-BD59-A6C34878D82A}">
                    <a16:rowId xmlns:a16="http://schemas.microsoft.com/office/drawing/2014/main" val="10000"/>
                  </a:ext>
                </a:extLst>
              </a:tr>
              <a:tr h="365760">
                <a:tc>
                  <a:txBody>
                    <a:bodyPr/>
                    <a:lstStyle/>
                    <a:p>
                      <a:r>
                        <a:rPr lang="en-US" dirty="0"/>
                        <a:t>Ross</a:t>
                      </a:r>
                    </a:p>
                  </a:txBody>
                  <a:tcPr/>
                </a:tc>
                <a:tc>
                  <a:txBody>
                    <a:bodyPr/>
                    <a:lstStyle/>
                    <a:p>
                      <a:r>
                        <a:rPr lang="en-US" dirty="0"/>
                        <a:t>1</a:t>
                      </a:r>
                    </a:p>
                  </a:txBody>
                  <a:tcPr/>
                </a:tc>
                <a:extLst>
                  <a:ext uri="{0D108BD9-81ED-4DB2-BD59-A6C34878D82A}">
                    <a16:rowId xmlns:a16="http://schemas.microsoft.com/office/drawing/2014/main" val="10001"/>
                  </a:ext>
                </a:extLst>
              </a:tr>
              <a:tr h="365760">
                <a:tc>
                  <a:txBody>
                    <a:bodyPr/>
                    <a:lstStyle/>
                    <a:p>
                      <a:r>
                        <a:rPr lang="en-US" dirty="0"/>
                        <a:t>Monica</a:t>
                      </a:r>
                    </a:p>
                  </a:txBody>
                  <a:tcPr/>
                </a:tc>
                <a:tc>
                  <a:txBody>
                    <a:bodyPr/>
                    <a:lstStyle/>
                    <a:p>
                      <a:r>
                        <a:rPr lang="en-US" dirty="0"/>
                        <a:t>1</a:t>
                      </a:r>
                    </a:p>
                  </a:txBody>
                  <a:tcPr/>
                </a:tc>
                <a:extLst>
                  <a:ext uri="{0D108BD9-81ED-4DB2-BD59-A6C34878D82A}">
                    <a16:rowId xmlns:a16="http://schemas.microsoft.com/office/drawing/2014/main" val="10002"/>
                  </a:ext>
                </a:extLst>
              </a:tr>
              <a:tr h="365760">
                <a:tc>
                  <a:txBody>
                    <a:bodyPr/>
                    <a:lstStyle/>
                    <a:p>
                      <a:r>
                        <a:rPr lang="en-US" dirty="0"/>
                        <a:t>Joey</a:t>
                      </a:r>
                    </a:p>
                  </a:txBody>
                  <a:tcPr/>
                </a:tc>
                <a:tc>
                  <a:txBody>
                    <a:bodyPr/>
                    <a:lstStyle/>
                    <a:p>
                      <a:r>
                        <a:rPr lang="en-US" dirty="0"/>
                        <a:t>0</a:t>
                      </a:r>
                    </a:p>
                  </a:txBody>
                  <a:tcPr/>
                </a:tc>
                <a:extLst>
                  <a:ext uri="{0D108BD9-81ED-4DB2-BD59-A6C34878D82A}">
                    <a16:rowId xmlns:a16="http://schemas.microsoft.com/office/drawing/2014/main" val="10003"/>
                  </a:ext>
                </a:extLst>
              </a:tr>
              <a:tr h="365760">
                <a:tc>
                  <a:txBody>
                    <a:bodyPr/>
                    <a:lstStyle/>
                    <a:p>
                      <a:r>
                        <a:rPr lang="en-US" dirty="0"/>
                        <a:t>Phoebe</a:t>
                      </a:r>
                    </a:p>
                  </a:txBody>
                  <a:tcPr/>
                </a:tc>
                <a:tc>
                  <a:txBody>
                    <a:bodyPr/>
                    <a:lstStyle/>
                    <a:p>
                      <a:r>
                        <a:rPr lang="en-US" dirty="0"/>
                        <a:t>0</a:t>
                      </a:r>
                    </a:p>
                  </a:txBody>
                  <a:tcPr/>
                </a:tc>
                <a:extLst>
                  <a:ext uri="{0D108BD9-81ED-4DB2-BD59-A6C34878D82A}">
                    <a16:rowId xmlns:a16="http://schemas.microsoft.com/office/drawing/2014/main" val="10004"/>
                  </a:ext>
                </a:extLst>
              </a:tr>
              <a:tr h="365760">
                <a:tc>
                  <a:txBody>
                    <a:bodyPr/>
                    <a:lstStyle/>
                    <a:p>
                      <a:r>
                        <a:rPr lang="en-US" dirty="0"/>
                        <a:t>Chandler</a:t>
                      </a:r>
                    </a:p>
                  </a:txBody>
                  <a:tcPr/>
                </a:tc>
                <a:tc>
                  <a:txBody>
                    <a:bodyPr/>
                    <a:lstStyle/>
                    <a:p>
                      <a:r>
                        <a:rPr lang="en-US" dirty="0"/>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1537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Privacy - Example</a:t>
            </a:r>
          </a:p>
        </p:txBody>
      </p:sp>
      <p:pic>
        <p:nvPicPr>
          <p:cNvPr id="7" name="Content Placeholder 6"/>
          <p:cNvPicPr>
            <a:picLocks noGrp="1" noChangeAspect="1"/>
          </p:cNvPicPr>
          <p:nvPr>
            <p:ph idx="1"/>
          </p:nvPr>
        </p:nvPicPr>
        <p:blipFill>
          <a:blip r:embed="rId2"/>
          <a:stretch>
            <a:fillRect/>
          </a:stretch>
        </p:blipFill>
        <p:spPr>
          <a:xfrm>
            <a:off x="2988875" y="1846263"/>
            <a:ext cx="6274576" cy="4022725"/>
          </a:xfrm>
          <a:prstGeom prst="rect">
            <a:avLst/>
          </a:prstGeom>
        </p:spPr>
      </p:pic>
    </p:spTree>
    <p:extLst>
      <p:ext uri="{BB962C8B-B14F-4D97-AF65-F5344CB8AC3E}">
        <p14:creationId xmlns:p14="http://schemas.microsoft.com/office/powerpoint/2010/main" val="365682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Privacy - Example</a:t>
            </a:r>
          </a:p>
        </p:txBody>
      </p:sp>
      <p:pic>
        <p:nvPicPr>
          <p:cNvPr id="5" name="Content Placeholder 4"/>
          <p:cNvPicPr>
            <a:picLocks noGrp="1" noChangeAspect="1"/>
          </p:cNvPicPr>
          <p:nvPr>
            <p:ph idx="1"/>
          </p:nvPr>
        </p:nvPicPr>
        <p:blipFill>
          <a:blip r:embed="rId2"/>
          <a:stretch>
            <a:fillRect/>
          </a:stretch>
        </p:blipFill>
        <p:spPr>
          <a:xfrm>
            <a:off x="2988875" y="1846263"/>
            <a:ext cx="6274576" cy="4022725"/>
          </a:xfrm>
          <a:prstGeom prst="rect">
            <a:avLst/>
          </a:prstGeom>
        </p:spPr>
      </p:pic>
    </p:spTree>
    <p:extLst>
      <p:ext uri="{BB962C8B-B14F-4D97-AF65-F5344CB8AC3E}">
        <p14:creationId xmlns:p14="http://schemas.microsoft.com/office/powerpoint/2010/main" val="318203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usage</a:t>
            </a:r>
          </a:p>
        </p:txBody>
      </p:sp>
      <p:sp>
        <p:nvSpPr>
          <p:cNvPr id="3" name="Content Placeholder 2"/>
          <p:cNvSpPr>
            <a:spLocks noGrp="1"/>
          </p:cNvSpPr>
          <p:nvPr>
            <p:ph idx="1"/>
          </p:nvPr>
        </p:nvSpPr>
        <p:spPr>
          <a:xfrm>
            <a:off x="1097280" y="1845734"/>
            <a:ext cx="10058400" cy="1482352"/>
          </a:xfrm>
        </p:spPr>
        <p:txBody>
          <a:bodyPr/>
          <a:lstStyle/>
          <a:p>
            <a:pPr lvl="1">
              <a:buFont typeface="Arial" panose="020B0604020202020204" pitchFamily="34" charset="0"/>
              <a:buChar char="•"/>
            </a:pPr>
            <a:r>
              <a:rPr lang="en-US" sz="2800" dirty="0"/>
              <a:t>U.S. Census</a:t>
            </a:r>
          </a:p>
          <a:p>
            <a:pPr lvl="1">
              <a:buFont typeface="Arial" panose="020B0604020202020204" pitchFamily="34" charset="0"/>
              <a:buChar char="•"/>
            </a:pPr>
            <a:r>
              <a:rPr lang="en-US" sz="2800" dirty="0"/>
              <a:t>Google RAPPOR</a:t>
            </a:r>
          </a:p>
          <a:p>
            <a:pPr lvl="1">
              <a:buFont typeface="Arial" panose="020B0604020202020204" pitchFamily="34" charset="0"/>
              <a:buChar char="•"/>
            </a:pPr>
            <a:r>
              <a:rPr lang="en-US" sz="2800" dirty="0"/>
              <a:t>Apple iOS10</a:t>
            </a:r>
          </a:p>
          <a:p>
            <a:pPr lvl="1"/>
            <a:endParaRPr lang="en-US" dirty="0"/>
          </a:p>
        </p:txBody>
      </p:sp>
      <p:pic>
        <p:nvPicPr>
          <p:cNvPr id="4" name="Picture 3"/>
          <p:cNvPicPr>
            <a:picLocks noChangeAspect="1"/>
          </p:cNvPicPr>
          <p:nvPr/>
        </p:nvPicPr>
        <p:blipFill>
          <a:blip r:embed="rId2"/>
          <a:stretch>
            <a:fillRect/>
          </a:stretch>
        </p:blipFill>
        <p:spPr>
          <a:xfrm>
            <a:off x="4301257" y="2669182"/>
            <a:ext cx="5352381" cy="790476"/>
          </a:xfrm>
          <a:prstGeom prst="rect">
            <a:avLst/>
          </a:prstGeom>
        </p:spPr>
      </p:pic>
      <p:sp>
        <p:nvSpPr>
          <p:cNvPr id="5" name="TextBox 4"/>
          <p:cNvSpPr txBox="1"/>
          <p:nvPr/>
        </p:nvSpPr>
        <p:spPr>
          <a:xfrm>
            <a:off x="1005016" y="5972432"/>
            <a:ext cx="5689378" cy="246221"/>
          </a:xfrm>
          <a:prstGeom prst="rect">
            <a:avLst/>
          </a:prstGeom>
          <a:noFill/>
        </p:spPr>
        <p:txBody>
          <a:bodyPr wrap="none" rtlCol="0">
            <a:spAutoFit/>
          </a:bodyPr>
          <a:lstStyle/>
          <a:p>
            <a:r>
              <a:rPr lang="en-US" sz="1000" dirty="0"/>
              <a:t>https://www.apple.com/pr/library/2016/06/13Apple-Previews-iOS-10-The-Biggest-iOS-Release-Ever.html</a:t>
            </a:r>
          </a:p>
        </p:txBody>
      </p:sp>
    </p:spTree>
    <p:extLst>
      <p:ext uri="{BB962C8B-B14F-4D97-AF65-F5344CB8AC3E}">
        <p14:creationId xmlns:p14="http://schemas.microsoft.com/office/powerpoint/2010/main" val="180347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600" dirty="0"/>
              <a:t>Many electronic record keeping systems necessarily collect personally identifiable information (PII), such as social security numbers, dates of birth, or addresses. </a:t>
            </a:r>
          </a:p>
          <a:p>
            <a:pPr lvl="1">
              <a:buFont typeface="Arial" panose="020B0604020202020204" pitchFamily="34" charset="0"/>
              <a:buChar char="•"/>
            </a:pPr>
            <a:r>
              <a:rPr lang="en-US" sz="2600" dirty="0"/>
              <a:t>Analysts and business users of reports and data warehouses are often able to query user’ PII directly, putting customers at risk. </a:t>
            </a:r>
          </a:p>
          <a:p>
            <a:pPr lvl="1">
              <a:buFont typeface="Arial" panose="020B0604020202020204" pitchFamily="34" charset="0"/>
              <a:buChar char="•"/>
            </a:pPr>
            <a:r>
              <a:rPr lang="en-US" sz="2600" dirty="0"/>
              <a:t>The task of protecting that PII from theft, abuse or negligence is of vital importance. </a:t>
            </a:r>
          </a:p>
          <a:p>
            <a:pPr lvl="1">
              <a:buFont typeface="Arial" panose="020B0604020202020204" pitchFamily="34" charset="0"/>
              <a:buChar char="•"/>
            </a:pPr>
            <a:r>
              <a:rPr lang="en-US" sz="2600" dirty="0"/>
              <a:t>It is also important to be able to analyze the data in ways that combine user’ information together to do things like intelligent disease cluster identification or anomaly detection.</a:t>
            </a:r>
          </a:p>
        </p:txBody>
      </p:sp>
    </p:spTree>
    <p:extLst>
      <p:ext uri="{BB962C8B-B14F-4D97-AF65-F5344CB8AC3E}">
        <p14:creationId xmlns:p14="http://schemas.microsoft.com/office/powerpoint/2010/main" val="89414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PII?</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800" dirty="0"/>
              <a:t>“Any information that distinguishes one person from another can be used for re-identifying anonymous data [1].”</a:t>
            </a:r>
          </a:p>
          <a:p>
            <a:pPr lvl="1">
              <a:buFont typeface="Arial" panose="020B0604020202020204" pitchFamily="34" charset="0"/>
              <a:buChar char="•"/>
            </a:pPr>
            <a:r>
              <a:rPr lang="en-US" sz="2800" dirty="0"/>
              <a:t>Any information related to a person that distinguished one person from another and is not generated solely by the enterprise. </a:t>
            </a:r>
          </a:p>
        </p:txBody>
      </p:sp>
      <p:sp>
        <p:nvSpPr>
          <p:cNvPr id="4" name="TextBox 3"/>
          <p:cNvSpPr txBox="1"/>
          <p:nvPr/>
        </p:nvSpPr>
        <p:spPr>
          <a:xfrm>
            <a:off x="348123" y="5869094"/>
            <a:ext cx="10885643" cy="677108"/>
          </a:xfrm>
          <a:prstGeom prst="rect">
            <a:avLst/>
          </a:prstGeom>
          <a:noFill/>
        </p:spPr>
        <p:txBody>
          <a:bodyPr wrap="square" rtlCol="0">
            <a:spAutoFit/>
          </a:bodyPr>
          <a:lstStyle/>
          <a:p>
            <a:pPr marL="228600" lvl="0" indent="-228600">
              <a:buFont typeface="+mj-lt"/>
              <a:buAutoNum type="arabicPeriod"/>
            </a:pPr>
            <a:r>
              <a:rPr lang="en-US" sz="1000" dirty="0"/>
              <a:t>A. Narayanan, V. </a:t>
            </a:r>
            <a:r>
              <a:rPr lang="en-US" sz="1000" dirty="0" err="1"/>
              <a:t>Shmatikov</a:t>
            </a:r>
            <a:r>
              <a:rPr lang="en-US" sz="1000" dirty="0"/>
              <a:t>. (2010, June). Privacy and Security, Myths and Fallacies of “Personally Identifiable Information”. </a:t>
            </a:r>
            <a:r>
              <a:rPr lang="en-US" sz="1000" i="1" dirty="0"/>
              <a:t>Communications of the ACM</a:t>
            </a:r>
            <a:r>
              <a:rPr lang="en-US" sz="1000" dirty="0"/>
              <a:t>. [Online]. </a:t>
            </a:r>
            <a:r>
              <a:rPr lang="en-US" sz="1000" i="1" dirty="0"/>
              <a:t>53(6)</a:t>
            </a:r>
            <a:r>
              <a:rPr lang="en-US" sz="1000" dirty="0"/>
              <a:t>, pp. 24-26. Available: https://www.cs.utexas.edu/~shmat/shmat_cacm10.pdf </a:t>
            </a:r>
          </a:p>
          <a:p>
            <a:endParaRPr lang="en-US" dirty="0"/>
          </a:p>
        </p:txBody>
      </p:sp>
    </p:spTree>
    <p:extLst>
      <p:ext uri="{BB962C8B-B14F-4D97-AF65-F5344CB8AC3E}">
        <p14:creationId xmlns:p14="http://schemas.microsoft.com/office/powerpoint/2010/main" val="249657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pPr lvl="2">
              <a:buFont typeface="Arial" panose="020B0604020202020204" pitchFamily="34" charset="0"/>
              <a:buChar char="•"/>
            </a:pPr>
            <a:r>
              <a:rPr lang="en-US" sz="2400" dirty="0"/>
              <a:t>Name, such as full name, maiden name, mother‘s maiden name, or alias</a:t>
            </a:r>
          </a:p>
          <a:p>
            <a:pPr lvl="2">
              <a:buFont typeface="Arial" panose="020B0604020202020204" pitchFamily="34" charset="0"/>
              <a:buChar char="•"/>
            </a:pPr>
            <a:r>
              <a:rPr lang="en-US" sz="2400" dirty="0"/>
              <a:t>Personal identification number, such as social security number (SSN), passport number, driver‘s license number, taxpayer identification number, or financial account or credit card number </a:t>
            </a:r>
          </a:p>
          <a:p>
            <a:pPr lvl="2">
              <a:buFont typeface="Arial" panose="020B0604020202020204" pitchFamily="34" charset="0"/>
              <a:buChar char="•"/>
            </a:pPr>
            <a:r>
              <a:rPr lang="en-US" sz="2400" dirty="0"/>
              <a:t>Address information, such as street address or email address </a:t>
            </a:r>
          </a:p>
          <a:p>
            <a:pPr lvl="2">
              <a:buFont typeface="Arial" panose="020B0604020202020204" pitchFamily="34" charset="0"/>
              <a:buChar char="•"/>
            </a:pPr>
            <a:r>
              <a:rPr lang="en-US" sz="2400" dirty="0"/>
              <a:t>Personal characteristics, including photographic image (especially of face or other identifying characteristic), fingerprints, handwriting, or other biometric data (e.g., retina scan, voice signature, facial geometry) </a:t>
            </a:r>
          </a:p>
          <a:p>
            <a:pPr lvl="2">
              <a:buFont typeface="Arial" panose="020B0604020202020204" pitchFamily="34" charset="0"/>
              <a:buChar char="•"/>
            </a:pPr>
            <a:r>
              <a:rPr lang="en-US" sz="2400" dirty="0"/>
              <a:t>Information about an individual that is linked or linkable to one of the above (e.g., date of birth, place of birth, race, religion, weight, activities, geographical indicators, employment information, medical information, education information, financial information).[1]</a:t>
            </a:r>
          </a:p>
        </p:txBody>
      </p:sp>
      <p:sp>
        <p:nvSpPr>
          <p:cNvPr id="4" name="TextBox 3"/>
          <p:cNvSpPr txBox="1"/>
          <p:nvPr/>
        </p:nvSpPr>
        <p:spPr>
          <a:xfrm>
            <a:off x="348123" y="5869094"/>
            <a:ext cx="10885643" cy="523220"/>
          </a:xfrm>
          <a:prstGeom prst="rect">
            <a:avLst/>
          </a:prstGeom>
          <a:noFill/>
        </p:spPr>
        <p:txBody>
          <a:bodyPr wrap="square" rtlCol="0">
            <a:spAutoFit/>
          </a:bodyPr>
          <a:lstStyle/>
          <a:p>
            <a:pPr marL="228600" lvl="0" indent="-228600">
              <a:buFont typeface="+mj-lt"/>
              <a:buAutoNum type="arabicPeriod"/>
            </a:pPr>
            <a:r>
              <a:rPr lang="en-US" sz="1000" dirty="0"/>
              <a:t>Guide to Protecting the Confidentiality of Personally Identifiable Information (PII), NIST Special Publication 800-122, 2010.</a:t>
            </a:r>
          </a:p>
          <a:p>
            <a:endParaRPr lang="en-US" dirty="0"/>
          </a:p>
        </p:txBody>
      </p:sp>
    </p:spTree>
    <p:extLst>
      <p:ext uri="{BB962C8B-B14F-4D97-AF65-F5344CB8AC3E}">
        <p14:creationId xmlns:p14="http://schemas.microsoft.com/office/powerpoint/2010/main" val="196676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800" dirty="0"/>
              <a:t>Breaches involving PII are hazardous to both individuals and organizations. </a:t>
            </a:r>
          </a:p>
          <a:p>
            <a:pPr lvl="1">
              <a:buFont typeface="Arial" panose="020B0604020202020204" pitchFamily="34" charset="0"/>
              <a:buChar char="•"/>
            </a:pPr>
            <a:r>
              <a:rPr lang="en-US" sz="2800" dirty="0"/>
              <a:t>Individual harms may include identity theft, embarrassment, or blackmail. </a:t>
            </a:r>
          </a:p>
          <a:p>
            <a:pPr lvl="1">
              <a:buFont typeface="Arial" panose="020B0604020202020204" pitchFamily="34" charset="0"/>
              <a:buChar char="•"/>
            </a:pPr>
            <a:r>
              <a:rPr lang="en-US" sz="2800" dirty="0"/>
              <a:t>Organizational harms may include a loss of public trust, legal liability, or remediation costs. </a:t>
            </a:r>
          </a:p>
        </p:txBody>
      </p:sp>
    </p:spTree>
    <p:extLst>
      <p:ext uri="{BB962C8B-B14F-4D97-AF65-F5344CB8AC3E}">
        <p14:creationId xmlns:p14="http://schemas.microsoft.com/office/powerpoint/2010/main" val="359659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a:bodyPr>
          <a:lstStyle/>
          <a:p>
            <a:pPr lvl="2">
              <a:buFont typeface="Arial" panose="020B0604020202020204" pitchFamily="34" charset="0"/>
              <a:buChar char="•"/>
            </a:pPr>
            <a:r>
              <a:rPr lang="en-US" sz="2800" dirty="0"/>
              <a:t>De-identifying the data.</a:t>
            </a:r>
          </a:p>
          <a:p>
            <a:pPr lvl="3">
              <a:buFont typeface="Wingdings" panose="05000000000000000000" pitchFamily="2" charset="2"/>
              <a:buChar char="§"/>
            </a:pPr>
            <a:r>
              <a:rPr lang="en-US" sz="2000" dirty="0"/>
              <a:t> PII is removed or obscured such that remaining data does not identify an individual. De-identified data may be re-identified by using a code or algorithm.</a:t>
            </a:r>
          </a:p>
          <a:p>
            <a:pPr lvl="2">
              <a:buFont typeface="Arial" panose="020B0604020202020204" pitchFamily="34" charset="0"/>
              <a:buChar char="•"/>
            </a:pPr>
            <a:r>
              <a:rPr lang="en-US" sz="2800" dirty="0"/>
              <a:t>Anonymizing the data.</a:t>
            </a:r>
          </a:p>
          <a:p>
            <a:pPr lvl="3">
              <a:buFont typeface="Wingdings" panose="05000000000000000000" pitchFamily="2" charset="2"/>
              <a:buChar char="§"/>
            </a:pPr>
            <a:r>
              <a:rPr lang="en-US" sz="2000" dirty="0"/>
              <a:t> Information that has been de-identified and a code for re-identification does not exist.</a:t>
            </a:r>
          </a:p>
          <a:p>
            <a:pPr lvl="2">
              <a:buFont typeface="Arial" panose="020B0604020202020204" pitchFamily="34" charset="0"/>
              <a:buChar char="•"/>
            </a:pPr>
            <a:r>
              <a:rPr lang="en-US" sz="2800" dirty="0"/>
              <a:t>Differential Privacy.</a:t>
            </a:r>
          </a:p>
          <a:p>
            <a:pPr lvl="3">
              <a:buFont typeface="Wingdings" panose="05000000000000000000" pitchFamily="2" charset="2"/>
              <a:buChar char="§"/>
            </a:pPr>
            <a:r>
              <a:rPr lang="en-US" sz="2000" dirty="0"/>
              <a:t>Computations are indistinguishable when run with and without any one record.</a:t>
            </a:r>
          </a:p>
          <a:p>
            <a:pPr lvl="2">
              <a:buFont typeface="Arial" panose="020B0604020202020204" pitchFamily="34" charset="0"/>
              <a:buChar char="•"/>
            </a:pPr>
            <a:r>
              <a:rPr lang="en-US" sz="2800" dirty="0"/>
              <a:t>Secure-Query based approach.</a:t>
            </a:r>
          </a:p>
          <a:p>
            <a:pPr lvl="3">
              <a:buFont typeface="Wingdings" panose="05000000000000000000" pitchFamily="2" charset="2"/>
              <a:buChar char="§"/>
            </a:pPr>
            <a:r>
              <a:rPr lang="en-US" sz="2000" dirty="0"/>
              <a:t> A data owner publishes a query language and a portal allowing researchers to submit queries. Privacy enforced by the language interpreter.</a:t>
            </a:r>
          </a:p>
        </p:txBody>
      </p:sp>
    </p:spTree>
    <p:extLst>
      <p:ext uri="{BB962C8B-B14F-4D97-AF65-F5344CB8AC3E}">
        <p14:creationId xmlns:p14="http://schemas.microsoft.com/office/powerpoint/2010/main" val="339853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Anonymizing Data</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800" dirty="0"/>
              <a:t>Privacy protection without adding fake or removing truthful information.</a:t>
            </a:r>
          </a:p>
          <a:p>
            <a:pPr lvl="1">
              <a:buFont typeface="Arial" panose="020B0604020202020204" pitchFamily="34" charset="0"/>
              <a:buChar char="•"/>
            </a:pPr>
            <a:r>
              <a:rPr lang="en-US" sz="2800" dirty="0"/>
              <a:t>Information concerning both relational and transaction attributes may lead to identification. </a:t>
            </a:r>
          </a:p>
          <a:p>
            <a:pPr lvl="1">
              <a:buFont typeface="Arial" panose="020B0604020202020204" pitchFamily="34" charset="0"/>
              <a:buChar char="•"/>
            </a:pPr>
            <a:r>
              <a:rPr lang="en-US" sz="2800" dirty="0"/>
              <a:t>K-anonymity provides minimal information loss.</a:t>
            </a:r>
          </a:p>
          <a:p>
            <a:pPr lvl="2">
              <a:buFont typeface="Arial" panose="020B0604020202020204" pitchFamily="34" charset="0"/>
              <a:buChar char="•"/>
            </a:pPr>
            <a:r>
              <a:rPr lang="en-US" sz="2400" dirty="0"/>
              <a:t>Suppression</a:t>
            </a:r>
          </a:p>
          <a:p>
            <a:pPr lvl="2">
              <a:buFont typeface="Arial" panose="020B0604020202020204" pitchFamily="34" charset="0"/>
              <a:buChar char="•"/>
            </a:pPr>
            <a:r>
              <a:rPr lang="en-US" sz="2400" dirty="0"/>
              <a:t>Generalization</a:t>
            </a:r>
          </a:p>
        </p:txBody>
      </p:sp>
    </p:spTree>
    <p:extLst>
      <p:ext uri="{BB962C8B-B14F-4D97-AF65-F5344CB8AC3E}">
        <p14:creationId xmlns:p14="http://schemas.microsoft.com/office/powerpoint/2010/main" val="18615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Privacy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800" dirty="0"/>
              <a:t>C. </a:t>
            </a:r>
            <a:r>
              <a:rPr lang="en-US" sz="2800" dirty="0" err="1"/>
              <a:t>Dwork</a:t>
            </a:r>
            <a:r>
              <a:rPr lang="en-US" sz="2800" dirty="0"/>
              <a:t>, “Differential privacy,” in ICALP, 2006, pp. 1-12.</a:t>
            </a:r>
          </a:p>
          <a:p>
            <a:pPr lvl="1">
              <a:buFont typeface="Arial" panose="020B0604020202020204" pitchFamily="34" charset="0"/>
              <a:buChar char="•"/>
            </a:pPr>
            <a:r>
              <a:rPr lang="en-US" sz="2800" dirty="0"/>
              <a:t>Various approaches to </a:t>
            </a:r>
            <a:r>
              <a:rPr lang="en-US" sz="2800" dirty="0" err="1"/>
              <a:t>anonymizing</a:t>
            </a:r>
            <a:r>
              <a:rPr lang="en-US" sz="2800" dirty="0"/>
              <a:t> records have failed when researchers managed to identify personal information by linking two or more separately </a:t>
            </a:r>
            <a:r>
              <a:rPr lang="en-US" sz="2800" dirty="0" err="1"/>
              <a:t>anonymized</a:t>
            </a:r>
            <a:r>
              <a:rPr lang="en-US" sz="2800" dirty="0"/>
              <a:t> databases. </a:t>
            </a:r>
          </a:p>
          <a:p>
            <a:pPr lvl="1">
              <a:buFont typeface="Arial" panose="020B0604020202020204" pitchFamily="34" charset="0"/>
              <a:buChar char="•"/>
            </a:pPr>
            <a:r>
              <a:rPr lang="en-US" sz="2800" dirty="0"/>
              <a:t>Differential privacy is a framework for formalizing privacy in statistical databases introduced in order to protect against these kinds of de-</a:t>
            </a:r>
            <a:r>
              <a:rPr lang="en-US" sz="2800" dirty="0" err="1"/>
              <a:t>anonymization</a:t>
            </a:r>
            <a:r>
              <a:rPr lang="en-US" sz="2800" dirty="0"/>
              <a:t> techniques.</a:t>
            </a:r>
          </a:p>
          <a:p>
            <a:pPr lvl="1">
              <a:buFont typeface="Arial" panose="020B0604020202020204" pitchFamily="34" charset="0"/>
              <a:buChar char="•"/>
            </a:pPr>
            <a:r>
              <a:rPr lang="en-US" sz="2800" dirty="0"/>
              <a:t>The presence or absence of an individual record will not affect the calculation output.</a:t>
            </a:r>
          </a:p>
        </p:txBody>
      </p:sp>
    </p:spTree>
    <p:extLst>
      <p:ext uri="{BB962C8B-B14F-4D97-AF65-F5344CB8AC3E}">
        <p14:creationId xmlns:p14="http://schemas.microsoft.com/office/powerpoint/2010/main" val="245672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Privacy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800" dirty="0"/>
                  <a:t>Definition:</a:t>
                </a:r>
              </a:p>
              <a:p>
                <a:pPr lvl="2">
                  <a:buFont typeface="Arial" panose="020B0604020202020204" pitchFamily="34" charset="0"/>
                  <a:buChar char="•"/>
                </a:pPr>
                <a:r>
                  <a:rPr lang="en-US" sz="2400" dirty="0"/>
                  <a:t>A randomized function K gives ε- differential privacy if for all data sets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oMath>
                </a14:m>
                <a:r>
                  <a:rPr lang="en-US" sz="2400" dirty="0"/>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b="0" i="1" smtClean="0">
                            <a:latin typeface="Cambria Math" panose="02040503050406030204" pitchFamily="18" charset="0"/>
                          </a:rPr>
                          <m:t>2</m:t>
                        </m:r>
                      </m:sub>
                    </m:sSub>
                  </m:oMath>
                </a14:m>
                <a:r>
                  <a:rPr lang="en-US" sz="2400" dirty="0"/>
                  <a:t> differing on at most one element, and all subsets S ⊆ Range(K), </a:t>
                </a:r>
              </a:p>
              <a:p>
                <a:pPr marL="201168" lvl="1" indent="0" algn="ctr">
                  <a:buNone/>
                </a:pPr>
                <a:r>
                  <a:rPr lang="en-US" sz="2400" dirty="0"/>
                  <a:t>	</a:t>
                </a:r>
                <a14:m>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𝜀</m:t>
                        </m:r>
                      </m:sup>
                    </m:sSup>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Pr</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oMath>
                </a14:m>
                <a:endParaRPr lang="en-US" sz="2400" dirty="0"/>
              </a:p>
              <a:p>
                <a:pPr lvl="1">
                  <a:buFont typeface="Arial" panose="020B0604020202020204" pitchFamily="34" charset="0"/>
                  <a:buChar char="•"/>
                </a:pPr>
                <a:r>
                  <a:rPr lang="en-US" sz="2800" dirty="0"/>
                  <a:t>Randomization mechanisms:</a:t>
                </a:r>
              </a:p>
              <a:p>
                <a:pPr lvl="2">
                  <a:buFont typeface="Arial" panose="020B0604020202020204" pitchFamily="34" charset="0"/>
                  <a:buChar char="•"/>
                </a:pPr>
                <a:r>
                  <a:rPr lang="en-US" sz="2400" dirty="0"/>
                  <a:t>Laplace mechanism</a:t>
                </a:r>
              </a:p>
              <a:p>
                <a:pPr lvl="2">
                  <a:buFont typeface="Arial" panose="020B0604020202020204" pitchFamily="34" charset="0"/>
                  <a:buChar char="•"/>
                </a:pPr>
                <a:r>
                  <a:rPr lang="en-US" sz="2400" dirty="0"/>
                  <a:t>Exponential mechanism</a:t>
                </a:r>
              </a:p>
              <a:p>
                <a:pPr lvl="2">
                  <a:buFont typeface="Arial" panose="020B0604020202020204" pitchFamily="34" charset="0"/>
                  <a:buChar char="•"/>
                </a:pPr>
                <a:r>
                  <a:rPr lang="en-US" sz="2400" dirty="0"/>
                  <a:t>Posterior sampling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576" r="-2121"/>
                </a:stretch>
              </a:blipFill>
            </p:spPr>
            <p:txBody>
              <a:bodyPr/>
              <a:lstStyle/>
              <a:p>
                <a:r>
                  <a:rPr lang="en-US">
                    <a:noFill/>
                  </a:rPr>
                  <a:t> </a:t>
                </a:r>
              </a:p>
            </p:txBody>
          </p:sp>
        </mc:Fallback>
      </mc:AlternateContent>
      <p:sp>
        <p:nvSpPr>
          <p:cNvPr id="4" name="TextBox 3"/>
          <p:cNvSpPr txBox="1"/>
          <p:nvPr/>
        </p:nvSpPr>
        <p:spPr>
          <a:xfrm>
            <a:off x="859692" y="5977468"/>
            <a:ext cx="3201517" cy="246221"/>
          </a:xfrm>
          <a:prstGeom prst="rect">
            <a:avLst/>
          </a:prstGeom>
          <a:noFill/>
        </p:spPr>
        <p:txBody>
          <a:bodyPr wrap="none" rtlCol="0">
            <a:spAutoFit/>
          </a:bodyPr>
          <a:lstStyle/>
          <a:p>
            <a:r>
              <a:rPr lang="en-US" sz="1000" dirty="0"/>
              <a:t>Source: https://en.wikipedia.org/wiki/Differential_privacy</a:t>
            </a:r>
          </a:p>
        </p:txBody>
      </p:sp>
    </p:spTree>
    <p:extLst>
      <p:ext uri="{BB962C8B-B14F-4D97-AF65-F5344CB8AC3E}">
        <p14:creationId xmlns:p14="http://schemas.microsoft.com/office/powerpoint/2010/main" val="2027764715"/>
      </p:ext>
    </p:extLst>
  </p:cSld>
  <p:clrMapOvr>
    <a:masterClrMapping/>
  </p:clrMapOvr>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1F497D"/>
      </a:dk2>
      <a:lt2>
        <a:srgbClr val="EEECE1"/>
      </a:lt2>
      <a:accent1>
        <a:srgbClr val="000000"/>
      </a:accent1>
      <a:accent2>
        <a:srgbClr val="FF0000"/>
      </a:accent2>
      <a:accent3>
        <a:srgbClr val="BFBFBF"/>
      </a:accent3>
      <a:accent4>
        <a:srgbClr val="4BACC6"/>
      </a:accent4>
      <a:accent5>
        <a:srgbClr val="EEECE1"/>
      </a:accent5>
      <a:accent6>
        <a:srgbClr val="E5B9B7"/>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805</TotalTime>
  <Words>961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Retrospect</vt:lpstr>
      <vt:lpstr>Aggregate Query and Analysis While Maintaining Personally Identifying Information Privacy</vt:lpstr>
      <vt:lpstr>Introduction</vt:lpstr>
      <vt:lpstr>What is PII?</vt:lpstr>
      <vt:lpstr>Examples</vt:lpstr>
      <vt:lpstr>Dangers</vt:lpstr>
      <vt:lpstr>Methods</vt:lpstr>
      <vt:lpstr>Anonymizing Data</vt:lpstr>
      <vt:lpstr>Differential Privacy</vt:lpstr>
      <vt:lpstr>Differential Privacy</vt:lpstr>
      <vt:lpstr>Differential Privacy - Example</vt:lpstr>
      <vt:lpstr>Differential Privacy - Example</vt:lpstr>
      <vt:lpstr>Differential Privacy - Example</vt:lpstr>
      <vt:lpstr>Real-world usage</vt:lpstr>
    </vt:vector>
  </TitlesOfParts>
  <Company>Santander Consumer USA,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Aggregate Query and Analysis While Maintaining Personally Identifying Information Security</dc:title>
  <dc:creator>Andrew Abbott</dc:creator>
  <cp:lastModifiedBy>Andrew Abbott</cp:lastModifiedBy>
  <cp:revision>24</cp:revision>
  <dcterms:created xsi:type="dcterms:W3CDTF">2016-11-30T15:22:58Z</dcterms:created>
  <dcterms:modified xsi:type="dcterms:W3CDTF">2016-12-08T02:23:07Z</dcterms:modified>
</cp:coreProperties>
</file>