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Mono Light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obotoMonoLight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onoLight-bold.fntdata"/><Relationship Id="rId18" Type="http://schemas.openxmlformats.org/officeDocument/2006/relationships/font" Target="fonts/RobotoMon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6b9db3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6b9db3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6b9db30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6b9db30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6b9db30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6b9db30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6b9db30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6b9db30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6b9db30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6b9db30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6b9db30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6b9db30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6b9db30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6b9db30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6b9db30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6b9db30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6b9db30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6b9db30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6b9db30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6b9db30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6b9db30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6b9db30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6b9db30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6b9db30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lay.google.com/store/apps/details?id=com.sololearn" TargetMode="External"/><Relationship Id="rId4" Type="http://schemas.openxmlformats.org/officeDocument/2006/relationships/hyperlink" Target="https://www.linkedin.com/in/anabeatrizz/" TargetMode="External"/><Relationship Id="rId5" Type="http://schemas.openxmlformats.org/officeDocument/2006/relationships/hyperlink" Target="https://context.reverso.net/translation/" TargetMode="External"/><Relationship Id="rId6" Type="http://schemas.openxmlformats.org/officeDocument/2006/relationships/hyperlink" Target="https://translate.google.com.br/?hl=pt-BR" TargetMode="External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google.com/store/apps/details?id=com.sololearn" TargetMode="External"/><Relationship Id="rId4" Type="http://schemas.openxmlformats.org/officeDocument/2006/relationships/hyperlink" Target="https://www.linkedin.com/in/anabeatrizz/" TargetMode="External"/><Relationship Id="rId5" Type="http://schemas.openxmlformats.org/officeDocument/2006/relationships/hyperlink" Target="https://context.reverso.net/translation/" TargetMode="External"/><Relationship Id="rId6" Type="http://schemas.openxmlformats.org/officeDocument/2006/relationships/hyperlink" Target="https://translate.google.com.br/?hl=pt-BR" TargetMode="External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19750" y="1151550"/>
            <a:ext cx="81045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B7B7B7"/>
                </a:solidFill>
              </a:rPr>
              <a:t>Este curso é de propriedade do aplicativo </a:t>
            </a:r>
            <a:r>
              <a:rPr b="1" lang="en" sz="3500" u="sng">
                <a:solidFill>
                  <a:srgbClr val="36ABCB"/>
                </a:solidFill>
                <a:hlinkClick r:id="rId3"/>
              </a:rPr>
              <a:t>SoloLearn</a:t>
            </a:r>
            <a:r>
              <a:rPr b="1" lang="en" sz="3500">
                <a:solidFill>
                  <a:srgbClr val="B7B7B7"/>
                </a:solidFill>
              </a:rPr>
              <a:t> e foi traduzido por </a:t>
            </a:r>
            <a:r>
              <a:rPr b="1" lang="en" sz="3500" u="sng">
                <a:solidFill>
                  <a:srgbClr val="36ABCB"/>
                </a:solidFill>
                <a:hlinkClick r:id="rId4"/>
              </a:rPr>
              <a:t>Ana Beatriz Augusto</a:t>
            </a:r>
            <a:r>
              <a:rPr b="1" lang="en" sz="3500">
                <a:solidFill>
                  <a:srgbClr val="B7B7B7"/>
                </a:solidFill>
              </a:rPr>
              <a:t> usando os recursos </a:t>
            </a:r>
            <a:r>
              <a:rPr b="1" lang="en" sz="3500" u="sng">
                <a:solidFill>
                  <a:srgbClr val="36ABCB"/>
                </a:solidFill>
                <a:hlinkClick r:id="rId5"/>
              </a:rPr>
              <a:t>Reverso Context</a:t>
            </a:r>
            <a:r>
              <a:rPr b="1" lang="en" sz="3500">
                <a:solidFill>
                  <a:srgbClr val="B7B7B7"/>
                </a:solidFill>
              </a:rPr>
              <a:t> e </a:t>
            </a:r>
            <a:r>
              <a:rPr b="1" lang="en" sz="3500" u="sng">
                <a:solidFill>
                  <a:srgbClr val="36ABCB"/>
                </a:solidFill>
                <a:hlinkClick r:id="rId6"/>
              </a:rPr>
              <a:t>Google Tradutor</a:t>
            </a:r>
            <a:r>
              <a:rPr b="1" lang="en" sz="3500">
                <a:solidFill>
                  <a:srgbClr val="B7B7B7"/>
                </a:solidFill>
              </a:rPr>
              <a:t>.</a:t>
            </a:r>
            <a:endParaRPr b="1" sz="3500">
              <a:solidFill>
                <a:srgbClr val="B7B7B7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Comentários de múltiplas linhas são usados para comentários que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ocupam mais do que uma única linha.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Um comentário de múltiplas linhas começa com </a:t>
            </a:r>
            <a:r>
              <a:rPr lang="en" sz="23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  <a:r>
              <a:rPr lang="en" sz="2300">
                <a:solidFill>
                  <a:srgbClr val="B7B7B7"/>
                </a:solidFill>
              </a:rPr>
              <a:t> e termina com </a:t>
            </a:r>
            <a:r>
              <a:rPr lang="en" sz="23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23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php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300">
                <a:solidFill>
                  <a:srgbClr val="0B539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BF9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"&lt;p&gt;Olá mundo!&lt;/p&gt;"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/*</a:t>
            </a:r>
            <a:endParaRPr sz="2300">
              <a:solidFill>
                <a:srgbClr val="43434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Este é um comentário</a:t>
            </a:r>
            <a:endParaRPr sz="2300">
              <a:solidFill>
                <a:srgbClr val="43434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que abrange</a:t>
            </a:r>
            <a:endParaRPr sz="2300">
              <a:solidFill>
                <a:srgbClr val="43434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múltiplas linhas</a:t>
            </a:r>
            <a:endParaRPr sz="2300">
              <a:solidFill>
                <a:srgbClr val="43434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*/</a:t>
            </a:r>
            <a:endParaRPr sz="2300">
              <a:solidFill>
                <a:srgbClr val="43434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300">
                <a:solidFill>
                  <a:srgbClr val="0B539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BF9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"&lt;p&gt;Estou aprendendo PHP!&lt;/p&gt;"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300">
                <a:solidFill>
                  <a:srgbClr val="0B539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BF9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"&lt;p&gt;Este é meu primeiro programa!&lt;/p&gt;"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/>
        </p:nvSpPr>
        <p:spPr>
          <a:xfrm>
            <a:off x="0" y="1591500"/>
            <a:ext cx="91440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Adicionar comentários conforme escreve seu código é uma boa prática.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Isso ajuda outros a entenderem seu pensamento e fica mais fácil para você se lembrar como pensou quando olhar o código depois.</a:t>
            </a:r>
            <a:endParaRPr sz="23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519750" y="1151550"/>
            <a:ext cx="81045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B7B7B7"/>
                </a:solidFill>
              </a:rPr>
              <a:t>Este curso é de propriedade do aplicativo </a:t>
            </a:r>
            <a:r>
              <a:rPr b="1" lang="en" sz="3500" u="sng">
                <a:solidFill>
                  <a:srgbClr val="36ABCB"/>
                </a:solidFill>
                <a:hlinkClick r:id="rId3"/>
              </a:rPr>
              <a:t>SoloLearn</a:t>
            </a:r>
            <a:r>
              <a:rPr b="1" lang="en" sz="3500">
                <a:solidFill>
                  <a:srgbClr val="B7B7B7"/>
                </a:solidFill>
              </a:rPr>
              <a:t> e foi traduzido por </a:t>
            </a:r>
            <a:r>
              <a:rPr b="1" lang="en" sz="3500" u="sng">
                <a:solidFill>
                  <a:srgbClr val="36ABCB"/>
                </a:solidFill>
                <a:hlinkClick r:id="rId4"/>
              </a:rPr>
              <a:t>Ana Beatriz Augusto</a:t>
            </a:r>
            <a:r>
              <a:rPr b="1" lang="en" sz="3500">
                <a:solidFill>
                  <a:srgbClr val="B7B7B7"/>
                </a:solidFill>
              </a:rPr>
              <a:t> usando os recursos </a:t>
            </a:r>
            <a:r>
              <a:rPr b="1" lang="en" sz="3500" u="sng">
                <a:solidFill>
                  <a:srgbClr val="36ABCB"/>
                </a:solidFill>
                <a:hlinkClick r:id="rId5"/>
              </a:rPr>
              <a:t>Reverso Context</a:t>
            </a:r>
            <a:r>
              <a:rPr b="1" lang="en" sz="3500">
                <a:solidFill>
                  <a:srgbClr val="B7B7B7"/>
                </a:solidFill>
              </a:rPr>
              <a:t> e </a:t>
            </a:r>
            <a:r>
              <a:rPr b="1" lang="en" sz="3500" u="sng">
                <a:solidFill>
                  <a:srgbClr val="36ABCB"/>
                </a:solidFill>
                <a:hlinkClick r:id="rId6"/>
              </a:rPr>
              <a:t>Google Tradutor</a:t>
            </a:r>
            <a:r>
              <a:rPr b="1" lang="en" sz="3500">
                <a:solidFill>
                  <a:srgbClr val="B7B7B7"/>
                </a:solidFill>
              </a:rPr>
              <a:t>.</a:t>
            </a:r>
            <a:endParaRPr b="1" sz="3500">
              <a:solidFill>
                <a:srgbClr val="B7B7B7"/>
              </a:solidFill>
            </a:endParaRPr>
          </a:p>
        </p:txBody>
      </p:sp>
      <p:pic>
        <p:nvPicPr>
          <p:cNvPr id="113" name="Google Shape;11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186450"/>
            <a:ext cx="9144000" cy="4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7B7B7"/>
                </a:solidFill>
              </a:rPr>
              <a:t>Introdução ao PHP</a:t>
            </a:r>
            <a:endParaRPr b="1" sz="3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PHP é uma linguagem script de código aberto muito popular e gratuita. Os scripts PHP são executados no servidor.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Algumas coisas que o PHP é capaz de fazer: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- Gerar conteúdo dinâmico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- Criar, abrir, ler, escrever, deletar e fechar arquivos no servidor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- Coletar dados de formularios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- Adicionar, deletar e modificar informações armazenadas em seu banco de dados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- Controlar acesso de usuarios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- Criptografar dados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- e muito mais!</a:t>
            </a:r>
            <a:endParaRPr sz="23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Antes de começar a ver este tutorial, você deve ter um básico entendimento sobre HTML.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PHP tem poder suficiente para trabalhar no núcleo do WordPress, o mais movimentado sistema blog na web. Também tem os requisitos necessários para executar o Facebook, a maior rede social da web!</a:t>
            </a:r>
            <a:endParaRPr sz="2300">
              <a:solidFill>
                <a:srgbClr val="B7B7B7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Char char="●"/>
            </a:pPr>
            <a:r>
              <a:rPr lang="en" sz="2300">
                <a:solidFill>
                  <a:srgbClr val="B7B7B7"/>
                </a:solidFill>
              </a:rPr>
              <a:t>O PHP executa em muitas plataformas diferentes incluindo Windows, Linux, Unix, Mac OS X, e outras.</a:t>
            </a:r>
            <a:endParaRPr sz="2300">
              <a:solidFill>
                <a:srgbClr val="B7B7B7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Char char="●"/>
            </a:pPr>
            <a:r>
              <a:rPr lang="en" sz="2300">
                <a:solidFill>
                  <a:srgbClr val="B7B7B7"/>
                </a:solidFill>
              </a:rPr>
              <a:t>PHP é compatível com quase qualquer servidor moderno, como Apache, IIS, e mais.</a:t>
            </a:r>
            <a:endParaRPr sz="2300">
              <a:solidFill>
                <a:srgbClr val="B7B7B7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Char char="●"/>
            </a:pPr>
            <a:r>
              <a:rPr lang="en" sz="2300">
                <a:solidFill>
                  <a:srgbClr val="B7B7B7"/>
                </a:solidFill>
              </a:rPr>
              <a:t>PHP tem suporte para diversos bancos de dados.</a:t>
            </a:r>
            <a:endParaRPr sz="2300">
              <a:solidFill>
                <a:srgbClr val="B7B7B7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Char char="●"/>
            </a:pPr>
            <a:r>
              <a:rPr lang="en" sz="2300">
                <a:solidFill>
                  <a:srgbClr val="B7B7B7"/>
                </a:solidFill>
              </a:rPr>
              <a:t>PHP é gratuito!</a:t>
            </a:r>
            <a:endParaRPr sz="2300">
              <a:solidFill>
                <a:srgbClr val="B7B7B7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Char char="●"/>
            </a:pPr>
            <a:r>
              <a:rPr lang="en" sz="2300">
                <a:solidFill>
                  <a:srgbClr val="B7B7B7"/>
                </a:solidFill>
              </a:rPr>
              <a:t>PHP é fácil de aprender e executa de forma eficiente no lado do servidor.</a:t>
            </a:r>
            <a:endParaRPr sz="23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7B7B7"/>
                </a:solidFill>
              </a:rPr>
              <a:t>Tags PHP</a:t>
            </a:r>
            <a:endParaRPr b="1" sz="3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Um script PHP começa com </a:t>
            </a:r>
            <a:r>
              <a:rPr lang="en" sz="23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r>
              <a:rPr lang="en" sz="2300">
                <a:solidFill>
                  <a:srgbClr val="B7B7B7"/>
                </a:solidFill>
              </a:rPr>
              <a:t> e termina com </a:t>
            </a:r>
            <a:r>
              <a:rPr lang="en" sz="23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23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php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300">
                <a:solidFill>
                  <a:srgbClr val="43434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O código PHP vem aqui</a:t>
            </a:r>
            <a:endParaRPr sz="2300">
              <a:solidFill>
                <a:srgbClr val="43434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2300">
              <a:solidFill>
                <a:srgbClr val="741B47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741B47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Aqui está um exemplo de um simples arquivo PHP. O script PHP usa uma função embutida chamada </a:t>
            </a:r>
            <a:r>
              <a:rPr lang="en" sz="2300">
                <a:solidFill>
                  <a:srgbClr val="B7B7B7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echo</a:t>
            </a:r>
            <a:r>
              <a:rPr lang="en" sz="2300">
                <a:solidFill>
                  <a:srgbClr val="B7B7B7"/>
                </a:solidFill>
              </a:rPr>
              <a:t> para mostrar o texto </a:t>
            </a:r>
            <a:r>
              <a:rPr lang="en" sz="23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Olá mundo</a:t>
            </a:r>
            <a:r>
              <a:rPr lang="en" sz="2300">
                <a:solidFill>
                  <a:srgbClr val="B7B7B7"/>
                </a:solidFill>
              </a:rPr>
              <a:t> em uma página web ➔</a:t>
            </a:r>
            <a:endParaRPr sz="2300">
              <a:solidFill>
                <a:srgbClr val="741B47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&gt;Minha primeira página PHP&lt;/</a:t>
            </a: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&lt;/</a:t>
            </a: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php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echo </a:t>
            </a:r>
            <a:r>
              <a:rPr lang="en" sz="2300">
                <a:solidFill>
                  <a:srgbClr val="BF9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"Olá mundo!"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&lt;/</a:t>
            </a: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0" y="172350"/>
            <a:ext cx="9144000" cy="4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De modo alternativo, podemos incluir o PHP na tag </a:t>
            </a:r>
            <a:r>
              <a:rPr lang="en" sz="23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 sz="2300">
                <a:solidFill>
                  <a:srgbClr val="B7B7B7"/>
                </a:solidFill>
              </a:rPr>
              <a:t> do HTML.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…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38761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language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300">
                <a:solidFill>
                  <a:srgbClr val="BF9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"php"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echo </a:t>
            </a:r>
            <a:r>
              <a:rPr lang="en" sz="2300">
                <a:solidFill>
                  <a:srgbClr val="BF9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"Olá mundo!"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&lt;/</a:t>
            </a: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…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Entretanto, a versão mais recente do PHP removeu o suporte para as tags </a:t>
            </a:r>
            <a:r>
              <a:rPr lang="en" sz="23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&lt;script language="php"&gt;</a:t>
            </a:r>
            <a:r>
              <a:rPr lang="en" sz="2300">
                <a:solidFill>
                  <a:srgbClr val="B7B7B7"/>
                </a:solidFill>
              </a:rPr>
              <a:t>. Sendo assim, recomendamos usar </a:t>
            </a:r>
            <a:r>
              <a:rPr lang="en" sz="23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&lt;?php ?&gt;</a:t>
            </a:r>
            <a:r>
              <a:rPr lang="en" sz="2300">
                <a:solidFill>
                  <a:srgbClr val="B7B7B7"/>
                </a:solidFill>
              </a:rPr>
              <a:t> exclusivamente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0" y="1082700"/>
            <a:ext cx="91440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Você também pode usar as tags abreviadas, </a:t>
            </a:r>
            <a:r>
              <a:rPr lang="en" sz="23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&lt;? ?&gt;</a:t>
            </a:r>
            <a:r>
              <a:rPr lang="en" sz="2300">
                <a:solidFill>
                  <a:srgbClr val="B7B7B7"/>
                </a:solidFill>
              </a:rPr>
              <a:t>, se forem suportadas pelo servidor.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endParaRPr sz="2300">
              <a:solidFill>
                <a:srgbClr val="741B47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echo </a:t>
            </a:r>
            <a:r>
              <a:rPr lang="en" sz="2300">
                <a:solidFill>
                  <a:srgbClr val="BF9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"Olá mundo!"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2300">
              <a:solidFill>
                <a:srgbClr val="741B47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Usar as tags acima é a maneira recomendada de se definir scripts PHP.</a:t>
            </a:r>
            <a:endParaRPr sz="23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0" y="323550"/>
            <a:ext cx="9144000" cy="4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7B7B7"/>
                </a:solidFill>
              </a:rPr>
              <a:t>Echo</a:t>
            </a:r>
            <a:endParaRPr b="1" sz="3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O PHP tem uma função embutida, </a:t>
            </a:r>
            <a:r>
              <a:rPr lang="en" sz="23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2300">
                <a:solidFill>
                  <a:srgbClr val="B7B7B7"/>
                </a:solidFill>
              </a:rPr>
              <a:t>, que é usada para mostrar textos.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Na verdade, não é uma função; é uma construção da linguagem. Sendo assim, não precisa de parênteses.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Vamos mostrar um texto.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php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echo </a:t>
            </a:r>
            <a:r>
              <a:rPr lang="en" sz="2300">
                <a:solidFill>
                  <a:srgbClr val="BF9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"Eu amo PHP!"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2300">
              <a:solidFill>
                <a:srgbClr val="741B47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O texto deve estar dentro de aspas simples ou duplas.</a:t>
            </a:r>
            <a:endParaRPr sz="23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Cada afirmação PHP deve terminar com ponto e vírgula.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php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300">
                <a:solidFill>
                  <a:srgbClr val="0B539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BF9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300">
                <a:solidFill>
                  <a:srgbClr val="0B539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BF9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300">
                <a:solidFill>
                  <a:srgbClr val="0B539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BF9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Esquecer de adicionar ponto e vírgula resultará em um erro.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Marcação HTML pode ser adicionada ao texto dentro da afirmação </a:t>
            </a:r>
            <a:r>
              <a:rPr lang="en" sz="2300">
                <a:solidFill>
                  <a:srgbClr val="B7B7B7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echo</a:t>
            </a:r>
            <a:r>
              <a:rPr lang="en" sz="2300">
                <a:solidFill>
                  <a:srgbClr val="B7B7B7"/>
                </a:solidFill>
              </a:rPr>
              <a:t>: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php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300">
                <a:solidFill>
                  <a:srgbClr val="0B539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BF9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"&lt;strong&gt;Este é um texto em negrito.&lt;/strong&gt;"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0" y="150450"/>
            <a:ext cx="91440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7B7B7"/>
                </a:solidFill>
              </a:rPr>
              <a:t>Comentários</a:t>
            </a:r>
            <a:endParaRPr b="1" sz="3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No código PHP, um comentário é uma linha que não é executada como parte do programa. Você pode usar comentários para se comunicar com outros, assim, eles entendem o que você está fazendo, ou para você se lembrar do que fez.</a:t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Um comentário de uma única linha começa com </a:t>
            </a:r>
            <a:r>
              <a:rPr lang="en" sz="23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endParaRPr sz="23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php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300">
                <a:solidFill>
                  <a:srgbClr val="0B539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BF9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"&lt;p&gt;Olá mundo!&lt;/p&gt;"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// Este é um comentário de uma única linha</a:t>
            </a:r>
            <a:endParaRPr sz="2300">
              <a:solidFill>
                <a:srgbClr val="43434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300">
                <a:solidFill>
                  <a:srgbClr val="0B539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BF9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"&lt;p&gt;Estou aprendendo PHP!&lt;/p&gt;"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300">
                <a:solidFill>
                  <a:srgbClr val="0B539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BF9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"&lt;p&gt;Este é meu primeiro programa!&lt;/p&gt;"</a:t>
            </a:r>
            <a:r>
              <a:rPr lang="en" sz="23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300">
                <a:solidFill>
                  <a:srgbClr val="741B47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23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