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7" roundtripDataSignature="AMtx7mjCWrErexqfoV5Y00jknRIzyhxRZ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6F3319BB-BA59-401F-A321-2DC5798C119B}">
  <a:tblStyle styleId="{6F3319BB-BA59-401F-A321-2DC5798C119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7"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28f5c0d88b7_1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3" name="Google Shape;153;g28f5c0d88b7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8f5c0d88b7_1_1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8f5c0d88b7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2d1ba1cf7be_4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g2d1ba1cf7be_4_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6ccef0988a_0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76" name="Google Shape;176;g26ccef0988a_0_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4" name="Google Shape;194;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6ccfacd0cf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03" name="Google Shape;203;g26ccfacd0cf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6ccfacd0cf_0_8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10" name="Google Shape;210;g26ccfacd0cf_0_8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6ccef0988a_0_3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18" name="Google Shape;218;g26ccef0988a_0_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270131e5e2f_0_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270131e5e2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1" name="Google Shape;91;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6ccef0988a_0_2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235" name="Google Shape;235;g26ccef0988a_0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44" name="Google Shape;244;p2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7" name="Google Shape;97;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3" name="Google Shape;103;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ccfacd0cf_0_16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g26ccfacd0cf_0_1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6ccfacd0cf_0_2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7" name="Google Shape;117;g26ccfacd0cf_0_24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6" name="Google Shape;126;p1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5" name="Google Shape;135;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5" name="Google Shape;14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2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3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1"/>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3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3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32"/>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2"/>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3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3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3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3" name="Shape 23"/>
        <p:cNvGrpSpPr/>
        <p:nvPr/>
      </p:nvGrpSpPr>
      <p:grpSpPr>
        <a:xfrm>
          <a:off x="0" y="0"/>
          <a:ext cx="0" cy="0"/>
          <a:chOff x="0" y="0"/>
          <a:chExt cx="0" cy="0"/>
        </a:xfrm>
      </p:grpSpPr>
      <p:sp>
        <p:nvSpPr>
          <p:cNvPr id="24" name="Google Shape;24;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6" name="Google Shape;26;p2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7" name="Google Shape;2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0" name="Shape 30"/>
        <p:cNvGrpSpPr/>
        <p:nvPr/>
      </p:nvGrpSpPr>
      <p:grpSpPr>
        <a:xfrm>
          <a:off x="0" y="0"/>
          <a:ext cx="0" cy="0"/>
          <a:chOff x="0" y="0"/>
          <a:chExt cx="0" cy="0"/>
        </a:xfrm>
      </p:grpSpPr>
      <p:sp>
        <p:nvSpPr>
          <p:cNvPr id="31" name="Google Shape;31;p2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3" name="Google Shape;33;p2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4" name="Google Shape;34;p2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5" name="Google Shape;35;p2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26"/>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26"/>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2" name="Google Shape;42;p2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2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2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9"/>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9"/>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9"/>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30"/>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30"/>
          <p:cNvSpPr/>
          <p:nvPr>
            <p:ph idx="2" type="pic"/>
          </p:nvPr>
        </p:nvSpPr>
        <p:spPr>
          <a:xfrm>
            <a:off x="5183188" y="987425"/>
            <a:ext cx="6172200" cy="4873625"/>
          </a:xfrm>
          <a:prstGeom prst="rect">
            <a:avLst/>
          </a:prstGeom>
          <a:noFill/>
          <a:ln>
            <a:noFill/>
          </a:ln>
        </p:spPr>
      </p:sp>
      <p:sp>
        <p:nvSpPr>
          <p:cNvPr id="64" name="Google Shape;64;p30"/>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3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3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8" name="Google Shape;8;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9" name="Google Shape;9;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0" name="Google Shape;10;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9.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8.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4.png"/><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1.png"/><Relationship Id="rId4" Type="http://schemas.openxmlformats.org/officeDocument/2006/relationships/image" Target="../media/image26.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7.jpg"/><Relationship Id="rId4" Type="http://schemas.openxmlformats.org/officeDocument/2006/relationships/image" Target="../media/image28.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 Id="rId4" Type="http://schemas.openxmlformats.org/officeDocument/2006/relationships/image" Target="../media/image5.png"/><Relationship Id="rId5" Type="http://schemas.openxmlformats.org/officeDocument/2006/relationships/image" Target="../media/image11.png"/><Relationship Id="rId6"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1" y="0"/>
            <a:ext cx="12188952"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pic>
        <p:nvPicPr>
          <p:cNvPr descr="Heart Attack Analysis &amp; Prediction Dataset | by Basak Argunsah | Medium" id="85" name="Google Shape;85;p1"/>
          <p:cNvPicPr preferRelativeResize="0"/>
          <p:nvPr/>
        </p:nvPicPr>
        <p:blipFill rotWithShape="1">
          <a:blip r:embed="rId3">
            <a:alphaModFix/>
          </a:blip>
          <a:srcRect b="-1" l="0" r="5882" t="0"/>
          <a:stretch/>
        </p:blipFill>
        <p:spPr>
          <a:xfrm>
            <a:off x="1" y="10"/>
            <a:ext cx="9669642" cy="6857990"/>
          </a:xfrm>
          <a:prstGeom prst="rect">
            <a:avLst/>
          </a:prstGeom>
          <a:noFill/>
          <a:ln>
            <a:noFill/>
          </a:ln>
        </p:spPr>
      </p:pic>
      <p:sp>
        <p:nvSpPr>
          <p:cNvPr id="86" name="Google Shape;86;p1"/>
          <p:cNvSpPr/>
          <p:nvPr/>
        </p:nvSpPr>
        <p:spPr>
          <a:xfrm flipH="1">
            <a:off x="5125019" y="0"/>
            <a:ext cx="7066978" cy="6858000"/>
          </a:xfrm>
          <a:prstGeom prst="rect">
            <a:avLst/>
          </a:prstGeom>
          <a:gradFill>
            <a:gsLst>
              <a:gs pos="0">
                <a:srgbClr val="FFFFFF">
                  <a:alpha val="0"/>
                </a:srgbClr>
              </a:gs>
              <a:gs pos="19000">
                <a:srgbClr val="FFFFFF">
                  <a:alpha val="37254"/>
                </a:srgbClr>
              </a:gs>
              <a:gs pos="35000">
                <a:srgbClr val="FFFFFF">
                  <a:alpha val="76470"/>
                </a:srgbClr>
              </a:gs>
              <a:gs pos="48000">
                <a:schemeClr val="lt1"/>
              </a:gs>
              <a:gs pos="100000">
                <a:schemeClr val="lt1"/>
              </a:gs>
            </a:gsLst>
            <a:lin ang="108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Calibri"/>
              <a:ea typeface="Calibri"/>
              <a:cs typeface="Calibri"/>
              <a:sym typeface="Calibri"/>
            </a:endParaRPr>
          </a:p>
        </p:txBody>
      </p:sp>
      <p:sp>
        <p:nvSpPr>
          <p:cNvPr id="87" name="Google Shape;87;p1"/>
          <p:cNvSpPr txBox="1"/>
          <p:nvPr>
            <p:ph type="ctrTitle"/>
          </p:nvPr>
        </p:nvSpPr>
        <p:spPr>
          <a:xfrm>
            <a:off x="6736702" y="365124"/>
            <a:ext cx="5452249" cy="20421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2500"/>
              <a:buFont typeface="Calibri"/>
              <a:buNone/>
            </a:pPr>
            <a:r>
              <a:rPr b="1" lang="en-US" sz="2500"/>
              <a:t>Predicting Heart Disease with Different Machine Learning Techniques</a:t>
            </a:r>
            <a:br>
              <a:rPr b="1" lang="en-US" sz="2500"/>
            </a:br>
            <a:br>
              <a:rPr lang="en-US" sz="2500"/>
            </a:br>
            <a:endParaRPr sz="2500"/>
          </a:p>
        </p:txBody>
      </p:sp>
      <p:sp>
        <p:nvSpPr>
          <p:cNvPr id="88" name="Google Shape;88;p1"/>
          <p:cNvSpPr txBox="1"/>
          <p:nvPr>
            <p:ph idx="1" type="subTitle"/>
          </p:nvPr>
        </p:nvSpPr>
        <p:spPr>
          <a:xfrm>
            <a:off x="7531610" y="4277049"/>
            <a:ext cx="3822189" cy="1899913"/>
          </a:xfrm>
          <a:prstGeom prst="rect">
            <a:avLst/>
          </a:prstGeom>
          <a:noFill/>
          <a:ln>
            <a:noFill/>
          </a:ln>
        </p:spPr>
        <p:txBody>
          <a:bodyPr anchorCtr="0" anchor="t" bIns="45700" lIns="91425" spcFirstLastPara="1" rIns="91425" wrap="square" tIns="45700">
            <a:normAutofit/>
          </a:bodyPr>
          <a:lstStyle/>
          <a:p>
            <a:pPr indent="0" lvl="0" marL="0" marR="0" rtl="0" algn="l">
              <a:lnSpc>
                <a:spcPct val="90000"/>
              </a:lnSpc>
              <a:spcBef>
                <a:spcPts val="0"/>
              </a:spcBef>
              <a:spcAft>
                <a:spcPts val="0"/>
              </a:spcAft>
              <a:buClr>
                <a:schemeClr val="dk1"/>
              </a:buClr>
              <a:buSzPts val="2000"/>
              <a:buNone/>
            </a:pPr>
            <a:r>
              <a:rPr lang="en-US" sz="2000"/>
              <a:t>By:</a:t>
            </a:r>
            <a:endParaRPr sz="2000"/>
          </a:p>
          <a:p>
            <a:pPr indent="0" lvl="0" marL="0" marR="0" rtl="0" algn="l">
              <a:lnSpc>
                <a:spcPct val="90000"/>
              </a:lnSpc>
              <a:spcBef>
                <a:spcPts val="0"/>
              </a:spcBef>
              <a:spcAft>
                <a:spcPts val="0"/>
              </a:spcAft>
              <a:buClr>
                <a:schemeClr val="dk1"/>
              </a:buClr>
              <a:buSzPts val="2000"/>
              <a:buNone/>
            </a:pPr>
            <a:r>
              <a:rPr lang="en-US" sz="2000"/>
              <a:t>Anabel Aguilar Ramirez </a:t>
            </a:r>
            <a:endParaRPr/>
          </a:p>
          <a:p>
            <a:pPr indent="0" lvl="0" marL="0" marR="0" rtl="0" algn="l">
              <a:lnSpc>
                <a:spcPct val="90000"/>
              </a:lnSpc>
              <a:spcBef>
                <a:spcPts val="0"/>
              </a:spcBef>
              <a:spcAft>
                <a:spcPts val="0"/>
              </a:spcAft>
              <a:buClr>
                <a:schemeClr val="dk1"/>
              </a:buClr>
              <a:buSzPts val="2000"/>
              <a:buNone/>
            </a:pPr>
            <a:r>
              <a:rPr lang="en-US" sz="2000"/>
              <a:t>Agata Fietko </a:t>
            </a:r>
            <a:endParaRPr/>
          </a:p>
          <a:p>
            <a:pPr indent="0" lvl="0" marL="0" marR="0" rtl="0" algn="l">
              <a:lnSpc>
                <a:spcPct val="90000"/>
              </a:lnSpc>
              <a:spcBef>
                <a:spcPts val="0"/>
              </a:spcBef>
              <a:spcAft>
                <a:spcPts val="0"/>
              </a:spcAft>
              <a:buClr>
                <a:schemeClr val="dk1"/>
              </a:buClr>
              <a:buSzPts val="2000"/>
              <a:buNone/>
            </a:pPr>
            <a:r>
              <a:rPr lang="en-US" sz="2000"/>
              <a:t>Tiffany Cerny-Czykier </a:t>
            </a:r>
            <a:endParaRPr/>
          </a:p>
          <a:p>
            <a:pPr indent="127000" lvl="0" marL="0" marR="0" rtl="0" algn="l">
              <a:lnSpc>
                <a:spcPct val="90000"/>
              </a:lnSpc>
              <a:spcBef>
                <a:spcPts val="0"/>
              </a:spcBef>
              <a:spcAft>
                <a:spcPts val="0"/>
              </a:spcAft>
              <a:buClr>
                <a:schemeClr val="dk1"/>
              </a:buClr>
              <a:buSzPts val="2000"/>
              <a:buFont typeface="Arial"/>
              <a:buNone/>
            </a:pPr>
            <a:r>
              <a:t/>
            </a:r>
            <a:endParaRPr sz="2000"/>
          </a:p>
          <a:p>
            <a:pPr indent="-127000" lvl="0" marL="0" marR="0" rtl="0" algn="l">
              <a:lnSpc>
                <a:spcPct val="90000"/>
              </a:lnSpc>
              <a:spcBef>
                <a:spcPts val="0"/>
              </a:spcBef>
              <a:spcAft>
                <a:spcPts val="0"/>
              </a:spcAft>
              <a:buClr>
                <a:schemeClr val="dk1"/>
              </a:buClr>
              <a:buSzPts val="2000"/>
              <a:buFont typeface="Arial"/>
              <a:buChar char="•"/>
            </a:pPr>
            <a:r>
              <a:rPr lang="en-US" sz="2000"/>
              <a:t>Business Analytics Capstone</a:t>
            </a:r>
            <a:endParaRPr/>
          </a:p>
          <a:p>
            <a:pPr indent="127000" lvl="0" marL="0" rtl="0" algn="l">
              <a:lnSpc>
                <a:spcPct val="90000"/>
              </a:lnSpc>
              <a:spcBef>
                <a:spcPts val="1000"/>
              </a:spcBef>
              <a:spcAft>
                <a:spcPts val="0"/>
              </a:spcAft>
              <a:buClr>
                <a:schemeClr val="dk1"/>
              </a:buClr>
              <a:buSzPts val="2000"/>
              <a:buFont typeface="Arial"/>
              <a:buNone/>
            </a:pPr>
            <a:r>
              <a:t/>
            </a:r>
            <a:endParaRPr sz="2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28f5c0d88b7_1_7"/>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56" name="Google Shape;156;g28f5c0d88b7_1_7"/>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57" name="Google Shape;157;g28f5c0d88b7_1_7"/>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g28f5c0d88b7_1_1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163" name="Google Shape;163;g28f5c0d88b7_1_14"/>
          <p:cNvSpPr txBox="1"/>
          <p:nvPr>
            <p:ph idx="1" type="body"/>
          </p:nvPr>
        </p:nvSpPr>
        <p:spPr>
          <a:xfrm>
            <a:off x="838200" y="1825625"/>
            <a:ext cx="10515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164" name="Google Shape;164;g28f5c0d88b7_1_14"/>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2d1ba1cf7be_4_5"/>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BUSINESS INTELLIGENCE </a:t>
            </a:r>
            <a:endParaRPr/>
          </a:p>
        </p:txBody>
      </p:sp>
      <p:graphicFrame>
        <p:nvGraphicFramePr>
          <p:cNvPr id="170" name="Google Shape;170;g2d1ba1cf7be_4_5"/>
          <p:cNvGraphicFramePr/>
          <p:nvPr/>
        </p:nvGraphicFramePr>
        <p:xfrm>
          <a:off x="6595380" y="1672883"/>
          <a:ext cx="3000000" cy="3000000"/>
        </p:xfrm>
        <a:graphic>
          <a:graphicData uri="http://schemas.openxmlformats.org/drawingml/2006/table">
            <a:tbl>
              <a:tblPr>
                <a:noFill/>
                <a:tableStyleId>{6F3319BB-BA59-401F-A321-2DC5798C119B}</a:tableStyleId>
              </a:tblPr>
              <a:tblGrid>
                <a:gridCol w="876300"/>
                <a:gridCol w="695325"/>
                <a:gridCol w="752475"/>
                <a:gridCol w="752475"/>
                <a:gridCol w="800100"/>
                <a:gridCol w="733425"/>
                <a:gridCol w="733425"/>
              </a:tblGrid>
              <a:tr h="171450">
                <a:tc>
                  <a:txBody>
                    <a:bodyPr/>
                    <a:lstStyle/>
                    <a:p>
                      <a:pPr indent="0" lvl="0" marL="304800" marR="0" rtl="0" algn="l">
                        <a:spcBef>
                          <a:spcPts val="0"/>
                        </a:spcBef>
                        <a:spcAft>
                          <a:spcPts val="0"/>
                        </a:spcAft>
                        <a:buNone/>
                      </a:pPr>
                      <a:r>
                        <a:rPr b="0" i="0" lang="en-US" sz="1100" u="none" cap="none" strike="noStrike">
                          <a:solidFill>
                            <a:srgbClr val="000000"/>
                          </a:solidFill>
                          <a:latin typeface="Arial"/>
                          <a:ea typeface="Arial"/>
                          <a:cs typeface="Arial"/>
                          <a:sym typeface="Arial"/>
                        </a:rPr>
                        <a:t>1.</a:t>
                      </a:r>
                      <a:r>
                        <a:rPr b="0" i="0" lang="en-US" sz="700" u="none" cap="none" strike="noStrike">
                          <a:solidFill>
                            <a:srgbClr val="000000"/>
                          </a:solidFill>
                          <a:latin typeface="Times New Roman"/>
                          <a:ea typeface="Times New Roman"/>
                          <a:cs typeface="Times New Roman"/>
                          <a:sym typeface="Times New Roman"/>
                        </a:rPr>
                        <a:t>     </a:t>
                      </a:r>
                      <a:r>
                        <a:rPr b="0" i="0" lang="en-US" sz="1100" u="none" cap="none" strike="noStrike">
                          <a:solidFill>
                            <a:srgbClr val="000000"/>
                          </a:solidFill>
                          <a:latin typeface="Arial"/>
                          <a:ea typeface="Arial"/>
                          <a:cs typeface="Arial"/>
                          <a:sym typeface="Arial"/>
                        </a:rPr>
                        <a:t> </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gridSpan="3">
                  <a:txBody>
                    <a:bodyPr/>
                    <a:lstStyle/>
                    <a:p>
                      <a:pPr indent="0" lvl="0" marL="12700" marR="0" rtl="0" algn="l">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Classifier 1: Logistic</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c gridSpan="3">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Classifier 2 : J48</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c hMerge="1"/>
              </a:tr>
              <a:tr h="323850">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 </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Default</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weight =2</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weight =3</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Default</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weight =2</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weight =3</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1450">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Accuracy</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82.2%</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82.8</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81.5</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78.6%</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81.8%</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80.9%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1450">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Precision</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0.810</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0.787</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0.766</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0.791</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0.789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0.764</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1450">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Recall</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0.879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0.939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0.952</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0.824</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0.909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0.939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323850">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F-Measure</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0.843</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0.856</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0.849</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0.807 </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0.845</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0.842</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1450">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AUC</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0.899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0.899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0.899</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0.788</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0.829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0.819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1450">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 of FN</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20</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10</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8</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29</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15</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10</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171450">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 of FP</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34</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42</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48</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36</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40</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12700" marR="0" rtl="0" algn="l">
                        <a:spcBef>
                          <a:spcPts val="0"/>
                        </a:spcBef>
                        <a:spcAft>
                          <a:spcPts val="0"/>
                        </a:spcAft>
                        <a:buNone/>
                      </a:pPr>
                      <a:r>
                        <a:rPr b="0" i="0" lang="en-US" sz="1100" u="none" cap="none" strike="noStrike">
                          <a:solidFill>
                            <a:srgbClr val="000000"/>
                          </a:solidFill>
                          <a:latin typeface="Arial"/>
                          <a:ea typeface="Arial"/>
                          <a:cs typeface="Arial"/>
                          <a:sym typeface="Arial"/>
                        </a:rPr>
                        <a:t>48</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71" name="Google Shape;171;g2d1ba1cf7be_4_5"/>
          <p:cNvSpPr txBox="1"/>
          <p:nvPr/>
        </p:nvSpPr>
        <p:spPr>
          <a:xfrm>
            <a:off x="0" y="1385409"/>
            <a:ext cx="6096000" cy="20625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Cost sensitivity scenario:</a:t>
            </a:r>
            <a:endParaRPr sz="1800">
              <a:solidFill>
                <a:schemeClr val="dk1"/>
              </a:solidFill>
              <a:latin typeface="Calibri"/>
              <a:ea typeface="Calibri"/>
              <a:cs typeface="Calibri"/>
              <a:sym typeface="Calibri"/>
            </a:endParaRPr>
          </a:p>
          <a:p>
            <a:pPr indent="0" lvl="0" marL="0" marR="0" rtl="0" algn="l">
              <a:spcBef>
                <a:spcPts val="2400"/>
              </a:spcBef>
              <a:spcAft>
                <a:spcPts val="0"/>
              </a:spcAft>
              <a:buNone/>
            </a:pPr>
            <a:r>
              <a:rPr b="0" i="0" lang="en-US" sz="1800" u="none" strike="noStrike">
                <a:solidFill>
                  <a:srgbClr val="000000"/>
                </a:solidFill>
                <a:latin typeface="Arial"/>
                <a:ea typeface="Arial"/>
                <a:cs typeface="Arial"/>
                <a:sym typeface="Arial"/>
              </a:rPr>
              <a:t>From a hospital perspective, predicting the outcome of potential heart attacks in patients. The hospital wants to minimize the amount of heart attacks by being able to predict them or potentially predict them and take steps to prevent them.</a:t>
            </a:r>
            <a:endParaRPr sz="1800">
              <a:solidFill>
                <a:schemeClr val="dk1"/>
              </a:solidFill>
              <a:latin typeface="Calibri"/>
              <a:ea typeface="Calibri"/>
              <a:cs typeface="Calibri"/>
              <a:sym typeface="Calibri"/>
            </a:endParaRPr>
          </a:p>
        </p:txBody>
      </p:sp>
      <p:graphicFrame>
        <p:nvGraphicFramePr>
          <p:cNvPr id="172" name="Google Shape;172;g2d1ba1cf7be_4_5"/>
          <p:cNvGraphicFramePr/>
          <p:nvPr/>
        </p:nvGraphicFramePr>
        <p:xfrm>
          <a:off x="0" y="4804191"/>
          <a:ext cx="3000000" cy="3000000"/>
        </p:xfrm>
        <a:graphic>
          <a:graphicData uri="http://schemas.openxmlformats.org/drawingml/2006/table">
            <a:tbl>
              <a:tblPr>
                <a:noFill/>
                <a:tableStyleId>{6F3319BB-BA59-401F-A321-2DC5798C119B}</a:tableStyleId>
              </a:tblPr>
              <a:tblGrid>
                <a:gridCol w="1315150"/>
                <a:gridCol w="1351175"/>
                <a:gridCol w="1459275"/>
                <a:gridCol w="2558225"/>
              </a:tblGrid>
              <a:tr h="246675">
                <a:tc gridSpan="2" rowSpan="2">
                  <a:txBody>
                    <a:bodyPr/>
                    <a:lstStyle/>
                    <a:p>
                      <a:pPr indent="0" lvl="0" marL="533400" marR="0" rtl="0" algn="ctr">
                        <a:spcBef>
                          <a:spcPts val="0"/>
                        </a:spcBef>
                        <a:spcAft>
                          <a:spcPts val="0"/>
                        </a:spcAft>
                        <a:buNone/>
                      </a:pPr>
                      <a:r>
                        <a:rPr b="0" i="0" lang="en-US" sz="1100" u="none" cap="none" strike="noStrike">
                          <a:solidFill>
                            <a:srgbClr val="000000"/>
                          </a:solidFill>
                          <a:latin typeface="Arial"/>
                          <a:ea typeface="Arial"/>
                          <a:cs typeface="Arial"/>
                          <a:sym typeface="Arial"/>
                        </a:rPr>
                        <a:t> </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rowSpan="2" hMerge="1"/>
                <a:tc gridSpan="2">
                  <a:txBody>
                    <a:bodyPr/>
                    <a:lstStyle/>
                    <a:p>
                      <a:pPr indent="0" lvl="0" marL="533400" marR="0" rtl="0" algn="ctr">
                        <a:spcBef>
                          <a:spcPts val="0"/>
                        </a:spcBef>
                        <a:spcAft>
                          <a:spcPts val="0"/>
                        </a:spcAft>
                        <a:buNone/>
                      </a:pPr>
                      <a:r>
                        <a:rPr b="0" i="0" lang="en-US" sz="1100" u="none" cap="none" strike="noStrike">
                          <a:solidFill>
                            <a:srgbClr val="000000"/>
                          </a:solidFill>
                          <a:latin typeface="Arial"/>
                          <a:ea typeface="Arial"/>
                          <a:cs typeface="Arial"/>
                          <a:sym typeface="Arial"/>
                        </a:rPr>
                        <a:t>Predicted class</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hMerge="1"/>
              </a:tr>
              <a:tr h="406275">
                <a:tc gridSpan="2" vMerge="1"/>
                <a:tc hMerge="1" vMerge="1"/>
                <a:tc>
                  <a:txBody>
                    <a:bodyPr/>
                    <a:lstStyle/>
                    <a:p>
                      <a:pPr indent="0" lvl="0" marL="533400" marR="0" rtl="0" algn="l">
                        <a:spcBef>
                          <a:spcPts val="0"/>
                        </a:spcBef>
                        <a:spcAft>
                          <a:spcPts val="0"/>
                        </a:spcAft>
                        <a:buNone/>
                      </a:pPr>
                      <a:r>
                        <a:rPr b="0" i="0" lang="en-US" sz="1100" u="none" cap="none" strike="noStrike">
                          <a:solidFill>
                            <a:srgbClr val="000000"/>
                          </a:solidFill>
                          <a:latin typeface="Arial"/>
                          <a:ea typeface="Arial"/>
                          <a:cs typeface="Arial"/>
                          <a:sym typeface="Arial"/>
                        </a:rPr>
                        <a:t>A: yes – heart attack</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33400" marR="0" rtl="0" algn="l">
                        <a:spcBef>
                          <a:spcPts val="0"/>
                        </a:spcBef>
                        <a:spcAft>
                          <a:spcPts val="0"/>
                        </a:spcAft>
                        <a:buNone/>
                      </a:pPr>
                      <a:r>
                        <a:rPr b="0" i="0" lang="en-US" sz="1100" u="none" cap="none" strike="noStrike">
                          <a:solidFill>
                            <a:srgbClr val="000000"/>
                          </a:solidFill>
                          <a:latin typeface="Arial"/>
                          <a:ea typeface="Arial"/>
                          <a:cs typeface="Arial"/>
                          <a:sym typeface="Arial"/>
                        </a:rPr>
                        <a:t>B: no- no heart attack</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80650">
                <a:tc rowSpan="2">
                  <a:txBody>
                    <a:bodyPr/>
                    <a:lstStyle/>
                    <a:p>
                      <a:pPr indent="0" lvl="0" marL="533400" marR="0" rtl="0" algn="ctr">
                        <a:spcBef>
                          <a:spcPts val="0"/>
                        </a:spcBef>
                        <a:spcAft>
                          <a:spcPts val="0"/>
                        </a:spcAft>
                        <a:buNone/>
                      </a:pPr>
                      <a:r>
                        <a:rPr b="0" i="0" lang="en-US" sz="1100" u="none" cap="none" strike="noStrike">
                          <a:solidFill>
                            <a:srgbClr val="000000"/>
                          </a:solidFill>
                          <a:latin typeface="Arial"/>
                          <a:ea typeface="Arial"/>
                          <a:cs typeface="Arial"/>
                          <a:sym typeface="Arial"/>
                        </a:rPr>
                        <a:t>Actual</a:t>
                      </a:r>
                      <a:endParaRPr sz="1800" u="none" cap="none" strike="noStrike"/>
                    </a:p>
                    <a:p>
                      <a:pPr indent="0" lvl="0" marL="533400" marR="0" rtl="0" algn="ctr">
                        <a:spcBef>
                          <a:spcPts val="0"/>
                        </a:spcBef>
                        <a:spcAft>
                          <a:spcPts val="0"/>
                        </a:spcAft>
                        <a:buNone/>
                      </a:pPr>
                      <a:r>
                        <a:rPr b="0" i="0" lang="en-US" sz="1100" u="none" cap="none" strike="noStrike">
                          <a:solidFill>
                            <a:srgbClr val="000000"/>
                          </a:solidFill>
                          <a:latin typeface="Arial"/>
                          <a:ea typeface="Arial"/>
                          <a:cs typeface="Arial"/>
                          <a:sym typeface="Arial"/>
                        </a:rPr>
                        <a:t>class</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33400" marR="0" rtl="0" algn="l">
                        <a:spcBef>
                          <a:spcPts val="0"/>
                        </a:spcBef>
                        <a:spcAft>
                          <a:spcPts val="0"/>
                        </a:spcAft>
                        <a:buNone/>
                      </a:pPr>
                      <a:r>
                        <a:rPr b="0" i="0" lang="en-US" sz="1100" u="none" cap="none" strike="noStrike">
                          <a:solidFill>
                            <a:srgbClr val="000000"/>
                          </a:solidFill>
                          <a:latin typeface="Arial"/>
                          <a:ea typeface="Arial"/>
                          <a:cs typeface="Arial"/>
                          <a:sym typeface="Arial"/>
                        </a:rPr>
                        <a:t>A: positive</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33400" marR="0" rtl="0" algn="ctr">
                        <a:spcBef>
                          <a:spcPts val="0"/>
                        </a:spcBef>
                        <a:spcAft>
                          <a:spcPts val="0"/>
                        </a:spcAft>
                        <a:buNone/>
                      </a:pPr>
                      <a:r>
                        <a:rPr b="0" i="0" lang="en-US" sz="1100" u="none" cap="none" strike="noStrike">
                          <a:solidFill>
                            <a:srgbClr val="000000"/>
                          </a:solidFill>
                          <a:latin typeface="Arial"/>
                          <a:ea typeface="Arial"/>
                          <a:cs typeface="Arial"/>
                          <a:sym typeface="Arial"/>
                        </a:rPr>
                        <a:t>TP- 142</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33400" marR="0" rtl="0" algn="ctr">
                        <a:spcBef>
                          <a:spcPts val="0"/>
                        </a:spcBef>
                        <a:spcAft>
                          <a:spcPts val="0"/>
                        </a:spcAft>
                        <a:buNone/>
                      </a:pPr>
                      <a:r>
                        <a:rPr b="0" i="0" lang="en-US" sz="1100" u="none" cap="none" strike="noStrike">
                          <a:solidFill>
                            <a:srgbClr val="000000"/>
                          </a:solidFill>
                          <a:highlight>
                            <a:srgbClr val="00FF00"/>
                          </a:highlight>
                          <a:latin typeface="Arial"/>
                          <a:ea typeface="Arial"/>
                          <a:cs typeface="Arial"/>
                          <a:sym typeface="Arial"/>
                        </a:rPr>
                        <a:t>FN-23</a:t>
                      </a:r>
                      <a:endParaRPr sz="1800" u="none" cap="none" strike="noStrike">
                        <a:highlight>
                          <a:srgbClr val="00FF00"/>
                        </a:highlight>
                      </a:endParaRPr>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r h="427000">
                <a:tc vMerge="1"/>
                <a:tc>
                  <a:txBody>
                    <a:bodyPr/>
                    <a:lstStyle/>
                    <a:p>
                      <a:pPr indent="0" lvl="0" marL="533400" marR="0" rtl="0" algn="l">
                        <a:spcBef>
                          <a:spcPts val="0"/>
                        </a:spcBef>
                        <a:spcAft>
                          <a:spcPts val="0"/>
                        </a:spcAft>
                        <a:buNone/>
                      </a:pPr>
                      <a:r>
                        <a:rPr b="0" i="0" lang="en-US" sz="1100" u="none" cap="none" strike="noStrike">
                          <a:solidFill>
                            <a:srgbClr val="000000"/>
                          </a:solidFill>
                          <a:latin typeface="Arial"/>
                          <a:ea typeface="Arial"/>
                          <a:cs typeface="Arial"/>
                          <a:sym typeface="Arial"/>
                        </a:rPr>
                        <a:t>B: negative</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33400" marR="0" rtl="0" algn="ctr">
                        <a:spcBef>
                          <a:spcPts val="0"/>
                        </a:spcBef>
                        <a:spcAft>
                          <a:spcPts val="0"/>
                        </a:spcAft>
                        <a:buNone/>
                      </a:pPr>
                      <a:r>
                        <a:rPr b="0" i="0" lang="en-US" sz="1100" u="none" cap="none" strike="noStrike">
                          <a:solidFill>
                            <a:srgbClr val="000000"/>
                          </a:solidFill>
                          <a:latin typeface="Arial"/>
                          <a:ea typeface="Arial"/>
                          <a:cs typeface="Arial"/>
                          <a:sym typeface="Arial"/>
                        </a:rPr>
                        <a:t>FP-30</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533400" marR="0" rtl="0" algn="ctr">
                        <a:spcBef>
                          <a:spcPts val="0"/>
                        </a:spcBef>
                        <a:spcAft>
                          <a:spcPts val="0"/>
                        </a:spcAft>
                        <a:buNone/>
                      </a:pPr>
                      <a:r>
                        <a:rPr b="0" i="0" lang="en-US" sz="1100" u="none" cap="none" strike="noStrike">
                          <a:solidFill>
                            <a:srgbClr val="000000"/>
                          </a:solidFill>
                          <a:latin typeface="Arial"/>
                          <a:ea typeface="Arial"/>
                          <a:cs typeface="Arial"/>
                          <a:sym typeface="Arial"/>
                        </a:rPr>
                        <a:t>TN-108</a:t>
                      </a:r>
                      <a:endParaRPr sz="1800" u="none" cap="none" strike="noStrike"/>
                    </a:p>
                  </a:txBody>
                  <a:tcPr marT="45725" marB="45725" marR="63500" marL="6350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rgbClr val="000000"/>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73" name="Google Shape;173;g2d1ba1cf7be_4_5"/>
          <p:cNvSpPr txBox="1"/>
          <p:nvPr/>
        </p:nvSpPr>
        <p:spPr>
          <a:xfrm>
            <a:off x="6994566" y="4585243"/>
            <a:ext cx="4944300" cy="20319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strike="noStrike">
                <a:solidFill>
                  <a:srgbClr val="000000"/>
                </a:solidFill>
                <a:latin typeface="Arial"/>
                <a:ea typeface="Arial"/>
                <a:cs typeface="Arial"/>
                <a:sym typeface="Arial"/>
              </a:rPr>
              <a:t>For this scenario, the highest cost would be FN- predicted no heart attack, in reality that was a wrong prediction. It will cost the reputation of the hospital as well as the doctor for the misdiagnosis, and potentially could cost the life of the patient which is the highest cost possible.</a:t>
            </a:r>
            <a:endParaRPr sz="1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g26ccef0988a_0_7"/>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179" name="Google Shape;179;g26ccef0988a_0_7"/>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180" name="Google Shape;180;g26ccef0988a_0_7"/>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181" name="Google Shape;181;g26ccef0988a_0_7"/>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182" name="Google Shape;182;g26ccef0988a_0_7"/>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BUSINESS ANALYTICS</a:t>
            </a:r>
            <a:endParaRPr/>
          </a:p>
        </p:txBody>
      </p:sp>
      <p:sp>
        <p:nvSpPr>
          <p:cNvPr id="188" name="Google Shape;188;p1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Descriptive Analytics</a:t>
            </a:r>
            <a:endParaRPr/>
          </a:p>
        </p:txBody>
      </p:sp>
      <p:sp>
        <p:nvSpPr>
          <p:cNvPr id="189" name="Google Shape;189;p1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Diagnostics Analytics</a:t>
            </a:r>
            <a:endParaRPr/>
          </a:p>
        </p:txBody>
      </p:sp>
      <p:pic>
        <p:nvPicPr>
          <p:cNvPr descr="A screenshot of a graph&#10;&#10;Description automatically generated" id="190" name="Google Shape;190;p12"/>
          <p:cNvPicPr preferRelativeResize="0"/>
          <p:nvPr>
            <p:ph idx="2" type="body"/>
          </p:nvPr>
        </p:nvPicPr>
        <p:blipFill rotWithShape="1">
          <a:blip r:embed="rId3">
            <a:alphaModFix/>
          </a:blip>
          <a:srcRect b="0" l="0" r="0" t="0"/>
          <a:stretch/>
        </p:blipFill>
        <p:spPr>
          <a:xfrm>
            <a:off x="839788" y="2877400"/>
            <a:ext cx="5157787" cy="2939938"/>
          </a:xfrm>
          <a:prstGeom prst="rect">
            <a:avLst/>
          </a:prstGeom>
          <a:noFill/>
          <a:ln>
            <a:noFill/>
          </a:ln>
        </p:spPr>
      </p:pic>
      <p:pic>
        <p:nvPicPr>
          <p:cNvPr id="191" name="Google Shape;191;p12"/>
          <p:cNvPicPr preferRelativeResize="0"/>
          <p:nvPr>
            <p:ph idx="4" type="body"/>
          </p:nvPr>
        </p:nvPicPr>
        <p:blipFill rotWithShape="1">
          <a:blip r:embed="rId4">
            <a:alphaModFix/>
          </a:blip>
          <a:srcRect b="0" l="0" r="0" t="0"/>
          <a:stretch/>
        </p:blipFill>
        <p:spPr>
          <a:xfrm>
            <a:off x="6096000" y="2505075"/>
            <a:ext cx="4840255" cy="3684588"/>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p13"/>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 TO BUSINESS ANALYTICS (CONTINUED)</a:t>
            </a:r>
            <a:endParaRPr/>
          </a:p>
        </p:txBody>
      </p:sp>
      <p:sp>
        <p:nvSpPr>
          <p:cNvPr id="197" name="Google Shape;197;p13"/>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Predictive Analytics</a:t>
            </a:r>
            <a:endParaRPr/>
          </a:p>
        </p:txBody>
      </p:sp>
      <p:sp>
        <p:nvSpPr>
          <p:cNvPr id="198" name="Google Shape;198;p13"/>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Prescriptive Analytics</a:t>
            </a:r>
            <a:endParaRPr/>
          </a:p>
        </p:txBody>
      </p:sp>
      <p:sp>
        <p:nvSpPr>
          <p:cNvPr id="199" name="Google Shape;199;p13"/>
          <p:cNvSpPr txBox="1"/>
          <p:nvPr>
            <p:ph idx="4" type="body"/>
          </p:nvPr>
        </p:nvSpPr>
        <p:spPr>
          <a:xfrm>
            <a:off x="6172200" y="2733125"/>
            <a:ext cx="5183100" cy="36846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000000"/>
              </a:buClr>
              <a:buSzPts val="1400"/>
              <a:buNone/>
            </a:pPr>
            <a:r>
              <a:rPr lang="en-US" sz="1600">
                <a:solidFill>
                  <a:srgbClr val="000000"/>
                </a:solidFill>
              </a:rPr>
              <a:t>After analyzing the dataset and understanding the impact of various factors on heart disease, prescriptive analytics aims to identify strategies to reduce the risk of heart attack. Our strategies implement lifestyle modifications by individuals, promotion of community health programs, and utilization of technology to provide ongoing health education and monitoring.</a:t>
            </a:r>
            <a:endParaRPr sz="1600"/>
          </a:p>
          <a:p>
            <a:pPr indent="0" lvl="0" marL="0" rtl="0" algn="l">
              <a:lnSpc>
                <a:spcPct val="90000"/>
              </a:lnSpc>
              <a:spcBef>
                <a:spcPts val="1000"/>
              </a:spcBef>
              <a:spcAft>
                <a:spcPts val="0"/>
              </a:spcAft>
              <a:buClr>
                <a:srgbClr val="000000"/>
              </a:buClr>
              <a:buSzPts val="1400"/>
              <a:buNone/>
            </a:pPr>
            <a:r>
              <a:rPr b="1" lang="en-US" sz="1600">
                <a:solidFill>
                  <a:srgbClr val="000000"/>
                </a:solidFill>
              </a:rPr>
              <a:t>Strategic Recommendations and Implementation</a:t>
            </a:r>
            <a:endParaRPr sz="1600"/>
          </a:p>
          <a:p>
            <a:pPr indent="-241300" lvl="0" marL="228600" rtl="0" algn="l">
              <a:lnSpc>
                <a:spcPct val="90000"/>
              </a:lnSpc>
              <a:spcBef>
                <a:spcPts val="1000"/>
              </a:spcBef>
              <a:spcAft>
                <a:spcPts val="0"/>
              </a:spcAft>
              <a:buClr>
                <a:srgbClr val="000000"/>
              </a:buClr>
              <a:buSzPts val="1600"/>
              <a:buFont typeface="Calibri"/>
              <a:buChar char="•"/>
            </a:pPr>
            <a:r>
              <a:rPr lang="en-US" sz="1600">
                <a:solidFill>
                  <a:srgbClr val="000000"/>
                </a:solidFill>
              </a:rPr>
              <a:t>Cholesterol Control </a:t>
            </a:r>
            <a:endParaRPr sz="1600">
              <a:solidFill>
                <a:srgbClr val="000000"/>
              </a:solidFill>
            </a:endParaRPr>
          </a:p>
          <a:p>
            <a:pPr indent="-241300" lvl="0" marL="228600" rtl="0" algn="l">
              <a:lnSpc>
                <a:spcPct val="90000"/>
              </a:lnSpc>
              <a:spcBef>
                <a:spcPts val="1000"/>
              </a:spcBef>
              <a:spcAft>
                <a:spcPts val="0"/>
              </a:spcAft>
              <a:buClr>
                <a:srgbClr val="000000"/>
              </a:buClr>
              <a:buSzPts val="1600"/>
              <a:buFont typeface="Calibri"/>
              <a:buChar char="•"/>
            </a:pPr>
            <a:r>
              <a:rPr lang="en-US" sz="1600">
                <a:solidFill>
                  <a:srgbClr val="000000"/>
                </a:solidFill>
              </a:rPr>
              <a:t>Maximizing Heart Rate Through Exercise </a:t>
            </a:r>
            <a:endParaRPr sz="1600">
              <a:solidFill>
                <a:srgbClr val="000000"/>
              </a:solidFill>
            </a:endParaRPr>
          </a:p>
          <a:p>
            <a:pPr indent="-241300" lvl="0" marL="228600" rtl="0" algn="l">
              <a:lnSpc>
                <a:spcPct val="90000"/>
              </a:lnSpc>
              <a:spcBef>
                <a:spcPts val="1000"/>
              </a:spcBef>
              <a:spcAft>
                <a:spcPts val="0"/>
              </a:spcAft>
              <a:buClr>
                <a:srgbClr val="000000"/>
              </a:buClr>
              <a:buSzPts val="1600"/>
              <a:buFont typeface="Calibri"/>
              <a:buChar char="•"/>
            </a:pPr>
            <a:r>
              <a:rPr lang="en-US" sz="1600">
                <a:solidFill>
                  <a:srgbClr val="000000"/>
                </a:solidFill>
              </a:rPr>
              <a:t>Regular screening and Preventative Measures </a:t>
            </a:r>
            <a:endParaRPr sz="1600">
              <a:solidFill>
                <a:srgbClr val="000000"/>
              </a:solidFill>
            </a:endParaRPr>
          </a:p>
          <a:p>
            <a:pPr indent="-241300" lvl="0" marL="228600" rtl="0" algn="l">
              <a:lnSpc>
                <a:spcPct val="90000"/>
              </a:lnSpc>
              <a:spcBef>
                <a:spcPts val="1000"/>
              </a:spcBef>
              <a:spcAft>
                <a:spcPts val="0"/>
              </a:spcAft>
              <a:buClr>
                <a:srgbClr val="000000"/>
              </a:buClr>
              <a:buSzPts val="1600"/>
              <a:buFont typeface="Calibri"/>
              <a:buChar char="•"/>
            </a:pPr>
            <a:r>
              <a:rPr lang="en-US" sz="1600">
                <a:solidFill>
                  <a:srgbClr val="000000"/>
                </a:solidFill>
              </a:rPr>
              <a:t>Utilizing Technology for Heart Health</a:t>
            </a:r>
            <a:endParaRPr sz="1600">
              <a:solidFill>
                <a:srgbClr val="000000"/>
              </a:solidFill>
            </a:endParaRPr>
          </a:p>
          <a:p>
            <a:pPr indent="-50800" lvl="0" marL="228600" rtl="0" algn="l">
              <a:lnSpc>
                <a:spcPct val="90000"/>
              </a:lnSpc>
              <a:spcBef>
                <a:spcPts val="1000"/>
              </a:spcBef>
              <a:spcAft>
                <a:spcPts val="0"/>
              </a:spcAft>
              <a:buClr>
                <a:schemeClr val="dk1"/>
              </a:buClr>
              <a:buSzPts val="2800"/>
              <a:buNone/>
            </a:pPr>
            <a:r>
              <a:t/>
            </a:r>
            <a:endParaRPr sz="3000"/>
          </a:p>
        </p:txBody>
      </p:sp>
      <p:pic>
        <p:nvPicPr>
          <p:cNvPr id="200" name="Google Shape;200;p13"/>
          <p:cNvPicPr preferRelativeResize="0"/>
          <p:nvPr>
            <p:ph idx="2" type="body"/>
          </p:nvPr>
        </p:nvPicPr>
        <p:blipFill rotWithShape="1">
          <a:blip r:embed="rId3">
            <a:alphaModFix/>
          </a:blip>
          <a:srcRect b="0" l="0" r="0" t="0"/>
          <a:stretch/>
        </p:blipFill>
        <p:spPr>
          <a:xfrm>
            <a:off x="839788" y="2856777"/>
            <a:ext cx="5157787" cy="2981183"/>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g26ccfacd0cf_0_0"/>
          <p:cNvSpPr txBox="1"/>
          <p:nvPr>
            <p:ph type="title"/>
          </p:nvPr>
        </p:nvSpPr>
        <p:spPr>
          <a:xfrm>
            <a:off x="838200" y="2956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rPr lang="en-US"/>
              <a:t>BUSINESS DATA VISUALIZATION</a:t>
            </a:r>
            <a:endParaRPr/>
          </a:p>
        </p:txBody>
      </p:sp>
      <p:sp>
        <p:nvSpPr>
          <p:cNvPr id="206" name="Google Shape;206;g26ccfacd0cf_0_0"/>
          <p:cNvSpPr txBox="1"/>
          <p:nvPr/>
        </p:nvSpPr>
        <p:spPr>
          <a:xfrm>
            <a:off x="8555100" y="1335150"/>
            <a:ext cx="3636900" cy="4519200"/>
          </a:xfrm>
          <a:prstGeom prst="rect">
            <a:avLst/>
          </a:prstGeom>
          <a:noFill/>
          <a:ln>
            <a:noFill/>
          </a:ln>
        </p:spPr>
        <p:txBody>
          <a:bodyPr anchorCtr="0" anchor="t" bIns="91425" lIns="91425" spcFirstLastPara="1" rIns="91425" wrap="square" tIns="91425">
            <a:spAutoFit/>
          </a:bodyPr>
          <a:lstStyle/>
          <a:p>
            <a:pPr indent="0" lvl="0" marL="0" marR="0" rtl="0" algn="l">
              <a:lnSpc>
                <a:spcPct val="115000"/>
              </a:lnSpc>
              <a:spcBef>
                <a:spcPts val="1200"/>
              </a:spcBef>
              <a:spcAft>
                <a:spcPts val="0"/>
              </a:spcAft>
              <a:buClr>
                <a:srgbClr val="000000"/>
              </a:buClr>
              <a:buSzPts val="1700"/>
              <a:buFont typeface="Arial"/>
              <a:buNone/>
            </a:pPr>
            <a:r>
              <a:rPr lang="en-US" sz="1700">
                <a:solidFill>
                  <a:schemeClr val="dk1"/>
                </a:solidFill>
                <a:latin typeface="Calibri"/>
                <a:ea typeface="Calibri"/>
                <a:cs typeface="Calibri"/>
                <a:sym typeface="Calibri"/>
              </a:rPr>
              <a:t>Cholesterol is the most important attribute to predict heart disease.</a:t>
            </a:r>
            <a:endParaRPr sz="1700">
              <a:solidFill>
                <a:schemeClr val="dk1"/>
              </a:solidFill>
              <a:latin typeface="Calibri"/>
              <a:ea typeface="Calibri"/>
              <a:cs typeface="Calibri"/>
              <a:sym typeface="Calibri"/>
            </a:endParaRPr>
          </a:p>
          <a:p>
            <a:pPr indent="0" lvl="0" marL="0" marR="0" rtl="0" algn="l">
              <a:lnSpc>
                <a:spcPct val="115000"/>
              </a:lnSpc>
              <a:spcBef>
                <a:spcPts val="1200"/>
              </a:spcBef>
              <a:spcAft>
                <a:spcPts val="0"/>
              </a:spcAft>
              <a:buClr>
                <a:srgbClr val="000000"/>
              </a:buClr>
              <a:buSzPts val="1700"/>
              <a:buFont typeface="Arial"/>
              <a:buNone/>
            </a:pPr>
            <a:r>
              <a:rPr i="0" lang="en-US" sz="1700" u="none" cap="none" strike="noStrike">
                <a:solidFill>
                  <a:schemeClr val="dk1"/>
                </a:solidFill>
                <a:latin typeface="Calibri"/>
                <a:ea typeface="Calibri"/>
                <a:cs typeface="Calibri"/>
                <a:sym typeface="Calibri"/>
              </a:rPr>
              <a:t>Th</a:t>
            </a:r>
            <a:r>
              <a:rPr lang="en-US" sz="1700">
                <a:solidFill>
                  <a:schemeClr val="dk1"/>
                </a:solidFill>
                <a:latin typeface="Calibri"/>
                <a:ea typeface="Calibri"/>
                <a:cs typeface="Calibri"/>
                <a:sym typeface="Calibri"/>
              </a:rPr>
              <a:t>is</a:t>
            </a:r>
            <a:r>
              <a:rPr i="0" lang="en-US" sz="1700" u="none" cap="none" strike="noStrike">
                <a:solidFill>
                  <a:schemeClr val="dk1"/>
                </a:solidFill>
                <a:latin typeface="Calibri"/>
                <a:ea typeface="Calibri"/>
                <a:cs typeface="Calibri"/>
                <a:sym typeface="Calibri"/>
              </a:rPr>
              <a:t> tree map is a visualization of the average</a:t>
            </a:r>
            <a:r>
              <a:rPr lang="en-US" sz="1700">
                <a:solidFill>
                  <a:schemeClr val="dk1"/>
                </a:solidFill>
                <a:latin typeface="Calibri"/>
                <a:ea typeface="Calibri"/>
                <a:cs typeface="Calibri"/>
                <a:sym typeface="Calibri"/>
              </a:rPr>
              <a:t> </a:t>
            </a:r>
            <a:r>
              <a:rPr lang="en-US" sz="1700">
                <a:solidFill>
                  <a:schemeClr val="dk1"/>
                </a:solidFill>
                <a:latin typeface="Calibri"/>
                <a:ea typeface="Calibri"/>
                <a:cs typeface="Calibri"/>
                <a:sym typeface="Calibri"/>
              </a:rPr>
              <a:t>cholesterol</a:t>
            </a:r>
            <a:r>
              <a:rPr lang="en-US" sz="1700">
                <a:solidFill>
                  <a:schemeClr val="dk1"/>
                </a:solidFill>
                <a:latin typeface="Calibri"/>
                <a:ea typeface="Calibri"/>
                <a:cs typeface="Calibri"/>
                <a:sym typeface="Calibri"/>
              </a:rPr>
              <a:t> levels </a:t>
            </a:r>
            <a:r>
              <a:rPr i="0" lang="en-US" sz="1700" u="none" cap="none" strike="noStrike">
                <a:solidFill>
                  <a:schemeClr val="dk1"/>
                </a:solidFill>
                <a:latin typeface="Calibri"/>
                <a:ea typeface="Calibri"/>
                <a:cs typeface="Calibri"/>
                <a:sym typeface="Calibri"/>
              </a:rPr>
              <a:t>across different ages</a:t>
            </a:r>
            <a:r>
              <a:rPr lang="en-US" sz="1700">
                <a:solidFill>
                  <a:schemeClr val="dk1"/>
                </a:solidFill>
                <a:latin typeface="Calibri"/>
                <a:ea typeface="Calibri"/>
                <a:cs typeface="Calibri"/>
                <a:sym typeface="Calibri"/>
              </a:rPr>
              <a:t>. </a:t>
            </a:r>
            <a:endParaRPr i="0" sz="1700" u="none" cap="none" strike="noStrike">
              <a:solidFill>
                <a:schemeClr val="dk1"/>
              </a:solidFill>
              <a:latin typeface="Calibri"/>
              <a:ea typeface="Calibri"/>
              <a:cs typeface="Calibri"/>
              <a:sym typeface="Calibri"/>
            </a:endParaRPr>
          </a:p>
          <a:p>
            <a:pPr indent="-336550" lvl="0" marL="457200" marR="0" rtl="0" algn="l">
              <a:lnSpc>
                <a:spcPct val="115000"/>
              </a:lnSpc>
              <a:spcBef>
                <a:spcPts val="1200"/>
              </a:spcBef>
              <a:spcAft>
                <a:spcPts val="0"/>
              </a:spcAft>
              <a:buClr>
                <a:schemeClr val="dk1"/>
              </a:buClr>
              <a:buSzPts val="1700"/>
              <a:buFont typeface="Calibri"/>
              <a:buChar char="●"/>
            </a:pPr>
            <a:r>
              <a:rPr i="0" lang="en-US" sz="1700" u="none" cap="none" strike="noStrike">
                <a:solidFill>
                  <a:schemeClr val="dk1"/>
                </a:solidFill>
                <a:latin typeface="Calibri"/>
                <a:ea typeface="Calibri"/>
                <a:cs typeface="Calibri"/>
                <a:sym typeface="Calibri"/>
              </a:rPr>
              <a:t> The highest </a:t>
            </a:r>
            <a:r>
              <a:rPr lang="en-US" sz="1700">
                <a:solidFill>
                  <a:schemeClr val="dk1"/>
                </a:solidFill>
                <a:latin typeface="Calibri"/>
                <a:ea typeface="Calibri"/>
                <a:cs typeface="Calibri"/>
                <a:sym typeface="Calibri"/>
              </a:rPr>
              <a:t>highest </a:t>
            </a:r>
            <a:r>
              <a:rPr lang="en-US" sz="1700">
                <a:solidFill>
                  <a:schemeClr val="dk1"/>
                </a:solidFill>
                <a:latin typeface="Calibri"/>
                <a:ea typeface="Calibri"/>
                <a:cs typeface="Calibri"/>
                <a:sym typeface="Calibri"/>
              </a:rPr>
              <a:t>cholesterol</a:t>
            </a:r>
            <a:r>
              <a:rPr lang="en-US" sz="1700">
                <a:solidFill>
                  <a:schemeClr val="dk1"/>
                </a:solidFill>
                <a:latin typeface="Calibri"/>
                <a:ea typeface="Calibri"/>
                <a:cs typeface="Calibri"/>
                <a:sym typeface="Calibri"/>
              </a:rPr>
              <a:t> level</a:t>
            </a:r>
            <a:r>
              <a:rPr i="0" lang="en-US" sz="1700" u="none" cap="none" strike="noStrike">
                <a:solidFill>
                  <a:schemeClr val="dk1"/>
                </a:solidFill>
                <a:latin typeface="Calibri"/>
                <a:ea typeface="Calibri"/>
                <a:cs typeface="Calibri"/>
                <a:sym typeface="Calibri"/>
              </a:rPr>
              <a:t> recorded is for age </a:t>
            </a:r>
            <a:r>
              <a:rPr lang="en-US" sz="1700">
                <a:solidFill>
                  <a:schemeClr val="dk1"/>
                </a:solidFill>
                <a:latin typeface="Calibri"/>
                <a:ea typeface="Calibri"/>
                <a:cs typeface="Calibri"/>
                <a:sym typeface="Calibri"/>
              </a:rPr>
              <a:t>77</a:t>
            </a:r>
            <a:r>
              <a:rPr i="0" lang="en-US" sz="1700" u="none" cap="none" strike="noStrike">
                <a:solidFill>
                  <a:schemeClr val="dk1"/>
                </a:solidFill>
                <a:latin typeface="Calibri"/>
                <a:ea typeface="Calibri"/>
                <a:cs typeface="Calibri"/>
                <a:sym typeface="Calibri"/>
              </a:rPr>
              <a:t>, with a reading of </a:t>
            </a:r>
            <a:r>
              <a:rPr lang="en-US" sz="1700">
                <a:solidFill>
                  <a:schemeClr val="dk1"/>
                </a:solidFill>
                <a:latin typeface="Calibri"/>
                <a:ea typeface="Calibri"/>
                <a:cs typeface="Calibri"/>
                <a:sym typeface="Calibri"/>
              </a:rPr>
              <a:t>304.0</a:t>
            </a:r>
            <a:r>
              <a:rPr i="0" lang="en-US" sz="1700" u="none" cap="none" strike="noStrike">
                <a:solidFill>
                  <a:schemeClr val="dk1"/>
                </a:solidFill>
                <a:latin typeface="Calibri"/>
                <a:ea typeface="Calibri"/>
                <a:cs typeface="Calibri"/>
                <a:sym typeface="Calibri"/>
              </a:rPr>
              <a:t>, indicated by the dark red color.</a:t>
            </a:r>
            <a:endParaRPr i="0" sz="1700" u="none" cap="none" strike="noStrike">
              <a:solidFill>
                <a:schemeClr val="dk1"/>
              </a:solidFill>
              <a:latin typeface="Calibri"/>
              <a:ea typeface="Calibri"/>
              <a:cs typeface="Calibri"/>
              <a:sym typeface="Calibri"/>
            </a:endParaRPr>
          </a:p>
          <a:p>
            <a:pPr indent="-336550" lvl="0" marL="457200" marR="0" rtl="0" algn="l">
              <a:lnSpc>
                <a:spcPct val="115000"/>
              </a:lnSpc>
              <a:spcBef>
                <a:spcPts val="1200"/>
              </a:spcBef>
              <a:spcAft>
                <a:spcPts val="0"/>
              </a:spcAft>
              <a:buClr>
                <a:schemeClr val="dk1"/>
              </a:buClr>
              <a:buSzPts val="1700"/>
              <a:buFont typeface="Calibri"/>
              <a:buChar char="●"/>
            </a:pPr>
            <a:r>
              <a:rPr i="0" lang="en-US" sz="1700" u="none" cap="none" strike="noStrike">
                <a:solidFill>
                  <a:schemeClr val="dk1"/>
                </a:solidFill>
                <a:latin typeface="Calibri"/>
                <a:ea typeface="Calibri"/>
                <a:cs typeface="Calibri"/>
                <a:sym typeface="Calibri"/>
              </a:rPr>
              <a:t>The lowest </a:t>
            </a:r>
            <a:r>
              <a:rPr lang="en-US" sz="1700">
                <a:solidFill>
                  <a:schemeClr val="dk1"/>
                </a:solidFill>
                <a:latin typeface="Calibri"/>
                <a:ea typeface="Calibri"/>
                <a:cs typeface="Calibri"/>
                <a:sym typeface="Calibri"/>
              </a:rPr>
              <a:t>cholesterol level was at the age of 38 </a:t>
            </a:r>
            <a:r>
              <a:rPr i="0" lang="en-US" sz="1700" u="none" cap="none" strike="noStrike">
                <a:solidFill>
                  <a:schemeClr val="dk1"/>
                </a:solidFill>
                <a:latin typeface="Calibri"/>
                <a:ea typeface="Calibri"/>
                <a:cs typeface="Calibri"/>
                <a:sym typeface="Calibri"/>
              </a:rPr>
              <a:t>with</a:t>
            </a:r>
            <a:r>
              <a:rPr lang="en-US" sz="1700">
                <a:solidFill>
                  <a:schemeClr val="dk1"/>
                </a:solidFill>
                <a:latin typeface="Calibri"/>
                <a:ea typeface="Calibri"/>
                <a:cs typeface="Calibri"/>
                <a:sym typeface="Calibri"/>
              </a:rPr>
              <a:t> 193.7. This is</a:t>
            </a:r>
            <a:r>
              <a:rPr i="0" lang="en-US" sz="1700" u="none" cap="none" strike="noStrike">
                <a:solidFill>
                  <a:schemeClr val="dk1"/>
                </a:solidFill>
                <a:latin typeface="Calibri"/>
                <a:ea typeface="Calibri"/>
                <a:cs typeface="Calibri"/>
                <a:sym typeface="Calibri"/>
              </a:rPr>
              <a:t> shown in the dark green, denoting healthier average levels.</a:t>
            </a:r>
            <a:endParaRPr sz="1700">
              <a:solidFill>
                <a:schemeClr val="dk1"/>
              </a:solidFill>
              <a:latin typeface="Calibri"/>
              <a:ea typeface="Calibri"/>
              <a:cs typeface="Calibri"/>
              <a:sym typeface="Calibri"/>
            </a:endParaRPr>
          </a:p>
        </p:txBody>
      </p:sp>
      <p:pic>
        <p:nvPicPr>
          <p:cNvPr id="207" name="Google Shape;207;g26ccfacd0cf_0_0"/>
          <p:cNvPicPr preferRelativeResize="0"/>
          <p:nvPr/>
        </p:nvPicPr>
        <p:blipFill rotWithShape="1">
          <a:blip r:embed="rId3">
            <a:alphaModFix/>
          </a:blip>
          <a:srcRect b="14375" l="27404" r="0" t="19830"/>
          <a:stretch/>
        </p:blipFill>
        <p:spPr>
          <a:xfrm>
            <a:off x="311400" y="1527375"/>
            <a:ext cx="8126900" cy="4134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g26ccfacd0cf_0_81"/>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BUSINESS DATA VISUALIZATION (CONTINUED)</a:t>
            </a:r>
            <a:endParaRPr/>
          </a:p>
        </p:txBody>
      </p:sp>
      <p:sp>
        <p:nvSpPr>
          <p:cNvPr id="213" name="Google Shape;213;g26ccfacd0cf_0_81"/>
          <p:cNvSpPr txBox="1"/>
          <p:nvPr/>
        </p:nvSpPr>
        <p:spPr>
          <a:xfrm>
            <a:off x="7214725" y="2069375"/>
            <a:ext cx="4949100" cy="3324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700"/>
              <a:buFont typeface="Arial"/>
              <a:buNone/>
            </a:pPr>
            <a:r>
              <a:rPr lang="en-US" sz="1700">
                <a:solidFill>
                  <a:schemeClr val="dk1"/>
                </a:solidFill>
                <a:latin typeface="Calibri"/>
                <a:ea typeface="Calibri"/>
                <a:cs typeface="Calibri"/>
                <a:sym typeface="Calibri"/>
              </a:rPr>
              <a:t>Heart Disease is the #1 cause of deaths in the US. </a:t>
            </a:r>
            <a:endParaRPr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rPr lang="en-US" sz="1700">
                <a:solidFill>
                  <a:schemeClr val="dk1"/>
                </a:solidFill>
                <a:latin typeface="Calibri"/>
                <a:ea typeface="Calibri"/>
                <a:cs typeface="Calibri"/>
                <a:sym typeface="Calibri"/>
              </a:rPr>
              <a:t>To notice the </a:t>
            </a:r>
            <a:r>
              <a:rPr lang="en-US" sz="1700">
                <a:solidFill>
                  <a:schemeClr val="dk1"/>
                </a:solidFill>
                <a:latin typeface="Calibri"/>
                <a:ea typeface="Calibri"/>
                <a:cs typeface="Calibri"/>
                <a:sym typeface="Calibri"/>
              </a:rPr>
              <a:t>magnitude</a:t>
            </a:r>
            <a:r>
              <a:rPr lang="en-US" sz="1700">
                <a:solidFill>
                  <a:schemeClr val="dk1"/>
                </a:solidFill>
                <a:latin typeface="Calibri"/>
                <a:ea typeface="Calibri"/>
                <a:cs typeface="Calibri"/>
                <a:sym typeface="Calibri"/>
              </a:rPr>
              <a:t> of this, a </a:t>
            </a:r>
            <a:r>
              <a:rPr i="0" lang="en-US" sz="1700" u="none" cap="none" strike="noStrike">
                <a:solidFill>
                  <a:schemeClr val="dk1"/>
                </a:solidFill>
                <a:latin typeface="Calibri"/>
                <a:ea typeface="Calibri"/>
                <a:cs typeface="Calibri"/>
                <a:sym typeface="Calibri"/>
              </a:rPr>
              <a:t>time series visualization was created, it represents the number of deaths due heart disease in Illinois over time.</a:t>
            </a:r>
            <a:endParaRPr i="0" sz="17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700"/>
              <a:buFont typeface="Arial"/>
              <a:buNone/>
            </a:pPr>
            <a:r>
              <a:t/>
            </a:r>
            <a:endParaRPr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i="0" lang="en-US" sz="1700" u="none" cap="none" strike="noStrike">
                <a:solidFill>
                  <a:schemeClr val="dk1"/>
                </a:solidFill>
                <a:latin typeface="Calibri"/>
                <a:ea typeface="Calibri"/>
                <a:cs typeface="Calibri"/>
                <a:sym typeface="Calibri"/>
              </a:rPr>
              <a:t>Lowest death count was in 2012 with 24,670 deaths</a:t>
            </a:r>
            <a:endParaRPr i="0" sz="17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Clr>
                <a:srgbClr val="000000"/>
              </a:buClr>
              <a:buSzPts val="1700"/>
              <a:buFont typeface="Arial"/>
              <a:buNone/>
            </a:pPr>
            <a:r>
              <a:t/>
            </a:r>
            <a:endParaRPr i="0" sz="1700" u="none" cap="none" strike="noStrike">
              <a:solidFill>
                <a:schemeClr val="dk1"/>
              </a:solidFill>
              <a:latin typeface="Calibri"/>
              <a:ea typeface="Calibri"/>
              <a:cs typeface="Calibri"/>
              <a:sym typeface="Calibri"/>
            </a:endParaRPr>
          </a:p>
          <a:p>
            <a:pPr indent="-336550" lvl="0" marL="457200" marR="0" rtl="0" algn="l">
              <a:lnSpc>
                <a:spcPct val="100000"/>
              </a:lnSpc>
              <a:spcBef>
                <a:spcPts val="0"/>
              </a:spcBef>
              <a:spcAft>
                <a:spcPts val="0"/>
              </a:spcAft>
              <a:buClr>
                <a:schemeClr val="dk1"/>
              </a:buClr>
              <a:buSzPts val="1700"/>
              <a:buFont typeface="Calibri"/>
              <a:buChar char="●"/>
            </a:pPr>
            <a:r>
              <a:rPr i="0" lang="en-US" sz="1700" u="none" cap="none" strike="noStrike">
                <a:solidFill>
                  <a:schemeClr val="dk1"/>
                </a:solidFill>
                <a:latin typeface="Calibri"/>
                <a:ea typeface="Calibri"/>
                <a:cs typeface="Calibri"/>
                <a:sym typeface="Calibri"/>
              </a:rPr>
              <a:t>Highest death count was in 2020 with 27,466 deaths</a:t>
            </a:r>
            <a:endParaRPr sz="1700">
              <a:solidFill>
                <a:schemeClr val="dk1"/>
              </a:solidFill>
              <a:latin typeface="Calibri"/>
              <a:ea typeface="Calibri"/>
              <a:cs typeface="Calibri"/>
              <a:sym typeface="Calibri"/>
            </a:endParaRPr>
          </a:p>
          <a:p>
            <a:pPr indent="0" lvl="0" marL="0" marR="0" rtl="0" algn="l">
              <a:lnSpc>
                <a:spcPct val="100000"/>
              </a:lnSpc>
              <a:spcBef>
                <a:spcPts val="0"/>
              </a:spcBef>
              <a:spcAft>
                <a:spcPts val="0"/>
              </a:spcAft>
              <a:buNone/>
            </a:pPr>
            <a:r>
              <a:t/>
            </a:r>
            <a:endParaRPr sz="1700">
              <a:solidFill>
                <a:schemeClr val="dk1"/>
              </a:solidFill>
              <a:latin typeface="Calibri"/>
              <a:ea typeface="Calibri"/>
              <a:cs typeface="Calibri"/>
              <a:sym typeface="Calibri"/>
            </a:endParaRPr>
          </a:p>
        </p:txBody>
      </p:sp>
      <p:pic>
        <p:nvPicPr>
          <p:cNvPr id="214" name="Google Shape;214;g26ccfacd0cf_0_81"/>
          <p:cNvPicPr preferRelativeResize="0"/>
          <p:nvPr/>
        </p:nvPicPr>
        <p:blipFill rotWithShape="1">
          <a:blip r:embed="rId3">
            <a:alphaModFix/>
          </a:blip>
          <a:srcRect b="27013" l="16254" r="44681" t="12118"/>
          <a:stretch/>
        </p:blipFill>
        <p:spPr>
          <a:xfrm>
            <a:off x="493075" y="1842573"/>
            <a:ext cx="5493127" cy="4812300"/>
          </a:xfrm>
          <a:prstGeom prst="rect">
            <a:avLst/>
          </a:prstGeom>
          <a:noFill/>
          <a:ln>
            <a:noFill/>
          </a:ln>
        </p:spPr>
      </p:pic>
      <p:pic>
        <p:nvPicPr>
          <p:cNvPr id="215" name="Google Shape;215;g26ccfacd0cf_0_81"/>
          <p:cNvPicPr preferRelativeResize="0"/>
          <p:nvPr/>
        </p:nvPicPr>
        <p:blipFill rotWithShape="1">
          <a:blip r:embed="rId4">
            <a:alphaModFix/>
          </a:blip>
          <a:srcRect b="89086" l="86909" r="0" t="0"/>
          <a:stretch/>
        </p:blipFill>
        <p:spPr>
          <a:xfrm>
            <a:off x="5986200" y="1842575"/>
            <a:ext cx="1228519" cy="57545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g26ccef0988a_0_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21" name="Google Shape;221;g26ccef0988a_0_3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22" name="Google Shape;222;g26ccef0988a_0_3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23" name="Google Shape;223;g26ccef0988a_0_3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24" name="Google Shape;224;g26ccef0988a_0_30"/>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g270131e5e2f_0_6"/>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t/>
            </a:r>
            <a:endParaRPr/>
          </a:p>
        </p:txBody>
      </p:sp>
      <p:sp>
        <p:nvSpPr>
          <p:cNvPr id="230" name="Google Shape;230;g270131e5e2f_0_6"/>
          <p:cNvSpPr txBox="1"/>
          <p:nvPr>
            <p:ph idx="1" type="body"/>
          </p:nvPr>
        </p:nvSpPr>
        <p:spPr>
          <a:xfrm>
            <a:off x="838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sp>
        <p:nvSpPr>
          <p:cNvPr id="231" name="Google Shape;231;g270131e5e2f_0_6"/>
          <p:cNvSpPr txBox="1"/>
          <p:nvPr>
            <p:ph idx="2" type="body"/>
          </p:nvPr>
        </p:nvSpPr>
        <p:spPr>
          <a:xfrm>
            <a:off x="6172200" y="1825625"/>
            <a:ext cx="5181600" cy="4351200"/>
          </a:xfrm>
          <a:prstGeom prst="rect">
            <a:avLst/>
          </a:prstGeom>
        </p:spPr>
        <p:txBody>
          <a:bodyPr anchorCtr="0" anchor="t" bIns="45700" lIns="91425" spcFirstLastPara="1" rIns="91425" wrap="square" tIns="45700">
            <a:normAutofit/>
          </a:bodyPr>
          <a:lstStyle/>
          <a:p>
            <a:pPr indent="0" lvl="0" marL="0" rtl="0" algn="l">
              <a:spcBef>
                <a:spcPts val="1000"/>
              </a:spcBef>
              <a:spcAft>
                <a:spcPts val="0"/>
              </a:spcAft>
              <a:buNone/>
            </a:pPr>
            <a:r>
              <a:t/>
            </a:r>
            <a:endParaRPr/>
          </a:p>
        </p:txBody>
      </p:sp>
      <p:pic>
        <p:nvPicPr>
          <p:cNvPr id="232" name="Google Shape;232;g270131e5e2f_0_6"/>
          <p:cNvPicPr preferRelativeResize="0"/>
          <p:nvPr/>
        </p:nvPicPr>
        <p:blipFill>
          <a:blip r:embed="rId3">
            <a:alphaModFix/>
          </a:blip>
          <a:stretch>
            <a:fillRect/>
          </a:stretch>
        </p:blipFill>
        <p:spPr>
          <a:xfrm>
            <a:off x="0" y="0"/>
            <a:ext cx="12192000" cy="68580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INTRODUCTION</a:t>
            </a:r>
            <a:endParaRPr/>
          </a:p>
        </p:txBody>
      </p:sp>
      <p:sp>
        <p:nvSpPr>
          <p:cNvPr id="94" name="Google Shape;94;p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Clr>
                <a:srgbClr val="000000"/>
              </a:buClr>
              <a:buSzPts val="1400"/>
              <a:buNone/>
            </a:pPr>
            <a:r>
              <a:rPr lang="en-US" sz="1800">
                <a:solidFill>
                  <a:srgbClr val="000000"/>
                </a:solidFill>
              </a:rPr>
              <a:t>Heart disease remains one of the leading causes of mortality worldwide, making early detection and prevention strategies critical for improving health outcomes. There are different conditions that can affect the heart, including coronary artery disease, arrhythmias, congenital heart defects, among others. The complexity of heart disease, combined with the variety of risk factors such as age, gender, blood pressure, cholesterol levels, and lifestyle choices makes it a challenging condition to predict and manage effectively. This project aims to utilize different machine learning techniques to potentially predict the presence of heart disease in patients, thereby facilitating early intervention and increasing the chances of saving lives.</a:t>
            </a:r>
            <a:endParaRPr sz="1800"/>
          </a:p>
          <a:p>
            <a:pPr indent="-50800" lvl="0" marL="228600" rtl="0" algn="l">
              <a:lnSpc>
                <a:spcPct val="90000"/>
              </a:lnSpc>
              <a:spcBef>
                <a:spcPts val="1000"/>
              </a:spcBef>
              <a:spcAft>
                <a:spcPts val="0"/>
              </a:spcAft>
              <a:buClr>
                <a:schemeClr val="dk1"/>
              </a:buClr>
              <a:buSzPts val="2800"/>
              <a:buNone/>
            </a:pPr>
            <a:r>
              <a:t/>
            </a:r>
            <a:endParaRPr sz="32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g26ccef0988a_0_2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SzPts val="1800"/>
              <a:buNone/>
            </a:pPr>
            <a:r>
              <a:t/>
            </a:r>
            <a:endParaRPr/>
          </a:p>
        </p:txBody>
      </p:sp>
      <p:sp>
        <p:nvSpPr>
          <p:cNvPr id="238" name="Google Shape;238;g26ccef0988a_0_2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sp>
        <p:nvSpPr>
          <p:cNvPr id="239" name="Google Shape;239;g26ccef0988a_0_2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t/>
            </a:r>
            <a:endParaRPr/>
          </a:p>
        </p:txBody>
      </p:sp>
      <p:pic>
        <p:nvPicPr>
          <p:cNvPr id="240" name="Google Shape;240;g26ccef0988a_0_20"/>
          <p:cNvPicPr preferRelativeResize="0"/>
          <p:nvPr/>
        </p:nvPicPr>
        <p:blipFill rotWithShape="1">
          <a:blip r:embed="rId3">
            <a:alphaModFix/>
          </a:blip>
          <a:srcRect b="0" l="0" r="0" t="0"/>
          <a:stretch/>
        </p:blipFill>
        <p:spPr>
          <a:xfrm>
            <a:off x="0" y="0"/>
            <a:ext cx="12192000" cy="6858000"/>
          </a:xfrm>
          <a:prstGeom prst="rect">
            <a:avLst/>
          </a:prstGeom>
          <a:noFill/>
          <a:ln>
            <a:noFill/>
          </a:ln>
        </p:spPr>
      </p:pic>
      <p:pic>
        <p:nvPicPr>
          <p:cNvPr id="241" name="Google Shape;241;g26ccef0988a_0_20"/>
          <p:cNvPicPr preferRelativeResize="0"/>
          <p:nvPr/>
        </p:nvPicPr>
        <p:blipFill>
          <a:blip r:embed="rId4">
            <a:alphaModFix/>
          </a:blip>
          <a:stretch>
            <a:fillRect/>
          </a:stretch>
        </p:blipFill>
        <p:spPr>
          <a:xfrm>
            <a:off x="0" y="0"/>
            <a:ext cx="12192000" cy="68580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LIMITATIONS</a:t>
            </a:r>
            <a:endParaRPr/>
          </a:p>
        </p:txBody>
      </p:sp>
      <p:sp>
        <p:nvSpPr>
          <p:cNvPr id="247" name="Google Shape;247;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342900" lvl="0" marL="457200" rtl="0" algn="l">
              <a:lnSpc>
                <a:spcPct val="90000"/>
              </a:lnSpc>
              <a:spcBef>
                <a:spcPts val="0"/>
              </a:spcBef>
              <a:spcAft>
                <a:spcPts val="0"/>
              </a:spcAft>
              <a:buSzPts val="1800"/>
              <a:buChar char="•"/>
            </a:pPr>
            <a:r>
              <a:rPr lang="en-US"/>
              <a:t>Data is outdated from 1988.</a:t>
            </a:r>
            <a:endParaRPr/>
          </a:p>
          <a:p>
            <a:pPr indent="0" lvl="0" marL="457200" rtl="0" algn="l">
              <a:lnSpc>
                <a:spcPct val="90000"/>
              </a:lnSpc>
              <a:spcBef>
                <a:spcPts val="0"/>
              </a:spcBef>
              <a:spcAft>
                <a:spcPts val="0"/>
              </a:spcAft>
              <a:buNone/>
            </a:pPr>
            <a:r>
              <a:t/>
            </a:r>
            <a:endParaRPr/>
          </a:p>
          <a:p>
            <a:pPr indent="-342900" lvl="0" marL="457200" rtl="0" algn="l">
              <a:lnSpc>
                <a:spcPct val="90000"/>
              </a:lnSpc>
              <a:spcBef>
                <a:spcPts val="0"/>
              </a:spcBef>
              <a:spcAft>
                <a:spcPts val="0"/>
              </a:spcAft>
              <a:buSzPts val="1800"/>
              <a:buChar char="•"/>
            </a:pPr>
            <a:r>
              <a:rPr lang="en-US"/>
              <a:t>Sample is limited:</a:t>
            </a:r>
            <a:endParaRPr/>
          </a:p>
          <a:p>
            <a:pPr indent="-342900" lvl="1" marL="914400" rtl="0" algn="l">
              <a:lnSpc>
                <a:spcPct val="90000"/>
              </a:lnSpc>
              <a:spcBef>
                <a:spcPts val="0"/>
              </a:spcBef>
              <a:spcAft>
                <a:spcPts val="0"/>
              </a:spcAft>
              <a:buSzPts val="1800"/>
              <a:buChar char="•"/>
            </a:pPr>
            <a:r>
              <a:rPr lang="en-US"/>
              <a:t>Four different databases </a:t>
            </a:r>
            <a:endParaRPr/>
          </a:p>
          <a:p>
            <a:pPr indent="-342900" lvl="1" marL="914400" rtl="0" algn="l">
              <a:lnSpc>
                <a:spcPct val="90000"/>
              </a:lnSpc>
              <a:spcBef>
                <a:spcPts val="0"/>
              </a:spcBef>
              <a:spcAft>
                <a:spcPts val="0"/>
              </a:spcAft>
              <a:buSzPts val="1800"/>
              <a:buChar char="•"/>
            </a:pPr>
            <a:r>
              <a:rPr lang="en-US"/>
              <a:t>303 sample</a:t>
            </a:r>
            <a:endParaRPr/>
          </a:p>
          <a:p>
            <a:pPr indent="0" lvl="0" marL="0" rtl="0" algn="l">
              <a:lnSpc>
                <a:spcPct val="90000"/>
              </a:lnSpc>
              <a:spcBef>
                <a:spcPts val="0"/>
              </a:spcBef>
              <a:spcAft>
                <a:spcPts val="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 DESCRIPTION</a:t>
            </a:r>
            <a:endParaRPr/>
          </a:p>
        </p:txBody>
      </p:sp>
      <p:sp>
        <p:nvSpPr>
          <p:cNvPr id="100" name="Google Shape;100;p3"/>
          <p:cNvSpPr txBox="1"/>
          <p:nvPr>
            <p:ph idx="1" type="body"/>
          </p:nvPr>
        </p:nvSpPr>
        <p:spPr>
          <a:xfrm>
            <a:off x="838200" y="1570401"/>
            <a:ext cx="10515600" cy="4606500"/>
          </a:xfrm>
          <a:prstGeom prst="rect">
            <a:avLst/>
          </a:prstGeom>
          <a:noFill/>
          <a:ln>
            <a:noFill/>
          </a:ln>
        </p:spPr>
        <p:txBody>
          <a:bodyPr anchorCtr="0" anchor="t" bIns="45700" lIns="91425" spcFirstLastPara="1" rIns="91425" wrap="square" tIns="45700">
            <a:noAutofit/>
          </a:bodyPr>
          <a:lstStyle/>
          <a:p>
            <a:pPr indent="0" lvl="0" marL="0" marR="0" rtl="0" algn="l">
              <a:lnSpc>
                <a:spcPct val="87000"/>
              </a:lnSpc>
              <a:spcBef>
                <a:spcPts val="0"/>
              </a:spcBef>
              <a:spcAft>
                <a:spcPts val="0"/>
              </a:spcAft>
              <a:buClr>
                <a:srgbClr val="000000"/>
              </a:buClr>
              <a:buSzPts val="1395"/>
              <a:buNone/>
            </a:pPr>
            <a:r>
              <a:rPr lang="en-US" sz="1600">
                <a:solidFill>
                  <a:srgbClr val="000000"/>
                </a:solidFill>
              </a:rPr>
              <a:t>This dataset compiled in 1988 was obtained from the Website Kaggle, it encompasses information from four distinct databases: Cleveland, Hungary, Switzerland, and Long Beach V.  The dataset includes a total of 303 observations, each representing a different patient profile, with 14 attributes:</a:t>
            </a:r>
            <a:endParaRPr sz="1600"/>
          </a:p>
          <a:p>
            <a:pPr indent="-241617" lvl="0" marL="457200" marR="0" rtl="0" algn="l">
              <a:lnSpc>
                <a:spcPct val="87000"/>
              </a:lnSpc>
              <a:spcBef>
                <a:spcPts val="1200"/>
              </a:spcBef>
              <a:spcAft>
                <a:spcPts val="0"/>
              </a:spcAft>
              <a:buClr>
                <a:srgbClr val="000000"/>
              </a:buClr>
              <a:buSzPts val="1600"/>
              <a:buChar char="•"/>
            </a:pPr>
            <a:r>
              <a:rPr b="1" lang="en-US" sz="1600">
                <a:solidFill>
                  <a:srgbClr val="000000"/>
                </a:solidFill>
              </a:rPr>
              <a:t>Age:</a:t>
            </a:r>
            <a:r>
              <a:rPr lang="en-US" sz="1600">
                <a:solidFill>
                  <a:srgbClr val="000000"/>
                </a:solidFill>
              </a:rPr>
              <a:t> Numerical, indicating the age of the patient. </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Sex:</a:t>
            </a:r>
            <a:r>
              <a:rPr lang="en-US" sz="1600">
                <a:solidFill>
                  <a:srgbClr val="000000"/>
                </a:solidFill>
              </a:rPr>
              <a:t> Categorical, with 1 representing male and 0 female. </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CP:</a:t>
            </a:r>
            <a:r>
              <a:rPr lang="en-US" sz="1600">
                <a:solidFill>
                  <a:srgbClr val="000000"/>
                </a:solidFill>
              </a:rPr>
              <a:t> Categorical, encoded as 1 to 4, each number representing a different type of chest pain where 0: Typical Angina, 1: Atypical Angina, 2: Non-anginal Pain, and 3: Asymptomatic</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trtbps: </a:t>
            </a:r>
            <a:r>
              <a:rPr lang="en-US" sz="1600">
                <a:solidFill>
                  <a:srgbClr val="000000"/>
                </a:solidFill>
              </a:rPr>
              <a:t>Numerical, the patient's resting blood pressure in mm Hg at admission to the hospital.</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Chol:</a:t>
            </a:r>
            <a:r>
              <a:rPr lang="en-US" sz="1600">
                <a:solidFill>
                  <a:srgbClr val="000000"/>
                </a:solidFill>
              </a:rPr>
              <a:t> Numerical, the patient's cholesterol measurement in mg/dl.</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fbs:</a:t>
            </a:r>
            <a:r>
              <a:rPr lang="en-US" sz="1600">
                <a:solidFill>
                  <a:srgbClr val="000000"/>
                </a:solidFill>
              </a:rPr>
              <a:t> Categorical, where 1 indicates a fasting blood sugar greater than 120 mg/dl, and 0 otherwise.</a:t>
            </a:r>
            <a:endParaRPr sz="1600"/>
          </a:p>
          <a:p>
            <a:pPr indent="-241617" lvl="0" marL="457200" marR="0" rtl="0" algn="l">
              <a:lnSpc>
                <a:spcPct val="87000"/>
              </a:lnSpc>
              <a:spcBef>
                <a:spcPts val="0"/>
              </a:spcBef>
              <a:spcAft>
                <a:spcPts val="0"/>
              </a:spcAft>
              <a:buClr>
                <a:srgbClr val="242424"/>
              </a:buClr>
              <a:buSzPts val="1600"/>
              <a:buChar char="•"/>
            </a:pPr>
            <a:r>
              <a:rPr b="1" lang="en-US" sz="1600">
                <a:solidFill>
                  <a:srgbClr val="242424"/>
                </a:solidFill>
              </a:rPr>
              <a:t>restECG</a:t>
            </a:r>
            <a:r>
              <a:rPr b="1" lang="en-US" sz="1600">
                <a:solidFill>
                  <a:srgbClr val="000000"/>
                </a:solidFill>
              </a:rPr>
              <a:t>:</a:t>
            </a:r>
            <a:r>
              <a:rPr lang="en-US" sz="1600">
                <a:solidFill>
                  <a:srgbClr val="000000"/>
                </a:solidFill>
              </a:rPr>
              <a:t> Categorical, with values indicating the Resting Electrocardiographic Results as 0: Normal, 1: Abnormality, 2: Hypertrophy based on Estes' criteria.</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thalachh:</a:t>
            </a:r>
            <a:r>
              <a:rPr lang="en-US" sz="1600">
                <a:solidFill>
                  <a:srgbClr val="000000"/>
                </a:solidFill>
              </a:rPr>
              <a:t> Numerical, the maximum heart rate achieved by the patient. </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exng:</a:t>
            </a:r>
            <a:r>
              <a:rPr lang="en-US" sz="1600">
                <a:solidFill>
                  <a:srgbClr val="000000"/>
                </a:solidFill>
              </a:rPr>
              <a:t> Categorical, where 1 indicates the presence of angina induced by exercise, and 0 indicates no angina. </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Oldpeak:</a:t>
            </a:r>
            <a:r>
              <a:rPr lang="en-US" sz="1600">
                <a:solidFill>
                  <a:srgbClr val="000000"/>
                </a:solidFill>
              </a:rPr>
              <a:t> Numerical, the ST depression induced by exercise relative to rest. </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slp:</a:t>
            </a:r>
            <a:r>
              <a:rPr lang="en-US" sz="1600">
                <a:solidFill>
                  <a:srgbClr val="000000"/>
                </a:solidFill>
              </a:rPr>
              <a:t> Categorical, with values representing the slope of the peak exercise ST segment where 0: Upsloping, 1: Flat, and 2: Downsloping.</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caa:</a:t>
            </a:r>
            <a:r>
              <a:rPr lang="en-US" sz="1600">
                <a:solidFill>
                  <a:srgbClr val="000000"/>
                </a:solidFill>
              </a:rPr>
              <a:t> Numerical, indicating the number of major vessels colored by fluoroscopy. </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thall:</a:t>
            </a:r>
            <a:r>
              <a:rPr lang="en-US" sz="1600">
                <a:solidFill>
                  <a:srgbClr val="000000"/>
                </a:solidFill>
              </a:rPr>
              <a:t> Categorical, with values indicating different types of thalassemia as 0: Normal, 1: Fixed Defect, and 2: Reversible Defect.</a:t>
            </a:r>
            <a:endParaRPr sz="1600"/>
          </a:p>
          <a:p>
            <a:pPr indent="-241617" lvl="0" marL="457200" marR="0" rtl="0" algn="l">
              <a:lnSpc>
                <a:spcPct val="87000"/>
              </a:lnSpc>
              <a:spcBef>
                <a:spcPts val="0"/>
              </a:spcBef>
              <a:spcAft>
                <a:spcPts val="0"/>
              </a:spcAft>
              <a:buClr>
                <a:srgbClr val="000000"/>
              </a:buClr>
              <a:buSzPts val="1600"/>
              <a:buChar char="•"/>
            </a:pPr>
            <a:r>
              <a:rPr b="1" lang="en-US" sz="1600">
                <a:solidFill>
                  <a:srgbClr val="000000"/>
                </a:solidFill>
              </a:rPr>
              <a:t>Output:</a:t>
            </a:r>
            <a:r>
              <a:rPr lang="en-US" sz="1600">
                <a:solidFill>
                  <a:srgbClr val="000000"/>
                </a:solidFill>
              </a:rPr>
              <a:t> Categorical, indicating the presence (1) or absence (0) of heart disease (target). It is the target variable.</a:t>
            </a:r>
            <a:endParaRPr sz="1600"/>
          </a:p>
          <a:p>
            <a:pPr indent="-90804" lvl="0" marL="228600" rtl="0" algn="l">
              <a:lnSpc>
                <a:spcPct val="70000"/>
              </a:lnSpc>
              <a:spcBef>
                <a:spcPts val="1000"/>
              </a:spcBef>
              <a:spcAft>
                <a:spcPts val="0"/>
              </a:spcAft>
              <a:buClr>
                <a:schemeClr val="dk1"/>
              </a:buClr>
              <a:buSzPts val="2170"/>
              <a:buNone/>
            </a:pPr>
            <a:r>
              <a:t/>
            </a:r>
            <a:endParaRPr sz="16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FINDINGS &amp; ANALYSIS</a:t>
            </a:r>
            <a:endParaRPr/>
          </a:p>
        </p:txBody>
      </p:sp>
      <p:pic>
        <p:nvPicPr>
          <p:cNvPr descr="Image result for heart attack prediction machine learning" id="106" name="Google Shape;106;p5"/>
          <p:cNvPicPr preferRelativeResize="0"/>
          <p:nvPr>
            <p:ph idx="1" type="body"/>
          </p:nvPr>
        </p:nvPicPr>
        <p:blipFill rotWithShape="1">
          <a:blip r:embed="rId3">
            <a:alphaModFix/>
          </a:blip>
          <a:srcRect b="0" l="0" r="0" t="0"/>
          <a:stretch/>
        </p:blipFill>
        <p:spPr>
          <a:xfrm>
            <a:off x="2071397" y="1807196"/>
            <a:ext cx="8332236" cy="4542496"/>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26ccfacd0cf_0_16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DATABASE MANAGEMENT SYSTEMS</a:t>
            </a:r>
            <a:endParaRPr/>
          </a:p>
        </p:txBody>
      </p:sp>
      <p:pic>
        <p:nvPicPr>
          <p:cNvPr id="112" name="Google Shape;112;g26ccfacd0cf_0_162"/>
          <p:cNvPicPr preferRelativeResize="0"/>
          <p:nvPr/>
        </p:nvPicPr>
        <p:blipFill rotWithShape="1">
          <a:blip r:embed="rId3">
            <a:alphaModFix/>
          </a:blip>
          <a:srcRect b="11966" l="13460" r="4805" t="31906"/>
          <a:stretch/>
        </p:blipFill>
        <p:spPr>
          <a:xfrm>
            <a:off x="4558775" y="2549261"/>
            <a:ext cx="7431726" cy="2878314"/>
          </a:xfrm>
          <a:prstGeom prst="rect">
            <a:avLst/>
          </a:prstGeom>
          <a:noFill/>
          <a:ln>
            <a:noFill/>
          </a:ln>
        </p:spPr>
      </p:pic>
      <p:sp>
        <p:nvSpPr>
          <p:cNvPr id="113" name="Google Shape;113;g26ccfacd0cf_0_162"/>
          <p:cNvSpPr txBox="1"/>
          <p:nvPr/>
        </p:nvSpPr>
        <p:spPr>
          <a:xfrm>
            <a:off x="7397450" y="1812225"/>
            <a:ext cx="23862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ERD D</a:t>
            </a:r>
            <a:r>
              <a:rPr b="1" lang="en-US" sz="2800">
                <a:solidFill>
                  <a:schemeClr val="dk1"/>
                </a:solidFill>
                <a:latin typeface="Calibri"/>
                <a:ea typeface="Calibri"/>
                <a:cs typeface="Calibri"/>
                <a:sym typeface="Calibri"/>
              </a:rPr>
              <a:t>esign</a:t>
            </a:r>
            <a:endParaRPr b="1" i="0" sz="2800" u="none" cap="none" strike="noStrike">
              <a:solidFill>
                <a:schemeClr val="dk1"/>
              </a:solidFill>
              <a:latin typeface="Calibri"/>
              <a:ea typeface="Calibri"/>
              <a:cs typeface="Calibri"/>
              <a:sym typeface="Calibri"/>
            </a:endParaRPr>
          </a:p>
        </p:txBody>
      </p:sp>
      <p:sp>
        <p:nvSpPr>
          <p:cNvPr id="114" name="Google Shape;114;g26ccfacd0cf_0_162"/>
          <p:cNvSpPr txBox="1"/>
          <p:nvPr/>
        </p:nvSpPr>
        <p:spPr>
          <a:xfrm>
            <a:off x="437375" y="1541013"/>
            <a:ext cx="4121400" cy="51717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1800"/>
              <a:buFont typeface="Arial"/>
              <a:buNone/>
            </a:pPr>
            <a:r>
              <a:rPr i="0" lang="en-US" sz="1800" u="none" cap="none" strike="noStrike">
                <a:solidFill>
                  <a:schemeClr val="dk1"/>
                </a:solidFill>
                <a:latin typeface="Calibri"/>
                <a:ea typeface="Calibri"/>
                <a:cs typeface="Calibri"/>
                <a:sym typeface="Calibri"/>
              </a:rPr>
              <a:t>The subsystem Heart Disease Prediction &amp; Management System helps with the tracking of patient demographics, clinical data, lifestyle factors, and disease outcomes.</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The ERD contains four tables. </a:t>
            </a:r>
            <a:endParaRPr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The patient table serves as the central hub, linking to clinicalInformation, lifestyleFactors, and diseaseOutcome tables</a:t>
            </a:r>
            <a:endParaRPr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lang="en-US" sz="1800">
                <a:solidFill>
                  <a:schemeClr val="dk1"/>
                </a:solidFill>
                <a:latin typeface="Calibri"/>
                <a:ea typeface="Calibri"/>
                <a:cs typeface="Calibri"/>
                <a:sym typeface="Calibri"/>
              </a:rPr>
              <a:t>O</a:t>
            </a:r>
            <a:r>
              <a:rPr i="0" lang="en-US" sz="1800" u="none" cap="none" strike="noStrike">
                <a:solidFill>
                  <a:schemeClr val="dk1"/>
                </a:solidFill>
                <a:latin typeface="Calibri"/>
                <a:ea typeface="Calibri"/>
                <a:cs typeface="Calibri"/>
                <a:sym typeface="Calibri"/>
              </a:rPr>
              <a:t>ne to many relationships. </a:t>
            </a:r>
            <a:endParaRPr i="0" sz="1800" u="none" cap="none" strike="noStrike">
              <a:solidFill>
                <a:schemeClr val="dk1"/>
              </a:solidFill>
              <a:latin typeface="Calibri"/>
              <a:ea typeface="Calibri"/>
              <a:cs typeface="Calibri"/>
              <a:sym typeface="Calibri"/>
            </a:endParaRPr>
          </a:p>
          <a:p>
            <a:pPr indent="0" lvl="0" marL="457200" marR="0" rtl="0" algn="l">
              <a:lnSpc>
                <a:spcPct val="100000"/>
              </a:lnSpc>
              <a:spcBef>
                <a:spcPts val="0"/>
              </a:spcBef>
              <a:spcAft>
                <a:spcPts val="0"/>
              </a:spcAft>
              <a:buNone/>
            </a:pPr>
            <a:r>
              <a:t/>
            </a:r>
            <a:endParaRPr sz="1800">
              <a:solidFill>
                <a:schemeClr val="dk1"/>
              </a:solidFill>
              <a:latin typeface="Calibri"/>
              <a:ea typeface="Calibri"/>
              <a:cs typeface="Calibri"/>
              <a:sym typeface="Calibri"/>
            </a:endParaRPr>
          </a:p>
          <a:p>
            <a:pPr indent="-342900" lvl="0" marL="457200" marR="0" rtl="0" algn="l">
              <a:lnSpc>
                <a:spcPct val="100000"/>
              </a:lnSpc>
              <a:spcBef>
                <a:spcPts val="0"/>
              </a:spcBef>
              <a:spcAft>
                <a:spcPts val="0"/>
              </a:spcAft>
              <a:buClr>
                <a:schemeClr val="dk1"/>
              </a:buClr>
              <a:buSzPts val="1800"/>
              <a:buFont typeface="Calibri"/>
              <a:buChar char="●"/>
            </a:pPr>
            <a:r>
              <a:rPr i="0" lang="en-US" sz="1800" u="none" cap="none" strike="noStrike">
                <a:solidFill>
                  <a:schemeClr val="dk1"/>
                </a:solidFill>
                <a:latin typeface="Calibri"/>
                <a:ea typeface="Calibri"/>
                <a:cs typeface="Calibri"/>
                <a:sym typeface="Calibri"/>
              </a:rPr>
              <a:t>The FK for these tables are PatientID and each table has different a PK.</a:t>
            </a:r>
            <a:endParaRPr i="0" sz="1800" u="none" cap="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i="0" sz="1800" u="none" cap="none" strike="noStrik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g26ccfacd0cf_0_244"/>
          <p:cNvSpPr txBox="1"/>
          <p:nvPr>
            <p:ph type="title"/>
          </p:nvPr>
        </p:nvSpPr>
        <p:spPr>
          <a:xfrm>
            <a:off x="320700" y="321800"/>
            <a:ext cx="11871300" cy="16908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DATABASE MANAGEMENT SYSTEMS (CONTINUED)</a:t>
            </a:r>
            <a:endParaRPr/>
          </a:p>
          <a:p>
            <a:pPr indent="0" lvl="0" marL="0" rtl="0" algn="l">
              <a:lnSpc>
                <a:spcPct val="90000"/>
              </a:lnSpc>
              <a:spcBef>
                <a:spcPts val="0"/>
              </a:spcBef>
              <a:spcAft>
                <a:spcPts val="0"/>
              </a:spcAft>
              <a:buSzPts val="1800"/>
              <a:buNone/>
            </a:pPr>
            <a:r>
              <a:t/>
            </a:r>
            <a:endParaRPr/>
          </a:p>
        </p:txBody>
      </p:sp>
      <p:pic>
        <p:nvPicPr>
          <p:cNvPr id="120" name="Google Shape;120;g26ccfacd0cf_0_244"/>
          <p:cNvPicPr preferRelativeResize="0"/>
          <p:nvPr/>
        </p:nvPicPr>
        <p:blipFill rotWithShape="1">
          <a:blip r:embed="rId3">
            <a:alphaModFix/>
          </a:blip>
          <a:srcRect b="3212" l="21341" r="35225" t="0"/>
          <a:stretch/>
        </p:blipFill>
        <p:spPr>
          <a:xfrm>
            <a:off x="838200" y="2158175"/>
            <a:ext cx="3729797" cy="4332700"/>
          </a:xfrm>
          <a:prstGeom prst="rect">
            <a:avLst/>
          </a:prstGeom>
          <a:noFill/>
          <a:ln>
            <a:noFill/>
          </a:ln>
        </p:spPr>
      </p:pic>
      <p:pic>
        <p:nvPicPr>
          <p:cNvPr id="121" name="Google Shape;121;g26ccfacd0cf_0_244"/>
          <p:cNvPicPr preferRelativeResize="0"/>
          <p:nvPr/>
        </p:nvPicPr>
        <p:blipFill rotWithShape="1">
          <a:blip r:embed="rId4">
            <a:alphaModFix/>
          </a:blip>
          <a:srcRect b="0" l="935" r="46442" t="13058"/>
          <a:stretch/>
        </p:blipFill>
        <p:spPr>
          <a:xfrm>
            <a:off x="6084075" y="2158175"/>
            <a:ext cx="5120074" cy="4332700"/>
          </a:xfrm>
          <a:prstGeom prst="rect">
            <a:avLst/>
          </a:prstGeom>
          <a:noFill/>
          <a:ln>
            <a:noFill/>
          </a:ln>
        </p:spPr>
      </p:pic>
      <p:sp>
        <p:nvSpPr>
          <p:cNvPr id="122" name="Google Shape;122;g26ccfacd0cf_0_244"/>
          <p:cNvSpPr txBox="1"/>
          <p:nvPr/>
        </p:nvSpPr>
        <p:spPr>
          <a:xfrm>
            <a:off x="838200" y="1327725"/>
            <a:ext cx="3560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SQL Fiddle</a:t>
            </a:r>
            <a:endParaRPr b="1" i="0" sz="2800" u="none" cap="none" strike="noStrike">
              <a:solidFill>
                <a:schemeClr val="dk1"/>
              </a:solidFill>
              <a:latin typeface="Calibri"/>
              <a:ea typeface="Calibri"/>
              <a:cs typeface="Calibri"/>
              <a:sym typeface="Calibri"/>
            </a:endParaRPr>
          </a:p>
        </p:txBody>
      </p:sp>
      <p:sp>
        <p:nvSpPr>
          <p:cNvPr id="123" name="Google Shape;123;g26ccfacd0cf_0_244"/>
          <p:cNvSpPr txBox="1"/>
          <p:nvPr/>
        </p:nvSpPr>
        <p:spPr>
          <a:xfrm>
            <a:off x="5320650" y="1397000"/>
            <a:ext cx="7152000" cy="6156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Clr>
                <a:srgbClr val="000000"/>
              </a:buClr>
              <a:buSzPts val="2800"/>
              <a:buFont typeface="Arial"/>
              <a:buNone/>
            </a:pPr>
            <a:r>
              <a:rPr b="1" i="0" lang="en-US" sz="2800" u="none" cap="none" strike="noStrike">
                <a:solidFill>
                  <a:schemeClr val="dk1"/>
                </a:solidFill>
                <a:latin typeface="Calibri"/>
                <a:ea typeface="Calibri"/>
                <a:cs typeface="Calibri"/>
                <a:sym typeface="Calibri"/>
              </a:rPr>
              <a:t>Microsoft SQL Server Management Studio</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18"/>
          <p:cNvSpPr txBox="1"/>
          <p:nvPr>
            <p:ph type="title"/>
          </p:nvPr>
        </p:nvSpPr>
        <p:spPr>
          <a:xfrm>
            <a:off x="395575" y="307800"/>
            <a:ext cx="105156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BUSINESS DATA WAREHOUSING</a:t>
            </a:r>
            <a:endParaRPr/>
          </a:p>
        </p:txBody>
      </p:sp>
      <p:sp>
        <p:nvSpPr>
          <p:cNvPr id="129" name="Google Shape;129;p18"/>
          <p:cNvSpPr txBox="1"/>
          <p:nvPr>
            <p:ph idx="1" type="body"/>
          </p:nvPr>
        </p:nvSpPr>
        <p:spPr>
          <a:xfrm>
            <a:off x="181050" y="1633500"/>
            <a:ext cx="4846500" cy="5074500"/>
          </a:xfrm>
          <a:prstGeom prst="rect">
            <a:avLst/>
          </a:prstGeom>
          <a:noFill/>
          <a:ln>
            <a:noFill/>
          </a:ln>
        </p:spPr>
        <p:txBody>
          <a:bodyPr anchorCtr="0" anchor="t" bIns="45700" lIns="91425" spcFirstLastPara="1" rIns="91425" wrap="square" tIns="45700">
            <a:normAutofit/>
          </a:bodyPr>
          <a:lstStyle/>
          <a:p>
            <a:pPr indent="-50800" lvl="0" marL="228600" rtl="0" algn="l">
              <a:lnSpc>
                <a:spcPct val="70000"/>
              </a:lnSpc>
              <a:spcBef>
                <a:spcPts val="0"/>
              </a:spcBef>
              <a:spcAft>
                <a:spcPts val="0"/>
              </a:spcAft>
              <a:buClr>
                <a:schemeClr val="dk1"/>
              </a:buClr>
              <a:buSzPts val="2800"/>
              <a:buNone/>
            </a:pPr>
            <a:r>
              <a:rPr lang="en-US" sz="2000"/>
              <a:t>By using ETL processes in data warehousing we stored the data in a structured way to ensure that it is properly prepared, cleaned, and loaded into a the database previously created for further analysis and reporting. </a:t>
            </a:r>
            <a:endParaRPr sz="2000"/>
          </a:p>
          <a:p>
            <a:pPr indent="-50800" lvl="0" marL="228600" rtl="0" algn="l">
              <a:lnSpc>
                <a:spcPct val="70000"/>
              </a:lnSpc>
              <a:spcBef>
                <a:spcPts val="0"/>
              </a:spcBef>
              <a:spcAft>
                <a:spcPts val="0"/>
              </a:spcAft>
              <a:buClr>
                <a:schemeClr val="dk1"/>
              </a:buClr>
              <a:buSzPts val="2800"/>
              <a:buNone/>
            </a:pPr>
            <a:r>
              <a:t/>
            </a:r>
            <a:endParaRPr sz="2000"/>
          </a:p>
          <a:p>
            <a:pPr indent="-50800" lvl="0" marL="228600" rtl="0" algn="l">
              <a:lnSpc>
                <a:spcPct val="70000"/>
              </a:lnSpc>
              <a:spcBef>
                <a:spcPts val="0"/>
              </a:spcBef>
              <a:spcAft>
                <a:spcPts val="0"/>
              </a:spcAft>
              <a:buClr>
                <a:schemeClr val="dk1"/>
              </a:buClr>
              <a:buSzPts val="2800"/>
              <a:buNone/>
            </a:pPr>
            <a:r>
              <a:rPr lang="en-US" sz="2000"/>
              <a:t>Once configured, ETL processes can be automated to run at scheduled intervals, reducing manual effort and ensuring data </a:t>
            </a:r>
            <a:r>
              <a:rPr lang="en-US" sz="2000"/>
              <a:t>freshness. These </a:t>
            </a:r>
            <a:r>
              <a:rPr lang="en-US" sz="2000"/>
              <a:t>will make a huge positive impact to on the heart </a:t>
            </a:r>
            <a:r>
              <a:rPr lang="en-US" sz="2000"/>
              <a:t>disease</a:t>
            </a:r>
            <a:r>
              <a:rPr lang="en-US" sz="2000"/>
              <a:t> prediction since the access to records will be faster and better.</a:t>
            </a:r>
            <a:endParaRPr sz="2000"/>
          </a:p>
        </p:txBody>
      </p:sp>
      <p:pic>
        <p:nvPicPr>
          <p:cNvPr id="130" name="Google Shape;130;p18"/>
          <p:cNvPicPr preferRelativeResize="0"/>
          <p:nvPr/>
        </p:nvPicPr>
        <p:blipFill rotWithShape="1">
          <a:blip r:embed="rId3">
            <a:alphaModFix/>
          </a:blip>
          <a:srcRect b="8590" l="1067" r="47102" t="31874"/>
          <a:stretch/>
        </p:blipFill>
        <p:spPr>
          <a:xfrm>
            <a:off x="5503441" y="2366449"/>
            <a:ext cx="6541108" cy="4221850"/>
          </a:xfrm>
          <a:prstGeom prst="rect">
            <a:avLst/>
          </a:prstGeom>
          <a:noFill/>
          <a:ln>
            <a:noFill/>
          </a:ln>
        </p:spPr>
      </p:pic>
      <p:pic>
        <p:nvPicPr>
          <p:cNvPr id="131" name="Google Shape;131;p18"/>
          <p:cNvPicPr preferRelativeResize="0"/>
          <p:nvPr/>
        </p:nvPicPr>
        <p:blipFill rotWithShape="1">
          <a:blip r:embed="rId4">
            <a:alphaModFix/>
          </a:blip>
          <a:srcRect b="61725" l="9875" r="52052" t="25670"/>
          <a:stretch/>
        </p:blipFill>
        <p:spPr>
          <a:xfrm>
            <a:off x="146738" y="5291975"/>
            <a:ext cx="4915076" cy="909176"/>
          </a:xfrm>
          <a:prstGeom prst="rect">
            <a:avLst/>
          </a:prstGeom>
          <a:noFill/>
          <a:ln>
            <a:noFill/>
          </a:ln>
        </p:spPr>
      </p:pic>
      <p:sp>
        <p:nvSpPr>
          <p:cNvPr id="132" name="Google Shape;132;p18"/>
          <p:cNvSpPr txBox="1"/>
          <p:nvPr/>
        </p:nvSpPr>
        <p:spPr>
          <a:xfrm>
            <a:off x="6873200" y="1526200"/>
            <a:ext cx="3560100" cy="615600"/>
          </a:xfrm>
          <a:prstGeom prst="rect">
            <a:avLst/>
          </a:prstGeom>
          <a:no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2800"/>
              <a:buFont typeface="Arial"/>
              <a:buNone/>
            </a:pPr>
            <a:r>
              <a:rPr b="1" lang="en-US" sz="2800">
                <a:solidFill>
                  <a:schemeClr val="dk1"/>
                </a:solidFill>
                <a:latin typeface="Calibri"/>
                <a:ea typeface="Calibri"/>
                <a:cs typeface="Calibri"/>
                <a:sym typeface="Calibri"/>
              </a:rPr>
              <a:t>ETL  PROCESS</a:t>
            </a:r>
            <a:endParaRPr b="1" i="0" sz="2800" u="none" cap="none" strike="noStrike">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11"/>
          <p:cNvSpPr txBox="1"/>
          <p:nvPr>
            <p:ph type="title"/>
          </p:nvPr>
        </p:nvSpPr>
        <p:spPr>
          <a:xfrm>
            <a:off x="838200" y="365126"/>
            <a:ext cx="10515600" cy="67511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rPr lang="en-US"/>
              <a:t>BUSINESS INFORMATION SYSTEMS -Elective</a:t>
            </a:r>
            <a:endParaRPr/>
          </a:p>
        </p:txBody>
      </p:sp>
      <p:pic>
        <p:nvPicPr>
          <p:cNvPr id="138" name="Google Shape;138;p11"/>
          <p:cNvPicPr preferRelativeResize="0"/>
          <p:nvPr/>
        </p:nvPicPr>
        <p:blipFill rotWithShape="1">
          <a:blip r:embed="rId3">
            <a:alphaModFix/>
          </a:blip>
          <a:srcRect b="0" l="0" r="0" t="0"/>
          <a:stretch/>
        </p:blipFill>
        <p:spPr>
          <a:xfrm>
            <a:off x="577567" y="3886199"/>
            <a:ext cx="4724400" cy="2562225"/>
          </a:xfrm>
          <a:prstGeom prst="rect">
            <a:avLst/>
          </a:prstGeom>
          <a:noFill/>
          <a:ln>
            <a:noFill/>
          </a:ln>
        </p:spPr>
      </p:pic>
      <p:pic>
        <p:nvPicPr>
          <p:cNvPr id="139" name="Google Shape;139;p11"/>
          <p:cNvPicPr preferRelativeResize="0"/>
          <p:nvPr/>
        </p:nvPicPr>
        <p:blipFill rotWithShape="1">
          <a:blip r:embed="rId4">
            <a:alphaModFix/>
          </a:blip>
          <a:srcRect b="0" l="0" r="0" t="0"/>
          <a:stretch/>
        </p:blipFill>
        <p:spPr>
          <a:xfrm>
            <a:off x="5902876" y="1690688"/>
            <a:ext cx="4752975" cy="1938920"/>
          </a:xfrm>
          <a:prstGeom prst="rect">
            <a:avLst/>
          </a:prstGeom>
          <a:noFill/>
          <a:ln>
            <a:noFill/>
          </a:ln>
        </p:spPr>
      </p:pic>
      <p:pic>
        <p:nvPicPr>
          <p:cNvPr id="140" name="Google Shape;140;p11"/>
          <p:cNvPicPr preferRelativeResize="0"/>
          <p:nvPr/>
        </p:nvPicPr>
        <p:blipFill rotWithShape="1">
          <a:blip r:embed="rId5">
            <a:alphaModFix/>
          </a:blip>
          <a:srcRect b="0" l="0" r="0" t="0"/>
          <a:stretch/>
        </p:blipFill>
        <p:spPr>
          <a:xfrm>
            <a:off x="5917163" y="3790948"/>
            <a:ext cx="4724400" cy="2752725"/>
          </a:xfrm>
          <a:prstGeom prst="rect">
            <a:avLst/>
          </a:prstGeom>
          <a:noFill/>
          <a:ln>
            <a:noFill/>
          </a:ln>
        </p:spPr>
      </p:pic>
      <p:sp>
        <p:nvSpPr>
          <p:cNvPr id="141" name="Google Shape;141;p11"/>
          <p:cNvSpPr txBox="1"/>
          <p:nvPr/>
        </p:nvSpPr>
        <p:spPr>
          <a:xfrm>
            <a:off x="1065402" y="1040236"/>
            <a:ext cx="9093666"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US" sz="1400" u="none" cap="none" strike="noStrike">
                <a:solidFill>
                  <a:srgbClr val="000000"/>
                </a:solidFill>
                <a:latin typeface="Calibri"/>
                <a:ea typeface="Calibri"/>
                <a:cs typeface="Calibri"/>
                <a:sym typeface="Calibri"/>
              </a:rPr>
              <a:t>Information systems allow us to collect, store, display and process information.  In our analysis the data has been stored in Microsoft Excel, Python, SQL, Weka, Microsoft Access and PowerPoint</a:t>
            </a:r>
            <a:endParaRPr i="0" sz="1400" u="none" cap="none" strike="noStrike">
              <a:solidFill>
                <a:schemeClr val="dk1"/>
              </a:solidFill>
              <a:latin typeface="Calibri"/>
              <a:ea typeface="Calibri"/>
              <a:cs typeface="Calibri"/>
              <a:sym typeface="Calibri"/>
            </a:endParaRPr>
          </a:p>
        </p:txBody>
      </p:sp>
      <p:pic>
        <p:nvPicPr>
          <p:cNvPr id="142" name="Google Shape;142;p11"/>
          <p:cNvPicPr preferRelativeResize="0"/>
          <p:nvPr/>
        </p:nvPicPr>
        <p:blipFill rotWithShape="1">
          <a:blip r:embed="rId6">
            <a:alphaModFix/>
          </a:blip>
          <a:srcRect b="0" l="0" r="0" t="0"/>
          <a:stretch/>
        </p:blipFill>
        <p:spPr>
          <a:xfrm>
            <a:off x="577575" y="1690700"/>
            <a:ext cx="5158376" cy="18882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6"/>
          <p:cNvSpPr txBox="1"/>
          <p:nvPr>
            <p:ph type="title"/>
          </p:nvPr>
        </p:nvSpPr>
        <p:spPr>
          <a:xfrm>
            <a:off x="716975" y="271800"/>
            <a:ext cx="10515600" cy="10344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DECISION SCIENCE/BUSINESS STATISTICS</a:t>
            </a:r>
            <a:endParaRPr/>
          </a:p>
        </p:txBody>
      </p:sp>
      <p:pic>
        <p:nvPicPr>
          <p:cNvPr id="148" name="Google Shape;148;p6"/>
          <p:cNvPicPr preferRelativeResize="0"/>
          <p:nvPr>
            <p:ph idx="1" type="body"/>
          </p:nvPr>
        </p:nvPicPr>
        <p:blipFill rotWithShape="1">
          <a:blip r:embed="rId3">
            <a:alphaModFix/>
          </a:blip>
          <a:srcRect b="0" l="0" r="0" t="0"/>
          <a:stretch/>
        </p:blipFill>
        <p:spPr>
          <a:xfrm>
            <a:off x="4627984" y="1158358"/>
            <a:ext cx="6818700" cy="2667600"/>
          </a:xfrm>
          <a:prstGeom prst="rect">
            <a:avLst/>
          </a:prstGeom>
          <a:noFill/>
          <a:ln>
            <a:noFill/>
          </a:ln>
        </p:spPr>
      </p:pic>
      <p:pic>
        <p:nvPicPr>
          <p:cNvPr id="149" name="Google Shape;149;p6"/>
          <p:cNvPicPr preferRelativeResize="0"/>
          <p:nvPr/>
        </p:nvPicPr>
        <p:blipFill rotWithShape="1">
          <a:blip r:embed="rId4">
            <a:alphaModFix/>
          </a:blip>
          <a:srcRect b="0" l="0" r="0" t="0"/>
          <a:stretch/>
        </p:blipFill>
        <p:spPr>
          <a:xfrm>
            <a:off x="4627984" y="3909527"/>
            <a:ext cx="6818765" cy="2743200"/>
          </a:xfrm>
          <a:prstGeom prst="rect">
            <a:avLst/>
          </a:prstGeom>
          <a:noFill/>
          <a:ln>
            <a:noFill/>
          </a:ln>
        </p:spPr>
      </p:pic>
      <p:sp>
        <p:nvSpPr>
          <p:cNvPr id="150" name="Google Shape;150;p6"/>
          <p:cNvSpPr txBox="1"/>
          <p:nvPr/>
        </p:nvSpPr>
        <p:spPr>
          <a:xfrm>
            <a:off x="320050" y="1306275"/>
            <a:ext cx="4134300" cy="5485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i="0" lang="en-US" u="none" cap="none" strike="noStrike">
                <a:solidFill>
                  <a:srgbClr val="000000"/>
                </a:solidFill>
                <a:latin typeface="Calibri"/>
                <a:ea typeface="Calibri"/>
                <a:cs typeface="Calibri"/>
                <a:sym typeface="Calibri"/>
              </a:rPr>
              <a:t>Descriptive statistics were used to gather quantitative measurements to analyze each of the 14 attributes and summarize their values.  The measurements include the distribution, central tendency and variability or dispersion.</a:t>
            </a:r>
            <a:endParaRPr i="0" u="none" cap="none" strike="noStrike">
              <a:solidFill>
                <a:srgbClr val="000000"/>
              </a:solidFill>
              <a:latin typeface="Calibri"/>
              <a:ea typeface="Calibri"/>
              <a:cs typeface="Calibri"/>
              <a:sym typeface="Calibri"/>
            </a:endParaRPr>
          </a:p>
          <a:p>
            <a:pPr indent="0" lvl="0" marL="0" marR="0" rtl="0" algn="l">
              <a:lnSpc>
                <a:spcPct val="100000"/>
              </a:lnSpc>
              <a:spcBef>
                <a:spcPts val="0"/>
              </a:spcBef>
              <a:spcAft>
                <a:spcPts val="0"/>
              </a:spcAft>
              <a:buClr>
                <a:srgbClr val="000000"/>
              </a:buClr>
              <a:buSzPts val="1800"/>
              <a:buFont typeface="Arial"/>
              <a:buNone/>
            </a:pPr>
            <a:r>
              <a:t/>
            </a:r>
            <a:endParaRPr>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u="sng">
                <a:solidFill>
                  <a:srgbClr val="242424"/>
                </a:solidFill>
                <a:highlight>
                  <a:srgbClr val="FFFFFF"/>
                </a:highlight>
                <a:latin typeface="Calibri"/>
                <a:ea typeface="Calibri"/>
                <a:cs typeface="Calibri"/>
                <a:sym typeface="Calibri"/>
              </a:rPr>
              <a:t>Cholesterol (Chol) </a:t>
            </a:r>
            <a:r>
              <a:rPr lang="en-US">
                <a:solidFill>
                  <a:srgbClr val="242424"/>
                </a:solidFill>
                <a:highlight>
                  <a:srgbClr val="FFFFFF"/>
                </a:highlight>
                <a:latin typeface="Calibri"/>
                <a:ea typeface="Calibri"/>
                <a:cs typeface="Calibri"/>
                <a:sym typeface="Calibri"/>
              </a:rPr>
              <a:t>&gt; 200mg puts you at a higher risk for a heart attack.  In our dataset the average cholesterol level was 246.26 with the highest number at 564 (driving skewness of 1.143) which is more than twice the number that puts you at higher risk.  A range in level from as low as 126 to 564.   Frequency Distribution 100-199 count 50, </a:t>
            </a:r>
            <a:r>
              <a:rPr lang="en-US">
                <a:solidFill>
                  <a:srgbClr val="FF0000"/>
                </a:solidFill>
                <a:highlight>
                  <a:srgbClr val="FFFFFF"/>
                </a:highlight>
                <a:latin typeface="Calibri"/>
                <a:ea typeface="Calibri"/>
                <a:cs typeface="Calibri"/>
                <a:sym typeface="Calibri"/>
              </a:rPr>
              <a:t>200-299 count 209</a:t>
            </a:r>
            <a:r>
              <a:rPr lang="en-US">
                <a:solidFill>
                  <a:srgbClr val="242424"/>
                </a:solidFill>
                <a:highlight>
                  <a:srgbClr val="FFFFFF"/>
                </a:highlight>
                <a:latin typeface="Calibri"/>
                <a:ea typeface="Calibri"/>
                <a:cs typeface="Calibri"/>
                <a:sym typeface="Calibri"/>
              </a:rPr>
              <a:t>, 300-399 count 40, 400 to 499 count 3 and &gt;500 is 1</a:t>
            </a:r>
            <a:endParaRPr>
              <a:solidFill>
                <a:srgbClr val="242424"/>
              </a:solidFill>
              <a:highlight>
                <a:srgbClr val="FFFFFF"/>
              </a:highlight>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b="1" lang="en-US" u="sng">
                <a:solidFill>
                  <a:srgbClr val="242424"/>
                </a:solidFill>
                <a:highlight>
                  <a:srgbClr val="FFFFFF"/>
                </a:highlight>
                <a:latin typeface="Calibri"/>
                <a:ea typeface="Calibri"/>
                <a:cs typeface="Calibri"/>
                <a:sym typeface="Calibri"/>
              </a:rPr>
              <a:t>Max Heart Rate (thalachh) </a:t>
            </a:r>
            <a:r>
              <a:rPr lang="en-US">
                <a:solidFill>
                  <a:srgbClr val="242424"/>
                </a:solidFill>
                <a:highlight>
                  <a:srgbClr val="FFFFFF"/>
                </a:highlight>
                <a:latin typeface="Calibri"/>
                <a:ea typeface="Calibri"/>
                <a:cs typeface="Calibri"/>
                <a:sym typeface="Calibri"/>
              </a:rPr>
              <a:t>ranges from largest at 202 to smallest at 71.  The average max heart rate in our sample is 149 with a standard deviation of 22.90.  The data has a skewness of -0.54 with a mode at 162.  85% of the heart rates &gt; 150 had &lt;=120mg fasting blood sugar level.</a:t>
            </a:r>
            <a:endParaRPr>
              <a:solidFill>
                <a:srgbClr val="242424"/>
              </a:solidFill>
              <a:highlight>
                <a:srgbClr val="FFFFFF"/>
              </a:highlight>
              <a:latin typeface="Calibri"/>
              <a:ea typeface="Calibri"/>
              <a:cs typeface="Calibri"/>
              <a:sym typeface="Calibri"/>
            </a:endParaRPr>
          </a:p>
          <a:p>
            <a:pPr indent="0" lvl="0" marL="0" rtl="0" algn="l">
              <a:lnSpc>
                <a:spcPct val="115000"/>
              </a:lnSpc>
              <a:spcBef>
                <a:spcPts val="1200"/>
              </a:spcBef>
              <a:spcAft>
                <a:spcPts val="1200"/>
              </a:spcAft>
              <a:buClr>
                <a:schemeClr val="dk1"/>
              </a:buClr>
              <a:buSzPts val="1100"/>
              <a:buFont typeface="Arial"/>
              <a:buNone/>
            </a:pPr>
            <a:r>
              <a:t/>
            </a:r>
            <a:endParaRPr sz="1100">
              <a:solidFill>
                <a:srgbClr val="242424"/>
              </a:solidFill>
              <a:highlight>
                <a:srgbClr val="FFFFFF"/>
              </a:highlight>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2024-02-25T20:00:47Z</dcterms:created>
  <dc:creator>Tiffany Cerny Czykier</dc:creator>
</cp:coreProperties>
</file>