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4" r:id="rId2"/>
    <p:sldId id="319" r:id="rId3"/>
    <p:sldId id="462" r:id="rId4"/>
    <p:sldId id="477" r:id="rId5"/>
    <p:sldId id="448" r:id="rId6"/>
    <p:sldId id="447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9" r:id="rId15"/>
    <p:sldId id="458" r:id="rId16"/>
    <p:sldId id="460" r:id="rId17"/>
    <p:sldId id="482" r:id="rId18"/>
    <p:sldId id="461" r:id="rId19"/>
    <p:sldId id="463" r:id="rId20"/>
    <p:sldId id="470" r:id="rId21"/>
    <p:sldId id="471" r:id="rId22"/>
    <p:sldId id="472" r:id="rId23"/>
    <p:sldId id="473" r:id="rId24"/>
    <p:sldId id="474" r:id="rId25"/>
    <p:sldId id="465" r:id="rId26"/>
    <p:sldId id="468" r:id="rId27"/>
    <p:sldId id="475" r:id="rId28"/>
    <p:sldId id="478" r:id="rId29"/>
    <p:sldId id="479" r:id="rId30"/>
    <p:sldId id="476" r:id="rId31"/>
    <p:sldId id="481" r:id="rId32"/>
    <p:sldId id="484" r:id="rId33"/>
    <p:sldId id="483" r:id="rId34"/>
    <p:sldId id="41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5" autoAdjust="0"/>
  </p:normalViewPr>
  <p:slideViewPr>
    <p:cSldViewPr>
      <p:cViewPr varScale="1">
        <p:scale>
          <a:sx n="77" d="100"/>
          <a:sy n="77" d="100"/>
        </p:scale>
        <p:origin x="-85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normalized </a:t>
            </a:r>
            <a:r>
              <a:rPr lang="en-US" dirty="0" err="1" smtClean="0"/>
              <a:t>eigenfunctions</a:t>
            </a:r>
            <a:r>
              <a:rPr lang="en-US" dirty="0" smtClean="0"/>
              <a:t> </a:t>
            </a:r>
            <a:r>
              <a:rPr lang="en-US" sz="12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1200" baseline="-25000" dirty="0" err="1" smtClean="0"/>
              <a:t>i</a:t>
            </a:r>
            <a:r>
              <a:rPr lang="en-US" sz="1200" dirty="0" smtClean="0"/>
              <a:t>(</a:t>
            </a:r>
            <a:r>
              <a:rPr lang="en-US" sz="1200" b="1" dirty="0" smtClean="0"/>
              <a:t>s</a:t>
            </a:r>
            <a:r>
              <a:rPr lang="en-US" sz="1200" dirty="0" smtClean="0"/>
              <a:t>) / </a:t>
            </a:r>
            <a:r>
              <a:rPr lang="en-US" sz="1200" dirty="0" err="1" smtClean="0"/>
              <a:t>sqrt</a:t>
            </a:r>
            <a:r>
              <a:rPr lang="en-US" sz="1200" dirty="0" smtClean="0"/>
              <a:t>(</a:t>
            </a:r>
            <a:r>
              <a:rPr lang="en-US" sz="1200" dirty="0" err="1" smtClean="0">
                <a:latin typeface="Symbol" panose="05050102010706020507" pitchFamily="18" charset="2"/>
              </a:rPr>
              <a:t>lambda</a:t>
            </a:r>
            <a:r>
              <a:rPr lang="en-US" sz="1200" baseline="-25000" dirty="0" err="1" smtClean="0"/>
              <a:t>i</a:t>
            </a:r>
            <a:r>
              <a:rPr lang="en-US" sz="1200" baseline="0" dirty="0" smtClean="0"/>
              <a:t>) have the reproducing kernel property (features normalized by </a:t>
            </a:r>
            <a:r>
              <a:rPr lang="en-US" sz="1200" baseline="0" dirty="0" err="1" smtClean="0"/>
              <a:t>eigen</a:t>
            </a:r>
            <a:r>
              <a:rPr lang="en-US" sz="1200" baseline="0" dirty="0" smtClean="0"/>
              <a:t> values). Hence </a:t>
            </a:r>
            <a:r>
              <a:rPr lang="en-US" sz="1200" dirty="0" smtClean="0"/>
              <a:t>f(</a:t>
            </a:r>
            <a:r>
              <a:rPr lang="en-US" sz="1200" b="1" dirty="0" smtClean="0"/>
              <a:t>x</a:t>
            </a:r>
            <a:r>
              <a:rPr lang="en-US" sz="1200" dirty="0" smtClean="0"/>
              <a:t>) is a linear combination of the reproducing kernel </a:t>
            </a:r>
            <a:r>
              <a:rPr lang="en-US" sz="1200" dirty="0" err="1" smtClean="0"/>
              <a:t>eigenfunctions</a:t>
            </a:r>
            <a:r>
              <a:rPr lang="en-US" sz="1200" baseline="0" dirty="0" smtClean="0"/>
              <a:t>. The k(.,</a:t>
            </a:r>
            <a:r>
              <a:rPr lang="en-US" sz="1200" b="1" baseline="0" dirty="0" smtClean="0"/>
              <a:t>s</a:t>
            </a:r>
            <a:r>
              <a:rPr lang="en-US" sz="1200" baseline="0" dirty="0" smtClean="0"/>
              <a:t>) features are NOT the </a:t>
            </a:r>
            <a:r>
              <a:rPr lang="en-US" sz="1200" baseline="0" dirty="0" err="1" smtClean="0"/>
              <a:t>eigenfunctions</a:t>
            </a:r>
            <a:r>
              <a:rPr lang="en-US" sz="1200" baseline="0" dirty="0" smtClean="0"/>
              <a:t>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k(</a:t>
            </a:r>
            <a:r>
              <a:rPr lang="en-US" sz="2400" b="1" dirty="0" smtClean="0"/>
              <a:t>.</a:t>
            </a:r>
            <a:r>
              <a:rPr lang="en-US" sz="2400" dirty="0" smtClean="0"/>
              <a:t>, </a:t>
            </a:r>
            <a:r>
              <a:rPr lang="en-US" sz="2400" b="1" dirty="0" smtClean="0"/>
              <a:t>s</a:t>
            </a:r>
            <a:r>
              <a:rPr lang="en-US" sz="2400" dirty="0" smtClean="0"/>
              <a:t>) = </a:t>
            </a:r>
            <a:r>
              <a:rPr lang="en-US" sz="3500" dirty="0" smtClean="0">
                <a:latin typeface="Symbol" panose="05050102010706020507" pitchFamily="18" charset="2"/>
              </a:rPr>
              <a:t>Sum</a:t>
            </a:r>
            <a:r>
              <a:rPr lang="en-US" sz="2400" baseline="-25000" dirty="0" smtClean="0"/>
              <a:t>i=1:∞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Symbol" panose="05050102010706020507" pitchFamily="18" charset="2"/>
              </a:rPr>
              <a:t>lambda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.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x’</a:t>
            </a:r>
            <a:r>
              <a:rPr lang="en-US" sz="2400" dirty="0" smtClean="0"/>
              <a:t>) they are an (infinite)</a:t>
            </a:r>
            <a:r>
              <a:rPr lang="en-US" sz="2400" baseline="0" dirty="0" smtClean="0"/>
              <a:t> weighed sum of the </a:t>
            </a:r>
            <a:r>
              <a:rPr lang="en-US" sz="2400" baseline="0" dirty="0" err="1" smtClean="0"/>
              <a:t>eigen</a:t>
            </a:r>
            <a:r>
              <a:rPr lang="en-US" sz="2400" baseline="0" dirty="0" smtClean="0"/>
              <a:t> functions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D31FD-25D5-435C-88A1-E15968FAA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7158-43C8-4EC8-AD2C-7819EA9D754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en-US" altLang="en-US" dirty="0"/>
              <a:t>The loss measures the discrepancy between the target value y and the value f(x) estimated by the model. It is connected to the “noise model”.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fr-F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fr-F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65C-5872-4A32-B9BD-5D304930C50E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8934-DAB9-4D1E-B24E-BA5560E7C21E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2F2-2F60-4C7F-A94E-46907D337253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EC3-A504-46A8-A127-D2C2BB7AF2B2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1708-D52C-4F64-9B62-390559229A7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F493-FC85-4572-9B79-860AFA600F6F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276C-FD99-4F5D-B2F4-902E25269E52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895-9F09-4756-AA93-F7488E7FAC6F}" type="datetime1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897C-CF89-430F-9CE0-175C8B149D45}" type="datetime1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75E-834E-4C38-8765-F85C4AD7D4C8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EE8-56CE-4B58-9F9F-B1A8AB030ED0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C711-5C50-4477-BA0F-AD38D3BDFF9B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nel_(statistics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berkeley.edu/~bartlett/courses/281b-sp08/8.pdf" TargetMode="External"/><Relationship Id="rId4" Type="http://schemas.openxmlformats.org/officeDocument/2006/relationships/hyperlink" Target="http://crsouza.com/2010/03/kernel-functions-for-machine-learning-applic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8: Kernel machines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radial kernels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23" y="1654419"/>
            <a:ext cx="5705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750169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Source: 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://en.wikipedia.org/wiki/Kernel_(statistics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See also: 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crsouza.com/2010/03/kernel-functions-for-machine-learning-applications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http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://www.cs.berkeley.edu/~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bartlett/courses/281b-sp08/8.pdf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radial kernels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858000" cy="45259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sz="6000" dirty="0" err="1" smtClean="0">
                <a:latin typeface="Symbol" panose="05050102010706020507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=1:N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/>
              <a:t>k</a:t>
            </a:r>
            <a:r>
              <a:rPr lang="en-US" dirty="0" smtClean="0"/>
              <a:t> k(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u="sng" dirty="0" smtClean="0">
                <a:solidFill>
                  <a:srgbClr val="00B050"/>
                </a:solidFill>
              </a:rPr>
              <a:t>Linear kernel: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k(</a:t>
            </a:r>
            <a:r>
              <a:rPr lang="en-US" b="1" dirty="0" smtClean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baseline="-25000" dirty="0" err="1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50"/>
                </a:solidFill>
              </a:rPr>
              <a:t>) = </a:t>
            </a:r>
            <a:r>
              <a:rPr lang="en-US" b="1" dirty="0" err="1" smtClean="0">
                <a:solidFill>
                  <a:srgbClr val="00B050"/>
                </a:solidFill>
              </a:rPr>
              <a:t>x</a:t>
            </a:r>
            <a:r>
              <a:rPr lang="en-US" dirty="0" err="1" smtClean="0">
                <a:solidFill>
                  <a:srgbClr val="00B050"/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x</a:t>
            </a:r>
            <a:r>
              <a:rPr lang="en-US" baseline="-25000" dirty="0" err="1" smtClean="0">
                <a:solidFill>
                  <a:srgbClr val="00B050"/>
                </a:solidFill>
              </a:rPr>
              <a:t>k</a:t>
            </a:r>
            <a:r>
              <a:rPr lang="en-US" baseline="-25000" dirty="0" smtClean="0">
                <a:solidFill>
                  <a:srgbClr val="00B050"/>
                </a:solidFill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Parzen</a:t>
            </a:r>
            <a:r>
              <a:rPr lang="en-US" dirty="0" smtClean="0">
                <a:solidFill>
                  <a:srgbClr val="00B050"/>
                </a:solidFill>
              </a:rPr>
              <a:t> windows </a:t>
            </a:r>
            <a:r>
              <a:rPr lang="en-US" dirty="0">
                <a:solidFill>
                  <a:srgbClr val="00B050"/>
                </a:solidFill>
              </a:rPr>
              <a:t>f(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for the linear kernel is just Hebb’s rule!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u="sng" dirty="0" smtClean="0">
                <a:solidFill>
                  <a:srgbClr val="C00000"/>
                </a:solidFill>
              </a:rPr>
              <a:t>Polynomial kernel: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k(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x</a:t>
            </a:r>
            <a:r>
              <a:rPr lang="en-US" baseline="-25000" dirty="0" err="1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) = (1+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dirty="0" err="1">
                <a:solidFill>
                  <a:srgbClr val="C00000"/>
                </a:solidFill>
              </a:rPr>
              <a:t>.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30000" dirty="0" smtClean="0">
                <a:solidFill>
                  <a:srgbClr val="C00000"/>
                </a:solidFill>
              </a:rPr>
              <a:t>q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</a:t>
            </a:r>
            <a:r>
              <a:rPr lang="en-US" dirty="0"/>
              <a:t>k(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 smtClean="0"/>
              <a:t>x</a:t>
            </a:r>
            <a:r>
              <a:rPr lang="en-US" dirty="0" smtClean="0"/>
              <a:t>’) a “good”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Symmetric </a:t>
            </a:r>
            <a:r>
              <a:rPr lang="en-US" dirty="0"/>
              <a:t>k(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x’</a:t>
            </a:r>
            <a:r>
              <a:rPr lang="en-US" dirty="0"/>
              <a:t>) </a:t>
            </a:r>
            <a:r>
              <a:rPr lang="en-US" dirty="0" smtClean="0"/>
              <a:t>= k(</a:t>
            </a:r>
            <a:r>
              <a:rPr lang="en-US" b="1" dirty="0" smtClean="0"/>
              <a:t>x’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</a:p>
          <a:p>
            <a:r>
              <a:rPr lang="en-US" dirty="0" smtClean="0"/>
              <a:t>Kernel matrix K = [k(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h</a:t>
            </a:r>
            <a:r>
              <a:rPr lang="en-US" dirty="0" smtClean="0"/>
              <a:t>)] </a:t>
            </a:r>
            <a:r>
              <a:rPr lang="en-US" baseline="-25000" dirty="0"/>
              <a:t>k</a:t>
            </a:r>
            <a:r>
              <a:rPr lang="en-US" baseline="-25000" dirty="0" smtClean="0"/>
              <a:t>=1:N, h=1:N </a:t>
            </a:r>
            <a:r>
              <a:rPr lang="en-US" dirty="0" smtClean="0"/>
              <a:t>invertible, possibly after “regularization” (</a:t>
            </a:r>
            <a:r>
              <a:rPr lang="en-US" dirty="0" err="1" smtClean="0"/>
              <a:t>K+</a:t>
            </a:r>
            <a:r>
              <a:rPr lang="en-US" dirty="0" err="1" smtClean="0">
                <a:latin typeface="Symbol" panose="05050102010706020507" pitchFamily="18" charset="2"/>
              </a:rPr>
              <a:t>l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>
                <a:latin typeface="+mj-lt"/>
              </a:rPr>
              <a:t>&gt;0. Satisfied if all eigenvalues≥0 (PSD matrix).</a:t>
            </a:r>
          </a:p>
          <a:p>
            <a:r>
              <a:rPr lang="en-US" dirty="0" smtClean="0">
                <a:latin typeface="+mj-lt"/>
              </a:rPr>
              <a:t>True in particular if:</a:t>
            </a:r>
          </a:p>
          <a:p>
            <a:pPr lvl="1"/>
            <a:r>
              <a:rPr lang="en-US" dirty="0"/>
              <a:t>k(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="1" dirty="0" smtClean="0"/>
              <a:t>’</a:t>
            </a:r>
            <a:r>
              <a:rPr lang="en-US" dirty="0" smtClean="0"/>
              <a:t>) is a </a:t>
            </a:r>
            <a:r>
              <a:rPr lang="en-US" sz="2400" dirty="0" smtClean="0"/>
              <a:t>PSD kernel i.e.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satisfies Mercer’s condition.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There exists an </a:t>
            </a:r>
            <a:r>
              <a:rPr lang="en-US" sz="2400" dirty="0" err="1" smtClean="0">
                <a:latin typeface="+mj-lt"/>
              </a:rPr>
              <a:t>eigen</a:t>
            </a:r>
            <a:r>
              <a:rPr lang="en-US" sz="2400" dirty="0" smtClean="0">
                <a:latin typeface="+mj-lt"/>
              </a:rPr>
              <a:t> decomposition </a:t>
            </a:r>
            <a:r>
              <a:rPr lang="en-US" sz="2400" dirty="0"/>
              <a:t>k(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en-US" sz="2400" b="1" dirty="0"/>
              <a:t>x’</a:t>
            </a:r>
            <a:r>
              <a:rPr lang="en-US" sz="2400" dirty="0"/>
              <a:t>) </a:t>
            </a:r>
            <a:r>
              <a:rPr lang="en-US" sz="2400" dirty="0" smtClean="0"/>
              <a:t>= </a:t>
            </a:r>
            <a:r>
              <a:rPr lang="en-US" sz="3500" dirty="0" smtClean="0">
                <a:latin typeface="Symbol" panose="05050102010706020507" pitchFamily="18" charset="2"/>
              </a:rPr>
              <a:t>S</a:t>
            </a:r>
            <a:r>
              <a:rPr lang="en-US" sz="2400" baseline="-25000" dirty="0" smtClean="0"/>
              <a:t>i=1:∞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x’</a:t>
            </a:r>
            <a:r>
              <a:rPr lang="en-US" sz="2400" dirty="0" smtClean="0"/>
              <a:t>)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K is a Gram matrix (outer product K = XX</a:t>
            </a:r>
            <a:r>
              <a:rPr lang="en-US" altLang="en-US" sz="2400" baseline="30000" dirty="0" smtClean="0"/>
              <a:t>T </a:t>
            </a:r>
            <a:r>
              <a:rPr lang="en-US" altLang="en-US" sz="2400" dirty="0" smtClean="0"/>
              <a:t>or </a:t>
            </a:r>
            <a:r>
              <a:rPr lang="en-US" sz="2400" dirty="0" smtClean="0">
                <a:latin typeface="+mj-lt"/>
              </a:rPr>
              <a:t>K = </a:t>
            </a:r>
            <a:r>
              <a:rPr lang="en-US" altLang="en-US" sz="2400" dirty="0" smtClean="0">
                <a:latin typeface="Symbol" pitchFamily="18" charset="2"/>
              </a:rPr>
              <a:t>FF</a:t>
            </a:r>
            <a:r>
              <a:rPr lang="en-US" altLang="en-US" sz="2400" baseline="30000" dirty="0" smtClean="0"/>
              <a:t>T</a:t>
            </a:r>
            <a:r>
              <a:rPr lang="en-US" altLang="en-US" sz="2400" dirty="0" smtClean="0"/>
              <a:t>)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K is a covariance matrix.</a:t>
            </a:r>
          </a:p>
          <a:p>
            <a:pPr marL="571500" indent="-514350"/>
            <a:r>
              <a:rPr lang="en-US" dirty="0" smtClean="0">
                <a:latin typeface="+mj-lt"/>
              </a:rPr>
              <a:t>The sigmoid kernel </a:t>
            </a:r>
            <a:r>
              <a:rPr lang="en-US" dirty="0" err="1" smtClean="0">
                <a:latin typeface="+mj-lt"/>
              </a:rPr>
              <a:t>tanh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err="1" smtClean="0"/>
              <a:t>x</a:t>
            </a:r>
            <a:r>
              <a:rPr lang="en-US" dirty="0" err="1"/>
              <a:t>.</a:t>
            </a:r>
            <a:r>
              <a:rPr lang="en-US" b="1" dirty="0" err="1" smtClean="0"/>
              <a:t>x</a:t>
            </a:r>
            <a:r>
              <a:rPr lang="en-US" b="1" dirty="0"/>
              <a:t>’</a:t>
            </a:r>
            <a:r>
              <a:rPr lang="en-US" dirty="0"/>
              <a:t>) </a:t>
            </a:r>
            <a:r>
              <a:rPr lang="en-US" dirty="0" smtClean="0"/>
              <a:t>is NOT PSD.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69" y="3733800"/>
            <a:ext cx="3962400" cy="636852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Remember the “kernel trick”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2216150" y="1900238"/>
            <a:ext cx="5461000" cy="3735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</a:rPr>
              <a:t>f(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4400" dirty="0" err="1" smtClean="0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</a:rPr>
              <a:t>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2800" b="1" dirty="0" smtClean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003399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003399"/>
                </a:solidFill>
              </a:rPr>
              <a:t>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990000"/>
                </a:solidFill>
              </a:rPr>
              <a:t>f(</a:t>
            </a:r>
            <a:r>
              <a:rPr lang="en-US" altLang="en-US" sz="2800" b="1" dirty="0">
                <a:solidFill>
                  <a:srgbClr val="990000"/>
                </a:solidFill>
              </a:rPr>
              <a:t>x</a:t>
            </a:r>
            <a:r>
              <a:rPr lang="en-US" altLang="en-US" sz="2800" dirty="0">
                <a:solidFill>
                  <a:srgbClr val="990000"/>
                </a:solidFill>
              </a:rPr>
              <a:t>) = </a:t>
            </a:r>
            <a:r>
              <a:rPr lang="en-US" altLang="en-US" sz="2800" b="1" dirty="0">
                <a:solidFill>
                  <a:srgbClr val="990000"/>
                </a:solidFill>
              </a:rPr>
              <a:t>w </a:t>
            </a:r>
            <a:r>
              <a:rPr lang="en-US" altLang="en-US" sz="2800" dirty="0">
                <a:solidFill>
                  <a:srgbClr val="990000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990000"/>
                </a:solidFill>
              </a:rPr>
              <a:t>(</a:t>
            </a:r>
            <a:r>
              <a:rPr lang="en-US" altLang="en-US" sz="2800" b="1" dirty="0">
                <a:solidFill>
                  <a:srgbClr val="990000"/>
                </a:solidFill>
              </a:rPr>
              <a:t>x</a:t>
            </a:r>
            <a:r>
              <a:rPr lang="en-US" altLang="en-US" sz="2800" dirty="0">
                <a:solidFill>
                  <a:srgbClr val="99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990000"/>
                </a:solidFill>
              </a:rPr>
              <a:t>w</a:t>
            </a:r>
            <a:r>
              <a:rPr lang="en-US" altLang="en-US" sz="2800" dirty="0">
                <a:solidFill>
                  <a:srgbClr val="990000"/>
                </a:solidFill>
              </a:rPr>
              <a:t> = </a:t>
            </a:r>
            <a:r>
              <a:rPr lang="en-US" altLang="en-US" sz="4400" dirty="0" err="1" smtClean="0">
                <a:solidFill>
                  <a:srgbClr val="99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990000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990000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99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990000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990000"/>
                </a:solidFill>
              </a:rPr>
              <a:t>k</a:t>
            </a:r>
            <a:r>
              <a:rPr lang="en-US" altLang="en-US" sz="2800" dirty="0" smtClean="0">
                <a:solidFill>
                  <a:srgbClr val="990000"/>
                </a:solidFill>
              </a:rPr>
              <a:t>)</a:t>
            </a:r>
            <a:r>
              <a:rPr lang="en-US" altLang="en-US" sz="2800" dirty="0" smtClean="0"/>
              <a:t> </a:t>
            </a:r>
            <a:endParaRPr lang="en-US" altLang="en-US" sz="2800" dirty="0"/>
          </a:p>
        </p:txBody>
      </p:sp>
      <p:sp>
        <p:nvSpPr>
          <p:cNvPr id="124939" name="AutoShape 2059"/>
          <p:cNvSpPr>
            <a:spLocks noChangeArrowheads="1"/>
          </p:cNvSpPr>
          <p:nvPr/>
        </p:nvSpPr>
        <p:spPr bwMode="auto">
          <a:xfrm>
            <a:off x="3416300" y="3124200"/>
            <a:ext cx="660400" cy="11557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2060"/>
          <p:cNvSpPr>
            <a:spLocks noChangeArrowheads="1"/>
          </p:cNvSpPr>
          <p:nvPr/>
        </p:nvSpPr>
        <p:spPr bwMode="auto">
          <a:xfrm>
            <a:off x="4648200" y="3112200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1pPr>
            <a:lvl2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2pPr>
            <a:lvl3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3pPr>
            <a:lvl4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4pPr>
            <a:lvl5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0" i="0" dirty="0">
                <a:latin typeface="+mj-lt"/>
              </a:rPr>
              <a:t>Dual forms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648200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057400"/>
            <a:ext cx="144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PARAMETRIC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Reproducing kernels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228600" y="1409700"/>
            <a:ext cx="8763000" cy="495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A Hilbert space H is a space of functions {f(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)}.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A “reproducing kernel” Hilbert space (RKHS) is endowed with a dot product: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2800" dirty="0" smtClean="0"/>
              <a:t>	&lt;f, g&gt;</a:t>
            </a:r>
            <a:r>
              <a:rPr lang="en-US" altLang="en-US" sz="2800" baseline="-25000" dirty="0" smtClean="0"/>
              <a:t>H </a:t>
            </a:r>
            <a:r>
              <a:rPr lang="en-US" altLang="en-US" sz="2800" dirty="0" smtClean="0"/>
              <a:t>= </a:t>
            </a:r>
            <a:r>
              <a:rPr lang="en-US" altLang="en-US" sz="2800" dirty="0" smtClean="0">
                <a:sym typeface="Symbol"/>
              </a:rPr>
              <a:t> </a:t>
            </a:r>
            <a:r>
              <a:rPr lang="en-US" altLang="en-US" sz="2800" dirty="0" smtClean="0"/>
              <a:t>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 g(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 p(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 d</a:t>
            </a:r>
            <a:r>
              <a:rPr lang="en-US" altLang="en-US" sz="2800" b="1" dirty="0" smtClean="0"/>
              <a:t>x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H has a (unique) </a:t>
            </a:r>
            <a:r>
              <a:rPr lang="en-US" altLang="en-US" sz="2800" dirty="0" smtClean="0"/>
              <a:t>positive definite </a:t>
            </a:r>
            <a:r>
              <a:rPr lang="en-US" altLang="en-US" sz="2800" dirty="0" smtClean="0"/>
              <a:t>“reproducing kernel”</a:t>
            </a:r>
            <a:r>
              <a:rPr lang="en-US" altLang="en-US" sz="2800" dirty="0" smtClean="0"/>
              <a:t>: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2800" dirty="0"/>
              <a:t>	</a:t>
            </a:r>
            <a:r>
              <a:rPr lang="en-US" altLang="en-US" sz="2800" dirty="0"/>
              <a:t> k(</a:t>
            </a:r>
            <a:r>
              <a:rPr lang="en-US" altLang="en-US" sz="2800" b="1" dirty="0"/>
              <a:t>s</a:t>
            </a:r>
            <a:r>
              <a:rPr lang="en-US" altLang="en-US" sz="2800" dirty="0"/>
              <a:t>, </a:t>
            </a:r>
            <a:r>
              <a:rPr lang="en-US" altLang="en-US" sz="2800" b="1" dirty="0"/>
              <a:t>t</a:t>
            </a:r>
            <a:r>
              <a:rPr lang="en-US" altLang="en-US" sz="2800" dirty="0" smtClean="0"/>
              <a:t>) = &lt;k</a:t>
            </a:r>
            <a:r>
              <a:rPr lang="en-US" altLang="en-US" sz="2800" dirty="0"/>
              <a:t>(., </a:t>
            </a:r>
            <a:r>
              <a:rPr lang="en-US" altLang="en-US" sz="2800" b="1" dirty="0" smtClean="0"/>
              <a:t>s</a:t>
            </a:r>
            <a:r>
              <a:rPr lang="en-US" altLang="en-US" sz="2800" dirty="0" smtClean="0"/>
              <a:t>), </a:t>
            </a:r>
            <a:r>
              <a:rPr lang="en-US" altLang="en-US" sz="2800" dirty="0"/>
              <a:t>k(., </a:t>
            </a:r>
            <a:r>
              <a:rPr lang="en-US" altLang="en-US" sz="2800" b="1" dirty="0" smtClean="0"/>
              <a:t>t</a:t>
            </a:r>
            <a:r>
              <a:rPr lang="en-US" altLang="en-US" sz="2800" dirty="0" smtClean="0"/>
              <a:t>)&gt;</a:t>
            </a:r>
            <a:r>
              <a:rPr lang="en-US" altLang="en-US" sz="2800" baseline="-25000" dirty="0"/>
              <a:t>H </a:t>
            </a:r>
            <a:r>
              <a:rPr lang="en-US" altLang="en-US" sz="28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Reproducing </a:t>
            </a:r>
            <a:r>
              <a:rPr lang="en-US" altLang="en-US" sz="2800" dirty="0"/>
              <a:t>kernel </a:t>
            </a:r>
            <a:r>
              <a:rPr lang="en-US" altLang="en-US" sz="2800" dirty="0" smtClean="0"/>
              <a:t>property:</a:t>
            </a:r>
            <a:endParaRPr lang="en-US" altLang="en-US" sz="2800" dirty="0" smtClean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2800" dirty="0" smtClean="0"/>
              <a:t> 	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 = </a:t>
            </a:r>
            <a:r>
              <a:rPr lang="en-US" altLang="en-US" sz="2800" dirty="0" smtClean="0"/>
              <a:t>&lt;k</a:t>
            </a:r>
            <a:r>
              <a:rPr lang="en-US" altLang="en-US" sz="2800" dirty="0"/>
              <a:t>(., 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), f&gt;</a:t>
            </a:r>
            <a:r>
              <a:rPr lang="en-US" altLang="en-US" sz="2800" baseline="-25000" dirty="0" smtClean="0"/>
              <a:t>H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400" b="1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6406717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See for details: http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://www.gatsby.ucl.ac.uk/~gretton/coursefiles/RKHS_Notes1.pdf</a:t>
            </a:r>
          </a:p>
        </p:txBody>
      </p:sp>
    </p:spTree>
    <p:extLst>
      <p:ext uri="{BB962C8B-B14F-4D97-AF65-F5344CB8AC3E}">
        <p14:creationId xmlns:p14="http://schemas.microsoft.com/office/powerpoint/2010/main" val="5134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Representer</a:t>
            </a:r>
            <a:r>
              <a:rPr lang="en-US" altLang="en-US" dirty="0" smtClean="0"/>
              <a:t> theorem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125047" y="1948934"/>
            <a:ext cx="8935186" cy="4440198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/>
              <a:t>f(</a:t>
            </a:r>
            <a:r>
              <a:rPr lang="en-US" altLang="en-US" sz="2800" b="1" dirty="0"/>
              <a:t>x</a:t>
            </a:r>
            <a:r>
              <a:rPr lang="en-US" altLang="en-US" sz="2800" dirty="0" smtClean="0"/>
              <a:t>) is a function in </a:t>
            </a:r>
            <a:r>
              <a:rPr lang="en-US" altLang="en-US" sz="2800" dirty="0"/>
              <a:t>RKHS </a:t>
            </a:r>
            <a:r>
              <a:rPr lang="en-US" altLang="en-US" sz="2800" dirty="0" smtClean="0"/>
              <a:t>H</a:t>
            </a:r>
            <a:r>
              <a:rPr lang="en-US" altLang="en-US" sz="2800" dirty="0" smtClean="0"/>
              <a:t>, w. </a:t>
            </a:r>
            <a:r>
              <a:rPr lang="en-US" altLang="en-US" sz="2800" dirty="0" smtClean="0"/>
              <a:t>&lt;f</a:t>
            </a:r>
            <a:r>
              <a:rPr lang="en-US" altLang="en-US" sz="2800" dirty="0"/>
              <a:t>, g&gt;</a:t>
            </a:r>
            <a:r>
              <a:rPr lang="en-US" altLang="en-US" sz="2800" baseline="-25000" dirty="0"/>
              <a:t>H </a:t>
            </a:r>
            <a:r>
              <a:rPr lang="en-US" altLang="en-US" sz="2800" dirty="0"/>
              <a:t>= </a:t>
            </a:r>
            <a:r>
              <a:rPr lang="en-US" altLang="en-US" sz="2800" dirty="0">
                <a:sym typeface="Symbol"/>
              </a:rPr>
              <a:t> </a:t>
            </a:r>
            <a:r>
              <a:rPr lang="en-US" altLang="en-US" sz="2800" dirty="0"/>
              <a:t>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g(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p(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</a:t>
            </a:r>
            <a:r>
              <a:rPr lang="en-US" altLang="en-US" sz="2800" dirty="0" smtClean="0"/>
              <a:t>d</a:t>
            </a:r>
            <a:r>
              <a:rPr lang="en-US" altLang="en-US" sz="2800" b="1" dirty="0" smtClean="0"/>
              <a:t>x, </a:t>
            </a:r>
            <a:r>
              <a:rPr lang="en-US" altLang="en-US" sz="2800" dirty="0" smtClean="0"/>
              <a:t>and kernel k: f(</a:t>
            </a:r>
            <a:r>
              <a:rPr lang="en-US" altLang="en-US" sz="2800" b="1" dirty="0" smtClean="0"/>
              <a:t>x</a:t>
            </a:r>
            <a:r>
              <a:rPr lang="en-US" altLang="en-US" sz="2800" dirty="0"/>
              <a:t>) = &lt;k(., </a:t>
            </a:r>
            <a:r>
              <a:rPr lang="en-US" altLang="en-US" sz="2800" b="1" dirty="0"/>
              <a:t>x</a:t>
            </a:r>
            <a:r>
              <a:rPr lang="en-US" altLang="en-US" sz="2800" dirty="0"/>
              <a:t>), f&gt;</a:t>
            </a:r>
            <a:r>
              <a:rPr lang="en-US" altLang="en-US" sz="2800" baseline="-25000" dirty="0"/>
              <a:t>H 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Given a risk functional R[f] and a </a:t>
            </a:r>
            <a:r>
              <a:rPr lang="en-US" altLang="en-US" sz="2800" dirty="0" err="1" smtClean="0"/>
              <a:t>regularizer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Symbol" panose="05050102010706020507" pitchFamily="18" charset="2"/>
              </a:rPr>
              <a:t>W</a:t>
            </a:r>
            <a:r>
              <a:rPr lang="en-US" altLang="en-US" sz="2800" dirty="0" smtClean="0"/>
              <a:t>[f] and training examples {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, </a:t>
            </a:r>
            <a:r>
              <a:rPr lang="en-US" altLang="en-US" sz="2800" b="1" dirty="0" err="1" smtClean="0"/>
              <a:t>y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} </a:t>
            </a:r>
            <a:r>
              <a:rPr lang="en-US" altLang="en-US" sz="2800" dirty="0" smtClean="0"/>
              <a:t>on which we </a:t>
            </a:r>
            <a:r>
              <a:rPr lang="en-US" altLang="en-US" sz="2800" dirty="0"/>
              <a:t>evaluate R[f] </a:t>
            </a:r>
            <a:r>
              <a:rPr lang="en-US" altLang="en-US" sz="2800" dirty="0" smtClean="0"/>
              <a:t>+ </a:t>
            </a:r>
            <a:r>
              <a:rPr lang="en-US" altLang="en-US" sz="2800" dirty="0" err="1" smtClean="0">
                <a:latin typeface="Symbol" panose="05050102010706020507" pitchFamily="18" charset="2"/>
              </a:rPr>
              <a:t>lW</a:t>
            </a:r>
            <a:r>
              <a:rPr lang="en-US" altLang="en-US" sz="2800" dirty="0" smtClean="0"/>
              <a:t>[f], </a:t>
            </a:r>
            <a:r>
              <a:rPr lang="en-US" altLang="en-US" sz="2800" dirty="0" smtClean="0">
                <a:latin typeface="Symbol" panose="05050102010706020507" pitchFamily="18" charset="2"/>
              </a:rPr>
              <a:t>l&gt;0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 smtClean="0"/>
              <a:t>f*(</a:t>
            </a:r>
            <a:r>
              <a:rPr lang="en-US" altLang="en-US" sz="2800" b="1" dirty="0"/>
              <a:t>x</a:t>
            </a:r>
            <a:r>
              <a:rPr lang="en-US" altLang="en-US" sz="2800" dirty="0" smtClean="0"/>
              <a:t>) = </a:t>
            </a:r>
            <a:r>
              <a:rPr lang="en-US" altLang="en-US" sz="2800" dirty="0" err="1" smtClean="0"/>
              <a:t>argmin</a:t>
            </a:r>
            <a:r>
              <a:rPr lang="en-US" altLang="en-US" sz="2800" baseline="-25000" dirty="0" err="1"/>
              <a:t>f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</a:t>
            </a:r>
            <a:r>
              <a:rPr lang="en-US" altLang="en-US" sz="2800" baseline="-25000" dirty="0" err="1" smtClean="0"/>
              <a:t>train</a:t>
            </a:r>
            <a:r>
              <a:rPr lang="en-US" altLang="en-US" sz="2800" dirty="0" smtClean="0"/>
              <a:t>[f</a:t>
            </a:r>
            <a:r>
              <a:rPr lang="en-US" altLang="en-US" sz="2800" dirty="0"/>
              <a:t>] + </a:t>
            </a:r>
            <a:r>
              <a:rPr lang="en-US" altLang="en-US" sz="2800" dirty="0" err="1">
                <a:latin typeface="Symbol" panose="05050102010706020507" pitchFamily="18" charset="2"/>
              </a:rPr>
              <a:t>l</a:t>
            </a:r>
            <a:r>
              <a:rPr lang="en-US" altLang="en-US" sz="2800" dirty="0" err="1" smtClean="0">
                <a:latin typeface="Symbol" panose="05050102010706020507" pitchFamily="18" charset="2"/>
              </a:rPr>
              <a:t>W</a:t>
            </a:r>
            <a:r>
              <a:rPr lang="en-US" altLang="en-US" sz="2800" dirty="0" smtClean="0"/>
              <a:t>[f] admits a representation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800" dirty="0" smtClean="0"/>
              <a:t>    	f</a:t>
            </a:r>
            <a:r>
              <a:rPr lang="en-US" altLang="en-US" sz="2800" dirty="0"/>
              <a:t>*(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</a:t>
            </a:r>
            <a:r>
              <a:rPr lang="en-US" altLang="en-US" sz="2800" dirty="0" smtClean="0"/>
              <a:t>= </a:t>
            </a:r>
            <a:r>
              <a:rPr lang="en-US" altLang="en-US" sz="4400" dirty="0" err="1">
                <a:latin typeface="Symbol" pitchFamily="18" charset="2"/>
              </a:rPr>
              <a:t>S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</a:t>
            </a:r>
            <a:r>
              <a:rPr lang="en-US" altLang="en-US" sz="2800" dirty="0" err="1">
                <a:latin typeface="Symbol" pitchFamily="18" charset="2"/>
              </a:rPr>
              <a:t>a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k(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, 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/>
              <a:t>This means that we only have to solve for </a:t>
            </a:r>
            <a:r>
              <a:rPr lang="en-US" altLang="en-US" sz="2800" dirty="0" err="1" smtClean="0">
                <a:latin typeface="Symbol" pitchFamily="18" charset="2"/>
              </a:rPr>
              <a:t>a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and that the solution lies in the span of </a:t>
            </a:r>
            <a:r>
              <a:rPr lang="en-US" altLang="en-US" sz="2800" dirty="0"/>
              <a:t>k</a:t>
            </a:r>
            <a:r>
              <a:rPr lang="en-US" altLang="en-US" sz="2800" dirty="0" smtClean="0"/>
              <a:t>(</a:t>
            </a:r>
            <a:r>
              <a:rPr lang="en-US" altLang="en-US" sz="2800" b="1" dirty="0"/>
              <a:t>.</a:t>
            </a:r>
            <a:r>
              <a:rPr lang="en-US" altLang="en-US" sz="2800" dirty="0" smtClean="0"/>
              <a:t>, </a:t>
            </a:r>
            <a:r>
              <a:rPr lang="en-US" altLang="en-US" sz="2800" b="1" dirty="0" err="1" smtClean="0"/>
              <a:t>x</a:t>
            </a:r>
            <a:r>
              <a:rPr lang="en-US" altLang="en-US" sz="2800" baseline="30000" dirty="0" err="1"/>
              <a:t>k</a:t>
            </a:r>
            <a:r>
              <a:rPr lang="en-US" altLang="en-US" sz="2800" dirty="0" smtClean="0"/>
              <a:t>) that can be thought of as special kind of features. The kernel determines the type of function used and the type of regularization (smoothness).</a:t>
            </a:r>
            <a:endParaRPr lang="en-US" altLang="en-US" sz="28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144954"/>
            <a:ext cx="5506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Kimeldorf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George S.;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Wahba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Grace (1970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Schölkopf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Bernhard;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Herbrich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Ralf;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Smola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Alex J. (2001)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6204466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See for details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https://en.wikipedia.org/wiki/Representer_theorem</a:t>
            </a:r>
          </a:p>
        </p:txBody>
      </p:sp>
    </p:spTree>
    <p:extLst>
      <p:ext uri="{BB962C8B-B14F-4D97-AF65-F5344CB8AC3E}">
        <p14:creationId xmlns:p14="http://schemas.microsoft.com/office/powerpoint/2010/main" val="29850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1202" y="2209800"/>
            <a:ext cx="8153400" cy="129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763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Mercer kernels and kernel trick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6204466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See for details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https://en.wikipedia.org/wiki/Representer_theorem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202" y="1295400"/>
            <a:ext cx="8619796" cy="5724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k(</a:t>
            </a:r>
            <a:r>
              <a:rPr lang="en-US" sz="2400" b="1" dirty="0"/>
              <a:t>x</a:t>
            </a:r>
            <a:r>
              <a:rPr lang="en-US" sz="2400" dirty="0"/>
              <a:t>, </a:t>
            </a:r>
            <a:r>
              <a:rPr lang="en-US" sz="2400" b="1" dirty="0"/>
              <a:t>x’</a:t>
            </a:r>
            <a:r>
              <a:rPr lang="en-US" sz="2400" dirty="0"/>
              <a:t>) = </a:t>
            </a:r>
            <a:r>
              <a:rPr lang="en-US" sz="3500" dirty="0">
                <a:latin typeface="Symbol" panose="05050102010706020507" pitchFamily="18" charset="2"/>
              </a:rPr>
              <a:t>S</a:t>
            </a:r>
            <a:r>
              <a:rPr lang="en-US" sz="2400" baseline="-25000" dirty="0"/>
              <a:t>i=1:∞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</a:rPr>
              <a:t>l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/>
              <a:t>i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/>
              <a:t>i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b="1" dirty="0" smtClean="0"/>
              <a:t>’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>
                <a:latin typeface="+mj-lt"/>
              </a:rPr>
              <a:t>&lt;f, g&gt; = </a:t>
            </a:r>
            <a:r>
              <a:rPr lang="en-US" altLang="en-US" sz="2400" dirty="0">
                <a:sym typeface="Symbol"/>
              </a:rPr>
              <a:t> </a:t>
            </a:r>
            <a:r>
              <a:rPr lang="en-US" sz="2400" dirty="0" smtClean="0"/>
              <a:t>f(</a:t>
            </a:r>
            <a:r>
              <a:rPr lang="en-US" sz="2400" b="1" dirty="0" smtClean="0"/>
              <a:t>s</a:t>
            </a:r>
            <a:r>
              <a:rPr lang="en-US" sz="2400" dirty="0"/>
              <a:t>) </a:t>
            </a:r>
            <a:r>
              <a:rPr lang="en-US" sz="2400" dirty="0">
                <a:latin typeface="+mj-lt"/>
                <a:sym typeface="Symbol"/>
              </a:rPr>
              <a:t>g</a:t>
            </a:r>
            <a:r>
              <a:rPr lang="en-US" sz="2400" dirty="0" smtClean="0"/>
              <a:t>(</a:t>
            </a:r>
            <a:r>
              <a:rPr lang="en-US" sz="2400" b="1" dirty="0" smtClean="0"/>
              <a:t>s</a:t>
            </a:r>
            <a:r>
              <a:rPr lang="en-US" sz="2400" dirty="0"/>
              <a:t>) </a:t>
            </a:r>
            <a:r>
              <a:rPr lang="en-US" altLang="en-US" sz="2400" dirty="0"/>
              <a:t>p(</a:t>
            </a:r>
            <a:r>
              <a:rPr lang="en-US" altLang="en-US" sz="2400" b="1" dirty="0"/>
              <a:t>s</a:t>
            </a:r>
            <a:r>
              <a:rPr lang="en-US" altLang="en-US" sz="2400" dirty="0"/>
              <a:t>) d</a:t>
            </a:r>
            <a:r>
              <a:rPr lang="en-US" altLang="en-US" sz="2400" b="1" dirty="0"/>
              <a:t>s </a:t>
            </a:r>
            <a:r>
              <a:rPr lang="en-US" altLang="en-US" sz="2400" b="1" dirty="0" smtClean="0"/>
              <a:t> ;  </a:t>
            </a:r>
            <a:r>
              <a:rPr lang="en-US" sz="24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/>
              <a:t>i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are </a:t>
            </a:r>
            <a:r>
              <a:rPr lang="en-US" altLang="en-US" sz="2400" dirty="0" err="1"/>
              <a:t>eigen</a:t>
            </a:r>
            <a:r>
              <a:rPr lang="en-US" altLang="en-US" sz="2400" dirty="0"/>
              <a:t> functions, </a:t>
            </a:r>
            <a:r>
              <a:rPr lang="en-US" sz="2400" dirty="0">
                <a:sym typeface="Symbol"/>
              </a:rPr>
              <a:t>&lt;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>
                <a:sym typeface="Symbol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>
                <a:sym typeface="Symbol"/>
              </a:rPr>
              <a:t>j</a:t>
            </a:r>
            <a:r>
              <a:rPr lang="en-US" sz="2400" dirty="0">
                <a:sym typeface="Symbol"/>
              </a:rPr>
              <a:t>&gt;</a:t>
            </a:r>
            <a:r>
              <a:rPr lang="en-US" altLang="en-US" sz="2400" b="1" dirty="0"/>
              <a:t>=  </a:t>
            </a:r>
            <a:r>
              <a:rPr lang="en-US" altLang="en-US" sz="2400" dirty="0" err="1">
                <a:latin typeface="Symbol" panose="05050102010706020507" pitchFamily="18" charset="2"/>
              </a:rPr>
              <a:t>d</a:t>
            </a:r>
            <a:r>
              <a:rPr lang="en-US" altLang="en-US" sz="2400" baseline="-25000" dirty="0" err="1"/>
              <a:t>ij</a:t>
            </a:r>
            <a:r>
              <a:rPr lang="en-US" altLang="en-US" sz="2400" baseline="-25000" dirty="0"/>
              <a:t> </a:t>
            </a:r>
            <a:endParaRPr lang="en-US" altLang="en-US" sz="2400" dirty="0"/>
          </a:p>
          <a:p>
            <a:pPr lvl="1"/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baseline="-25000" dirty="0" smtClean="0"/>
              <a:t>i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= &lt;k(.,</a:t>
            </a:r>
            <a:r>
              <a:rPr lang="en-US" sz="2400" b="1" dirty="0" smtClean="0"/>
              <a:t>x</a:t>
            </a:r>
            <a:r>
              <a:rPr lang="en-US" sz="2400" dirty="0" smtClean="0"/>
              <a:t>), </a:t>
            </a:r>
            <a:r>
              <a:rPr lang="en-US" sz="2400" dirty="0" smtClean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&gt;</a:t>
            </a:r>
            <a:r>
              <a:rPr lang="en-US" altLang="en-US" sz="2400" b="1" dirty="0" smtClean="0"/>
              <a:t>         </a:t>
            </a:r>
            <a:r>
              <a:rPr lang="en-US" sz="2400" dirty="0" smtClean="0"/>
              <a:t>		with </a:t>
            </a:r>
            <a:r>
              <a:rPr lang="en-US" sz="2400" dirty="0" err="1" smtClean="0"/>
              <a:t>eigen</a:t>
            </a:r>
            <a:r>
              <a:rPr lang="en-US" sz="2400" dirty="0" smtClean="0"/>
              <a:t> values </a:t>
            </a:r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&gt;0</a:t>
            </a:r>
          </a:p>
          <a:p>
            <a:pPr lvl="1"/>
            <a:r>
              <a:rPr lang="en-US" sz="2400" dirty="0" smtClean="0"/>
              <a:t>&lt;f, g&gt;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= </a:t>
            </a:r>
            <a:r>
              <a:rPr lang="en-US" sz="3500" dirty="0">
                <a:latin typeface="Symbol" panose="05050102010706020507" pitchFamily="18" charset="2"/>
              </a:rPr>
              <a:t>S</a:t>
            </a:r>
            <a:r>
              <a:rPr lang="en-US" sz="2400" baseline="-25000" dirty="0"/>
              <a:t>i=1:∞</a:t>
            </a:r>
            <a:r>
              <a:rPr lang="en-US" sz="2400" dirty="0"/>
              <a:t> </a:t>
            </a:r>
            <a:r>
              <a:rPr lang="en-US" sz="2400" dirty="0" smtClean="0"/>
              <a:t>(1/</a:t>
            </a:r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dirty="0"/>
              <a:t> &lt;f,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&gt;&lt;g,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/>
              <a:t>i</a:t>
            </a:r>
            <a:r>
              <a:rPr lang="en-US" sz="2400" dirty="0"/>
              <a:t>&gt; </a:t>
            </a:r>
          </a:p>
          <a:p>
            <a:pPr lvl="1"/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baseline="-25000" dirty="0"/>
              <a:t>i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Symbol" panose="05050102010706020507" pitchFamily="18" charset="2"/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/>
              </a:rPr>
              <a:t></a:t>
            </a:r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>
                <a:latin typeface="Symbol" panose="05050102010706020507" pitchFamily="18" charset="2"/>
                <a:sym typeface="Symbol"/>
              </a:rPr>
              <a:t></a:t>
            </a:r>
            <a:r>
              <a:rPr lang="en-US" sz="2400" baseline="-25000" dirty="0" err="1"/>
              <a:t>i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/>
            <a:endParaRPr lang="en-US" sz="800" dirty="0" smtClean="0"/>
          </a:p>
          <a:p>
            <a:pPr lvl="1"/>
            <a:r>
              <a:rPr lang="en-US" sz="2400" dirty="0" smtClean="0"/>
              <a:t>f(</a:t>
            </a:r>
            <a:r>
              <a:rPr lang="en-US" sz="2400" b="1" dirty="0" smtClean="0"/>
              <a:t>x</a:t>
            </a:r>
            <a:r>
              <a:rPr lang="en-US" sz="2400" dirty="0" smtClean="0"/>
              <a:t>) = </a:t>
            </a:r>
            <a:r>
              <a:rPr lang="en-US" altLang="en-US" sz="4000" dirty="0" err="1">
                <a:latin typeface="Symbol" pitchFamily="18" charset="2"/>
              </a:rPr>
              <a:t>S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k(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x</a:t>
            </a:r>
            <a:r>
              <a:rPr lang="en-US" altLang="en-US" sz="2400" dirty="0" smtClean="0"/>
              <a:t>) = </a:t>
            </a:r>
            <a:r>
              <a:rPr lang="en-US" altLang="en-US" sz="4000" dirty="0" err="1">
                <a:latin typeface="Symbol" pitchFamily="18" charset="2"/>
              </a:rPr>
              <a:t>S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sz="3500" dirty="0" smtClean="0">
                <a:latin typeface="Symbol" panose="05050102010706020507" pitchFamily="18" charset="2"/>
              </a:rPr>
              <a:t>S</a:t>
            </a:r>
            <a:r>
              <a:rPr lang="en-US" sz="2400" baseline="-25000" dirty="0" smtClean="0"/>
              <a:t>i 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</a:t>
            </a:r>
          </a:p>
          <a:p>
            <a:pPr lvl="1"/>
            <a:r>
              <a:rPr lang="en-US" altLang="en-US" sz="2400" dirty="0"/>
              <a:t>	</a:t>
            </a:r>
            <a:r>
              <a:rPr lang="en-US" altLang="en-US" sz="2400" dirty="0" smtClean="0"/>
              <a:t>		  = </a:t>
            </a:r>
            <a:r>
              <a:rPr lang="en-US" sz="4000" dirty="0" smtClean="0">
                <a:latin typeface="Symbol" panose="05050102010706020507" pitchFamily="18" charset="2"/>
              </a:rPr>
              <a:t>S</a:t>
            </a:r>
            <a:r>
              <a:rPr lang="en-US" sz="2400" baseline="-25000" dirty="0" smtClean="0"/>
              <a:t>i </a:t>
            </a:r>
            <a:r>
              <a:rPr lang="en-US" sz="4000" dirty="0" smtClean="0"/>
              <a:t>(</a:t>
            </a:r>
            <a:r>
              <a:rPr lang="en-US" altLang="en-US" sz="4000" dirty="0" err="1" smtClean="0">
                <a:latin typeface="Symbol" pitchFamily="18" charset="2"/>
              </a:rPr>
              <a:t>S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b="1" dirty="0" err="1" smtClean="0"/>
              <a:t>x</a:t>
            </a:r>
            <a:r>
              <a:rPr lang="en-US" altLang="en-US" sz="2400" baseline="30000" dirty="0" err="1" smtClean="0"/>
              <a:t>k</a:t>
            </a:r>
            <a:r>
              <a:rPr lang="en-US" sz="2400" dirty="0" smtClean="0"/>
              <a:t>)</a:t>
            </a:r>
            <a:r>
              <a:rPr lang="en-US" sz="2400" dirty="0"/>
              <a:t> </a:t>
            </a:r>
            <a:r>
              <a:rPr lang="en-US" sz="4000" dirty="0" smtClean="0"/>
              <a:t>) 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		 </a:t>
            </a:r>
            <a:r>
              <a:rPr lang="en-US" altLang="en-US" sz="2400" dirty="0"/>
              <a:t>= </a:t>
            </a:r>
            <a:r>
              <a:rPr lang="en-US" sz="4000" dirty="0">
                <a:latin typeface="Symbol" panose="05050102010706020507" pitchFamily="18" charset="2"/>
              </a:rPr>
              <a:t>S</a:t>
            </a:r>
            <a:r>
              <a:rPr lang="en-US" sz="2400" baseline="-25000" dirty="0"/>
              <a:t>i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4000" dirty="0" smtClean="0"/>
              <a:t> 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/>
              <a:t>) </a:t>
            </a:r>
          </a:p>
          <a:p>
            <a:pPr lvl="1"/>
            <a:endParaRPr lang="en-US" altLang="en-US" sz="2400" dirty="0"/>
          </a:p>
          <a:p>
            <a:pPr lvl="1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3886200"/>
            <a:ext cx="22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2910"/>
            <a:ext cx="5657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56388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1199291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FF"/>
                </a:solidFill>
              </a:rPr>
              <a:t>Cristianini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and Shaw-Taylor, 2001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6172200"/>
            <a:ext cx="6257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http://cs.du.edu/~mitchell/mario_books/Kernel_Methods_for_Pattern_Analysis_-_John_Shawe-Taylor_&amp;_Nello_Christianini.pdf</a:t>
            </a:r>
          </a:p>
        </p:txBody>
      </p:sp>
    </p:spTree>
    <p:extLst>
      <p:ext uri="{BB962C8B-B14F-4D97-AF65-F5344CB8AC3E}">
        <p14:creationId xmlns:p14="http://schemas.microsoft.com/office/powerpoint/2010/main" val="373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r>
              <a:rPr lang="en-US" dirty="0" smtClean="0"/>
              <a:t>’) = </a:t>
            </a:r>
            <a:r>
              <a:rPr lang="en-US" dirty="0" smtClean="0">
                <a:solidFill>
                  <a:srgbClr val="C00000"/>
                </a:solidFill>
              </a:rPr>
              <a:t>(a +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6400" dirty="0" smtClean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’)</a:t>
            </a:r>
            <a:r>
              <a:rPr lang="en-US" baseline="30000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</a:rPr>
              <a:t>exp</a:t>
            </a:r>
            <a:r>
              <a:rPr lang="en-US" dirty="0" smtClean="0">
                <a:solidFill>
                  <a:srgbClr val="0066FF"/>
                </a:solidFill>
              </a:rPr>
              <a:t>(- d </a:t>
            </a:r>
            <a:r>
              <a:rPr lang="en-US" dirty="0" err="1" smtClean="0">
                <a:solidFill>
                  <a:srgbClr val="0066FF"/>
                </a:solidFill>
              </a:rPr>
              <a:t>ǁ</a:t>
            </a:r>
            <a:r>
              <a:rPr lang="en-US" b="1" dirty="0" err="1" smtClean="0">
                <a:solidFill>
                  <a:srgbClr val="0066FF"/>
                </a:solidFill>
              </a:rPr>
              <a:t>x</a:t>
            </a:r>
            <a:r>
              <a:rPr lang="en-US" dirty="0" err="1" smtClean="0">
                <a:solidFill>
                  <a:srgbClr val="0066FF"/>
                </a:solidFill>
              </a:rPr>
              <a:t>-</a:t>
            </a:r>
            <a:r>
              <a:rPr lang="en-US" b="1" dirty="0" err="1" smtClean="0">
                <a:solidFill>
                  <a:srgbClr val="0066FF"/>
                </a:solidFill>
              </a:rPr>
              <a:t>x</a:t>
            </a:r>
            <a:r>
              <a:rPr lang="en-US" baseline="-25000" dirty="0" err="1" smtClean="0">
                <a:solidFill>
                  <a:srgbClr val="0066FF"/>
                </a:solidFill>
              </a:rPr>
              <a:t>k</a:t>
            </a:r>
            <a:r>
              <a:rPr lang="en-US" dirty="0" err="1" smtClean="0">
                <a:solidFill>
                  <a:srgbClr val="0066FF"/>
                </a:solidFill>
              </a:rPr>
              <a:t>ǁ</a:t>
            </a:r>
            <a:r>
              <a:rPr lang="en-US" baseline="30000" dirty="0" err="1" smtClean="0">
                <a:solidFill>
                  <a:srgbClr val="0066FF"/>
                </a:solidFill>
              </a:rPr>
              <a:t>c</a:t>
            </a:r>
            <a:r>
              <a:rPr lang="en-US" baseline="30000" dirty="0" smtClean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</a:rPr>
              <a:t>)</a:t>
            </a:r>
            <a:endParaRPr lang="en-US" dirty="0" smtClean="0">
              <a:solidFill>
                <a:srgbClr val="0066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66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Of 4 hyper-parameters a, b, c, d.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Simplify: take a = 1 and c = 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Then: b = 0 </a:t>
            </a:r>
            <a:r>
              <a:rPr lang="en-US" dirty="0" smtClean="0">
                <a:sym typeface="Symbol"/>
              </a:rPr>
              <a:t> Gaussian kernel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 d = 0</a:t>
            </a:r>
            <a:r>
              <a:rPr lang="en-US" dirty="0">
                <a:sym typeface="Symbol"/>
              </a:rPr>
              <a:t>  </a:t>
            </a:r>
            <a:r>
              <a:rPr lang="en-US" dirty="0" smtClean="0">
                <a:sym typeface="Symbol"/>
              </a:rPr>
              <a:t>Polynomial kernel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ym typeface="Symbol"/>
              </a:rPr>
              <a:t>Adjust the hyper-parameters by cross-validation.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66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5140326" y="1295400"/>
            <a:ext cx="416401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 err="1">
                <a:latin typeface="Symbol" panose="05050102010706020507" pitchFamily="18" charset="2"/>
              </a:rPr>
              <a:t>D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~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 if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dirty="0" smtClean="0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/>
              <a:t> </a:t>
            </a:r>
            <a:r>
              <a:rPr lang="en-US" altLang="en-US" sz="2400" b="0" dirty="0" smtClean="0"/>
              <a:t>       </a:t>
            </a:r>
            <a:r>
              <a:rPr lang="en-US" altLang="en-US" sz="2400" dirty="0" smtClean="0"/>
              <a:t>~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1</a:t>
            </a:r>
            <a:r>
              <a:rPr lang="en-US" altLang="en-US" sz="2400" dirty="0"/>
              <a:t>(1-z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000099"/>
                </a:solidFill>
              </a:rPr>
              <a:t>(</a:t>
            </a:r>
            <a:r>
              <a:rPr lang="en-US" altLang="en-US" b="0" dirty="0" err="1">
                <a:solidFill>
                  <a:srgbClr val="000099"/>
                </a:solidFill>
              </a:rPr>
              <a:t>Aizerman</a:t>
            </a:r>
            <a:r>
              <a:rPr lang="en-US" altLang="en-US" b="0" dirty="0">
                <a:solidFill>
                  <a:srgbClr val="000099"/>
                </a:solidFill>
              </a:rPr>
              <a:t> et al 1964)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000099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</a:t>
            </a:r>
            <a:r>
              <a:rPr lang="en-US" altLang="en-US" sz="2400" dirty="0" smtClean="0"/>
              <a:t>logistic regression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 err="1">
                <a:latin typeface="Symbol" panose="05050102010706020507" pitchFamily="18" charset="2"/>
              </a:rPr>
              <a:t>D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ym typeface="Symbol" pitchFamily="18" charset="2"/>
              </a:rPr>
              <a:t>~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S(-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b="0" dirty="0"/>
              <a:t>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LMS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 err="1">
                <a:latin typeface="Symbol" panose="05050102010706020507" pitchFamily="18" charset="2"/>
              </a:rPr>
              <a:t>D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ym typeface="Symbol" pitchFamily="18" charset="2"/>
              </a:rPr>
              <a:t>~ </a:t>
            </a:r>
            <a:r>
              <a:rPr lang="en-US" altLang="en-US" sz="2400" b="0" dirty="0" smtClean="0"/>
              <a:t>(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- </a:t>
            </a:r>
            <a:r>
              <a:rPr lang="en-US" altLang="en-US" sz="2400" b="0" dirty="0" smtClean="0"/>
              <a:t>f(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)) ~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(</a:t>
            </a:r>
            <a:r>
              <a:rPr lang="en-US" altLang="en-US" sz="2400" dirty="0"/>
              <a:t>1- 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52286" y="90327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Kernel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960303" y="1490413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28600" y="1392254"/>
            <a:ext cx="491172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(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arge margin) Perceptron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 err="1" smtClean="0">
                <a:latin typeface="Symbol" panose="05050102010706020507" pitchFamily="18" charset="2"/>
              </a:rPr>
              <a:t>D</a:t>
            </a:r>
            <a:r>
              <a:rPr lang="en-US" altLang="en-US" sz="2400" b="1" dirty="0" err="1" smtClean="0"/>
              <a:t>w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~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dirty="0" smtClean="0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      </a:t>
            </a:r>
            <a:r>
              <a:rPr lang="en-US" altLang="en-US" sz="2400" dirty="0" smtClean="0"/>
              <a:t>~</a:t>
            </a:r>
            <a:r>
              <a:rPr lang="en-US" altLang="en-US" sz="2400" b="1" dirty="0" smtClean="0"/>
              <a:t> 1</a:t>
            </a:r>
            <a:r>
              <a:rPr lang="en-US" altLang="en-US" sz="2400" dirty="0" smtClean="0"/>
              <a:t>(1-z</a:t>
            </a:r>
            <a:r>
              <a:rPr lang="en-US" altLang="en-US" sz="2400" baseline="-25000" dirty="0" smtClean="0"/>
              <a:t>k</a:t>
            </a:r>
            <a:r>
              <a:rPr lang="en-US" altLang="en-US" sz="2400" dirty="0" smtClean="0"/>
              <a:t>)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18" charset="2"/>
              </a:rPr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  <a:r>
              <a:rPr lang="en-US" altLang="en-US" sz="2400" dirty="0" smtClean="0"/>
              <a:t>   </a:t>
            </a:r>
            <a:r>
              <a:rPr lang="en-US" altLang="en-US" sz="2400" dirty="0" err="1" smtClean="0"/>
              <a:t>z</a:t>
            </a:r>
            <a:r>
              <a:rPr lang="en-US" altLang="en-US" sz="2400" baseline="-25000" dirty="0" err="1"/>
              <a:t>k</a:t>
            </a:r>
            <a:r>
              <a:rPr lang="en-US" altLang="en-US" sz="2400" dirty="0" smtClean="0"/>
              <a:t> =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CC3300"/>
                </a:solidFill>
              </a:rPr>
              <a:t>(</a:t>
            </a:r>
            <a:r>
              <a:rPr lang="en-US" altLang="en-US" b="0" dirty="0">
                <a:solidFill>
                  <a:srgbClr val="CC3300"/>
                </a:solidFill>
              </a:rPr>
              <a:t>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Logistic regression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 err="1">
                <a:latin typeface="Symbol" panose="05050102010706020507" pitchFamily="18" charset="2"/>
              </a:rPr>
              <a:t>D</a:t>
            </a:r>
            <a:r>
              <a:rPr lang="en-US" altLang="en-US" sz="2400" b="1" dirty="0" err="1"/>
              <a:t>w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ym typeface="Symbol" pitchFamily="18" charset="2"/>
              </a:rPr>
              <a:t>~</a:t>
            </a:r>
            <a:r>
              <a:rPr lang="en-US" altLang="en-US" sz="2400" dirty="0" smtClean="0"/>
              <a:t> S(-</a:t>
            </a:r>
            <a:r>
              <a:rPr lang="en-US" altLang="en-US" sz="2400" dirty="0" err="1" smtClean="0"/>
              <a:t>z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) </a:t>
            </a:r>
            <a:r>
              <a:rPr lang="en-US" altLang="en-US" sz="240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latin typeface="Symbol" pitchFamily="18" charset="2"/>
              </a:rPr>
              <a:t>F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CC3300"/>
                </a:solidFill>
              </a:rPr>
              <a:t>(Cox 1958)</a:t>
            </a: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LMS </a:t>
            </a:r>
            <a:r>
              <a:rPr lang="en-US" altLang="en-US" sz="2400" dirty="0" smtClean="0"/>
              <a:t>   regression       or classification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 err="1">
                <a:latin typeface="Symbol" panose="05050102010706020507" pitchFamily="18" charset="2"/>
              </a:rPr>
              <a:t>D</a:t>
            </a:r>
            <a:r>
              <a:rPr lang="en-US" altLang="en-US" sz="2400" b="1" dirty="0" err="1"/>
              <a:t>w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ym typeface="Symbol" pitchFamily="18" charset="2"/>
              </a:rPr>
              <a:t>~ </a:t>
            </a:r>
            <a:r>
              <a:rPr lang="en-US" altLang="en-US" sz="2400" b="0" dirty="0" smtClean="0">
                <a:latin typeface="Symbol" pitchFamily="18" charset="2"/>
                <a:sym typeface="Symbol" pitchFamily="18" charset="2"/>
              </a:rPr>
              <a:t>(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- f(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)) </a:t>
            </a:r>
            <a:r>
              <a:rPr lang="en-US" altLang="en-US" sz="2400" b="1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 ~ </a:t>
            </a:r>
            <a:r>
              <a:rPr lang="en-US" altLang="en-US" sz="2400" dirty="0" smtClean="0">
                <a:latin typeface="Symbol" pitchFamily="18" charset="2"/>
                <a:sym typeface="Symbol" pitchFamily="18" charset="2"/>
              </a:rPr>
              <a:t>(</a:t>
            </a:r>
            <a:r>
              <a:rPr lang="en-US" altLang="en-US" sz="2400" dirty="0" smtClean="0"/>
              <a:t>1- 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b="1" dirty="0" smtClean="0">
                <a:latin typeface="Symbol" pitchFamily="18" charset="2"/>
              </a:rPr>
              <a:t>F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1804738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1776233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246648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414177" y="1029095"/>
            <a:ext cx="27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 (</a:t>
            </a:r>
            <a:r>
              <a:rPr lang="en-US" b="1" dirty="0" err="1" smtClean="0">
                <a:solidFill>
                  <a:srgbClr val="C00000"/>
                </a:solidFill>
              </a:rPr>
              <a:t>Perceptons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8686" y="1063820"/>
            <a:ext cx="372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 (Kernel machines)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347388"/>
            <a:ext cx="21080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Widrow</a:t>
            </a:r>
            <a:r>
              <a:rPr lang="en-US" altLang="en-US" dirty="0" smtClean="0">
                <a:solidFill>
                  <a:srgbClr val="CC3300"/>
                </a:solidFill>
              </a:rPr>
              <a:t>-Hoff, 1960)</a:t>
            </a:r>
            <a:endParaRPr lang="en-US" altLang="en-US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38400"/>
            <a:ext cx="7010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1036"/>
          <p:cNvSpPr>
            <a:spLocks noChangeShapeType="1"/>
          </p:cNvSpPr>
          <p:nvPr/>
        </p:nvSpPr>
        <p:spPr bwMode="auto">
          <a:xfrm>
            <a:off x="1545391" y="2698474"/>
            <a:ext cx="1588168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7"/>
          <p:cNvSpPr>
            <a:spLocks noChangeShapeType="1"/>
          </p:cNvSpPr>
          <p:nvPr/>
        </p:nvSpPr>
        <p:spPr bwMode="auto">
          <a:xfrm>
            <a:off x="1545391" y="3429801"/>
            <a:ext cx="1529347" cy="42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8"/>
          <p:cNvSpPr>
            <a:spLocks noChangeShapeType="1"/>
          </p:cNvSpPr>
          <p:nvPr/>
        </p:nvSpPr>
        <p:spPr bwMode="auto">
          <a:xfrm flipV="1">
            <a:off x="1545391" y="4587735"/>
            <a:ext cx="1731209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9"/>
          <p:cNvSpPr>
            <a:spLocks noChangeShapeType="1"/>
          </p:cNvSpPr>
          <p:nvPr/>
        </p:nvSpPr>
        <p:spPr bwMode="auto">
          <a:xfrm flipV="1">
            <a:off x="1545391" y="4770567"/>
            <a:ext cx="1823453" cy="127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41"/>
          <p:cNvSpPr>
            <a:spLocks noChangeShapeType="1"/>
          </p:cNvSpPr>
          <p:nvPr/>
        </p:nvSpPr>
        <p:spPr bwMode="auto">
          <a:xfrm>
            <a:off x="5092700" y="3978297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43"/>
          <p:cNvSpPr>
            <a:spLocks noChangeArrowheads="1"/>
          </p:cNvSpPr>
          <p:nvPr/>
        </p:nvSpPr>
        <p:spPr bwMode="auto">
          <a:xfrm>
            <a:off x="3545306" y="5557761"/>
            <a:ext cx="185041" cy="58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3200" b="0" dirty="0">
              <a:latin typeface="Arial" pitchFamily="34" charset="0"/>
            </a:endParaRPr>
          </a:p>
        </p:txBody>
      </p:sp>
      <p:sp>
        <p:nvSpPr>
          <p:cNvPr id="14" name="Oval 1095"/>
          <p:cNvSpPr>
            <a:spLocks noChangeArrowheads="1"/>
          </p:cNvSpPr>
          <p:nvPr/>
        </p:nvSpPr>
        <p:spPr bwMode="auto">
          <a:xfrm>
            <a:off x="3062038" y="2885539"/>
            <a:ext cx="2030662" cy="211738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96"/>
          <p:cNvSpPr txBox="1">
            <a:spLocks noChangeArrowheads="1"/>
          </p:cNvSpPr>
          <p:nvPr/>
        </p:nvSpPr>
        <p:spPr bwMode="auto">
          <a:xfrm>
            <a:off x="3572042" y="3270574"/>
            <a:ext cx="999958" cy="11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8000" b="0" dirty="0">
                <a:latin typeface="Symbol" pitchFamily="18" charset="2"/>
              </a:rPr>
              <a:t>S</a:t>
            </a:r>
          </a:p>
        </p:txBody>
      </p:sp>
      <p:sp>
        <p:nvSpPr>
          <p:cNvPr id="16" name="Oval 1097"/>
          <p:cNvSpPr>
            <a:spLocks noChangeArrowheads="1"/>
          </p:cNvSpPr>
          <p:nvPr/>
        </p:nvSpPr>
        <p:spPr bwMode="auto">
          <a:xfrm>
            <a:off x="2015959" y="2820362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1</a:t>
            </a:r>
          </a:p>
        </p:txBody>
      </p:sp>
      <p:sp>
        <p:nvSpPr>
          <p:cNvPr id="17" name="Oval 1098"/>
          <p:cNvSpPr>
            <a:spLocks noChangeArrowheads="1"/>
          </p:cNvSpPr>
          <p:nvPr/>
        </p:nvSpPr>
        <p:spPr bwMode="auto">
          <a:xfrm>
            <a:off x="2015959" y="3307913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2</a:t>
            </a:r>
          </a:p>
        </p:txBody>
      </p:sp>
      <p:sp>
        <p:nvSpPr>
          <p:cNvPr id="18" name="Oval 1099"/>
          <p:cNvSpPr>
            <a:spLocks noChangeArrowheads="1"/>
          </p:cNvSpPr>
          <p:nvPr/>
        </p:nvSpPr>
        <p:spPr bwMode="auto">
          <a:xfrm>
            <a:off x="2015959" y="4709624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 dirty="0" err="1" smtClean="0"/>
              <a:t>w</a:t>
            </a:r>
            <a:r>
              <a:rPr lang="en-US" altLang="en-US" sz="2400" baseline="-25000" dirty="0" err="1"/>
              <a:t>D</a:t>
            </a:r>
            <a:endParaRPr lang="en-US" altLang="en-US" sz="2400" b="0" baseline="-25000" dirty="0"/>
          </a:p>
        </p:txBody>
      </p:sp>
      <p:sp>
        <p:nvSpPr>
          <p:cNvPr id="19" name="Oval 1100"/>
          <p:cNvSpPr>
            <a:spLocks noChangeArrowheads="1"/>
          </p:cNvSpPr>
          <p:nvPr/>
        </p:nvSpPr>
        <p:spPr bwMode="auto">
          <a:xfrm>
            <a:off x="2015959" y="5197176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b</a:t>
            </a:r>
            <a:endParaRPr lang="en-US" altLang="en-US" sz="2400" b="0" baseline="-25000"/>
          </a:p>
        </p:txBody>
      </p:sp>
      <p:sp>
        <p:nvSpPr>
          <p:cNvPr id="21" name="Rectangle 20"/>
          <p:cNvSpPr/>
          <p:nvPr/>
        </p:nvSpPr>
        <p:spPr>
          <a:xfrm>
            <a:off x="5791200" y="5179645"/>
            <a:ext cx="23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Linear </a:t>
            </a:r>
            <a:r>
              <a:rPr lang="en-US" sz="2400" b="1" dirty="0"/>
              <a:t>regression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07913"/>
            <a:ext cx="2135141" cy="140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 Functions</a:t>
            </a:r>
          </a:p>
        </p:txBody>
      </p:sp>
      <p:pic>
        <p:nvPicPr>
          <p:cNvPr id="172036" name="Picture 4" descr="C:\Users\Isabelle\Projects\ETH\Presentations\Lecture1\los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Line 5"/>
          <p:cNvSpPr>
            <a:spLocks noChangeShapeType="1"/>
          </p:cNvSpPr>
          <p:nvPr/>
        </p:nvSpPr>
        <p:spPr bwMode="auto">
          <a:xfrm flipV="1">
            <a:off x="3851275" y="2605088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V="1">
            <a:off x="5591175" y="223837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7601400" y="573875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z=y 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L(f(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), y)</a:t>
            </a:r>
            <a:endParaRPr lang="en-US" altLang="en-US" sz="2800" dirty="0"/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3124200" y="15240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Decision boundary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81600" y="152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Margin</a:t>
            </a:r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723900" y="5943600"/>
            <a:ext cx="7086600" cy="457200"/>
            <a:chOff x="480" y="3744"/>
            <a:chExt cx="4464" cy="288"/>
          </a:xfrm>
        </p:grpSpPr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2448" y="3984"/>
              <a:ext cx="24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283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008000"/>
                  </a:solidFill>
                </a:rPr>
                <a:t>well classified</a:t>
              </a:r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 flipH="1" flipV="1">
              <a:off x="480" y="3984"/>
              <a:ext cx="19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Text Box 15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</a:rPr>
                <a:t>missclassified</a:t>
              </a:r>
            </a:p>
          </p:txBody>
        </p:sp>
      </p:grp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895600" y="4876800"/>
            <a:ext cx="1143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D60093"/>
                </a:solidFill>
              </a:rPr>
              <a:t>0/1 </a:t>
            </a:r>
            <a:r>
              <a:rPr lang="en-US" altLang="en-US" dirty="0" smtClean="0">
                <a:solidFill>
                  <a:srgbClr val="D60093"/>
                </a:solidFill>
              </a:rPr>
              <a:t>loss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D60093"/>
              </a:solidFill>
            </a:endParaRP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6781800" y="4207962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(1- 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4203525" y="4230469"/>
            <a:ext cx="1625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33CC33"/>
                </a:solidFill>
              </a:rPr>
              <a:t>Hinge </a:t>
            </a:r>
            <a:r>
              <a:rPr lang="en-US" altLang="en-US" dirty="0">
                <a:solidFill>
                  <a:srgbClr val="33CC33"/>
                </a:solidFill>
              </a:rPr>
              <a:t>loss </a:t>
            </a:r>
            <a:r>
              <a:rPr lang="en-US" altLang="en-US" dirty="0" smtClean="0">
                <a:solidFill>
                  <a:srgbClr val="33CC33"/>
                </a:solidFill>
              </a:rPr>
              <a:t>max(0</a:t>
            </a:r>
            <a:r>
              <a:rPr lang="en-US" altLang="en-US" dirty="0">
                <a:solidFill>
                  <a:srgbClr val="33CC33"/>
                </a:solidFill>
              </a:rPr>
              <a:t>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648600" y="3893403"/>
            <a:ext cx="156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e</a:t>
            </a:r>
            <a:r>
              <a:rPr lang="en-US" altLang="en-US" baseline="30000" dirty="0"/>
              <a:t>-z</a:t>
            </a:r>
            <a:endParaRPr lang="en-US" altLang="en-US" dirty="0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210185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361238" y="5757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3848100" y="59531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2057400" y="4724400"/>
            <a:ext cx="1828800" cy="1066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496200" y="4724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max(0, -z)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5640" y="620475"/>
            <a:ext cx="20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risk is the average of the loss.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48200" y="3856427"/>
            <a:ext cx="1371600" cy="76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Regularized risk minimization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5737"/>
            <a:ext cx="8458199" cy="51927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w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 </a:t>
            </a:r>
            <a:r>
              <a:rPr lang="en-US" altLang="en-US" b="1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/>
              <a:t>=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sz="4800" dirty="0" err="1">
                <a:solidFill>
                  <a:srgbClr val="0066FF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 k(</a:t>
            </a:r>
            <a:r>
              <a:rPr lang="en-US" altLang="en-US" b="1" dirty="0" err="1">
                <a:solidFill>
                  <a:srgbClr val="0066FF"/>
                </a:solidFill>
              </a:rPr>
              <a:t>x</a:t>
            </a:r>
            <a:r>
              <a:rPr lang="en-US" altLang="en-US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, 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</a:p>
          <a:p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u="sng" dirty="0" smtClean="0"/>
              <a:t>Minimize:</a:t>
            </a:r>
            <a:endParaRPr lang="en-US" altLang="en-US" u="sng" dirty="0"/>
          </a:p>
          <a:p>
            <a:pPr>
              <a:buFont typeface="Symbol"/>
              <a:buChar char=" "/>
            </a:pP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reg</a:t>
            </a:r>
            <a:r>
              <a:rPr lang="en-US" altLang="en-US" dirty="0" smtClean="0"/>
              <a:t>[</a:t>
            </a:r>
            <a:r>
              <a:rPr lang="en-US" altLang="en-US" b="1" dirty="0" smtClean="0"/>
              <a:t>w</a:t>
            </a:r>
            <a:r>
              <a:rPr lang="en-US" altLang="en-US" dirty="0"/>
              <a:t>] = </a:t>
            </a:r>
            <a:r>
              <a:rPr lang="en-US" altLang="en-US" sz="3600" dirty="0" err="1">
                <a:latin typeface="Symbol" panose="05050102010706020507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smtClean="0"/>
              <a:t>L(f(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y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) </a:t>
            </a:r>
            <a:r>
              <a:rPr lang="en-US" altLang="en-US" dirty="0" smtClean="0"/>
              <a:t>+ </a:t>
            </a:r>
            <a:r>
              <a:rPr lang="en-US" altLang="en-US" dirty="0">
                <a:latin typeface="Symbol" pitchFamily="18" charset="2"/>
              </a:rPr>
              <a:t>l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(</a:t>
            </a:r>
            <a:r>
              <a:rPr lang="en-US" altLang="en-US" b="1" dirty="0"/>
              <a:t>w</a:t>
            </a:r>
            <a:r>
              <a:rPr lang="en-US" altLang="en-US" dirty="0" smtClean="0"/>
              <a:t>)</a:t>
            </a:r>
          </a:p>
          <a:p>
            <a:pPr>
              <a:buFont typeface="Symbol"/>
              <a:buChar char=" "/>
            </a:pPr>
            <a:endParaRPr lang="en-US" altLang="en-US" dirty="0"/>
          </a:p>
          <a:p>
            <a:pPr>
              <a:buFont typeface="Symbol"/>
              <a:buChar char=" "/>
            </a:pP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(</a:t>
            </a:r>
            <a:r>
              <a:rPr lang="en-US" altLang="en-US" b="1" dirty="0"/>
              <a:t>w</a:t>
            </a:r>
            <a:r>
              <a:rPr lang="en-US" altLang="en-US" dirty="0" smtClean="0"/>
              <a:t>) = ǁ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 </a:t>
            </a:r>
          </a:p>
          <a:p>
            <a:pPr>
              <a:buFont typeface="Symbol"/>
              <a:buChar char=" "/>
            </a:pP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(</a:t>
            </a:r>
            <a:r>
              <a:rPr lang="en-US" altLang="en-US" b="1" dirty="0"/>
              <a:t>w</a:t>
            </a:r>
            <a:r>
              <a:rPr lang="en-US" altLang="en-US" dirty="0"/>
              <a:t>) =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r>
              <a:rPr lang="en-US" altLang="en-US" baseline="30000" dirty="0" smtClean="0"/>
              <a:t> </a:t>
            </a:r>
            <a:endParaRPr lang="en-US" altLang="en-US" dirty="0" smtClean="0"/>
          </a:p>
          <a:p>
            <a:pPr>
              <a:buFont typeface="Symbol"/>
              <a:buChar char=" "/>
            </a:pPr>
            <a:endParaRPr lang="en-US" altLang="en-US" baseline="30000" dirty="0"/>
          </a:p>
          <a:p>
            <a:pPr>
              <a:buFont typeface="Symbol"/>
              <a:buChar char=" "/>
            </a:pPr>
            <a:r>
              <a:rPr lang="en-US" altLang="en-US" baseline="30000" dirty="0" smtClean="0"/>
              <a:t> </a:t>
            </a:r>
            <a:endParaRPr lang="en-US" altLang="en-US" baseline="30000" dirty="0" smtClean="0"/>
          </a:p>
          <a:p>
            <a:pPr>
              <a:buFont typeface="Symbol"/>
              <a:buChar char=" "/>
            </a:pPr>
            <a:endParaRPr lang="en-US" altLang="en-US" sz="2600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Symbol"/>
              <a:buChar char=" "/>
            </a:pPr>
            <a:endParaRPr lang="en-US" altLang="en-US" sz="3200" dirty="0">
              <a:solidFill>
                <a:srgbClr val="0066FF"/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Stochastic gradient</a:t>
            </a:r>
            <a:br>
              <a:rPr lang="en-US" altLang="en-US" dirty="0" smtClean="0"/>
            </a:br>
            <a:endParaRPr lang="en-US" altLang="en-US" sz="31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err="1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w</a:t>
            </a:r>
            <a:r>
              <a:rPr lang="en-US" altLang="en-US" baseline="-25000" dirty="0" err="1">
                <a:solidFill>
                  <a:srgbClr val="C00000"/>
                </a:solidFill>
              </a:rPr>
              <a:t>j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j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 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 </a:t>
            </a:r>
            <a:r>
              <a:rPr lang="en-US" altLang="en-US" dirty="0" smtClean="0">
                <a:solidFill>
                  <a:srgbClr val="C00000"/>
                </a:solidFill>
              </a:rPr>
              <a:t>= </a:t>
            </a:r>
            <a:r>
              <a:rPr lang="en-US" altLang="en-US" b="1" dirty="0">
                <a:solidFill>
                  <a:srgbClr val="C00000"/>
                </a:solidFill>
              </a:rPr>
              <a:t>w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 </a:t>
            </a:r>
            <a:r>
              <a:rPr lang="en-US" altLang="en-US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 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 k(</a:t>
            </a:r>
            <a:r>
              <a:rPr lang="en-US" altLang="en-US" b="1" dirty="0" err="1">
                <a:solidFill>
                  <a:srgbClr val="0066FF"/>
                </a:solidFill>
              </a:rPr>
              <a:t>x</a:t>
            </a:r>
            <a:r>
              <a:rPr lang="en-US" altLang="en-US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, 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 smtClean="0"/>
              <a:t>1) Compute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L</a:t>
            </a:r>
            <a:r>
              <a:rPr lang="en-US" altLang="en-US" dirty="0"/>
              <a:t>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L/</a:t>
            </a:r>
            <a:r>
              <a:rPr lang="en-US" altLang="en-US" dirty="0" smtClean="0">
                <a:sym typeface="Symbol" pitchFamily="18" charset="2"/>
              </a:rPr>
              <a:t>f . f</a:t>
            </a:r>
            <a:r>
              <a:rPr lang="en-US" altLang="en-US" dirty="0" smtClean="0"/>
              <a:t>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f </a:t>
            </a:r>
            <a:r>
              <a:rPr lang="en-US" altLang="en-US" dirty="0" smtClean="0">
                <a:latin typeface="Symbol" pitchFamily="18" charset="2"/>
              </a:rPr>
              <a:t>F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endParaRPr lang="en-US" altLang="en-US" dirty="0" smtClean="0"/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Symbol" pitchFamily="18" charset="2"/>
              </a:rPr>
              <a:t>Classification: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>
                <a:sym typeface="Symbol" pitchFamily="18" charset="2"/>
              </a:rPr>
              <a:t> = 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>
                <a:sym typeface="Symbol" pitchFamily="18" charset="2"/>
              </a:rPr>
              <a:t>z.</a:t>
            </a:r>
            <a:r>
              <a:rPr lang="en-US" altLang="en-US" dirty="0" err="1">
                <a:sym typeface="Symbol" pitchFamily="18" charset="2"/>
              </a:rPr>
              <a:t>z</a:t>
            </a:r>
            <a:r>
              <a:rPr lang="en-US" altLang="en-US" dirty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with </a:t>
            </a:r>
            <a:r>
              <a:rPr lang="en-US" altLang="en-US" dirty="0" smtClean="0">
                <a:sym typeface="Symbol" pitchFamily="18" charset="2"/>
              </a:rPr>
              <a:t>z = y f(</a:t>
            </a:r>
            <a:r>
              <a:rPr lang="en-US" altLang="en-US" b="1" dirty="0" smtClean="0">
                <a:sym typeface="Symbol" pitchFamily="18" charset="2"/>
              </a:rPr>
              <a:t>x</a:t>
            </a:r>
            <a:r>
              <a:rPr lang="en-US" altLang="en-US" dirty="0" smtClean="0">
                <a:sym typeface="Symbol" pitchFamily="18" charset="2"/>
              </a:rPr>
              <a:t>). </a:t>
            </a:r>
            <a:r>
              <a:rPr lang="en-US" altLang="en-US" dirty="0">
                <a:sym typeface="Symbol" pitchFamily="18" charset="2"/>
              </a:rPr>
              <a:t>z</a:t>
            </a:r>
            <a:r>
              <a:rPr lang="en-US" altLang="en-US" dirty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y </a:t>
            </a:r>
            <a:r>
              <a:rPr lang="en-US" altLang="en-US" dirty="0" smtClean="0">
                <a:latin typeface="Symbol" pitchFamily="18" charset="2"/>
              </a:rPr>
              <a:t>F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 smtClean="0">
                <a:sym typeface="Symbol"/>
              </a:rPr>
              <a:t> 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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L/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z </a:t>
            </a:r>
            <a:r>
              <a:rPr lang="en-US" altLang="en-US" dirty="0">
                <a:sym typeface="Symbol" pitchFamily="18" charset="2"/>
              </a:rPr>
              <a:t>. </a:t>
            </a:r>
            <a:r>
              <a:rPr lang="en-US" altLang="en-US" dirty="0"/>
              <a:t>y </a:t>
            </a:r>
            <a:r>
              <a:rPr lang="en-US" altLang="en-US" dirty="0" smtClean="0">
                <a:latin typeface="Symbol" pitchFamily="18" charset="2"/>
              </a:rPr>
              <a:t>F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endParaRPr lang="en-US" alt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2800" dirty="0" smtClean="0"/>
              <a:t>2) Compute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>
                <a:sym typeface="Symbol" pitchFamily="18" charset="2"/>
              </a:rPr>
              <a:t> </a:t>
            </a:r>
            <a:endParaRPr lang="en-US" altLang="en-US" dirty="0" smtClean="0">
              <a:sym typeface="Symbol" pitchFamily="18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(</a:t>
            </a:r>
            <a:r>
              <a:rPr lang="en-US" altLang="en-US" b="1" dirty="0"/>
              <a:t>w</a:t>
            </a:r>
            <a:r>
              <a:rPr lang="en-US" altLang="en-US" dirty="0"/>
              <a:t>) = ǁ</a:t>
            </a:r>
            <a:r>
              <a:rPr lang="en-US" altLang="en-US" b="1" dirty="0"/>
              <a:t>w</a:t>
            </a:r>
            <a:r>
              <a:rPr lang="en-US" altLang="en-US" dirty="0"/>
              <a:t>ǁ</a:t>
            </a:r>
            <a:r>
              <a:rPr lang="en-US" altLang="en-US" baseline="30000" dirty="0"/>
              <a:t>2 </a:t>
            </a:r>
            <a:r>
              <a:rPr lang="en-US" altLang="en-US" baseline="30000" dirty="0" smtClean="0"/>
              <a:t>	</a:t>
            </a:r>
            <a:r>
              <a:rPr lang="en-US" altLang="en-US" dirty="0" smtClean="0">
                <a:sym typeface="Symbol"/>
              </a:rPr>
              <a:t> </a:t>
            </a:r>
            <a:r>
              <a:rPr lang="en-US" altLang="en-US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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/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</a:t>
            </a:r>
            <a:r>
              <a:rPr lang="en-US" altLang="en-US" dirty="0" err="1">
                <a:solidFill>
                  <a:srgbClr val="FF0000"/>
                </a:solidFill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altLang="en-US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w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i</a:t>
            </a:r>
          </a:p>
          <a:p>
            <a:pPr marL="57150" indent="0">
              <a:buNone/>
            </a:pPr>
            <a:r>
              <a:rPr lang="en-US" altLang="en-US" sz="2800" dirty="0" smtClean="0"/>
              <a:t>3) Compute </a:t>
            </a:r>
            <a:r>
              <a:rPr lang="en-US" altLang="en-US" sz="2800" dirty="0" smtClean="0">
                <a:sym typeface="Symbol" pitchFamily="18" charset="2"/>
              </a:rPr>
              <a:t>the negative gradient of </a:t>
            </a:r>
            <a:r>
              <a:rPr lang="en-US" altLang="en-US" dirty="0" smtClean="0"/>
              <a:t>L(f(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), y)+</a:t>
            </a:r>
            <a:r>
              <a:rPr lang="en-US" altLang="en-US" dirty="0" err="1" smtClean="0">
                <a:latin typeface="Symbol" pitchFamily="18" charset="2"/>
              </a:rPr>
              <a:t>lW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)</a:t>
            </a:r>
          </a:p>
          <a:p>
            <a:pPr marL="342900" lvl="1" indent="-342900">
              <a:buFont typeface="Symbol"/>
              <a:buChar char=" "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f </a:t>
            </a:r>
            <a:r>
              <a:rPr lang="en-US" altLang="en-US" dirty="0" smtClean="0">
                <a:latin typeface="Symbol" pitchFamily="18" charset="2"/>
              </a:rPr>
              <a:t>F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–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Symbol" pitchFamily="18" charset="2"/>
              </a:rPr>
              <a:t>g </a:t>
            </a:r>
            <a:r>
              <a:rPr lang="en-US" altLang="en-US" dirty="0" err="1" smtClean="0">
                <a:solidFill>
                  <a:srgbClr val="FF0000"/>
                </a:solidFill>
              </a:rPr>
              <a:t>w</a:t>
            </a:r>
            <a:r>
              <a:rPr lang="en-US" altLang="en-US" baseline="-25000" dirty="0" err="1" smtClean="0">
                <a:solidFill>
                  <a:srgbClr val="FF0000"/>
                </a:solidFill>
              </a:rPr>
              <a:t>i</a:t>
            </a:r>
            <a:endParaRPr lang="en-US" altLang="en-US" baseline="-250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Symbol"/>
              <a:buChar char=" "/>
            </a:pPr>
            <a:r>
              <a:rPr lang="en-US" altLang="en-US" dirty="0" err="1">
                <a:latin typeface="Symbol" pitchFamily="18" charset="2"/>
              </a:rPr>
              <a:t>D</a:t>
            </a:r>
            <a:r>
              <a:rPr lang="en-US" altLang="en-US" b="1" dirty="0" err="1"/>
              <a:t>w</a:t>
            </a:r>
            <a:r>
              <a:rPr lang="en-US" altLang="en-US" dirty="0"/>
              <a:t> = </a:t>
            </a:r>
            <a:r>
              <a:rPr lang="en-US" altLang="en-US" dirty="0" smtClean="0"/>
              <a:t>- </a:t>
            </a:r>
            <a:r>
              <a:rPr lang="en-US" altLang="en-US" dirty="0" smtClean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f </a:t>
            </a:r>
            <a:r>
              <a:rPr lang="en-US" altLang="en-US" b="1" dirty="0" smtClean="0">
                <a:latin typeface="Symbol" pitchFamily="18" charset="2"/>
              </a:rPr>
              <a:t>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en-US" altLang="en-US" dirty="0" smtClean="0">
                <a:solidFill>
                  <a:srgbClr val="FF0000"/>
                </a:solidFill>
                <a:latin typeface="Symbol" pitchFamily="18" charset="2"/>
              </a:rPr>
              <a:t>g </a:t>
            </a:r>
            <a:r>
              <a:rPr lang="en-US" altLang="en-US" b="1" dirty="0" smtClean="0">
                <a:solidFill>
                  <a:srgbClr val="FF0000"/>
                </a:solidFill>
              </a:rPr>
              <a:t>w</a:t>
            </a:r>
            <a:endParaRPr lang="en-US" altLang="en-US" baseline="-250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Symbol"/>
              <a:buChar char=" "/>
            </a:pPr>
            <a:endParaRPr lang="en-US" altLang="en-US" baseline="-25000" dirty="0" smtClean="0"/>
          </a:p>
          <a:p>
            <a:pPr marL="342900" lvl="1" indent="-342900">
              <a:buFont typeface="Symbol"/>
              <a:buChar char=" "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Symbol"/>
              <a:buChar char=" "/>
            </a:pPr>
            <a:endParaRPr lang="en-US" altLang="en-US" dirty="0"/>
          </a:p>
          <a:p>
            <a:pPr marL="0" indent="0"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867400"/>
            <a:ext cx="441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Kernel </a:t>
            </a:r>
            <a:r>
              <a:rPr lang="en-US" altLang="en-US" dirty="0" smtClean="0"/>
              <a:t>version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pPr marL="342900" lvl="1" indent="-342900">
              <a:buFont typeface="Symbol"/>
              <a:buChar char=" "/>
            </a:pP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F-</a:t>
            </a:r>
            <a:r>
              <a:rPr lang="en-US" altLang="en-US" dirty="0" smtClean="0">
                <a:solidFill>
                  <a:srgbClr val="0066FF"/>
                </a:solidFill>
                <a:latin typeface="+mj-lt"/>
              </a:rPr>
              <a:t>space version</a:t>
            </a:r>
            <a:r>
              <a:rPr lang="en-US" altLang="en-US" dirty="0" smtClean="0"/>
              <a:t>:    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b="1" dirty="0" err="1" smtClean="0"/>
              <a:t>w</a:t>
            </a:r>
            <a:r>
              <a:rPr lang="en-US" altLang="en-US" sz="3200" dirty="0" smtClean="0"/>
              <a:t> = - </a:t>
            </a:r>
            <a:r>
              <a:rPr lang="en-US" altLang="en-US" sz="3200" dirty="0" smtClean="0">
                <a:latin typeface="Symbol" pitchFamily="18" charset="2"/>
              </a:rPr>
              <a:t>h </a:t>
            </a:r>
            <a:r>
              <a:rPr lang="en-US" altLang="en-US" sz="3200" dirty="0" smtClean="0">
                <a:sym typeface="Symbol" pitchFamily="18" charset="2"/>
              </a:rPr>
              <a:t></a:t>
            </a:r>
            <a:r>
              <a:rPr lang="en-US" altLang="en-US" sz="3200" dirty="0" smtClean="0"/>
              <a:t>L/</a:t>
            </a:r>
            <a:r>
              <a:rPr lang="en-US" altLang="en-US" sz="3200" dirty="0" smtClean="0">
                <a:sym typeface="Symbol" pitchFamily="18" charset="2"/>
              </a:rPr>
              <a:t></a:t>
            </a:r>
            <a:r>
              <a:rPr lang="en-US" altLang="en-US" sz="3200" dirty="0" smtClean="0"/>
              <a:t>f </a:t>
            </a:r>
            <a:r>
              <a:rPr lang="en-US" altLang="en-US" sz="3200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3200" dirty="0" smtClean="0"/>
              <a:t>(</a:t>
            </a:r>
            <a:r>
              <a:rPr lang="en-US" altLang="en-US" sz="3200" b="1" dirty="0" smtClean="0"/>
              <a:t>x</a:t>
            </a:r>
            <a:r>
              <a:rPr lang="en-US" altLang="en-US" sz="3200" dirty="0" smtClean="0"/>
              <a:t>) </a:t>
            </a:r>
            <a:endParaRPr lang="en-US" altLang="en-US" sz="3200" baseline="-25000" dirty="0" smtClean="0"/>
          </a:p>
          <a:p>
            <a:r>
              <a:rPr lang="en-US" altLang="en-US" dirty="0" smtClean="0">
                <a:latin typeface="+mj-lt"/>
              </a:rPr>
              <a:t>Learning 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):</a:t>
            </a:r>
            <a:r>
              <a:rPr lang="en-US" altLang="en-US" dirty="0">
                <a:solidFill>
                  <a:srgbClr val="CC0000"/>
                </a:solidFill>
                <a:latin typeface="Symbol" pitchFamily="18" charset="2"/>
              </a:rPr>
              <a:t>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- </a:t>
            </a:r>
            <a:r>
              <a:rPr lang="en-US" altLang="en-US" dirty="0" smtClean="0">
                <a:latin typeface="Symbol" pitchFamily="18" charset="2"/>
              </a:rPr>
              <a:t>h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f|</a:t>
            </a:r>
            <a:r>
              <a:rPr lang="en-US" altLang="en-US" baseline="-25000" dirty="0" smtClean="0"/>
              <a:t>(</a:t>
            </a:r>
            <a:r>
              <a:rPr lang="en-US" altLang="en-US" b="1" baseline="-25000" dirty="0" err="1" smtClean="0"/>
              <a:t>x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baseline="-25000" dirty="0" smtClean="0"/>
              <a:t>, </a:t>
            </a:r>
            <a:r>
              <a:rPr lang="en-US" altLang="en-US" baseline="-25000" dirty="0" err="1" smtClean="0"/>
              <a:t>y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baseline="-25000" dirty="0" smtClean="0"/>
              <a:t>)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  <a:r>
              <a:rPr lang="en-US" altLang="en-US" baseline="-25000" dirty="0" smtClean="0"/>
              <a:t> </a:t>
            </a:r>
          </a:p>
          <a:p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Symbol" pitchFamily="18" charset="2"/>
              </a:rPr>
              <a:t>a</a:t>
            </a:r>
            <a:r>
              <a:rPr lang="en-US" altLang="en-US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800" b="1" dirty="0" smtClean="0">
                <a:solidFill>
                  <a:srgbClr val="0066FF"/>
                </a:solidFill>
                <a:latin typeface="Symbol" panose="05050102010706020507" pitchFamily="18" charset="2"/>
              </a:rPr>
              <a:t>)</a:t>
            </a:r>
            <a:r>
              <a:rPr lang="en-US" altLang="en-US" dirty="0" smtClean="0"/>
              <a:t>,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800" b="1" dirty="0" smtClean="0">
                <a:solidFill>
                  <a:srgbClr val="0066FF"/>
                </a:solidFill>
                <a:latin typeface="Symbol" panose="05050102010706020507" pitchFamily="18" charset="2"/>
              </a:rPr>
              <a:t>)</a:t>
            </a:r>
            <a:r>
              <a:rPr lang="en-US" altLang="en-US" sz="2400" dirty="0" smtClean="0">
                <a:solidFill>
                  <a:srgbClr val="0066FF"/>
                </a:solidFill>
              </a:rPr>
              <a:t> </a:t>
            </a:r>
            <a:r>
              <a:rPr lang="en-US" altLang="en-US" dirty="0" smtClean="0">
                <a:latin typeface="Symbol" pitchFamily="18" charset="2"/>
              </a:rPr>
              <a:t>			               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Symbol" pitchFamily="18" charset="2"/>
              </a:rPr>
              <a:t>	</a:t>
            </a:r>
            <a:r>
              <a:rPr lang="en-US" altLang="en-US" sz="3200" dirty="0" smtClean="0">
                <a:latin typeface="Symbol" pitchFamily="18" charset="2"/>
              </a:rPr>
              <a:t>		</a:t>
            </a:r>
            <a:r>
              <a:rPr lang="en-US" altLang="en-US" sz="3200" dirty="0" err="1">
                <a:latin typeface="Symbol" pitchFamily="18" charset="2"/>
              </a:rPr>
              <a:t>Da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sz="3200" dirty="0" smtClean="0"/>
              <a:t>= </a:t>
            </a:r>
            <a:r>
              <a:rPr lang="en-US" altLang="en-US" sz="3200" dirty="0" smtClean="0"/>
              <a:t>- </a:t>
            </a:r>
            <a:r>
              <a:rPr lang="en-US" altLang="en-US" sz="3200" dirty="0" smtClean="0">
                <a:latin typeface="Symbol" pitchFamily="18" charset="2"/>
              </a:rPr>
              <a:t>h</a:t>
            </a:r>
            <a:r>
              <a:rPr lang="en-US" altLang="en-US" sz="3200" dirty="0" smtClean="0"/>
              <a:t> </a:t>
            </a:r>
            <a:r>
              <a:rPr lang="en-US" altLang="en-US" sz="3200" dirty="0">
                <a:sym typeface="Symbol" pitchFamily="18" charset="2"/>
              </a:rPr>
              <a:t></a:t>
            </a:r>
            <a:r>
              <a:rPr lang="en-US" altLang="en-US" sz="3200" dirty="0"/>
              <a:t>L/</a:t>
            </a:r>
            <a:r>
              <a:rPr lang="en-US" altLang="en-US" sz="3200" dirty="0">
                <a:sym typeface="Symbol" pitchFamily="18" charset="2"/>
              </a:rPr>
              <a:t></a:t>
            </a:r>
            <a:r>
              <a:rPr lang="en-US" altLang="en-US" sz="3200" dirty="0"/>
              <a:t>f|</a:t>
            </a:r>
            <a:r>
              <a:rPr lang="en-US" altLang="en-US" sz="3200" baseline="-25000" dirty="0"/>
              <a:t>(</a:t>
            </a:r>
            <a:r>
              <a:rPr lang="en-US" altLang="en-US" sz="3200" b="1" baseline="-25000" dirty="0" err="1"/>
              <a:t>x</a:t>
            </a:r>
            <a:r>
              <a:rPr lang="en-US" altLang="en-US" sz="3200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/>
              <a:t>, </a:t>
            </a:r>
            <a:r>
              <a:rPr lang="en-US" altLang="en-US" sz="3200" baseline="-25000" dirty="0" err="1"/>
              <a:t>y</a:t>
            </a:r>
            <a:r>
              <a:rPr lang="en-US" altLang="en-US" sz="3200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/>
              <a:t>)</a:t>
            </a:r>
            <a:r>
              <a:rPr lang="en-US" altLang="en-US" sz="3200" b="1" dirty="0"/>
              <a:t> </a:t>
            </a:r>
            <a:endParaRPr lang="en-US" alt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3886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5410200"/>
            <a:ext cx="32143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/>
              <a:t>f(</a:t>
            </a:r>
            <a:r>
              <a:rPr lang="en-US" altLang="en-US" sz="3200" b="1" dirty="0"/>
              <a:t>x</a:t>
            </a:r>
            <a:r>
              <a:rPr lang="en-US" altLang="en-US" sz="3200" dirty="0"/>
              <a:t>) =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>
                <a:latin typeface="Symbol" pitchFamily="18" charset="2"/>
              </a:rPr>
              <a:t>a</a:t>
            </a:r>
            <a:r>
              <a:rPr lang="en-US" altLang="en-US" sz="3200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k(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, </a:t>
            </a:r>
            <a:r>
              <a:rPr lang="en-US" altLang="en-US" sz="3200" b="1" dirty="0"/>
              <a:t>x</a:t>
            </a:r>
            <a:r>
              <a:rPr lang="en-US" alt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9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Kernel </a:t>
            </a:r>
            <a:r>
              <a:rPr lang="en-US" altLang="en-US" dirty="0" smtClean="0"/>
              <a:t>version </a:t>
            </a:r>
            <a:r>
              <a:rPr lang="en-US" altLang="en-US" dirty="0" smtClean="0">
                <a:solidFill>
                  <a:srgbClr val="FF0000"/>
                </a:solidFill>
              </a:rPr>
              <a:t>with shrinkage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altLang="en-US" dirty="0" smtClean="0"/>
          </a:p>
          <a:p>
            <a:pPr marL="342900" lvl="1" indent="-342900">
              <a:buFont typeface="Symbol"/>
              <a:buChar char=" "/>
            </a:pP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F-</a:t>
            </a:r>
            <a:r>
              <a:rPr lang="en-US" altLang="en-US" dirty="0" smtClean="0">
                <a:solidFill>
                  <a:srgbClr val="0066FF"/>
                </a:solidFill>
                <a:latin typeface="+mj-lt"/>
              </a:rPr>
              <a:t>space version</a:t>
            </a:r>
            <a:r>
              <a:rPr lang="en-US" altLang="en-US" dirty="0" smtClean="0"/>
              <a:t>: </a:t>
            </a:r>
            <a:r>
              <a:rPr lang="en-US" altLang="en-US" sz="3200" dirty="0" err="1">
                <a:latin typeface="Symbol" pitchFamily="18" charset="2"/>
              </a:rPr>
              <a:t>D</a:t>
            </a:r>
            <a:r>
              <a:rPr lang="en-US" altLang="en-US" sz="3200" b="1" dirty="0" err="1"/>
              <a:t>w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= </a:t>
            </a:r>
            <a:r>
              <a:rPr lang="en-US" altLang="en-US" sz="3200" dirty="0"/>
              <a:t>-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>
                <a:sym typeface="Symbol" pitchFamily="18" charset="2"/>
              </a:rPr>
              <a:t></a:t>
            </a:r>
            <a:r>
              <a:rPr lang="en-US" altLang="en-US" sz="3200" dirty="0"/>
              <a:t>L/</a:t>
            </a:r>
            <a:r>
              <a:rPr lang="en-US" altLang="en-US" sz="3200" dirty="0">
                <a:sym typeface="Symbol" pitchFamily="18" charset="2"/>
              </a:rPr>
              <a:t></a:t>
            </a:r>
            <a:r>
              <a:rPr lang="en-US" altLang="en-US" sz="3200" dirty="0"/>
              <a:t>f </a:t>
            </a:r>
            <a:r>
              <a:rPr lang="en-US" altLang="en-US" sz="3200" b="1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3200" dirty="0"/>
              <a:t>(</a:t>
            </a:r>
            <a:r>
              <a:rPr lang="en-US" altLang="en-US" sz="3200" b="1" dirty="0"/>
              <a:t>x</a:t>
            </a:r>
            <a:r>
              <a:rPr lang="en-US" altLang="en-US" sz="3200" dirty="0"/>
              <a:t>) </a:t>
            </a: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en-US" altLang="en-US" sz="3200" dirty="0">
                <a:solidFill>
                  <a:srgbClr val="FF0000"/>
                </a:solidFill>
                <a:latin typeface="Symbol" pitchFamily="18" charset="2"/>
              </a:rPr>
              <a:t>g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w</a:t>
            </a:r>
            <a:endParaRPr lang="en-US" altLang="en-US" sz="3200" baseline="-250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+mj-lt"/>
              </a:rPr>
              <a:t>Learning 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/>
              <a:t>y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):</a:t>
            </a:r>
            <a:r>
              <a:rPr lang="en-US" altLang="en-US" sz="3200" dirty="0" smtClean="0">
                <a:solidFill>
                  <a:srgbClr val="CC0000"/>
                </a:solidFill>
                <a:latin typeface="Symbol" pitchFamily="18" charset="2"/>
              </a:rPr>
              <a:t> </a:t>
            </a:r>
          </a:p>
          <a:p>
            <a:pPr marL="0" lvl="1" indent="0">
              <a:buNone/>
            </a:pPr>
            <a:r>
              <a:rPr lang="en-US" altLang="en-US" sz="3200" dirty="0">
                <a:solidFill>
                  <a:srgbClr val="CC0000"/>
                </a:solidFill>
                <a:latin typeface="Symbol" pitchFamily="18" charset="2"/>
              </a:rPr>
              <a:t>	</a:t>
            </a:r>
            <a:r>
              <a:rPr lang="en-US" altLang="en-US" sz="3200" dirty="0" smtClean="0">
                <a:solidFill>
                  <a:srgbClr val="CC0000"/>
                </a:solidFill>
                <a:latin typeface="Symbol" pitchFamily="18" charset="2"/>
              </a:rPr>
              <a:t>	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b="1" dirty="0" err="1" smtClean="0"/>
              <a:t>w</a:t>
            </a:r>
            <a:r>
              <a:rPr lang="en-US" altLang="en-US" sz="3200" dirty="0" smtClean="0"/>
              <a:t> = - </a:t>
            </a:r>
            <a:r>
              <a:rPr lang="en-US" altLang="en-US" sz="3200" dirty="0" smtClean="0">
                <a:latin typeface="Symbol" pitchFamily="18" charset="2"/>
              </a:rPr>
              <a:t>h</a:t>
            </a:r>
            <a:r>
              <a:rPr lang="en-US" altLang="en-US" sz="3200" dirty="0" smtClean="0"/>
              <a:t> </a:t>
            </a:r>
            <a:r>
              <a:rPr lang="en-US" altLang="en-US" sz="3200" dirty="0" smtClean="0">
                <a:sym typeface="Symbol" pitchFamily="18" charset="2"/>
              </a:rPr>
              <a:t></a:t>
            </a:r>
            <a:r>
              <a:rPr lang="en-US" altLang="en-US" sz="3200" dirty="0" smtClean="0"/>
              <a:t>L/</a:t>
            </a:r>
            <a:r>
              <a:rPr lang="en-US" altLang="en-US" sz="3200" dirty="0" smtClean="0">
                <a:sym typeface="Symbol" pitchFamily="18" charset="2"/>
              </a:rPr>
              <a:t></a:t>
            </a:r>
            <a:r>
              <a:rPr lang="en-US" altLang="en-US" sz="3200" dirty="0" smtClean="0"/>
              <a:t>f|</a:t>
            </a:r>
            <a:r>
              <a:rPr lang="en-US" altLang="en-US" sz="3200" baseline="-25000" dirty="0" smtClean="0"/>
              <a:t>(</a:t>
            </a:r>
            <a:r>
              <a:rPr lang="en-US" altLang="en-US" sz="3200" b="1" baseline="-25000" dirty="0" err="1" smtClean="0"/>
              <a:t>x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/>
              <a:t>, </a:t>
            </a:r>
            <a:r>
              <a:rPr lang="en-US" altLang="en-US" sz="3200" baseline="-25000" dirty="0" err="1" smtClean="0"/>
              <a:t>y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/>
              <a:t>)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3200" dirty="0" smtClean="0">
                <a:solidFill>
                  <a:srgbClr val="0066FF"/>
                </a:solidFill>
              </a:rPr>
              <a:t>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dirty="0" smtClean="0">
                <a:solidFill>
                  <a:srgbClr val="0066FF"/>
                </a:solidFill>
              </a:rPr>
              <a:t>)</a:t>
            </a:r>
            <a:r>
              <a:rPr lang="en-US" altLang="en-US" sz="3200" baseline="-25000" dirty="0" smtClean="0"/>
              <a:t> </a:t>
            </a:r>
            <a:r>
              <a:rPr lang="en-US" altLang="en-US" sz="3200" dirty="0" smtClean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en-US" altLang="en-US" sz="3200" dirty="0" smtClean="0">
                <a:solidFill>
                  <a:srgbClr val="FF0000"/>
                </a:solidFill>
                <a:latin typeface="Symbol" pitchFamily="18" charset="2"/>
              </a:rPr>
              <a:t>g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w</a:t>
            </a:r>
            <a:endParaRPr lang="en-US" altLang="en-US" sz="3200" baseline="-25000" dirty="0" smtClean="0"/>
          </a:p>
          <a:p>
            <a:r>
              <a:rPr lang="en-US" altLang="en-US" b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Symbol" pitchFamily="18" charset="2"/>
              </a:rPr>
              <a:t>a</a:t>
            </a:r>
            <a:r>
              <a:rPr lang="en-US" altLang="en-US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0066FF"/>
                </a:solidFill>
                <a:latin typeface="Symbol" panose="05050102010706020507" pitchFamily="18" charset="2"/>
              </a:rPr>
              <a:t>)</a:t>
            </a:r>
            <a:r>
              <a:rPr lang="en-US" altLang="en-US" dirty="0" smtClean="0"/>
              <a:t>,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0066FF"/>
                </a:solidFill>
                <a:latin typeface="Symbol" panose="05050102010706020507" pitchFamily="18" charset="2"/>
              </a:rPr>
              <a:t>)</a:t>
            </a:r>
            <a:r>
              <a:rPr lang="en-US" altLang="en-US" sz="2400" dirty="0" smtClean="0">
                <a:solidFill>
                  <a:srgbClr val="0066FF"/>
                </a:solidFill>
              </a:rPr>
              <a:t> </a:t>
            </a:r>
            <a:r>
              <a:rPr lang="en-US" altLang="en-US" dirty="0" smtClean="0">
                <a:latin typeface="Symbol" pitchFamily="18" charset="2"/>
              </a:rPr>
              <a:t>		</a:t>
            </a:r>
            <a:r>
              <a:rPr lang="en-US" altLang="en-US" sz="2600" dirty="0" smtClean="0">
                <a:latin typeface="Symbol" pitchFamily="18" charset="2"/>
              </a:rPr>
              <a:t>	               </a:t>
            </a:r>
          </a:p>
          <a:p>
            <a:pPr>
              <a:buFont typeface="Symbol"/>
              <a:buChar char=" "/>
            </a:pPr>
            <a:r>
              <a:rPr lang="en-US" altLang="en-US" sz="3200" dirty="0">
                <a:latin typeface="Symbol" pitchFamily="18" charset="2"/>
              </a:rPr>
              <a:t>	</a:t>
            </a:r>
            <a:r>
              <a:rPr lang="en-US" altLang="en-US" dirty="0">
                <a:latin typeface="Symbol" pitchFamily="18" charset="2"/>
              </a:rPr>
              <a:t> </a:t>
            </a:r>
            <a:endParaRPr lang="en-US" altLang="en-US" dirty="0" smtClean="0">
              <a:latin typeface="Symbol" pitchFamily="18" charset="2"/>
            </a:endParaRPr>
          </a:p>
          <a:p>
            <a:pPr>
              <a:buFont typeface="Symbol"/>
              <a:buChar char=" "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    </a:t>
            </a:r>
            <a:r>
              <a:rPr lang="en-US" altLang="en-US" dirty="0" err="1" smtClean="0">
                <a:latin typeface="Symbol" pitchFamily="18" charset="2"/>
              </a:rPr>
              <a:t>Da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 smtClean="0"/>
              <a:t>= - </a:t>
            </a:r>
            <a:r>
              <a:rPr lang="en-US" altLang="en-US" dirty="0">
                <a:latin typeface="Symbol" pitchFamily="18" charset="2"/>
              </a:rPr>
              <a:t>h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f|</a:t>
            </a:r>
            <a:r>
              <a:rPr lang="en-US" altLang="en-US" baseline="-25000" dirty="0"/>
              <a:t>(</a:t>
            </a:r>
            <a:r>
              <a:rPr lang="en-US" altLang="en-US" b="1" baseline="-25000" dirty="0" err="1"/>
              <a:t>x</a:t>
            </a:r>
            <a:r>
              <a:rPr lang="en-US" altLang="en-US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baseline="-25000" dirty="0"/>
              <a:t>, </a:t>
            </a:r>
            <a:r>
              <a:rPr lang="en-US" altLang="en-US" baseline="-25000" dirty="0" err="1"/>
              <a:t>y</a:t>
            </a:r>
            <a:r>
              <a:rPr lang="en-US" altLang="en-US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baseline="-25000" dirty="0"/>
              <a:t>)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-25000" dirty="0" err="1">
                <a:solidFill>
                  <a:srgbClr val="FF0000"/>
                </a:solidFill>
                <a:latin typeface="Arial" pitchFamily="34" charset="0"/>
              </a:rPr>
              <a:t>k</a:t>
            </a:r>
            <a:r>
              <a:rPr lang="en-US" altLang="en-US" baseline="-25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dirty="0" smtClean="0"/>
              <a:t>    </a:t>
            </a:r>
            <a:r>
              <a:rPr lang="en-US" altLang="en-US" sz="2600" dirty="0" smtClean="0"/>
              <a:t>for </a:t>
            </a:r>
            <a:r>
              <a:rPr lang="en-US" altLang="en-US" sz="2600" dirty="0"/>
              <a:t>example k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	 </a:t>
            </a:r>
            <a:r>
              <a:rPr lang="en-US" altLang="en-US" dirty="0" smtClean="0">
                <a:latin typeface="Symbol" pitchFamily="18" charset="2"/>
              </a:rPr>
              <a:t>Da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h </a:t>
            </a:r>
            <a:r>
              <a:rPr lang="en-US" altLang="en-US" dirty="0"/>
              <a:t>= 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-25000" dirty="0" smtClean="0">
                <a:solidFill>
                  <a:srgbClr val="FF0000"/>
                </a:solidFill>
                <a:latin typeface="Arial" pitchFamily="34" charset="0"/>
              </a:rPr>
              <a:t>h                                       </a:t>
            </a:r>
            <a:r>
              <a:rPr lang="en-US" altLang="en-US" sz="2600" dirty="0" smtClean="0">
                <a:solidFill>
                  <a:srgbClr val="FF0000"/>
                </a:solidFill>
                <a:latin typeface="+mj-lt"/>
              </a:rPr>
              <a:t>for other examples</a:t>
            </a:r>
            <a:endParaRPr lang="en-US" altLang="en-US" sz="26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3231" y="4419600"/>
            <a:ext cx="74676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5945731"/>
            <a:ext cx="32143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/>
              <a:t>f(</a:t>
            </a:r>
            <a:r>
              <a:rPr lang="en-US" altLang="en-US" sz="3200" b="1" dirty="0"/>
              <a:t>x</a:t>
            </a:r>
            <a:r>
              <a:rPr lang="en-US" altLang="en-US" sz="3200" dirty="0"/>
              <a:t>) = </a:t>
            </a:r>
            <a:r>
              <a:rPr lang="en-US" altLang="en-US" sz="3200" dirty="0" err="1" smtClean="0">
                <a:latin typeface="Symbol" pitchFamily="18" charset="2"/>
              </a:rPr>
              <a:t>S</a:t>
            </a:r>
            <a:r>
              <a:rPr lang="en-US" altLang="en-US" sz="3200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>
                <a:latin typeface="Symbol" pitchFamily="18" charset="2"/>
              </a:rPr>
              <a:t>a</a:t>
            </a:r>
            <a:r>
              <a:rPr lang="en-US" altLang="en-US" sz="3200" baseline="-25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k(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, </a:t>
            </a:r>
            <a:r>
              <a:rPr lang="en-US" altLang="en-US" sz="3200" b="1" dirty="0"/>
              <a:t>x</a:t>
            </a:r>
            <a:r>
              <a:rPr lang="en-US" alt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9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/>
              <a:t>Example: Least </a:t>
            </a:r>
            <a:r>
              <a:rPr lang="en-US" altLang="en-US" sz="3800" dirty="0" smtClean="0"/>
              <a:t>Mean </a:t>
            </a:r>
            <a:r>
              <a:rPr lang="en-US" altLang="en-US" sz="3800" dirty="0"/>
              <a:t>S</a:t>
            </a:r>
            <a:r>
              <a:rPr lang="en-US" altLang="en-US" sz="3800" dirty="0" smtClean="0"/>
              <a:t>quare or </a:t>
            </a:r>
            <a:r>
              <a:rPr lang="en-US" altLang="en-US" sz="3800" dirty="0" smtClean="0"/>
              <a:t>LMS</a:t>
            </a:r>
            <a:endParaRPr lang="en-US" altLang="en-US" sz="38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458199" cy="51927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 smtClean="0"/>
              <a:t>L</a:t>
            </a:r>
            <a:r>
              <a:rPr lang="en-US" altLang="en-US" sz="2800" baseline="-25000" dirty="0" err="1" smtClean="0"/>
              <a:t>square_loss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= </a:t>
            </a:r>
            <a:r>
              <a:rPr lang="en-US" altLang="en-US" sz="2800" dirty="0" smtClean="0"/>
              <a:t>(f(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)– </a:t>
            </a:r>
            <a:r>
              <a:rPr lang="en-US" altLang="en-US" sz="2800" dirty="0" smtClean="0"/>
              <a:t>y)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  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/>
              <a:t>L/</a:t>
            </a:r>
            <a:r>
              <a:rPr lang="en-US" altLang="en-US" sz="2800" dirty="0" smtClean="0">
                <a:sym typeface="Symbol" pitchFamily="18" charset="2"/>
              </a:rPr>
              <a:t>f = 2 </a:t>
            </a:r>
            <a:r>
              <a:rPr lang="en-US" altLang="en-US" sz="2800" dirty="0"/>
              <a:t>(f(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)– y</a:t>
            </a:r>
            <a:r>
              <a:rPr lang="en-US" altLang="en-US" sz="2800" dirty="0" smtClean="0"/>
              <a:t>)         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</a:t>
            </a:r>
            <a:r>
              <a:rPr lang="en-US" altLang="en-US" sz="2800" dirty="0">
                <a:sym typeface="Symbol" pitchFamily="18" charset="2"/>
              </a:rPr>
              <a:t>f</a:t>
            </a:r>
            <a:r>
              <a:rPr lang="en-US" altLang="en-US" sz="2800" dirty="0"/>
              <a:t>/</a:t>
            </a:r>
            <a:r>
              <a:rPr lang="en-US" altLang="en-US" sz="2800" dirty="0">
                <a:sym typeface="Symbol" pitchFamily="18" charset="2"/>
              </a:rPr>
              <a:t></a:t>
            </a: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baseline="-25000" dirty="0" smtClean="0"/>
              <a:t> = </a:t>
            </a:r>
            <a:r>
              <a:rPr lang="en-US" altLang="en-US" sz="2800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2800" baseline="-25000" dirty="0" smtClean="0">
                <a:solidFill>
                  <a:srgbClr val="0066FF"/>
                </a:solidFill>
              </a:rPr>
              <a:t>i</a:t>
            </a:r>
            <a:r>
              <a:rPr lang="en-US" altLang="en-US" sz="2800" dirty="0" smtClean="0">
                <a:solidFill>
                  <a:srgbClr val="0066FF"/>
                </a:solidFill>
              </a:rPr>
              <a:t>(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  for </a:t>
            </a:r>
            <a:r>
              <a:rPr lang="en-US" altLang="en-US" sz="2800" dirty="0"/>
              <a:t>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= </a:t>
            </a:r>
            <a:r>
              <a:rPr lang="en-US" altLang="en-US" sz="2800" dirty="0" err="1">
                <a:latin typeface="Symbol" pitchFamily="18" charset="2"/>
              </a:rPr>
              <a:t>S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latin typeface="Symbol" pitchFamily="18" charset="2"/>
              </a:rPr>
              <a:t>F</a:t>
            </a:r>
            <a:r>
              <a:rPr lang="en-US" altLang="en-US" sz="2800" baseline="-25000" dirty="0" smtClean="0"/>
              <a:t>j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/>
              <a:t>x</a:t>
            </a:r>
            <a:r>
              <a:rPr lang="en-US" altLang="en-US" sz="2800" dirty="0"/>
              <a:t>) </a:t>
            </a:r>
            <a:endParaRPr lang="en-US" altLang="en-US" sz="2800" dirty="0" smtClean="0"/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itchFamily="18" charset="2"/>
              </a:rPr>
              <a:t></a:t>
            </a:r>
            <a:r>
              <a:rPr lang="en-US" altLang="en-US" sz="2800" dirty="0" smtClean="0"/>
              <a:t>L/</a:t>
            </a:r>
            <a:r>
              <a:rPr lang="en-US" altLang="en-US" sz="2800" dirty="0" smtClean="0">
                <a:sym typeface="Symbol" pitchFamily="18" charset="2"/>
              </a:rPr>
              <a:t></a:t>
            </a: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= </a:t>
            </a:r>
            <a:r>
              <a:rPr lang="en-US" altLang="en-US" sz="2800" dirty="0" smtClean="0">
                <a:solidFill>
                  <a:schemeClr val="bg1">
                    <a:lumMod val="65000"/>
                  </a:schemeClr>
                </a:solidFill>
                <a:sym typeface="Symbol" pitchFamily="18" charset="2"/>
              </a:rPr>
              <a:t>2</a:t>
            </a:r>
            <a:r>
              <a:rPr lang="en-US" altLang="en-US" sz="28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altLang="en-US" sz="2800" dirty="0"/>
              <a:t>(f(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)– y</a:t>
            </a:r>
            <a:r>
              <a:rPr lang="en-US" altLang="en-US" sz="2800" dirty="0" smtClean="0"/>
              <a:t>)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2800" baseline="-25000" dirty="0" smtClean="0">
                <a:solidFill>
                  <a:srgbClr val="0066FF"/>
                </a:solidFill>
              </a:rPr>
              <a:t>i</a:t>
            </a:r>
            <a:r>
              <a:rPr lang="en-US" altLang="en-US" sz="2800" dirty="0" smtClean="0">
                <a:solidFill>
                  <a:srgbClr val="0066FF"/>
                </a:solidFill>
              </a:rPr>
              <a:t>(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x</a:t>
            </a:r>
            <a:r>
              <a:rPr lang="en-US" altLang="en-US" sz="2800" dirty="0" smtClean="0">
                <a:solidFill>
                  <a:srgbClr val="0066FF"/>
                </a:solidFill>
              </a:rPr>
              <a:t>)</a:t>
            </a:r>
            <a:r>
              <a:rPr lang="en-US" altLang="en-US" sz="2800" baseline="-25000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		</a:t>
            </a:r>
            <a:r>
              <a:rPr lang="en-US" altLang="en-US" dirty="0" smtClean="0">
                <a:solidFill>
                  <a:srgbClr val="0070C0"/>
                </a:solidFill>
              </a:rPr>
              <a:t>  </a:t>
            </a:r>
            <a:r>
              <a:rPr lang="en-US" altLang="en-US" sz="2600" dirty="0" smtClean="0">
                <a:solidFill>
                  <a:srgbClr val="0070C0"/>
                </a:solidFill>
              </a:rPr>
              <a:t>Loss </a:t>
            </a:r>
            <a:r>
              <a:rPr lang="en-US" altLang="en-US" sz="2600" dirty="0" smtClean="0">
                <a:solidFill>
                  <a:srgbClr val="0070C0"/>
                </a:solidFill>
              </a:rPr>
              <a:t>variation</a:t>
            </a:r>
            <a:endParaRPr lang="en-US" altLang="en-US" sz="2600" dirty="0">
              <a:solidFill>
                <a:srgbClr val="0070C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-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h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)– </a:t>
            </a:r>
            <a:r>
              <a:rPr lang="en-US" altLang="en-US" dirty="0" smtClean="0"/>
              <a:t>y</a:t>
            </a:r>
            <a:r>
              <a:rPr lang="en-US" altLang="en-US" dirty="0" smtClean="0"/>
              <a:t>)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 </a:t>
            </a:r>
            <a:r>
              <a:rPr lang="en-US" altLang="en-US" b="1" dirty="0" smtClean="0">
                <a:solidFill>
                  <a:srgbClr val="FF0000"/>
                </a:solidFill>
              </a:rPr>
              <a:t>w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>
                <a:latin typeface="Symbol" pitchFamily="18" charset="2"/>
              </a:rPr>
              <a:t>h</a:t>
            </a:r>
            <a:r>
              <a:rPr lang="en-US" altLang="en-US" dirty="0" smtClean="0"/>
              <a:t> (y</a:t>
            </a:r>
            <a:r>
              <a:rPr lang="en-US" altLang="en-US" baseline="30000" dirty="0" smtClean="0"/>
              <a:t>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)) </a:t>
            </a:r>
            <a:r>
              <a:rPr lang="en-US" altLang="en-US" b="1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– </a:t>
            </a:r>
            <a:r>
              <a:rPr lang="en-US" altLang="en-US" dirty="0">
                <a:solidFill>
                  <a:srgbClr val="FF0000"/>
                </a:solidFill>
                <a:latin typeface="Symbol" pitchFamily="18" charset="2"/>
              </a:rPr>
              <a:t>g </a:t>
            </a:r>
            <a:r>
              <a:rPr lang="en-US" altLang="en-US" b="1" dirty="0" smtClean="0">
                <a:solidFill>
                  <a:srgbClr val="FF0000"/>
                </a:solidFill>
              </a:rPr>
              <a:t>w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          </a:t>
            </a:r>
            <a:r>
              <a:rPr lang="en-US" altLang="en-US" sz="2400" dirty="0" smtClean="0">
                <a:solidFill>
                  <a:srgbClr val="0070C0"/>
                </a:solidFill>
              </a:rPr>
              <a:t>LMS </a:t>
            </a:r>
            <a:r>
              <a:rPr lang="en-US" altLang="en-US" sz="2400" dirty="0" smtClean="0">
                <a:solidFill>
                  <a:srgbClr val="0070C0"/>
                </a:solidFill>
              </a:rPr>
              <a:t>learning rule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Symbol"/>
              <a:buChar char=" "/>
            </a:pP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	</a:t>
            </a:r>
            <a:r>
              <a:rPr lang="en-US" altLang="en-US" sz="2800" dirty="0" err="1" smtClean="0">
                <a:latin typeface="Symbol" pitchFamily="18" charset="2"/>
              </a:rPr>
              <a:t>Da</a:t>
            </a:r>
            <a:r>
              <a:rPr lang="en-US" altLang="en-US" sz="28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/>
              <a:t>= </a:t>
            </a:r>
            <a:r>
              <a:rPr lang="en-US" altLang="en-US" sz="2800" dirty="0">
                <a:latin typeface="Symbol" pitchFamily="18" charset="2"/>
              </a:rPr>
              <a:t>h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y</a:t>
            </a:r>
            <a:r>
              <a:rPr lang="en-US" altLang="en-US" sz="2800" baseline="30000" dirty="0" err="1"/>
              <a:t>k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– f(</a:t>
            </a:r>
            <a:r>
              <a:rPr lang="en-US" altLang="en-US" sz="2800" b="1" dirty="0" err="1"/>
              <a:t>x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))</a:t>
            </a:r>
            <a:r>
              <a:rPr lang="en-US" altLang="en-US" sz="2800" b="1" dirty="0"/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sz="2800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sz="28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800" baseline="-25000" dirty="0" err="1">
                <a:solidFill>
                  <a:srgbClr val="FF0000"/>
                </a:solidFill>
                <a:latin typeface="Arial" pitchFamily="34" charset="0"/>
              </a:rPr>
              <a:t>k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sz="2800" dirty="0"/>
              <a:t>    </a:t>
            </a:r>
            <a:r>
              <a:rPr lang="en-US" altLang="en-US" sz="2800" dirty="0" smtClean="0"/>
              <a:t>            </a:t>
            </a:r>
            <a:r>
              <a:rPr lang="en-US" altLang="en-US" sz="2400" dirty="0" smtClean="0"/>
              <a:t>for </a:t>
            </a:r>
            <a:r>
              <a:rPr lang="en-US" altLang="en-US" sz="2400" dirty="0"/>
              <a:t>example k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 	</a:t>
            </a:r>
            <a:r>
              <a:rPr lang="en-US" altLang="en-US" sz="2800" dirty="0" smtClean="0">
                <a:latin typeface="Symbol" pitchFamily="18" charset="2"/>
              </a:rPr>
              <a:t>Da</a:t>
            </a:r>
            <a:r>
              <a:rPr lang="en-US" altLang="en-US" sz="2800" baseline="-25000" dirty="0" smtClean="0">
                <a:solidFill>
                  <a:srgbClr val="CC0000"/>
                </a:solidFill>
              </a:rPr>
              <a:t>h </a:t>
            </a:r>
            <a:r>
              <a:rPr lang="en-US" altLang="en-US" sz="2800" dirty="0"/>
              <a:t>= </a:t>
            </a:r>
            <a:r>
              <a:rPr lang="en-US" altLang="en-US" sz="2800" dirty="0">
                <a:solidFill>
                  <a:srgbClr val="FF0000"/>
                </a:solidFill>
                <a:latin typeface="Arial" pitchFamily="34" charset="0"/>
              </a:rPr>
              <a:t>-</a:t>
            </a:r>
            <a:r>
              <a:rPr lang="en-US" altLang="en-US" sz="2800" dirty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en-US" altLang="en-US" sz="2800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itchFamily="34" charset="0"/>
              </a:rPr>
              <a:t>h                                       </a:t>
            </a:r>
            <a:r>
              <a:rPr lang="en-US" altLang="en-US" sz="2800" baseline="-25000" dirty="0" smtClean="0">
                <a:solidFill>
                  <a:srgbClr val="FF0000"/>
                </a:solidFill>
                <a:latin typeface="Arial" pitchFamily="34" charset="0"/>
              </a:rPr>
              <a:t>        </a:t>
            </a:r>
            <a:r>
              <a:rPr lang="en-US" altLang="en-US" sz="2400" dirty="0" smtClean="0">
                <a:solidFill>
                  <a:srgbClr val="FF0000"/>
                </a:solidFill>
              </a:rPr>
              <a:t>for </a:t>
            </a:r>
            <a:r>
              <a:rPr lang="en-US" altLang="en-US" sz="2400" dirty="0">
                <a:solidFill>
                  <a:srgbClr val="FF0000"/>
                </a:solidFill>
              </a:rPr>
              <a:t>other examples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en-US" baseline="-25000" dirty="0" smtClean="0"/>
          </a:p>
          <a:p>
            <a:pPr marL="0" indent="0"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371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Widrow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-Hoff</a:t>
            </a: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1960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4648200"/>
            <a:ext cx="4648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5257800"/>
            <a:ext cx="35814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Comparison </a:t>
            </a:r>
            <a:r>
              <a:rPr lang="en-US" altLang="en-US" dirty="0" err="1" smtClean="0"/>
              <a:t>Hebbs’s</a:t>
            </a:r>
            <a:r>
              <a:rPr lang="en-US" altLang="en-US" dirty="0" smtClean="0"/>
              <a:t> rule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844"/>
            <a:ext cx="8458199" cy="51927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w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 </a:t>
            </a:r>
            <a:r>
              <a:rPr lang="en-US" altLang="en-US" b="1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/>
              <a:t>=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sz="4800" dirty="0" err="1">
                <a:solidFill>
                  <a:srgbClr val="0066FF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 k(</a:t>
            </a:r>
            <a:r>
              <a:rPr lang="en-US" altLang="en-US" b="1" dirty="0" err="1">
                <a:solidFill>
                  <a:srgbClr val="0066FF"/>
                </a:solidFill>
              </a:rPr>
              <a:t>x</a:t>
            </a:r>
            <a:r>
              <a:rPr lang="en-US" altLang="en-US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dirty="0">
                <a:solidFill>
                  <a:srgbClr val="0066FF"/>
                </a:solidFill>
              </a:rPr>
              <a:t>, 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</a:t>
            </a:r>
          </a:p>
          <a:p>
            <a:r>
              <a:rPr lang="en-US" altLang="en-US" u="sng" dirty="0" smtClean="0"/>
              <a:t>Hebb’s rule:</a:t>
            </a:r>
          </a:p>
          <a:p>
            <a:pPr>
              <a:buFont typeface="Symbol"/>
              <a:buChar char=" "/>
            </a:pPr>
            <a:r>
              <a:rPr lang="en-US" altLang="en-US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00000"/>
                </a:solidFill>
              </a:rPr>
              <a:t>w</a:t>
            </a:r>
            <a:r>
              <a:rPr lang="en-US" alt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=</a:t>
            </a:r>
            <a:r>
              <a:rPr lang="en-US" altLang="en-US" dirty="0">
                <a:solidFill>
                  <a:srgbClr val="C00000"/>
                </a:solidFill>
                <a:latin typeface="Symbol" pitchFamily="18" charset="2"/>
              </a:rPr>
              <a:t> h </a:t>
            </a:r>
            <a:r>
              <a:rPr lang="en-US" altLang="en-US" dirty="0" smtClean="0">
                <a:solidFill>
                  <a:srgbClr val="C00000"/>
                </a:solidFill>
              </a:rPr>
              <a:t>y </a:t>
            </a:r>
            <a:r>
              <a:rPr lang="en-US" altLang="en-US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>
              <a:buFont typeface="Symbol"/>
              <a:buChar char=" "/>
            </a:pPr>
            <a:r>
              <a:rPr lang="en-US" altLang="en-US" dirty="0" err="1" smtClean="0">
                <a:solidFill>
                  <a:srgbClr val="0066FF"/>
                </a:solidFill>
                <a:latin typeface="Symbol" pitchFamily="18" charset="2"/>
              </a:rPr>
              <a:t>Da</a:t>
            </a:r>
            <a:r>
              <a:rPr lang="en-US" altLang="en-US" baseline="-25000" dirty="0" err="1" smtClean="0">
                <a:solidFill>
                  <a:srgbClr val="0066FF"/>
                </a:solidFill>
              </a:rPr>
              <a:t>k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 </a:t>
            </a:r>
            <a:r>
              <a:rPr lang="en-US" altLang="en-US" dirty="0">
                <a:solidFill>
                  <a:srgbClr val="0066FF"/>
                </a:solidFill>
              </a:rPr>
              <a:t>=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h </a:t>
            </a:r>
            <a:r>
              <a:rPr lang="en-US" altLang="en-US" dirty="0" err="1">
                <a:solidFill>
                  <a:srgbClr val="0066FF"/>
                </a:solidFill>
              </a:rPr>
              <a:t>y</a:t>
            </a:r>
            <a:r>
              <a:rPr lang="en-US" altLang="en-US" baseline="30000" dirty="0" err="1" smtClean="0">
                <a:solidFill>
                  <a:srgbClr val="0066FF"/>
                </a:solidFill>
              </a:rPr>
              <a:t>k</a:t>
            </a:r>
            <a:endParaRPr lang="en-US" altLang="en-US" baseline="-25000" dirty="0" smtClean="0">
              <a:solidFill>
                <a:srgbClr val="0066FF"/>
              </a:solidFill>
            </a:endParaRPr>
          </a:p>
          <a:p>
            <a:r>
              <a:rPr lang="en-US" altLang="en-US" u="sng" dirty="0" smtClean="0"/>
              <a:t>LMS rule:</a:t>
            </a:r>
            <a:endParaRPr lang="en-US" altLang="en-US" u="sng" dirty="0"/>
          </a:p>
          <a:p>
            <a:pPr>
              <a:buFont typeface="Symbol"/>
              <a:buChar char=" "/>
            </a:pPr>
            <a:r>
              <a:rPr lang="en-US" altLang="en-US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dirty="0" err="1">
                <a:solidFill>
                  <a:srgbClr val="C00000"/>
                </a:solidFill>
              </a:rPr>
              <a:t>w</a:t>
            </a:r>
            <a:r>
              <a:rPr lang="en-US" altLang="en-US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=</a:t>
            </a:r>
            <a:r>
              <a:rPr lang="en-US" altLang="en-US" dirty="0">
                <a:solidFill>
                  <a:srgbClr val="C00000"/>
                </a:solidFill>
                <a:latin typeface="Symbol" pitchFamily="18" charset="2"/>
              </a:rPr>
              <a:t> h</a:t>
            </a:r>
            <a:r>
              <a:rPr lang="en-US" altLang="en-US" dirty="0">
                <a:solidFill>
                  <a:srgbClr val="C00000"/>
                </a:solidFill>
              </a:rPr>
              <a:t> (y</a:t>
            </a:r>
            <a:r>
              <a:rPr lang="en-US" altLang="en-US" baseline="30000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C00000"/>
                </a:solidFill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endParaRPr lang="en-US" altLang="en-US" baseline="-25000" dirty="0" smtClean="0">
              <a:solidFill>
                <a:srgbClr val="C00000"/>
              </a:solidFill>
            </a:endParaRPr>
          </a:p>
          <a:p>
            <a:pPr>
              <a:buFont typeface="Symbol"/>
              <a:buChar char=" "/>
            </a:pPr>
            <a:r>
              <a:rPr lang="en-US" altLang="en-US" dirty="0" err="1" smtClean="0">
                <a:solidFill>
                  <a:srgbClr val="0066FF"/>
                </a:solidFill>
                <a:latin typeface="Symbol" pitchFamily="18" charset="2"/>
              </a:rPr>
              <a:t>Da</a:t>
            </a:r>
            <a:r>
              <a:rPr lang="en-US" altLang="en-US" baseline="-25000" dirty="0" err="1" smtClean="0">
                <a:solidFill>
                  <a:srgbClr val="0066FF"/>
                </a:solidFill>
              </a:rPr>
              <a:t>k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 </a:t>
            </a:r>
            <a:r>
              <a:rPr lang="en-US" altLang="en-US" dirty="0">
                <a:solidFill>
                  <a:srgbClr val="0066FF"/>
                </a:solidFill>
              </a:rPr>
              <a:t>=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h</a:t>
            </a:r>
            <a:r>
              <a:rPr lang="en-US" altLang="en-US" sz="3200" dirty="0" smtClean="0">
                <a:solidFill>
                  <a:srgbClr val="0066FF"/>
                </a:solidFill>
              </a:rPr>
              <a:t> </a:t>
            </a:r>
            <a:r>
              <a:rPr lang="en-US" altLang="en-US" sz="3200" dirty="0">
                <a:solidFill>
                  <a:srgbClr val="0066FF"/>
                </a:solidFill>
              </a:rPr>
              <a:t>(</a:t>
            </a:r>
            <a:r>
              <a:rPr lang="en-US" altLang="en-US" sz="3200" dirty="0" err="1">
                <a:solidFill>
                  <a:srgbClr val="0066FF"/>
                </a:solidFill>
              </a:rPr>
              <a:t>y</a:t>
            </a:r>
            <a:r>
              <a:rPr lang="en-US" altLang="en-US" sz="3200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sz="3200" baseline="30000" dirty="0">
                <a:solidFill>
                  <a:srgbClr val="0066FF"/>
                </a:solidFill>
              </a:rPr>
              <a:t> </a:t>
            </a:r>
            <a:r>
              <a:rPr lang="en-US" altLang="en-US" sz="3200" dirty="0"/>
              <a:t>–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olidFill>
                  <a:srgbClr val="0066FF"/>
                </a:solidFill>
              </a:rPr>
              <a:t>)</a:t>
            </a:r>
            <a:r>
              <a:rPr lang="en-US" altLang="en-US" sz="3200" b="1" dirty="0">
                <a:solidFill>
                  <a:srgbClr val="0066FF"/>
                </a:solidFill>
              </a:rPr>
              <a:t> </a:t>
            </a:r>
            <a:endParaRPr lang="en-US" altLang="en-US" sz="3200" dirty="0">
              <a:solidFill>
                <a:srgbClr val="0066FF"/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0860" y="405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convexity?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gradient does not exploit convexity, is this the best approach?</a:t>
            </a:r>
          </a:p>
          <a:p>
            <a:pPr lvl="1"/>
            <a:r>
              <a:rPr lang="en-US" dirty="0" smtClean="0"/>
              <a:t>Yes for BIG data.</a:t>
            </a:r>
          </a:p>
          <a:p>
            <a:pPr lvl="1"/>
            <a:r>
              <a:rPr lang="en-US" dirty="0" smtClean="0"/>
              <a:t>No if either N or d is small.</a:t>
            </a:r>
          </a:p>
          <a:p>
            <a:r>
              <a:rPr lang="en-US" dirty="0" smtClean="0"/>
              <a:t>For regression,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regularized </a:t>
            </a:r>
            <a:r>
              <a:rPr lang="en-US" dirty="0"/>
              <a:t>inverse: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l-GR" dirty="0"/>
              <a:t>(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X + </a:t>
            </a:r>
            <a:r>
              <a:rPr lang="el-GR" dirty="0"/>
              <a:t>λ</a:t>
            </a:r>
            <a:r>
              <a:rPr lang="en-US" dirty="0"/>
              <a:t>I)</a:t>
            </a:r>
            <a:r>
              <a:rPr lang="en-US" baseline="30000" dirty="0"/>
              <a:t>-1 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 </a:t>
            </a:r>
            <a:r>
              <a:rPr lang="en-US" b="1" dirty="0" smtClean="0"/>
              <a:t>y </a:t>
            </a:r>
            <a:r>
              <a:rPr lang="en-US" dirty="0" smtClean="0"/>
              <a:t>or X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(X X</a:t>
            </a:r>
            <a:r>
              <a:rPr lang="en-US" baseline="30000" dirty="0"/>
              <a:t>T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dirty="0"/>
              <a:t>I)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b="1" dirty="0"/>
              <a:t>y</a:t>
            </a:r>
          </a:p>
          <a:p>
            <a:pPr marL="0" indent="0">
              <a:buNone/>
            </a:pPr>
            <a:r>
              <a:rPr lang="en-US" b="1" dirty="0" smtClean="0">
                <a:latin typeface="Symbol" panose="05050102010706020507" pitchFamily="18" charset="2"/>
              </a:rPr>
              <a:t>	a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K+</a:t>
            </a:r>
            <a:r>
              <a:rPr lang="en-US" dirty="0" err="1">
                <a:latin typeface="Symbol" panose="05050102010706020507" pitchFamily="18" charset="2"/>
              </a:rPr>
              <a:t>l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b="1" dirty="0"/>
              <a:t>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7200"/>
            <a:ext cx="3733800" cy="234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0" y="44219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1846" y="44343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/>
          <p:nvPr/>
        </p:nvSpPr>
        <p:spPr>
          <a:xfrm>
            <a:off x="4964106" y="2632874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ine 64"/>
          <p:cNvSpPr>
            <a:spLocks noChangeShapeType="1"/>
          </p:cNvSpPr>
          <p:nvPr/>
        </p:nvSpPr>
        <p:spPr bwMode="auto">
          <a:xfrm>
            <a:off x="5268906" y="2838674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rot="20361369" flipV="1">
            <a:off x="7038374" y="4309242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45306" y="2617542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Classification with optimum </a:t>
            </a:r>
            <a:r>
              <a:rPr lang="en-US" altLang="en-US" dirty="0" smtClean="0"/>
              <a:t>margin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122219" y="2439167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850106" y="2823342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233937" y="1385715"/>
            <a:ext cx="198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ectangle 1052"/>
          <p:cNvSpPr>
            <a:spLocks noChangeArrowheads="1"/>
          </p:cNvSpPr>
          <p:nvPr/>
        </p:nvSpPr>
        <p:spPr bwMode="auto">
          <a:xfrm rot="2692619">
            <a:off x="964534" y="2943476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3" name="Rectangle 1052"/>
          <p:cNvSpPr>
            <a:spLocks noChangeArrowheads="1"/>
          </p:cNvSpPr>
          <p:nvPr/>
        </p:nvSpPr>
        <p:spPr bwMode="auto">
          <a:xfrm rot="2692619">
            <a:off x="3270960" y="4783927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5" name="Rectangle 1052"/>
          <p:cNvSpPr>
            <a:spLocks noChangeArrowheads="1"/>
          </p:cNvSpPr>
          <p:nvPr/>
        </p:nvSpPr>
        <p:spPr bwMode="auto">
          <a:xfrm rot="2692619">
            <a:off x="2559201" y="5293869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20361369" flipV="1">
            <a:off x="2619574" y="4293910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052"/>
          <p:cNvSpPr>
            <a:spLocks noChangeArrowheads="1"/>
          </p:cNvSpPr>
          <p:nvPr/>
        </p:nvSpPr>
        <p:spPr bwMode="auto">
          <a:xfrm rot="2252067">
            <a:off x="2866872" y="395648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4543425" y="2435225"/>
            <a:ext cx="4160838" cy="3919538"/>
            <a:chOff x="2862" y="1534"/>
            <a:chExt cx="2621" cy="2469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2999" y="1534"/>
              <a:ext cx="2441" cy="2348"/>
            </a:xfrm>
            <a:prstGeom prst="rect">
              <a:avLst/>
            </a:prstGeom>
            <a:noFill/>
            <a:ln w="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869" y="348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3773" y="3347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4268" y="3348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3620" y="3327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3474" y="3111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3341" y="2936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>
              <a:off x="4143" y="2784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4029" y="3143"/>
              <a:ext cx="63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4261" y="2725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4"/>
            <p:cNvSpPr>
              <a:spLocks noChangeArrowheads="1"/>
            </p:cNvSpPr>
            <p:nvPr/>
          </p:nvSpPr>
          <p:spPr bwMode="auto">
            <a:xfrm>
              <a:off x="4403" y="3001"/>
              <a:ext cx="65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4248" y="256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4026" y="2878"/>
              <a:ext cx="64" cy="61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3811" y="2442"/>
              <a:ext cx="63" cy="62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 flipV="1">
              <a:off x="4248" y="2764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 flipV="1">
              <a:off x="4848" y="261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 flipV="1">
              <a:off x="4701" y="2816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 flipV="1">
              <a:off x="4175" y="2311"/>
              <a:ext cx="81" cy="74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 flipV="1">
              <a:off x="4916" y="2706"/>
              <a:ext cx="81" cy="74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 flipV="1">
              <a:off x="4364" y="2154"/>
              <a:ext cx="81" cy="73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 flipV="1">
              <a:off x="4359" y="2572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 flipV="1">
              <a:off x="4415" y="2322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 flipV="1">
              <a:off x="4064" y="2185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7"/>
            <p:cNvSpPr>
              <a:spLocks/>
            </p:cNvSpPr>
            <p:nvPr/>
          </p:nvSpPr>
          <p:spPr bwMode="auto">
            <a:xfrm flipV="1">
              <a:off x="4275" y="2054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 flipV="1">
              <a:off x="4644" y="1931"/>
              <a:ext cx="81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9"/>
            <p:cNvSpPr>
              <a:spLocks/>
            </p:cNvSpPr>
            <p:nvPr/>
          </p:nvSpPr>
          <p:spPr bwMode="auto">
            <a:xfrm flipV="1">
              <a:off x="4423" y="2250"/>
              <a:ext cx="80" cy="74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0"/>
            <p:cNvSpPr>
              <a:spLocks/>
            </p:cNvSpPr>
            <p:nvPr/>
          </p:nvSpPr>
          <p:spPr bwMode="auto">
            <a:xfrm flipV="1">
              <a:off x="4862" y="2099"/>
              <a:ext cx="79" cy="73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3169" y="3718"/>
              <a:ext cx="222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2"/>
            <p:cNvSpPr>
              <a:spLocks/>
            </p:cNvSpPr>
            <p:nvPr/>
          </p:nvSpPr>
          <p:spPr bwMode="auto">
            <a:xfrm flipV="1">
              <a:off x="5370" y="3692"/>
              <a:ext cx="70" cy="51"/>
            </a:xfrm>
            <a:custGeom>
              <a:avLst/>
              <a:gdLst>
                <a:gd name="T0" fmla="*/ 0 w 60"/>
                <a:gd name="T1" fmla="*/ 45 h 45"/>
                <a:gd name="T2" fmla="*/ 60 w 60"/>
                <a:gd name="T3" fmla="*/ 22 h 45"/>
                <a:gd name="T4" fmla="*/ 0 w 60"/>
                <a:gd name="T5" fmla="*/ 0 h 45"/>
                <a:gd name="T6" fmla="*/ 21 w 60"/>
                <a:gd name="T7" fmla="*/ 22 h 45"/>
                <a:gd name="T8" fmla="*/ 0 w 6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 flipV="1">
              <a:off x="3169" y="1578"/>
              <a:ext cx="1" cy="214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4"/>
            <p:cNvSpPr>
              <a:spLocks/>
            </p:cNvSpPr>
            <p:nvPr/>
          </p:nvSpPr>
          <p:spPr bwMode="auto">
            <a:xfrm flipV="1">
              <a:off x="3143" y="1534"/>
              <a:ext cx="53" cy="68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5048" y="3753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2862" y="1562"/>
              <a:ext cx="28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488455" y="1447800"/>
            <a:ext cx="186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9417" y="2039057"/>
            <a:ext cx="2939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8000"/>
                </a:solidFill>
              </a:rPr>
              <a:t>min </a:t>
            </a:r>
            <a:r>
              <a:rPr lang="en-US" altLang="en-US" dirty="0" err="1" smtClean="0">
                <a:solidFill>
                  <a:srgbClr val="008000"/>
                </a:solidFill>
              </a:rPr>
              <a:t>R</a:t>
            </a:r>
            <a:r>
              <a:rPr lang="en-US" altLang="en-US" baseline="-25000" dirty="0" err="1" smtClean="0">
                <a:solidFill>
                  <a:srgbClr val="008000"/>
                </a:solidFill>
              </a:rPr>
              <a:t>reg</a:t>
            </a:r>
            <a:r>
              <a:rPr lang="en-US" altLang="en-US" dirty="0" smtClean="0">
                <a:solidFill>
                  <a:srgbClr val="008000"/>
                </a:solidFill>
              </a:rPr>
              <a:t>[f</a:t>
            </a:r>
            <a:r>
              <a:rPr lang="en-US" altLang="en-US" dirty="0">
                <a:solidFill>
                  <a:srgbClr val="008000"/>
                </a:solidFill>
              </a:rPr>
              <a:t>]</a:t>
            </a:r>
            <a:r>
              <a:rPr lang="en-US" altLang="en-US" dirty="0"/>
              <a:t> = </a:t>
            </a:r>
            <a:r>
              <a:rPr lang="en-US" altLang="en-US" dirty="0" err="1">
                <a:solidFill>
                  <a:srgbClr val="0033CC"/>
                </a:solidFill>
              </a:rPr>
              <a:t>R</a:t>
            </a:r>
            <a:r>
              <a:rPr lang="en-US" altLang="en-US" baseline="-25000" dirty="0" err="1">
                <a:solidFill>
                  <a:srgbClr val="0033CC"/>
                </a:solidFill>
              </a:rPr>
              <a:t>train</a:t>
            </a:r>
            <a:r>
              <a:rPr lang="en-US" altLang="en-US" dirty="0">
                <a:solidFill>
                  <a:srgbClr val="0033CC"/>
                </a:solidFill>
              </a:rPr>
              <a:t>[f]</a:t>
            </a:r>
            <a:r>
              <a:rPr lang="en-US" altLang="en-US" dirty="0"/>
              <a:t> + </a:t>
            </a:r>
            <a:r>
              <a:rPr lang="en-US" altLang="en-US" sz="2000" dirty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="1" dirty="0">
                <a:solidFill>
                  <a:srgbClr val="FF0000"/>
                </a:solidFill>
              </a:rPr>
              <a:t>w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86" name="Rectangle 1052"/>
          <p:cNvSpPr>
            <a:spLocks noChangeArrowheads="1"/>
          </p:cNvSpPr>
          <p:nvPr/>
        </p:nvSpPr>
        <p:spPr bwMode="auto">
          <a:xfrm rot="2692619">
            <a:off x="5390719" y="295281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7" name="Rectangle 1052"/>
          <p:cNvSpPr>
            <a:spLocks noChangeArrowheads="1"/>
          </p:cNvSpPr>
          <p:nvPr/>
        </p:nvSpPr>
        <p:spPr bwMode="auto">
          <a:xfrm rot="2692619">
            <a:off x="7697145" y="4793265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8" name="Rectangle 1052"/>
          <p:cNvSpPr>
            <a:spLocks noChangeArrowheads="1"/>
          </p:cNvSpPr>
          <p:nvPr/>
        </p:nvSpPr>
        <p:spPr bwMode="auto">
          <a:xfrm rot="2692619">
            <a:off x="6985386" y="5303207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9" name="Rectangle 1052"/>
          <p:cNvSpPr>
            <a:spLocks noChangeArrowheads="1"/>
          </p:cNvSpPr>
          <p:nvPr/>
        </p:nvSpPr>
        <p:spPr bwMode="auto">
          <a:xfrm rot="2252067">
            <a:off x="7293057" y="396582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822432" y="2017377"/>
            <a:ext cx="2015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M = </a:t>
            </a:r>
            <a:r>
              <a:rPr lang="en-US" altLang="en-US" dirty="0" smtClean="0"/>
              <a:t>1/</a:t>
            </a:r>
            <a:r>
              <a:rPr lang="en-US" altLang="en-US" dirty="0"/>
              <a:t>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endParaRPr lang="en-US" altLang="en-US" dirty="0" smtClean="0"/>
          </a:p>
          <a:p>
            <a:r>
              <a:rPr lang="en-US" altLang="en-US" dirty="0" err="1"/>
              <a:t>M</a:t>
            </a:r>
            <a:r>
              <a:rPr lang="en-US" altLang="en-US" baseline="-25000" dirty="0" err="1"/>
              <a:t>opt</a:t>
            </a:r>
            <a:r>
              <a:rPr lang="en-US" altLang="en-US" dirty="0"/>
              <a:t> </a:t>
            </a:r>
            <a:r>
              <a:rPr lang="en-US" altLang="en-US" dirty="0" smtClean="0"/>
              <a:t>= max (</a:t>
            </a:r>
            <a:r>
              <a:rPr lang="en-US" altLang="en-US" dirty="0"/>
              <a:t>1/ </a:t>
            </a:r>
            <a:r>
              <a:rPr lang="en-US" altLang="en-US" dirty="0" err="1" smtClean="0"/>
              <a:t>ǁ</a:t>
            </a:r>
            <a:r>
              <a:rPr lang="en-US" altLang="en-US" b="1" dirty="0" err="1" smtClean="0"/>
              <a:t>w</a:t>
            </a:r>
            <a:r>
              <a:rPr lang="en-US" altLang="en-US" dirty="0" err="1" smtClean="0"/>
              <a:t>ǁ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s.t.</a:t>
            </a:r>
            <a:r>
              <a:rPr lang="en-US" altLang="en-US" dirty="0" smtClean="0"/>
              <a:t> </a:t>
            </a:r>
            <a:r>
              <a:rPr lang="en-US" altLang="en-US" dirty="0"/>
              <a:t>min</a:t>
            </a:r>
            <a:r>
              <a:rPr lang="en-US" altLang="en-US" baseline="-25000" dirty="0"/>
              <a:t>k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30000" dirty="0" err="1"/>
              <a:t>k</a:t>
            </a:r>
            <a:r>
              <a:rPr lang="en-US" altLang="en-US" dirty="0" err="1"/>
              <a:t>f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)) = 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9417" y="2483617"/>
            <a:ext cx="351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hinge </a:t>
            </a:r>
            <a:r>
              <a:rPr lang="en-US" dirty="0" smtClean="0"/>
              <a:t>loss: max(0, 1-</a:t>
            </a:r>
            <a:r>
              <a:rPr lang="en-US" altLang="en-US" dirty="0"/>
              <a:t>y</a:t>
            </a:r>
            <a:r>
              <a:rPr lang="en-US" altLang="en-US" baseline="30000" dirty="0"/>
              <a:t>k</a:t>
            </a:r>
            <a:r>
              <a:rPr lang="en-US" altLang="en-US" dirty="0"/>
              <a:t>f(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Soft </a:t>
            </a:r>
            <a:r>
              <a:rPr lang="en-US" altLang="en-US" dirty="0" smtClean="0"/>
              <a:t>margin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09584"/>
            <a:ext cx="5334000" cy="355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6484888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http://stats.stackexchange.com/questions/108617/simple-svm-question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781800" y="10668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Cortes-</a:t>
            </a:r>
            <a:r>
              <a:rPr lang="en-US" dirty="0" err="1" smtClean="0">
                <a:solidFill>
                  <a:srgbClr val="0066FF"/>
                </a:solidFill>
              </a:rPr>
              <a:t>Vapnik</a:t>
            </a:r>
            <a:r>
              <a:rPr lang="en-US" dirty="0" smtClean="0">
                <a:solidFill>
                  <a:srgbClr val="0066FF"/>
                </a:solidFill>
              </a:rPr>
              <a:t>, 1995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8600" y="5334000"/>
            <a:ext cx="2939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8000"/>
                </a:solidFill>
              </a:rPr>
              <a:t>min </a:t>
            </a:r>
            <a:r>
              <a:rPr lang="en-US" altLang="en-US" dirty="0" err="1" smtClean="0">
                <a:solidFill>
                  <a:srgbClr val="008000"/>
                </a:solidFill>
              </a:rPr>
              <a:t>R</a:t>
            </a:r>
            <a:r>
              <a:rPr lang="en-US" altLang="en-US" baseline="-25000" dirty="0" err="1" smtClean="0">
                <a:solidFill>
                  <a:srgbClr val="008000"/>
                </a:solidFill>
              </a:rPr>
              <a:t>reg</a:t>
            </a:r>
            <a:r>
              <a:rPr lang="en-US" altLang="en-US" dirty="0" smtClean="0">
                <a:solidFill>
                  <a:srgbClr val="008000"/>
                </a:solidFill>
              </a:rPr>
              <a:t>[f</a:t>
            </a:r>
            <a:r>
              <a:rPr lang="en-US" altLang="en-US" dirty="0">
                <a:solidFill>
                  <a:srgbClr val="008000"/>
                </a:solidFill>
              </a:rPr>
              <a:t>]</a:t>
            </a:r>
            <a:r>
              <a:rPr lang="en-US" altLang="en-US" dirty="0"/>
              <a:t> = </a:t>
            </a:r>
            <a:r>
              <a:rPr lang="en-US" altLang="en-US" dirty="0" err="1">
                <a:solidFill>
                  <a:srgbClr val="0033CC"/>
                </a:solidFill>
              </a:rPr>
              <a:t>R</a:t>
            </a:r>
            <a:r>
              <a:rPr lang="en-US" altLang="en-US" baseline="-25000" dirty="0" err="1">
                <a:solidFill>
                  <a:srgbClr val="0033CC"/>
                </a:solidFill>
              </a:rPr>
              <a:t>train</a:t>
            </a:r>
            <a:r>
              <a:rPr lang="en-US" altLang="en-US" dirty="0">
                <a:solidFill>
                  <a:srgbClr val="0033CC"/>
                </a:solidFill>
              </a:rPr>
              <a:t>[f]</a:t>
            </a:r>
            <a:r>
              <a:rPr lang="en-US" altLang="en-US" dirty="0"/>
              <a:t> + </a:t>
            </a:r>
            <a:r>
              <a:rPr lang="en-US" altLang="en-US" sz="2000" dirty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="1" dirty="0">
                <a:solidFill>
                  <a:srgbClr val="FF0000"/>
                </a:solidFill>
              </a:rPr>
              <a:t>w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5778560"/>
            <a:ext cx="351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hinge </a:t>
            </a:r>
            <a:r>
              <a:rPr lang="en-US" dirty="0" smtClean="0"/>
              <a:t>loss: max(0, 1-</a:t>
            </a:r>
            <a:r>
              <a:rPr lang="en-US" altLang="en-US" dirty="0"/>
              <a:t>y</a:t>
            </a:r>
            <a:r>
              <a:rPr lang="en-US" altLang="en-US" baseline="30000" dirty="0"/>
              <a:t>k</a:t>
            </a:r>
            <a:r>
              <a:rPr lang="en-US" altLang="en-US" dirty="0"/>
              <a:t>f(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))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334000" y="5272445"/>
            <a:ext cx="2961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8000"/>
                </a:solidFill>
              </a:rPr>
              <a:t>min </a:t>
            </a:r>
            <a:r>
              <a:rPr lang="en-US" altLang="en-US" sz="2400" dirty="0" smtClean="0">
                <a:solidFill>
                  <a:srgbClr val="0033CC"/>
                </a:solidFill>
              </a:rPr>
              <a:t>C </a:t>
            </a:r>
            <a:r>
              <a:rPr lang="en-US" altLang="en-US" sz="2800" dirty="0" err="1" smtClean="0">
                <a:solidFill>
                  <a:srgbClr val="0033CC"/>
                </a:solidFill>
                <a:latin typeface="Symbol" panose="05050102010706020507" pitchFamily="18" charset="2"/>
              </a:rPr>
              <a:t>S</a:t>
            </a:r>
            <a:r>
              <a:rPr lang="en-US" altLang="en-US" baseline="-25000" dirty="0" err="1" smtClean="0">
                <a:solidFill>
                  <a:srgbClr val="0033CC"/>
                </a:solidFill>
              </a:rPr>
              <a:t>k</a:t>
            </a:r>
            <a:r>
              <a:rPr lang="en-US" altLang="en-US" baseline="-25000" dirty="0" smtClean="0">
                <a:solidFill>
                  <a:srgbClr val="0033CC"/>
                </a:solidFill>
              </a:rPr>
              <a:t>=1:N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US" altLang="en-US" dirty="0" err="1" smtClean="0">
                <a:solidFill>
                  <a:srgbClr val="0033CC"/>
                </a:solidFill>
                <a:latin typeface="Symbol" panose="05050102010706020507" pitchFamily="18" charset="2"/>
              </a:rPr>
              <a:t>x</a:t>
            </a:r>
            <a:r>
              <a:rPr lang="en-US" altLang="en-US" baseline="-25000" dirty="0" err="1" smtClean="0">
                <a:solidFill>
                  <a:srgbClr val="0033CC"/>
                </a:solidFill>
              </a:rPr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+ </a:t>
            </a:r>
            <a:r>
              <a:rPr lang="en-US" altLang="en-US" sz="2000" dirty="0" smtClean="0">
                <a:solidFill>
                  <a:srgbClr val="FF0000"/>
                </a:solidFill>
                <a:latin typeface="Symbol" pitchFamily="18" charset="2"/>
              </a:rPr>
              <a:t>(1/2)</a:t>
            </a:r>
            <a:r>
              <a:rPr lang="en-US" altLang="en-US" sz="2000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="1" dirty="0">
                <a:solidFill>
                  <a:srgbClr val="FF0000"/>
                </a:solidFill>
              </a:rPr>
              <a:t>w</a:t>
            </a:r>
            <a:r>
              <a:rPr lang="en-US" altLang="en-US" sz="2000" dirty="0">
                <a:solidFill>
                  <a:srgbClr val="FF0000"/>
                </a:solidFill>
              </a:rPr>
              <a:t>ǁ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350476" y="5795665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</a:t>
            </a:r>
            <a:r>
              <a:rPr lang="en-US" altLang="en-US" dirty="0" smtClean="0"/>
              <a:t>y</a:t>
            </a:r>
            <a:r>
              <a:rPr lang="en-US" altLang="en-US" baseline="30000" dirty="0" smtClean="0"/>
              <a:t>k</a:t>
            </a:r>
            <a:r>
              <a:rPr lang="en-US" altLang="en-US" dirty="0" smtClean="0"/>
              <a:t>f(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) ≤ </a:t>
            </a:r>
            <a:r>
              <a:rPr lang="en-US" altLang="en-US" dirty="0" err="1">
                <a:solidFill>
                  <a:srgbClr val="0033CC"/>
                </a:solidFill>
                <a:latin typeface="Symbol" panose="05050102010706020507" pitchFamily="18" charset="2"/>
              </a:rPr>
              <a:t>x</a:t>
            </a:r>
            <a:r>
              <a:rPr lang="en-US" altLang="en-US" baseline="-25000" dirty="0" err="1">
                <a:solidFill>
                  <a:srgbClr val="0033CC"/>
                </a:solidFill>
              </a:rPr>
              <a:t>k</a:t>
            </a:r>
            <a:r>
              <a:rPr lang="en-US" altLang="en-US" baseline="-25000" dirty="0">
                <a:solidFill>
                  <a:srgbClr val="0033CC"/>
                </a:solidFill>
              </a:rPr>
              <a:t> </a:t>
            </a:r>
            <a:r>
              <a:rPr lang="en-US" altLang="en-US" baseline="-25000" dirty="0" smtClean="0">
                <a:solidFill>
                  <a:srgbClr val="0033CC"/>
                </a:solidFill>
              </a:rPr>
              <a:t>      </a:t>
            </a:r>
            <a:r>
              <a:rPr lang="en-US" altLang="en-US" dirty="0" err="1" smtClean="0">
                <a:solidFill>
                  <a:srgbClr val="0033CC"/>
                </a:solidFill>
                <a:latin typeface="Symbol" panose="05050102010706020507" pitchFamily="18" charset="2"/>
              </a:rPr>
              <a:t>x</a:t>
            </a:r>
            <a:r>
              <a:rPr lang="en-US" altLang="en-US" baseline="-25000" dirty="0" err="1" smtClean="0">
                <a:solidFill>
                  <a:srgbClr val="0033CC"/>
                </a:solidFill>
              </a:rPr>
              <a:t>k</a:t>
            </a:r>
            <a:r>
              <a:rPr lang="en-US" altLang="en-US" dirty="0" smtClean="0"/>
              <a:t>&gt;0</a:t>
            </a:r>
            <a:r>
              <a:rPr lang="en-US" altLang="en-US" baseline="-25000" dirty="0" smtClean="0">
                <a:solidFill>
                  <a:srgbClr val="0033CC"/>
                </a:solidFill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smtClean="0">
                <a:solidFill>
                  <a:srgbClr val="C00000"/>
                </a:solidFill>
              </a:rPr>
              <a:t>Wed </a:t>
            </a:r>
            <a:r>
              <a:rPr lang="en-US" altLang="en-US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18" y="2181698"/>
            <a:ext cx="5924550" cy="430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3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quadratic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26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b="1" dirty="0"/>
              <a:t>w </a:t>
            </a:r>
            <a:r>
              <a:rPr lang="en-US" altLang="en-US" dirty="0">
                <a:sym typeface="Symbol" pitchFamily="18" charset="2"/>
              </a:rPr>
              <a:t> </a:t>
            </a:r>
            <a:r>
              <a:rPr lang="en-US" altLang="en-US" b="1" dirty="0">
                <a:latin typeface="Symbol" pitchFamily="18" charset="2"/>
              </a:rPr>
              <a:t>F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)+b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rgbClr val="00B050"/>
                </a:solidFill>
              </a:rPr>
              <a:t>Soft margin Perceptron-style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(</a:t>
            </a:r>
            <a:r>
              <a:rPr lang="en-US" dirty="0">
                <a:solidFill>
                  <a:srgbClr val="00B050"/>
                </a:solidFill>
              </a:rPr>
              <a:t>with hinge loss)</a:t>
            </a:r>
          </a:p>
          <a:p>
            <a:pPr marL="0" indent="0">
              <a:buNone/>
            </a:pPr>
            <a:r>
              <a:rPr lang="en-US" altLang="en-US" dirty="0" err="1" smtClean="0"/>
              <a:t>min</a:t>
            </a:r>
            <a:r>
              <a:rPr lang="en-US" altLang="en-US" baseline="-25000" dirty="0" err="1" smtClean="0"/>
              <a:t>w,b,</a:t>
            </a:r>
            <a:r>
              <a:rPr lang="en-US" altLang="en-US" baseline="-25000" dirty="0" err="1" smtClean="0">
                <a:latin typeface="Symbol" panose="05050102010706020507" pitchFamily="18" charset="2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sz="4100" dirty="0"/>
              <a:t>C</a:t>
            </a:r>
            <a:r>
              <a:rPr lang="en-US" altLang="en-US" dirty="0"/>
              <a:t> </a:t>
            </a:r>
            <a:r>
              <a:rPr lang="en-US" altLang="en-US" sz="4400" dirty="0" err="1">
                <a:latin typeface="Symbol" panose="05050102010706020507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=1:N</a:t>
            </a:r>
            <a:r>
              <a:rPr lang="en-US" altLang="en-US" dirty="0"/>
              <a:t> </a:t>
            </a:r>
            <a:r>
              <a:rPr lang="en-US" altLang="en-US" dirty="0" err="1">
                <a:latin typeface="Symbol" panose="05050102010706020507" pitchFamily="18" charset="2"/>
              </a:rPr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+ </a:t>
            </a:r>
            <a:r>
              <a:rPr lang="en-US" altLang="en-US" sz="2400" dirty="0"/>
              <a:t>(1/2)</a:t>
            </a:r>
            <a:r>
              <a:rPr lang="en-US" altLang="en-US" sz="3600" dirty="0" smtClean="0">
                <a:latin typeface="Symbol" pitchFamily="18" charset="2"/>
              </a:rPr>
              <a:t> </a:t>
            </a:r>
            <a:r>
              <a:rPr lang="en-US" altLang="en-US" sz="3600" dirty="0" smtClean="0"/>
              <a:t>ǁ</a:t>
            </a:r>
            <a:r>
              <a:rPr lang="en-US" altLang="en-US" sz="3600" b="1" dirty="0" smtClean="0"/>
              <a:t>w</a:t>
            </a:r>
            <a:r>
              <a:rPr lang="en-US" altLang="en-US" sz="3600" dirty="0" smtClean="0"/>
              <a:t>ǁ</a:t>
            </a:r>
            <a:r>
              <a:rPr lang="en-US" altLang="en-US" sz="3600" baseline="30000" dirty="0" smtClean="0"/>
              <a:t>2</a:t>
            </a:r>
          </a:p>
          <a:p>
            <a:pPr marL="0" indent="0">
              <a:buNone/>
            </a:pP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 err="1" smtClean="0"/>
              <a:t>f</a:t>
            </a:r>
            <a:r>
              <a:rPr lang="en-US" altLang="en-US" dirty="0" smtClean="0"/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) - 1 + </a:t>
            </a:r>
            <a:r>
              <a:rPr lang="en-US" altLang="en-US" dirty="0" err="1">
                <a:latin typeface="Symbol" panose="05050102010706020507" pitchFamily="18" charset="2"/>
              </a:rPr>
              <a:t>x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 </a:t>
            </a:r>
            <a:r>
              <a:rPr lang="en-US" altLang="en-US" dirty="0" smtClean="0"/>
              <a:t>≥ 0</a:t>
            </a:r>
            <a:r>
              <a:rPr lang="en-US" altLang="en-US" baseline="-25000" dirty="0" smtClean="0"/>
              <a:t>			</a:t>
            </a:r>
          </a:p>
          <a:p>
            <a:pPr marL="0" indent="0">
              <a:buNone/>
            </a:pPr>
            <a:r>
              <a:rPr lang="en-US" altLang="en-US" dirty="0" err="1" smtClean="0">
                <a:latin typeface="Symbol" panose="05050102010706020507" pitchFamily="18" charset="2"/>
              </a:rPr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≥ 0</a:t>
            </a:r>
            <a:r>
              <a:rPr lang="en-US" altLang="en-US" baseline="-25000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2) Soft </a:t>
            </a:r>
            <a:r>
              <a:rPr lang="en-US" dirty="0">
                <a:solidFill>
                  <a:srgbClr val="FF0000"/>
                </a:solidFill>
              </a:rPr>
              <a:t>margin </a:t>
            </a:r>
            <a:r>
              <a:rPr lang="en-US" dirty="0" smtClean="0">
                <a:solidFill>
                  <a:srgbClr val="FF0000"/>
                </a:solidFill>
              </a:rPr>
              <a:t>RSS-style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(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smtClean="0">
                <a:solidFill>
                  <a:srgbClr val="FF0000"/>
                </a:solidFill>
              </a:rPr>
              <a:t>square hinge loss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en-US" dirty="0" err="1" smtClean="0"/>
              <a:t>min</a:t>
            </a:r>
            <a:r>
              <a:rPr lang="en-US" altLang="en-US" baseline="-25000" dirty="0" err="1" smtClean="0"/>
              <a:t>w,b,</a:t>
            </a:r>
            <a:r>
              <a:rPr lang="en-US" altLang="en-US" baseline="-25000" dirty="0" err="1" smtClean="0">
                <a:latin typeface="Symbol" panose="05050102010706020507" pitchFamily="18" charset="2"/>
              </a:rPr>
              <a:t>x</a:t>
            </a:r>
            <a:r>
              <a:rPr lang="en-US" altLang="en-US" dirty="0" smtClean="0"/>
              <a:t> </a:t>
            </a:r>
            <a:r>
              <a:rPr lang="en-US" altLang="en-US" sz="4100" dirty="0"/>
              <a:t>C</a:t>
            </a:r>
            <a:r>
              <a:rPr lang="en-US" altLang="en-US" dirty="0"/>
              <a:t> </a:t>
            </a:r>
            <a:r>
              <a:rPr lang="en-US" altLang="en-US" sz="4400" dirty="0" err="1">
                <a:latin typeface="Symbol" panose="05050102010706020507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=1:N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latin typeface="Symbol" panose="05050102010706020507" pitchFamily="18" charset="2"/>
              </a:rPr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+ </a:t>
            </a:r>
            <a:r>
              <a:rPr lang="en-US" altLang="en-US" sz="2400" dirty="0"/>
              <a:t>(1/2)</a:t>
            </a:r>
            <a:r>
              <a:rPr lang="en-US" altLang="en-US" sz="3600" dirty="0" smtClean="0">
                <a:latin typeface="Symbol" pitchFamily="18" charset="2"/>
              </a:rPr>
              <a:t> </a:t>
            </a:r>
            <a:r>
              <a:rPr lang="en-US" altLang="en-US" sz="3600" dirty="0"/>
              <a:t>ǁ</a:t>
            </a:r>
            <a:r>
              <a:rPr lang="en-US" altLang="en-US" sz="3600" b="1" dirty="0"/>
              <a:t>w</a:t>
            </a:r>
            <a:r>
              <a:rPr lang="en-US" altLang="en-US" sz="3600" dirty="0"/>
              <a:t>ǁ</a:t>
            </a:r>
            <a:r>
              <a:rPr lang="en-US" altLang="en-US" sz="3600" baseline="30000" dirty="0"/>
              <a:t>2</a:t>
            </a:r>
          </a:p>
          <a:p>
            <a:pPr marL="0" indent="0">
              <a:buNone/>
            </a:pPr>
            <a:r>
              <a:rPr lang="en-US" altLang="en-US" dirty="0" err="1"/>
              <a:t>y</a:t>
            </a:r>
            <a:r>
              <a:rPr lang="en-US" altLang="en-US" baseline="30000" dirty="0" err="1"/>
              <a:t>k</a:t>
            </a:r>
            <a:r>
              <a:rPr lang="en-US" altLang="en-US" dirty="0" err="1"/>
              <a:t>f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/>
              <a:t>) - 1 + </a:t>
            </a:r>
            <a:r>
              <a:rPr lang="en-US" altLang="en-US" dirty="0" err="1">
                <a:latin typeface="Symbol" panose="05050102010706020507" pitchFamily="18" charset="2"/>
              </a:rPr>
              <a:t>x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 </a:t>
            </a:r>
            <a:r>
              <a:rPr lang="en-US" altLang="en-US" dirty="0"/>
              <a:t>≥ 0</a:t>
            </a:r>
            <a:r>
              <a:rPr lang="en-US" altLang="en-US" baseline="-25000" dirty="0"/>
              <a:t>			</a:t>
            </a:r>
          </a:p>
          <a:p>
            <a:pPr marL="0" indent="0">
              <a:buNone/>
            </a:pPr>
            <a:r>
              <a:rPr lang="en-US" altLang="en-US" dirty="0" err="1">
                <a:latin typeface="Symbol" panose="05050102010706020507" pitchFamily="18" charset="2"/>
              </a:rPr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≥ 0</a:t>
            </a:r>
            <a:r>
              <a:rPr lang="en-US" altLang="en-US" baseline="-250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30</a:t>
            </a:fld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71604" y="2438400"/>
            <a:ext cx="239927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71604" y="4895893"/>
            <a:ext cx="239927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93745" y="2444375"/>
            <a:ext cx="3429000" cy="3405073"/>
            <a:chOff x="2101850" y="1594022"/>
            <a:chExt cx="5487988" cy="4454352"/>
          </a:xfrm>
        </p:grpSpPr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181600" y="1933703"/>
              <a:ext cx="14478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 i="1"/>
                <a:t>Margin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101850" y="1594022"/>
              <a:ext cx="5487988" cy="4454352"/>
              <a:chOff x="2101850" y="1594022"/>
              <a:chExt cx="5487988" cy="4454352"/>
            </a:xfrm>
          </p:grpSpPr>
          <p:sp>
            <p:nvSpPr>
              <p:cNvPr id="58" name="Line 5"/>
              <p:cNvSpPr>
                <a:spLocks noChangeShapeType="1"/>
              </p:cNvSpPr>
              <p:nvPr/>
            </p:nvSpPr>
            <p:spPr bwMode="auto">
              <a:xfrm flipV="1">
                <a:off x="3846512" y="2605087"/>
                <a:ext cx="4763" cy="3443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9" name="Line 6"/>
              <p:cNvSpPr>
                <a:spLocks noChangeShapeType="1"/>
              </p:cNvSpPr>
              <p:nvPr/>
            </p:nvSpPr>
            <p:spPr bwMode="auto">
              <a:xfrm flipV="1">
                <a:off x="5591175" y="2605086"/>
                <a:ext cx="0" cy="3443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3241500" y="1751141"/>
                <a:ext cx="144780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i="1" dirty="0"/>
                  <a:t>Decision boundary</a:t>
                </a:r>
              </a:p>
            </p:txBody>
          </p:sp>
          <p:grpSp>
            <p:nvGrpSpPr>
              <p:cNvPr id="61" name="Group 11"/>
              <p:cNvGrpSpPr>
                <a:grpSpLocks/>
              </p:cNvGrpSpPr>
              <p:nvPr/>
            </p:nvGrpSpPr>
            <p:grpSpPr bwMode="auto">
              <a:xfrm>
                <a:off x="2106613" y="5705474"/>
                <a:ext cx="5483225" cy="342900"/>
                <a:chOff x="1351" y="3768"/>
                <a:chExt cx="3454" cy="216"/>
              </a:xfrm>
            </p:grpSpPr>
            <p:sp>
              <p:nvSpPr>
                <p:cNvPr id="72" name="Line 12"/>
                <p:cNvSpPr>
                  <a:spLocks noChangeShapeType="1"/>
                </p:cNvSpPr>
                <p:nvPr/>
              </p:nvSpPr>
              <p:spPr bwMode="auto">
                <a:xfrm>
                  <a:off x="2448" y="3984"/>
                  <a:ext cx="2357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000"/>
                </a:p>
              </p:txBody>
            </p:sp>
            <p:sp>
              <p:nvSpPr>
                <p:cNvPr id="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64" y="3768"/>
                  <a:ext cx="177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 i="1" dirty="0">
                      <a:solidFill>
                        <a:srgbClr val="008000"/>
                      </a:solidFill>
                    </a:rPr>
                    <a:t>well classified</a:t>
                  </a:r>
                </a:p>
              </p:txBody>
            </p:sp>
            <p:sp>
              <p:nvSpPr>
                <p:cNvPr id="7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351" y="3984"/>
                  <a:ext cx="109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000"/>
                </a:p>
              </p:txBody>
            </p:sp>
            <p:sp>
              <p:nvSpPr>
                <p:cNvPr id="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4" y="3768"/>
                  <a:ext cx="177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 i="1" dirty="0" err="1">
                      <a:solidFill>
                        <a:srgbClr val="FF0000"/>
                      </a:solidFill>
                    </a:rPr>
                    <a:t>missclassified</a:t>
                  </a:r>
                  <a:endParaRPr lang="en-US" altLang="en-US" sz="1000" b="1" i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5554105" y="5032671"/>
                <a:ext cx="1828800" cy="52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>
                    <a:solidFill>
                      <a:srgbClr val="FF0000"/>
                    </a:solidFill>
                  </a:rPr>
                  <a:t>square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hinge loss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max(0,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(1- z)</a:t>
                </a:r>
                <a:r>
                  <a:rPr lang="en-US" altLang="en-US" sz="10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000" dirty="0">
                    <a:solidFill>
                      <a:srgbClr val="FF0000"/>
                    </a:solidFill>
                  </a:rPr>
                  <a:t>)</a:t>
                </a:r>
                <a:endParaRPr lang="en-US" altLang="en-US" sz="1000" baseline="30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4291719" y="4326729"/>
                <a:ext cx="1216200" cy="52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33CC33"/>
                    </a:solidFill>
                  </a:rPr>
                  <a:t>hinge </a:t>
                </a:r>
                <a:r>
                  <a:rPr lang="en-US" altLang="en-US" sz="1000" dirty="0">
                    <a:solidFill>
                      <a:srgbClr val="33CC33"/>
                    </a:solidFill>
                  </a:rPr>
                  <a:t>loss </a:t>
                </a:r>
                <a:r>
                  <a:rPr lang="en-US" altLang="en-US" sz="1000" dirty="0" smtClean="0">
                    <a:solidFill>
                      <a:srgbClr val="33CC33"/>
                    </a:solidFill>
                  </a:rPr>
                  <a:t>max(0</a:t>
                </a:r>
                <a:r>
                  <a:rPr lang="en-US" altLang="en-US" sz="1000" dirty="0">
                    <a:solidFill>
                      <a:srgbClr val="33CC33"/>
                    </a:solidFill>
                  </a:rPr>
                  <a:t>, 1-z)</a:t>
                </a:r>
                <a:endParaRPr lang="en-US" altLang="en-US" sz="1000" baseline="30000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auto">
              <a:xfrm>
                <a:off x="2209800" y="5747950"/>
                <a:ext cx="5380038" cy="99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106827" y="1594022"/>
                <a:ext cx="3534032" cy="4125481"/>
              </a:xfrm>
              <a:custGeom>
                <a:avLst/>
                <a:gdLst>
                  <a:gd name="connsiteX0" fmla="*/ 0 w 3534032"/>
                  <a:gd name="connsiteY0" fmla="*/ 0 h 4125481"/>
                  <a:gd name="connsiteX1" fmla="*/ 407773 w 3534032"/>
                  <a:gd name="connsiteY1" fmla="*/ 951470 h 4125481"/>
                  <a:gd name="connsiteX2" fmla="*/ 926757 w 3534032"/>
                  <a:gd name="connsiteY2" fmla="*/ 1952367 h 4125481"/>
                  <a:gd name="connsiteX3" fmla="*/ 1544595 w 3534032"/>
                  <a:gd name="connsiteY3" fmla="*/ 2842054 h 4125481"/>
                  <a:gd name="connsiteX4" fmla="*/ 2150076 w 3534032"/>
                  <a:gd name="connsiteY4" fmla="*/ 3571102 h 4125481"/>
                  <a:gd name="connsiteX5" fmla="*/ 2891481 w 3534032"/>
                  <a:gd name="connsiteY5" fmla="*/ 4053016 h 4125481"/>
                  <a:gd name="connsiteX6" fmla="*/ 3534032 w 3534032"/>
                  <a:gd name="connsiteY6" fmla="*/ 4114800 h 412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032" h="4125481">
                    <a:moveTo>
                      <a:pt x="0" y="0"/>
                    </a:moveTo>
                    <a:cubicBezTo>
                      <a:pt x="126657" y="313038"/>
                      <a:pt x="253314" y="626076"/>
                      <a:pt x="407773" y="951470"/>
                    </a:cubicBezTo>
                    <a:cubicBezTo>
                      <a:pt x="562232" y="1276864"/>
                      <a:pt x="737287" y="1637270"/>
                      <a:pt x="926757" y="1952367"/>
                    </a:cubicBezTo>
                    <a:cubicBezTo>
                      <a:pt x="1116227" y="2267464"/>
                      <a:pt x="1340709" y="2572265"/>
                      <a:pt x="1544595" y="2842054"/>
                    </a:cubicBezTo>
                    <a:cubicBezTo>
                      <a:pt x="1748482" y="3111843"/>
                      <a:pt x="1925595" y="3369275"/>
                      <a:pt x="2150076" y="3571102"/>
                    </a:cubicBezTo>
                    <a:cubicBezTo>
                      <a:pt x="2374557" y="3772929"/>
                      <a:pt x="2660822" y="3962400"/>
                      <a:pt x="2891481" y="4053016"/>
                    </a:cubicBezTo>
                    <a:cubicBezTo>
                      <a:pt x="3122140" y="4143632"/>
                      <a:pt x="3328086" y="4129216"/>
                      <a:pt x="3534032" y="4114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101850" y="3656762"/>
                <a:ext cx="3489325" cy="206274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591175" y="5690410"/>
                <a:ext cx="1770063" cy="383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507037" y="5728770"/>
                <a:ext cx="1854201" cy="383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5482549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0</a:t>
                </a:r>
                <a:endParaRPr lang="en-US" altLang="en-US" sz="1000" baseline="30000" dirty="0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4606631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1</a:t>
                </a:r>
                <a:endParaRPr lang="en-US" altLang="en-US" sz="1000" baseline="30000" dirty="0"/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5541756" y="5690410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1</a:t>
                </a:r>
                <a:endParaRPr lang="en-US" altLang="en-US" sz="1000" baseline="30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problems (in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26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sz="4800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>
                <a:latin typeface="Symbol" pitchFamily="18" charset="2"/>
              </a:rPr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k(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/>
              <a:t>, </a:t>
            </a:r>
            <a:r>
              <a:rPr lang="en-US" altLang="en-US" b="1" dirty="0"/>
              <a:t>x</a:t>
            </a:r>
            <a:r>
              <a:rPr lang="en-US" altLang="en-US" dirty="0" smtClean="0"/>
              <a:t>) 	H = [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k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h</a:t>
            </a:r>
            <a:r>
              <a:rPr lang="en-US" altLang="en-US" dirty="0" smtClean="0"/>
              <a:t> k(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h</a:t>
            </a:r>
            <a:r>
              <a:rPr lang="en-US" altLang="en-US" dirty="0" smtClean="0"/>
              <a:t>)]</a:t>
            </a:r>
            <a:endParaRPr lang="en-US" altLang="en-US" dirty="0"/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inge loss version: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3500" dirty="0" smtClean="0"/>
              <a:t>min</a:t>
            </a:r>
            <a:r>
              <a:rPr lang="en-US" altLang="en-US" sz="3500" baseline="-25000" dirty="0" smtClean="0">
                <a:latin typeface="Symbol" panose="05050102010706020507" pitchFamily="18" charset="2"/>
              </a:rPr>
              <a:t>a</a:t>
            </a:r>
            <a:r>
              <a:rPr lang="en-US" altLang="en-US" sz="3500" dirty="0" smtClean="0"/>
              <a:t> </a:t>
            </a:r>
            <a:r>
              <a:rPr lang="en-US" altLang="en-US" sz="3500" b="1" dirty="0" err="1" smtClean="0">
                <a:latin typeface="Symbol" panose="05050102010706020507" pitchFamily="18" charset="2"/>
              </a:rPr>
              <a:t>a</a:t>
            </a:r>
            <a:r>
              <a:rPr lang="en-US" altLang="en-US" sz="3500" baseline="30000" dirty="0" err="1" smtClean="0">
                <a:latin typeface="+mj-lt"/>
              </a:rPr>
              <a:t>T</a:t>
            </a:r>
            <a:r>
              <a:rPr lang="en-US" altLang="en-US" sz="3500" dirty="0" smtClean="0"/>
              <a:t> </a:t>
            </a:r>
            <a:r>
              <a:rPr lang="en-US" altLang="en-US" sz="3500" b="1" dirty="0" smtClean="0"/>
              <a:t>1</a:t>
            </a:r>
            <a:r>
              <a:rPr lang="en-US" altLang="en-US" sz="3500" dirty="0" smtClean="0"/>
              <a:t> </a:t>
            </a:r>
            <a:r>
              <a:rPr lang="en-US" altLang="en-US" sz="3600" dirty="0"/>
              <a:t>-</a:t>
            </a:r>
            <a:r>
              <a:rPr lang="en-US" altLang="en-US" sz="3500" dirty="0" smtClean="0"/>
              <a:t> </a:t>
            </a:r>
            <a:r>
              <a:rPr lang="en-US" altLang="en-US" sz="2600" dirty="0" smtClean="0">
                <a:latin typeface="+mj-lt"/>
              </a:rPr>
              <a:t>(1/2)</a:t>
            </a:r>
            <a:r>
              <a:rPr lang="en-US" altLang="en-US" sz="3500" dirty="0" smtClean="0">
                <a:latin typeface="Symbol" pitchFamily="18" charset="2"/>
              </a:rPr>
              <a:t> </a:t>
            </a:r>
            <a:r>
              <a:rPr lang="en-US" altLang="en-US" sz="3500" b="1" dirty="0" err="1" smtClean="0">
                <a:latin typeface="Symbol" pitchFamily="18" charset="2"/>
              </a:rPr>
              <a:t>a</a:t>
            </a:r>
            <a:r>
              <a:rPr lang="en-US" altLang="en-US" sz="3500" baseline="30000" dirty="0" err="1"/>
              <a:t>T</a:t>
            </a:r>
            <a:r>
              <a:rPr lang="en-US" altLang="en-US" sz="3500" dirty="0" smtClean="0">
                <a:latin typeface="Symbol" pitchFamily="18" charset="2"/>
              </a:rPr>
              <a:t> </a:t>
            </a:r>
            <a:r>
              <a:rPr lang="en-US" altLang="en-US" sz="3500" dirty="0" smtClean="0">
                <a:latin typeface="+mj-lt"/>
              </a:rPr>
              <a:t>H</a:t>
            </a:r>
            <a:r>
              <a:rPr lang="en-US" altLang="en-US" sz="3500" dirty="0" smtClean="0">
                <a:latin typeface="Symbol" pitchFamily="18" charset="2"/>
              </a:rPr>
              <a:t> </a:t>
            </a:r>
            <a:r>
              <a:rPr lang="en-US" altLang="en-US" sz="3500" b="1" dirty="0" smtClean="0">
                <a:latin typeface="Symbol" pitchFamily="18" charset="2"/>
              </a:rPr>
              <a:t>a</a:t>
            </a:r>
          </a:p>
          <a:p>
            <a:pPr marL="0" indent="0">
              <a:buNone/>
            </a:pPr>
            <a:r>
              <a:rPr lang="en-US" altLang="en-US" dirty="0" smtClean="0"/>
              <a:t>0</a:t>
            </a:r>
            <a:r>
              <a:rPr lang="en-US" altLang="en-US" dirty="0"/>
              <a:t> ≤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err="1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≤</a:t>
            </a:r>
            <a:r>
              <a:rPr lang="en-US" altLang="en-US" dirty="0" smtClean="0"/>
              <a:t> C </a:t>
            </a:r>
            <a:r>
              <a:rPr lang="en-US" sz="2600" dirty="0" smtClean="0">
                <a:solidFill>
                  <a:srgbClr val="00B050"/>
                </a:solidFill>
              </a:rPr>
              <a:t>box constraint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altLang="en-US" baseline="-25000" dirty="0" smtClean="0">
                <a:solidFill>
                  <a:srgbClr val="0033CC"/>
                </a:solidFill>
              </a:rPr>
              <a:t>	 		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30000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= 0    </a:t>
            </a:r>
            <a:r>
              <a:rPr lang="en-US" altLang="en-US" sz="2600" dirty="0" smtClean="0">
                <a:solidFill>
                  <a:schemeClr val="bg1">
                    <a:lumMod val="65000"/>
                  </a:schemeClr>
                </a:solidFill>
              </a:rPr>
              <a:t>bias constraint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2) Square hinge loss version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min</a:t>
            </a:r>
            <a:r>
              <a:rPr lang="en-US" altLang="en-US" baseline="-25000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Symbol" panose="05050102010706020507" pitchFamily="18" charset="2"/>
              </a:rPr>
              <a:t>a</a:t>
            </a:r>
            <a:r>
              <a:rPr lang="en-US" altLang="en-US" baseline="30000" dirty="0" err="1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1</a:t>
            </a:r>
            <a:r>
              <a:rPr lang="en-US" altLang="en-US" dirty="0"/>
              <a:t> - </a:t>
            </a:r>
            <a:r>
              <a:rPr lang="en-US" altLang="en-US" sz="2400" dirty="0"/>
              <a:t>(1/2)</a:t>
            </a:r>
            <a:r>
              <a:rPr lang="en-US" altLang="en-US" dirty="0" smtClean="0">
                <a:latin typeface="Symbol" pitchFamily="18" charset="2"/>
              </a:rPr>
              <a:t> </a:t>
            </a:r>
            <a:r>
              <a:rPr lang="en-US" altLang="en-US" b="1" dirty="0" err="1" smtClean="0">
                <a:latin typeface="Symbol" pitchFamily="18" charset="2"/>
              </a:rPr>
              <a:t>a</a:t>
            </a:r>
            <a:r>
              <a:rPr lang="en-US" altLang="en-US" baseline="30000" dirty="0" err="1" smtClean="0"/>
              <a:t>T</a:t>
            </a:r>
            <a:r>
              <a:rPr lang="en-US" altLang="en-US" dirty="0" smtClean="0">
                <a:latin typeface="+mj-lt"/>
              </a:rPr>
              <a:t>(H + </a:t>
            </a:r>
            <a:r>
              <a:rPr lang="en-US" altLang="en-US" sz="2600" dirty="0" smtClean="0">
                <a:solidFill>
                  <a:srgbClr val="FF0000"/>
                </a:solidFill>
                <a:latin typeface="+mj-lt"/>
              </a:rPr>
              <a:t>(1/C) </a:t>
            </a:r>
            <a:r>
              <a:rPr lang="en-US" altLang="en-US" dirty="0" smtClean="0">
                <a:latin typeface="Symbol" panose="05050102010706020507" pitchFamily="18" charset="2"/>
              </a:rPr>
              <a:t>I</a:t>
            </a:r>
            <a:r>
              <a:rPr lang="en-US" altLang="en-US" dirty="0" smtClean="0">
                <a:latin typeface="+mj-lt"/>
              </a:rPr>
              <a:t>)</a:t>
            </a:r>
            <a:r>
              <a:rPr lang="en-US" altLang="en-US" b="1" dirty="0" smtClean="0">
                <a:latin typeface="Symbol" pitchFamily="18" charset="2"/>
              </a:rPr>
              <a:t>a</a:t>
            </a:r>
            <a:endParaRPr lang="en-US" altLang="en-US" b="1" dirty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 ≥ 0</a:t>
            </a:r>
            <a:r>
              <a:rPr lang="en-US" altLang="en-US" baseline="-25000" dirty="0" smtClean="0"/>
              <a:t> </a:t>
            </a:r>
            <a:r>
              <a:rPr lang="en-US" altLang="en-US" baseline="-25000" dirty="0">
                <a:solidFill>
                  <a:srgbClr val="0033CC"/>
                </a:solidFill>
              </a:rPr>
              <a:t>			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30000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= 0 </a:t>
            </a:r>
            <a:r>
              <a:rPr lang="en-US" altLang="en-US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en-US" sz="2600" dirty="0" smtClean="0">
                <a:solidFill>
                  <a:schemeClr val="bg1">
                    <a:lumMod val="65000"/>
                  </a:schemeClr>
                </a:solidFill>
              </a:rPr>
              <a:t>bias </a:t>
            </a:r>
            <a:r>
              <a:rPr lang="en-US" altLang="en-US" sz="2600" dirty="0">
                <a:solidFill>
                  <a:schemeClr val="bg1">
                    <a:lumMod val="65000"/>
                  </a:schemeClr>
                </a:solidFill>
              </a:rPr>
              <a:t>constraint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71604" y="2658593"/>
            <a:ext cx="239927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52559" y="4645967"/>
            <a:ext cx="239927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428400" y="2403856"/>
            <a:ext cx="3429000" cy="3405073"/>
            <a:chOff x="2101850" y="1594022"/>
            <a:chExt cx="5487988" cy="4454352"/>
          </a:xfrm>
        </p:grpSpPr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181600" y="1933703"/>
              <a:ext cx="14478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 i="1"/>
                <a:t>Margin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101850" y="1594022"/>
              <a:ext cx="5487988" cy="4454352"/>
              <a:chOff x="2101850" y="1594022"/>
              <a:chExt cx="5487988" cy="4454352"/>
            </a:xfrm>
          </p:grpSpPr>
          <p:sp>
            <p:nvSpPr>
              <p:cNvPr id="58" name="Line 5"/>
              <p:cNvSpPr>
                <a:spLocks noChangeShapeType="1"/>
              </p:cNvSpPr>
              <p:nvPr/>
            </p:nvSpPr>
            <p:spPr bwMode="auto">
              <a:xfrm flipV="1">
                <a:off x="3846512" y="2605087"/>
                <a:ext cx="4763" cy="3443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9" name="Line 6"/>
              <p:cNvSpPr>
                <a:spLocks noChangeShapeType="1"/>
              </p:cNvSpPr>
              <p:nvPr/>
            </p:nvSpPr>
            <p:spPr bwMode="auto">
              <a:xfrm flipV="1">
                <a:off x="5591175" y="2605086"/>
                <a:ext cx="0" cy="3443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3241500" y="1751141"/>
                <a:ext cx="144780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i="1" dirty="0"/>
                  <a:t>Decision boundary</a:t>
                </a:r>
              </a:p>
            </p:txBody>
          </p:sp>
          <p:grpSp>
            <p:nvGrpSpPr>
              <p:cNvPr id="61" name="Group 11"/>
              <p:cNvGrpSpPr>
                <a:grpSpLocks/>
              </p:cNvGrpSpPr>
              <p:nvPr/>
            </p:nvGrpSpPr>
            <p:grpSpPr bwMode="auto">
              <a:xfrm>
                <a:off x="2106613" y="5705474"/>
                <a:ext cx="5483225" cy="342900"/>
                <a:chOff x="1351" y="3768"/>
                <a:chExt cx="3454" cy="216"/>
              </a:xfrm>
            </p:grpSpPr>
            <p:sp>
              <p:nvSpPr>
                <p:cNvPr id="72" name="Line 12"/>
                <p:cNvSpPr>
                  <a:spLocks noChangeShapeType="1"/>
                </p:cNvSpPr>
                <p:nvPr/>
              </p:nvSpPr>
              <p:spPr bwMode="auto">
                <a:xfrm>
                  <a:off x="2448" y="3984"/>
                  <a:ext cx="2357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000"/>
                </a:p>
              </p:txBody>
            </p:sp>
            <p:sp>
              <p:nvSpPr>
                <p:cNvPr id="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64" y="3768"/>
                  <a:ext cx="177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 i="1" dirty="0">
                      <a:solidFill>
                        <a:srgbClr val="008000"/>
                      </a:solidFill>
                    </a:rPr>
                    <a:t>well classified</a:t>
                  </a:r>
                </a:p>
              </p:txBody>
            </p:sp>
            <p:sp>
              <p:nvSpPr>
                <p:cNvPr id="7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351" y="3984"/>
                  <a:ext cx="109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000"/>
                </a:p>
              </p:txBody>
            </p:sp>
            <p:sp>
              <p:nvSpPr>
                <p:cNvPr id="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4" y="3768"/>
                  <a:ext cx="177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 i="1" dirty="0" err="1">
                      <a:solidFill>
                        <a:srgbClr val="FF0000"/>
                      </a:solidFill>
                    </a:rPr>
                    <a:t>missclassified</a:t>
                  </a:r>
                  <a:endParaRPr lang="en-US" altLang="en-US" sz="1000" b="1" i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5554105" y="5032671"/>
                <a:ext cx="1828800" cy="52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>
                    <a:solidFill>
                      <a:srgbClr val="FF0000"/>
                    </a:solidFill>
                  </a:rPr>
                  <a:t>square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hinge loss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max(0,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(1- z)</a:t>
                </a:r>
                <a:r>
                  <a:rPr lang="en-US" altLang="en-US" sz="10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000" dirty="0">
                    <a:solidFill>
                      <a:srgbClr val="FF0000"/>
                    </a:solidFill>
                  </a:rPr>
                  <a:t>)</a:t>
                </a:r>
                <a:endParaRPr lang="en-US" altLang="en-US" sz="1000" baseline="30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4291719" y="4326729"/>
                <a:ext cx="1216200" cy="52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33CC33"/>
                    </a:solidFill>
                  </a:rPr>
                  <a:t>hinge </a:t>
                </a:r>
                <a:r>
                  <a:rPr lang="en-US" altLang="en-US" sz="1000" dirty="0">
                    <a:solidFill>
                      <a:srgbClr val="33CC33"/>
                    </a:solidFill>
                  </a:rPr>
                  <a:t>loss </a:t>
                </a:r>
                <a:r>
                  <a:rPr lang="en-US" altLang="en-US" sz="1000" dirty="0" smtClean="0">
                    <a:solidFill>
                      <a:srgbClr val="33CC33"/>
                    </a:solidFill>
                  </a:rPr>
                  <a:t>max(0</a:t>
                </a:r>
                <a:r>
                  <a:rPr lang="en-US" altLang="en-US" sz="1000" dirty="0">
                    <a:solidFill>
                      <a:srgbClr val="33CC33"/>
                    </a:solidFill>
                  </a:rPr>
                  <a:t>, 1-z)</a:t>
                </a:r>
                <a:endParaRPr lang="en-US" altLang="en-US" sz="1000" baseline="30000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auto">
              <a:xfrm>
                <a:off x="2209800" y="5747950"/>
                <a:ext cx="5380038" cy="99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106827" y="1594022"/>
                <a:ext cx="3534032" cy="4125481"/>
              </a:xfrm>
              <a:custGeom>
                <a:avLst/>
                <a:gdLst>
                  <a:gd name="connsiteX0" fmla="*/ 0 w 3534032"/>
                  <a:gd name="connsiteY0" fmla="*/ 0 h 4125481"/>
                  <a:gd name="connsiteX1" fmla="*/ 407773 w 3534032"/>
                  <a:gd name="connsiteY1" fmla="*/ 951470 h 4125481"/>
                  <a:gd name="connsiteX2" fmla="*/ 926757 w 3534032"/>
                  <a:gd name="connsiteY2" fmla="*/ 1952367 h 4125481"/>
                  <a:gd name="connsiteX3" fmla="*/ 1544595 w 3534032"/>
                  <a:gd name="connsiteY3" fmla="*/ 2842054 h 4125481"/>
                  <a:gd name="connsiteX4" fmla="*/ 2150076 w 3534032"/>
                  <a:gd name="connsiteY4" fmla="*/ 3571102 h 4125481"/>
                  <a:gd name="connsiteX5" fmla="*/ 2891481 w 3534032"/>
                  <a:gd name="connsiteY5" fmla="*/ 4053016 h 4125481"/>
                  <a:gd name="connsiteX6" fmla="*/ 3534032 w 3534032"/>
                  <a:gd name="connsiteY6" fmla="*/ 4114800 h 412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032" h="4125481">
                    <a:moveTo>
                      <a:pt x="0" y="0"/>
                    </a:moveTo>
                    <a:cubicBezTo>
                      <a:pt x="126657" y="313038"/>
                      <a:pt x="253314" y="626076"/>
                      <a:pt x="407773" y="951470"/>
                    </a:cubicBezTo>
                    <a:cubicBezTo>
                      <a:pt x="562232" y="1276864"/>
                      <a:pt x="737287" y="1637270"/>
                      <a:pt x="926757" y="1952367"/>
                    </a:cubicBezTo>
                    <a:cubicBezTo>
                      <a:pt x="1116227" y="2267464"/>
                      <a:pt x="1340709" y="2572265"/>
                      <a:pt x="1544595" y="2842054"/>
                    </a:cubicBezTo>
                    <a:cubicBezTo>
                      <a:pt x="1748482" y="3111843"/>
                      <a:pt x="1925595" y="3369275"/>
                      <a:pt x="2150076" y="3571102"/>
                    </a:cubicBezTo>
                    <a:cubicBezTo>
                      <a:pt x="2374557" y="3772929"/>
                      <a:pt x="2660822" y="3962400"/>
                      <a:pt x="2891481" y="4053016"/>
                    </a:cubicBezTo>
                    <a:cubicBezTo>
                      <a:pt x="3122140" y="4143632"/>
                      <a:pt x="3328086" y="4129216"/>
                      <a:pt x="3534032" y="4114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101850" y="3656762"/>
                <a:ext cx="3489325" cy="206274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591175" y="5690410"/>
                <a:ext cx="1770063" cy="383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507037" y="5728770"/>
                <a:ext cx="1854201" cy="383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5482549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0</a:t>
                </a:r>
                <a:endParaRPr lang="en-US" altLang="en-US" sz="1000" baseline="30000" dirty="0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4606631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1</a:t>
                </a:r>
                <a:endParaRPr lang="en-US" altLang="en-US" sz="1000" baseline="30000" dirty="0"/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5541756" y="5690410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1</a:t>
                </a:r>
                <a:endParaRPr lang="en-US" altLang="en-US" sz="1000" baseline="30000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425264" y="6211669"/>
            <a:ext cx="7125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http://homepages.rpi.edu/~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bennek/class/mmld/papers/svn.pdf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http://cs229.stanford.edu/notes/cs229-notes3.pdf</a:t>
            </a:r>
          </a:p>
        </p:txBody>
      </p:sp>
    </p:spTree>
    <p:extLst>
      <p:ext uri="{BB962C8B-B14F-4D97-AF65-F5344CB8AC3E}">
        <p14:creationId xmlns:p14="http://schemas.microsoft.com/office/powerpoint/2010/main" val="10833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problems (in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26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sz="4800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>
                <a:latin typeface="Symbol" pitchFamily="18" charset="2"/>
              </a:rPr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k(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dirty="0"/>
              <a:t>, </a:t>
            </a:r>
            <a:r>
              <a:rPr lang="en-US" altLang="en-US" b="1" dirty="0"/>
              <a:t>x</a:t>
            </a:r>
            <a:r>
              <a:rPr lang="en-US" altLang="en-US" dirty="0" smtClean="0"/>
              <a:t>)</a:t>
            </a:r>
            <a:r>
              <a:rPr lang="en-US" altLang="en-US" dirty="0"/>
              <a:t> </a:t>
            </a:r>
            <a:r>
              <a:rPr lang="en-US" altLang="en-US" dirty="0" smtClean="0"/>
              <a:t>		K </a:t>
            </a:r>
            <a:r>
              <a:rPr lang="en-US" altLang="en-US" dirty="0"/>
              <a:t>= </a:t>
            </a:r>
            <a:r>
              <a:rPr lang="en-US" altLang="en-US" dirty="0" smtClean="0"/>
              <a:t>[k(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/>
              <a:t>, 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h</a:t>
            </a:r>
            <a:r>
              <a:rPr lang="en-US" altLang="en-US" dirty="0"/>
              <a:t>)]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inge loss version: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3500" dirty="0" smtClean="0"/>
              <a:t>min</a:t>
            </a:r>
            <a:r>
              <a:rPr lang="en-US" altLang="en-US" sz="3500" baseline="-25000" dirty="0" smtClean="0">
                <a:latin typeface="Symbol" panose="05050102010706020507" pitchFamily="18" charset="2"/>
              </a:rPr>
              <a:t>a</a:t>
            </a:r>
            <a:r>
              <a:rPr lang="en-US" altLang="en-US" sz="3500" dirty="0" smtClean="0"/>
              <a:t> </a:t>
            </a:r>
            <a:r>
              <a:rPr lang="en-US" altLang="en-US" sz="3500" b="1" dirty="0" err="1" smtClean="0">
                <a:latin typeface="Symbol" panose="05050102010706020507" pitchFamily="18" charset="2"/>
              </a:rPr>
              <a:t>a</a:t>
            </a:r>
            <a:r>
              <a:rPr lang="en-US" altLang="en-US" sz="3500" baseline="30000" dirty="0" err="1" smtClean="0">
                <a:latin typeface="+mj-lt"/>
              </a:rPr>
              <a:t>T</a:t>
            </a:r>
            <a:r>
              <a:rPr lang="en-US" altLang="en-US" sz="3500" dirty="0" smtClean="0"/>
              <a:t> </a:t>
            </a:r>
            <a:r>
              <a:rPr lang="en-US" altLang="en-US" sz="3500" b="1" dirty="0" smtClean="0"/>
              <a:t>y</a:t>
            </a:r>
            <a:r>
              <a:rPr lang="en-US" altLang="en-US" sz="3500" dirty="0" smtClean="0"/>
              <a:t> </a:t>
            </a:r>
            <a:r>
              <a:rPr lang="en-US" altLang="en-US" sz="3600" dirty="0"/>
              <a:t>-</a:t>
            </a:r>
            <a:r>
              <a:rPr lang="en-US" altLang="en-US" sz="3500" dirty="0" smtClean="0"/>
              <a:t> </a:t>
            </a:r>
            <a:r>
              <a:rPr lang="en-US" altLang="en-US" sz="2600" dirty="0" smtClean="0">
                <a:latin typeface="+mj-lt"/>
              </a:rPr>
              <a:t>(1/2)</a:t>
            </a:r>
            <a:r>
              <a:rPr lang="en-US" altLang="en-US" sz="3500" dirty="0" smtClean="0">
                <a:latin typeface="Symbol" pitchFamily="18" charset="2"/>
              </a:rPr>
              <a:t> </a:t>
            </a:r>
            <a:r>
              <a:rPr lang="en-US" altLang="en-US" sz="3500" b="1" dirty="0" err="1" smtClean="0">
                <a:latin typeface="Symbol" pitchFamily="18" charset="2"/>
              </a:rPr>
              <a:t>a</a:t>
            </a:r>
            <a:r>
              <a:rPr lang="en-US" altLang="en-US" sz="3500" baseline="30000" dirty="0" err="1"/>
              <a:t>T</a:t>
            </a:r>
            <a:r>
              <a:rPr lang="en-US" altLang="en-US" sz="3500" dirty="0" smtClean="0">
                <a:latin typeface="Symbol" pitchFamily="18" charset="2"/>
              </a:rPr>
              <a:t> </a:t>
            </a:r>
            <a:r>
              <a:rPr lang="en-US" altLang="en-US" sz="3500" dirty="0" smtClean="0">
                <a:latin typeface="+mj-lt"/>
              </a:rPr>
              <a:t>K</a:t>
            </a:r>
            <a:r>
              <a:rPr lang="en-US" altLang="en-US" sz="3500" dirty="0" smtClean="0">
                <a:latin typeface="Symbol" pitchFamily="18" charset="2"/>
              </a:rPr>
              <a:t> </a:t>
            </a:r>
            <a:r>
              <a:rPr lang="en-US" altLang="en-US" sz="3500" b="1" dirty="0" smtClean="0">
                <a:latin typeface="Symbol" pitchFamily="18" charset="2"/>
              </a:rPr>
              <a:t>a</a:t>
            </a:r>
          </a:p>
          <a:p>
            <a:pPr marL="0" indent="0">
              <a:buNone/>
            </a:pPr>
            <a:r>
              <a:rPr lang="en-US" altLang="en-US" dirty="0" smtClean="0"/>
              <a:t>0</a:t>
            </a:r>
            <a:r>
              <a:rPr lang="en-US" altLang="en-US" dirty="0"/>
              <a:t> ≤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Symbol" panose="05050102010706020507" pitchFamily="18" charset="2"/>
              </a:rPr>
              <a:t>a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≤</a:t>
            </a:r>
            <a:r>
              <a:rPr lang="en-US" altLang="en-US" dirty="0" smtClean="0"/>
              <a:t> 1/</a:t>
            </a:r>
            <a:r>
              <a:rPr lang="en-US" altLang="en-US" dirty="0" smtClean="0">
                <a:latin typeface="Symbol" panose="05050102010706020507" pitchFamily="18" charset="2"/>
              </a:rPr>
              <a:t>l</a:t>
            </a:r>
            <a:r>
              <a:rPr lang="en-US" altLang="en-US" dirty="0" smtClean="0"/>
              <a:t>  </a:t>
            </a:r>
            <a:r>
              <a:rPr lang="en-US" sz="2600" dirty="0" smtClean="0">
                <a:solidFill>
                  <a:srgbClr val="00B050"/>
                </a:solidFill>
              </a:rPr>
              <a:t>box constraint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altLang="en-US" baseline="-25000" dirty="0" smtClean="0">
                <a:solidFill>
                  <a:srgbClr val="0033CC"/>
                </a:solidFill>
              </a:rPr>
              <a:t>	 		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30000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= 0 	      </a:t>
            </a:r>
            <a:r>
              <a:rPr lang="en-US" altLang="en-US" sz="2600" dirty="0">
                <a:solidFill>
                  <a:schemeClr val="bg1">
                    <a:lumMod val="65000"/>
                  </a:schemeClr>
                </a:solidFill>
              </a:rPr>
              <a:t>bias </a:t>
            </a:r>
            <a:r>
              <a:rPr lang="en-US" altLang="en-US" sz="2600" dirty="0" smtClean="0">
                <a:solidFill>
                  <a:schemeClr val="bg1">
                    <a:lumMod val="65000"/>
                  </a:schemeClr>
                </a:solidFill>
              </a:rPr>
              <a:t>constraint</a:t>
            </a:r>
            <a:endParaRPr lang="en-US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2) Square hinge loss version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min</a:t>
            </a:r>
            <a:r>
              <a:rPr lang="en-US" altLang="en-US" baseline="-25000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</a:t>
            </a:r>
            <a:r>
              <a:rPr lang="en-US" altLang="en-US" b="1" dirty="0" err="1" smtClean="0">
                <a:latin typeface="Symbol" panose="05050102010706020507" pitchFamily="18" charset="2"/>
              </a:rPr>
              <a:t>a</a:t>
            </a:r>
            <a:r>
              <a:rPr lang="en-US" altLang="en-US" baseline="30000" dirty="0" err="1" smtClean="0"/>
              <a:t>T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y</a:t>
            </a:r>
            <a:r>
              <a:rPr lang="en-US" altLang="en-US" dirty="0" smtClean="0"/>
              <a:t> </a:t>
            </a:r>
            <a:r>
              <a:rPr lang="en-US" altLang="en-US" dirty="0"/>
              <a:t>- </a:t>
            </a:r>
            <a:r>
              <a:rPr lang="en-US" altLang="en-US" sz="2400" dirty="0"/>
              <a:t>(1/2)</a:t>
            </a:r>
            <a:r>
              <a:rPr lang="en-US" altLang="en-US" dirty="0" smtClean="0">
                <a:latin typeface="Symbol" pitchFamily="18" charset="2"/>
              </a:rPr>
              <a:t> </a:t>
            </a:r>
            <a:r>
              <a:rPr lang="en-US" altLang="en-US" b="1" dirty="0" err="1" smtClean="0">
                <a:latin typeface="Symbol" pitchFamily="18" charset="2"/>
              </a:rPr>
              <a:t>a</a:t>
            </a:r>
            <a:r>
              <a:rPr lang="en-US" altLang="en-US" baseline="30000" dirty="0" err="1" smtClean="0"/>
              <a:t>T</a:t>
            </a:r>
            <a:r>
              <a:rPr lang="en-US" altLang="en-US" dirty="0" smtClean="0">
                <a:latin typeface="+mj-lt"/>
              </a:rPr>
              <a:t>(K + </a:t>
            </a:r>
            <a:r>
              <a:rPr lang="en-US" altLang="en-US" sz="3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dirty="0" err="1" smtClean="0">
                <a:latin typeface="Symbol" panose="05050102010706020507" pitchFamily="18" charset="2"/>
              </a:rPr>
              <a:t>I</a:t>
            </a:r>
            <a:r>
              <a:rPr lang="en-US" altLang="en-US" dirty="0" smtClean="0">
                <a:latin typeface="+mj-lt"/>
              </a:rPr>
              <a:t>)</a:t>
            </a:r>
            <a:r>
              <a:rPr lang="en-US" altLang="en-US" b="1" dirty="0" smtClean="0">
                <a:latin typeface="Symbol" pitchFamily="18" charset="2"/>
              </a:rPr>
              <a:t>a</a:t>
            </a:r>
            <a:endParaRPr lang="en-US" altLang="en-US" b="1" dirty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>
                <a:latin typeface="Symbol" panose="05050102010706020507" pitchFamily="18" charset="2"/>
              </a:rPr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 ≥ 0</a:t>
            </a:r>
            <a:r>
              <a:rPr lang="en-US" altLang="en-US" baseline="-25000" dirty="0" smtClean="0"/>
              <a:t> </a:t>
            </a:r>
            <a:r>
              <a:rPr lang="en-US" altLang="en-US" baseline="-25000" dirty="0">
                <a:solidFill>
                  <a:srgbClr val="0033CC"/>
                </a:solidFill>
              </a:rPr>
              <a:t>			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Symbol" panose="05050102010706020507" pitchFamily="18" charset="2"/>
              </a:rPr>
              <a:t>a</a:t>
            </a:r>
            <a:r>
              <a:rPr lang="en-US" altLang="en-US" baseline="30000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= 0 </a:t>
            </a:r>
            <a:r>
              <a:rPr lang="en-US" altLang="en-US" baseline="-25000" dirty="0" smtClean="0">
                <a:solidFill>
                  <a:schemeClr val="bg1">
                    <a:lumMod val="65000"/>
                  </a:schemeClr>
                </a:solidFill>
              </a:rPr>
              <a:t> 	         </a:t>
            </a:r>
            <a:r>
              <a:rPr lang="en-US" altLang="en-US" sz="2600" dirty="0" smtClean="0">
                <a:solidFill>
                  <a:schemeClr val="bg1">
                    <a:lumMod val="65000"/>
                  </a:schemeClr>
                </a:solidFill>
              </a:rPr>
              <a:t>bias </a:t>
            </a:r>
            <a:r>
              <a:rPr lang="en-US" altLang="en-US" sz="2600" dirty="0">
                <a:solidFill>
                  <a:schemeClr val="bg1">
                    <a:lumMod val="65000"/>
                  </a:schemeClr>
                </a:solidFill>
              </a:rPr>
              <a:t>constraint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71604" y="2658593"/>
            <a:ext cx="239927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71604" y="4645967"/>
            <a:ext cx="239927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428400" y="2403856"/>
            <a:ext cx="3429000" cy="3405073"/>
            <a:chOff x="2101850" y="1594022"/>
            <a:chExt cx="5487988" cy="4454352"/>
          </a:xfrm>
        </p:grpSpPr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181600" y="1933703"/>
              <a:ext cx="14478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 i="1"/>
                <a:t>Margin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101850" y="1594022"/>
              <a:ext cx="5487988" cy="4454352"/>
              <a:chOff x="2101850" y="1594022"/>
              <a:chExt cx="5487988" cy="4454352"/>
            </a:xfrm>
          </p:grpSpPr>
          <p:sp>
            <p:nvSpPr>
              <p:cNvPr id="58" name="Line 5"/>
              <p:cNvSpPr>
                <a:spLocks noChangeShapeType="1"/>
              </p:cNvSpPr>
              <p:nvPr/>
            </p:nvSpPr>
            <p:spPr bwMode="auto">
              <a:xfrm flipV="1">
                <a:off x="3846512" y="2605087"/>
                <a:ext cx="4763" cy="3443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9" name="Line 6"/>
              <p:cNvSpPr>
                <a:spLocks noChangeShapeType="1"/>
              </p:cNvSpPr>
              <p:nvPr/>
            </p:nvSpPr>
            <p:spPr bwMode="auto">
              <a:xfrm flipV="1">
                <a:off x="5591175" y="2605086"/>
                <a:ext cx="0" cy="3443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3241500" y="1751141"/>
                <a:ext cx="144780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i="1" dirty="0"/>
                  <a:t>Decision boundary</a:t>
                </a:r>
              </a:p>
            </p:txBody>
          </p:sp>
          <p:grpSp>
            <p:nvGrpSpPr>
              <p:cNvPr id="61" name="Group 11"/>
              <p:cNvGrpSpPr>
                <a:grpSpLocks/>
              </p:cNvGrpSpPr>
              <p:nvPr/>
            </p:nvGrpSpPr>
            <p:grpSpPr bwMode="auto">
              <a:xfrm>
                <a:off x="2106613" y="5705474"/>
                <a:ext cx="5483225" cy="342900"/>
                <a:chOff x="1351" y="3768"/>
                <a:chExt cx="3454" cy="216"/>
              </a:xfrm>
            </p:grpSpPr>
            <p:sp>
              <p:nvSpPr>
                <p:cNvPr id="72" name="Line 12"/>
                <p:cNvSpPr>
                  <a:spLocks noChangeShapeType="1"/>
                </p:cNvSpPr>
                <p:nvPr/>
              </p:nvSpPr>
              <p:spPr bwMode="auto">
                <a:xfrm>
                  <a:off x="2448" y="3984"/>
                  <a:ext cx="2357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000"/>
                </a:p>
              </p:txBody>
            </p:sp>
            <p:sp>
              <p:nvSpPr>
                <p:cNvPr id="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64" y="3768"/>
                  <a:ext cx="177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 i="1" dirty="0">
                      <a:solidFill>
                        <a:srgbClr val="008000"/>
                      </a:solidFill>
                    </a:rPr>
                    <a:t>well classified</a:t>
                  </a:r>
                </a:p>
              </p:txBody>
            </p:sp>
            <p:sp>
              <p:nvSpPr>
                <p:cNvPr id="7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351" y="3984"/>
                  <a:ext cx="109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000"/>
                </a:p>
              </p:txBody>
            </p:sp>
            <p:sp>
              <p:nvSpPr>
                <p:cNvPr id="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4" y="3768"/>
                  <a:ext cx="1776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000" b="1" i="1" dirty="0" err="1">
                      <a:solidFill>
                        <a:srgbClr val="FF0000"/>
                      </a:solidFill>
                    </a:rPr>
                    <a:t>missclassified</a:t>
                  </a:r>
                  <a:endParaRPr lang="en-US" altLang="en-US" sz="1000" b="1" i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5554105" y="5032671"/>
                <a:ext cx="1828800" cy="52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>
                    <a:solidFill>
                      <a:srgbClr val="FF0000"/>
                    </a:solidFill>
                  </a:rPr>
                  <a:t>square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hinge loss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max(0, </a:t>
                </a:r>
                <a:r>
                  <a:rPr lang="en-US" altLang="en-US" sz="1000" dirty="0" smtClean="0">
                    <a:solidFill>
                      <a:srgbClr val="FF0000"/>
                    </a:solidFill>
                  </a:rPr>
                  <a:t>(1- z)</a:t>
                </a:r>
                <a:r>
                  <a:rPr lang="en-US" altLang="en-US" sz="10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000" dirty="0">
                    <a:solidFill>
                      <a:srgbClr val="FF0000"/>
                    </a:solidFill>
                  </a:rPr>
                  <a:t>)</a:t>
                </a:r>
                <a:endParaRPr lang="en-US" altLang="en-US" sz="1000" baseline="30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4291719" y="4326729"/>
                <a:ext cx="1216200" cy="52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33CC33"/>
                    </a:solidFill>
                  </a:rPr>
                  <a:t>hinge </a:t>
                </a:r>
                <a:r>
                  <a:rPr lang="en-US" altLang="en-US" sz="1000" dirty="0">
                    <a:solidFill>
                      <a:srgbClr val="33CC33"/>
                    </a:solidFill>
                  </a:rPr>
                  <a:t>loss </a:t>
                </a:r>
                <a:r>
                  <a:rPr lang="en-US" altLang="en-US" sz="1000" dirty="0" smtClean="0">
                    <a:solidFill>
                      <a:srgbClr val="33CC33"/>
                    </a:solidFill>
                  </a:rPr>
                  <a:t>max(0</a:t>
                </a:r>
                <a:r>
                  <a:rPr lang="en-US" altLang="en-US" sz="1000" dirty="0">
                    <a:solidFill>
                      <a:srgbClr val="33CC33"/>
                    </a:solidFill>
                  </a:rPr>
                  <a:t>, 1-z)</a:t>
                </a:r>
                <a:endParaRPr lang="en-US" altLang="en-US" sz="1000" baseline="30000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auto">
              <a:xfrm>
                <a:off x="2209800" y="5747950"/>
                <a:ext cx="5380038" cy="99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106827" y="1594022"/>
                <a:ext cx="3534032" cy="4125481"/>
              </a:xfrm>
              <a:custGeom>
                <a:avLst/>
                <a:gdLst>
                  <a:gd name="connsiteX0" fmla="*/ 0 w 3534032"/>
                  <a:gd name="connsiteY0" fmla="*/ 0 h 4125481"/>
                  <a:gd name="connsiteX1" fmla="*/ 407773 w 3534032"/>
                  <a:gd name="connsiteY1" fmla="*/ 951470 h 4125481"/>
                  <a:gd name="connsiteX2" fmla="*/ 926757 w 3534032"/>
                  <a:gd name="connsiteY2" fmla="*/ 1952367 h 4125481"/>
                  <a:gd name="connsiteX3" fmla="*/ 1544595 w 3534032"/>
                  <a:gd name="connsiteY3" fmla="*/ 2842054 h 4125481"/>
                  <a:gd name="connsiteX4" fmla="*/ 2150076 w 3534032"/>
                  <a:gd name="connsiteY4" fmla="*/ 3571102 h 4125481"/>
                  <a:gd name="connsiteX5" fmla="*/ 2891481 w 3534032"/>
                  <a:gd name="connsiteY5" fmla="*/ 4053016 h 4125481"/>
                  <a:gd name="connsiteX6" fmla="*/ 3534032 w 3534032"/>
                  <a:gd name="connsiteY6" fmla="*/ 4114800 h 412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032" h="4125481">
                    <a:moveTo>
                      <a:pt x="0" y="0"/>
                    </a:moveTo>
                    <a:cubicBezTo>
                      <a:pt x="126657" y="313038"/>
                      <a:pt x="253314" y="626076"/>
                      <a:pt x="407773" y="951470"/>
                    </a:cubicBezTo>
                    <a:cubicBezTo>
                      <a:pt x="562232" y="1276864"/>
                      <a:pt x="737287" y="1637270"/>
                      <a:pt x="926757" y="1952367"/>
                    </a:cubicBezTo>
                    <a:cubicBezTo>
                      <a:pt x="1116227" y="2267464"/>
                      <a:pt x="1340709" y="2572265"/>
                      <a:pt x="1544595" y="2842054"/>
                    </a:cubicBezTo>
                    <a:cubicBezTo>
                      <a:pt x="1748482" y="3111843"/>
                      <a:pt x="1925595" y="3369275"/>
                      <a:pt x="2150076" y="3571102"/>
                    </a:cubicBezTo>
                    <a:cubicBezTo>
                      <a:pt x="2374557" y="3772929"/>
                      <a:pt x="2660822" y="3962400"/>
                      <a:pt x="2891481" y="4053016"/>
                    </a:cubicBezTo>
                    <a:cubicBezTo>
                      <a:pt x="3122140" y="4143632"/>
                      <a:pt x="3328086" y="4129216"/>
                      <a:pt x="3534032" y="41148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101850" y="3656762"/>
                <a:ext cx="3489325" cy="206274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591175" y="5690410"/>
                <a:ext cx="1770063" cy="383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507037" y="5728770"/>
                <a:ext cx="1854201" cy="383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5482549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0</a:t>
                </a:r>
                <a:endParaRPr lang="en-US" altLang="en-US" sz="1000" baseline="30000" dirty="0"/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4606631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1</a:t>
                </a:r>
                <a:endParaRPr lang="en-US" altLang="en-US" sz="1000" baseline="30000" dirty="0"/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5541756" y="5690410"/>
                <a:ext cx="341312" cy="24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000" dirty="0" smtClean="0"/>
                  <a:t>1</a:t>
                </a:r>
                <a:endParaRPr lang="en-US" altLang="en-US" sz="1000" baseline="30000" dirty="0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3886200" y="5145558"/>
            <a:ext cx="820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ridge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264" y="6211669"/>
            <a:ext cx="7125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http://homepages.rpi.edu/~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bennek/class/mmld/papers/svn.pdf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http://cs229.stanford.edu/notes/cs229-notes3.pdf</a:t>
            </a:r>
          </a:p>
        </p:txBody>
      </p:sp>
    </p:spTree>
    <p:extLst>
      <p:ext uri="{BB962C8B-B14F-4D97-AF65-F5344CB8AC3E}">
        <p14:creationId xmlns:p14="http://schemas.microsoft.com/office/powerpoint/2010/main" val="22626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sz="6000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=1:N</a:t>
            </a:r>
            <a:r>
              <a:rPr lang="en-US" dirty="0"/>
              <a:t> </a:t>
            </a:r>
            <a:r>
              <a:rPr lang="en-US" dirty="0" err="1">
                <a:solidFill>
                  <a:srgbClr val="0066FF"/>
                </a:solidFill>
                <a:latin typeface="Symbol" panose="05050102010706020507" pitchFamily="18" charset="2"/>
              </a:rPr>
              <a:t>a</a:t>
            </a:r>
            <a:r>
              <a:rPr lang="en-US" baseline="-25000" dirty="0" err="1">
                <a:solidFill>
                  <a:srgbClr val="0066FF"/>
                </a:solidFill>
              </a:rPr>
              <a:t>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k(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Kernel methods are inspired by non-</a:t>
            </a:r>
            <a:r>
              <a:rPr lang="en-US" dirty="0" err="1" smtClean="0"/>
              <a:t>parameteric</a:t>
            </a:r>
            <a:r>
              <a:rPr lang="en-US" dirty="0" smtClean="0"/>
              <a:t> example-based methods; each example </a:t>
            </a:r>
            <a:r>
              <a:rPr lang="en-US" b="1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 smtClean="0"/>
              <a:t>votes according to:</a:t>
            </a:r>
          </a:p>
          <a:p>
            <a:pPr lvl="1"/>
            <a:r>
              <a:rPr lang="en-US" dirty="0" smtClean="0"/>
              <a:t>How similar it is to </a:t>
            </a:r>
            <a:r>
              <a:rPr lang="en-US" b="1" dirty="0" smtClean="0"/>
              <a:t>x </a:t>
            </a:r>
            <a:r>
              <a:rPr lang="en-US" dirty="0" smtClean="0"/>
              <a:t>measured by </a:t>
            </a:r>
            <a:r>
              <a:rPr lang="en-US" dirty="0">
                <a:solidFill>
                  <a:srgbClr val="FF0000"/>
                </a:solidFill>
              </a:rPr>
              <a:t>k(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It weight </a:t>
            </a:r>
            <a:r>
              <a:rPr lang="en-US" dirty="0" err="1" smtClean="0">
                <a:solidFill>
                  <a:srgbClr val="0066FF"/>
                </a:solidFill>
                <a:latin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rgbClr val="0066FF"/>
                </a:solidFill>
              </a:rPr>
              <a:t>k</a:t>
            </a:r>
            <a:endParaRPr lang="en-US" baseline="-25000" dirty="0" smtClean="0">
              <a:solidFill>
                <a:srgbClr val="0066FF"/>
              </a:solidFill>
            </a:endParaRPr>
          </a:p>
          <a:p>
            <a:r>
              <a:rPr lang="en-US" dirty="0" smtClean="0"/>
              <a:t>Kernels are “dot products” in a (possibly infinite) </a:t>
            </a:r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dirty="0" smtClean="0"/>
              <a:t> space. </a:t>
            </a:r>
          </a:p>
          <a:p>
            <a:r>
              <a:rPr lang="en-US" dirty="0" smtClean="0"/>
              <a:t>The validity of a kernel can be checked with Mercer’s condition; there are also kernel composition theorems.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weights </a:t>
            </a:r>
            <a:r>
              <a:rPr lang="en-US" sz="3200" dirty="0" err="1" smtClean="0">
                <a:solidFill>
                  <a:srgbClr val="0066FF"/>
                </a:solidFill>
                <a:latin typeface="Symbol" panose="05050102010706020507" pitchFamily="18" charset="2"/>
              </a:rPr>
              <a:t>a</a:t>
            </a:r>
            <a:r>
              <a:rPr lang="en-US" sz="3200" baseline="-25000" dirty="0" err="1" smtClean="0">
                <a:solidFill>
                  <a:srgbClr val="0066FF"/>
                </a:solidFill>
              </a:rPr>
              <a:t>k</a:t>
            </a:r>
            <a:r>
              <a:rPr lang="en-US" sz="3200" baseline="-25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/>
              <a:t>can be optimized by gradient descent (for big data) or convex optimization methods.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1600" y="2590800"/>
            <a:ext cx="6553200" cy="3657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Next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3810000" cy="253538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2831665" y="2743200"/>
            <a:ext cx="3758658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800" b="1" dirty="0" smtClean="0"/>
              <a:t>Performance evaluation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Problem setting: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 training input/output pairs {(</a:t>
            </a:r>
            <a:r>
              <a:rPr lang="en-US" b="1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dirty="0" smtClean="0"/>
              <a:t>)}; y is continuous.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Linear model f(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b="1" dirty="0" err="1" smtClean="0"/>
              <a:t>w.x</a:t>
            </a:r>
            <a:r>
              <a:rPr lang="en-US" dirty="0" smtClean="0"/>
              <a:t>   (w</a:t>
            </a:r>
            <a:r>
              <a:rPr lang="en-US" baseline="-25000" dirty="0" smtClean="0"/>
              <a:t>0</a:t>
            </a:r>
            <a:r>
              <a:rPr lang="en-US" dirty="0" smtClean="0"/>
              <a:t> corresponds to x</a:t>
            </a:r>
            <a:r>
              <a:rPr lang="en-US" baseline="-25000" dirty="0"/>
              <a:t>0</a:t>
            </a:r>
            <a:r>
              <a:rPr lang="en-US" dirty="0" smtClean="0"/>
              <a:t>≡1, dim(</a:t>
            </a:r>
            <a:r>
              <a:rPr lang="en-US" b="1" dirty="0" smtClean="0"/>
              <a:t>x</a:t>
            </a:r>
            <a:r>
              <a:rPr lang="en-US" dirty="0" smtClean="0"/>
              <a:t>)=d)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Solve a system of N equations 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= w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 </a:t>
            </a:r>
            <a:r>
              <a:rPr lang="en-US" dirty="0" smtClean="0"/>
              <a:t>+ … of (d +1) unknown.</a:t>
            </a:r>
          </a:p>
          <a:p>
            <a:r>
              <a:rPr lang="en-US" b="1" dirty="0"/>
              <a:t>Matrix </a:t>
            </a:r>
            <a:r>
              <a:rPr lang="en-US" b="1" dirty="0" smtClean="0"/>
              <a:t>notation: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X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 = </a:t>
            </a:r>
            <a:r>
              <a:rPr lang="en-US" b="1" dirty="0" smtClean="0"/>
              <a:t>y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X </a:t>
            </a:r>
            <a:r>
              <a:rPr lang="en-US" dirty="0"/>
              <a:t>= [</a:t>
            </a:r>
            <a:r>
              <a:rPr lang="en-US" dirty="0" err="1"/>
              <a:t>x</a:t>
            </a:r>
            <a:r>
              <a:rPr lang="en-US" baseline="30000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] of dim(</a:t>
            </a:r>
            <a:r>
              <a:rPr lang="en-US" dirty="0" err="1"/>
              <a:t>N,d</a:t>
            </a:r>
            <a:r>
              <a:rPr lang="en-US" dirty="0" smtClean="0"/>
              <a:t>); </a:t>
            </a:r>
            <a:r>
              <a:rPr lang="en-US" b="1" dirty="0"/>
              <a:t>y</a:t>
            </a:r>
            <a:r>
              <a:rPr lang="en-US" dirty="0"/>
              <a:t> = [</a:t>
            </a:r>
            <a:r>
              <a:rPr lang="en-US" dirty="0" err="1"/>
              <a:t>y</a:t>
            </a:r>
            <a:r>
              <a:rPr lang="en-US" baseline="30000" dirty="0" err="1"/>
              <a:t>k</a:t>
            </a:r>
            <a:r>
              <a:rPr lang="en-US" dirty="0"/>
              <a:t>] of </a:t>
            </a:r>
            <a:r>
              <a:rPr lang="en-US" dirty="0" smtClean="0"/>
              <a:t>dim(N,1);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of </a:t>
            </a:r>
            <a:r>
              <a:rPr lang="en-US" dirty="0" smtClean="0"/>
              <a:t>dim(1,d).</a:t>
            </a:r>
          </a:p>
          <a:p>
            <a:r>
              <a:rPr lang="en-US" b="1" dirty="0" smtClean="0"/>
              <a:t>Solution:</a:t>
            </a:r>
          </a:p>
          <a:p>
            <a:pPr lvl="1"/>
            <a:r>
              <a:rPr lang="en-US" u="sng" dirty="0" smtClean="0"/>
              <a:t>Case </a:t>
            </a:r>
            <a:r>
              <a:rPr lang="en-US" u="sng" dirty="0"/>
              <a:t>1</a:t>
            </a:r>
            <a:r>
              <a:rPr lang="en-US" dirty="0"/>
              <a:t>: N &gt; d, </a:t>
            </a:r>
            <a:r>
              <a:rPr lang="en-US" dirty="0" smtClean="0"/>
              <a:t>over-determined, no </a:t>
            </a:r>
            <a:r>
              <a:rPr lang="en-US" dirty="0"/>
              <a:t>exact solution.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+</a:t>
            </a:r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dirty="0" smtClean="0"/>
              <a:t>is the best solution in the least-square sense. RSS=</a:t>
            </a:r>
            <a:r>
              <a:rPr lang="en-US" dirty="0" err="1" smtClean="0">
                <a:latin typeface="Symbol" panose="05050102010706020507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(f(</a:t>
            </a:r>
            <a:r>
              <a:rPr lang="en-US" b="1" dirty="0" smtClean="0"/>
              <a:t>x</a:t>
            </a:r>
            <a:r>
              <a:rPr lang="en-US" dirty="0" smtClean="0"/>
              <a:t>)-</a:t>
            </a:r>
            <a:r>
              <a:rPr lang="en-US" dirty="0" err="1" smtClean="0"/>
              <a:t>y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/>
              <a:t>Case 2</a:t>
            </a:r>
            <a:r>
              <a:rPr lang="en-US" dirty="0" smtClean="0"/>
              <a:t>: </a:t>
            </a:r>
            <a:r>
              <a:rPr lang="en-US" dirty="0"/>
              <a:t>N </a:t>
            </a:r>
            <a:r>
              <a:rPr lang="en-US" dirty="0" smtClean="0"/>
              <a:t>&lt; </a:t>
            </a:r>
            <a:r>
              <a:rPr lang="en-US" dirty="0"/>
              <a:t>d, </a:t>
            </a:r>
            <a:r>
              <a:rPr lang="en-US" dirty="0" smtClean="0"/>
              <a:t>under-determined</a:t>
            </a:r>
            <a:r>
              <a:rPr lang="en-US" dirty="0"/>
              <a:t>, </a:t>
            </a:r>
            <a:r>
              <a:rPr lang="en-US" b="1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30000" dirty="0" err="1"/>
              <a:t>+</a:t>
            </a:r>
            <a:r>
              <a:rPr lang="en-US" b="1" dirty="0" err="1"/>
              <a:t>y</a:t>
            </a:r>
            <a:r>
              <a:rPr lang="en-US" b="1" dirty="0"/>
              <a:t> </a:t>
            </a:r>
            <a:r>
              <a:rPr lang="en-US" dirty="0"/>
              <a:t>is the </a:t>
            </a:r>
            <a:r>
              <a:rPr lang="en-US" dirty="0" smtClean="0"/>
              <a:t>solution of min </a:t>
            </a:r>
            <a:r>
              <a:rPr lang="en-US" dirty="0" err="1" smtClean="0"/>
              <a:t>ǁ</a:t>
            </a:r>
            <a:r>
              <a:rPr lang="en-US" b="1" dirty="0" err="1" smtClean="0"/>
              <a:t>w</a:t>
            </a:r>
            <a:r>
              <a:rPr lang="en-US" dirty="0" err="1" smtClean="0"/>
              <a:t>ǁ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Pseudo-inverse: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X</a:t>
            </a:r>
            <a:r>
              <a:rPr lang="en-US" baseline="30000" dirty="0"/>
              <a:t>+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lim</a:t>
            </a:r>
            <a:r>
              <a:rPr lang="el-GR" baseline="-25000" dirty="0" smtClean="0"/>
              <a:t>λ</a:t>
            </a:r>
            <a:r>
              <a:rPr lang="el-GR" baseline="-25000" dirty="0" smtClean="0">
                <a:sym typeface="Symbol"/>
              </a:rPr>
              <a:t></a:t>
            </a:r>
            <a:r>
              <a:rPr lang="el-GR" baseline="-25000" dirty="0" smtClean="0"/>
              <a:t>0</a:t>
            </a:r>
            <a:r>
              <a:rPr lang="en-US" baseline="-25000" dirty="0" smtClean="0"/>
              <a:t>+</a:t>
            </a:r>
            <a:r>
              <a:rPr lang="el-GR" baseline="-25000" dirty="0" smtClean="0"/>
              <a:t> </a:t>
            </a:r>
            <a:r>
              <a:rPr lang="el-GR" dirty="0"/>
              <a:t>(</a:t>
            </a:r>
            <a:r>
              <a:rPr lang="en-US" dirty="0" smtClean="0"/>
              <a:t>X</a:t>
            </a:r>
            <a:r>
              <a:rPr lang="en-US" baseline="30000" dirty="0"/>
              <a:t>T</a:t>
            </a:r>
            <a:r>
              <a:rPr lang="en-US" dirty="0" smtClean="0"/>
              <a:t>X </a:t>
            </a:r>
            <a:r>
              <a:rPr lang="en-US" dirty="0"/>
              <a:t>+ </a:t>
            </a:r>
            <a:r>
              <a:rPr lang="el-GR" dirty="0"/>
              <a:t>λ</a:t>
            </a:r>
            <a:r>
              <a:rPr lang="en-US" dirty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lim</a:t>
            </a:r>
            <a:r>
              <a:rPr lang="el-GR" baseline="-25000" dirty="0" smtClean="0"/>
              <a:t>λ</a:t>
            </a:r>
            <a:r>
              <a:rPr lang="el-GR" baseline="-25000" dirty="0">
                <a:sym typeface="Symbol"/>
              </a:rPr>
              <a:t></a:t>
            </a:r>
            <a:r>
              <a:rPr lang="el-GR" baseline="-25000" dirty="0" smtClean="0"/>
              <a:t>0</a:t>
            </a:r>
            <a:r>
              <a:rPr lang="en-US" baseline="-25000" dirty="0" smtClean="0"/>
              <a:t>+</a:t>
            </a:r>
            <a:r>
              <a:rPr lang="el-GR" baseline="-25000" dirty="0" smtClean="0"/>
              <a:t> </a:t>
            </a:r>
            <a:r>
              <a:rPr lang="en-US" dirty="0" smtClean="0"/>
              <a:t>X</a:t>
            </a:r>
            <a:r>
              <a:rPr lang="en-US" baseline="30000" dirty="0"/>
              <a:t>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X X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/>
              <a:t>λ</a:t>
            </a:r>
            <a:r>
              <a:rPr lang="en-US" dirty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-</a:t>
            </a:r>
            <a:r>
              <a:rPr lang="en-US" baseline="30000" dirty="0"/>
              <a:t>1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Inverse the smallest matrix and adjust </a:t>
            </a:r>
            <a:r>
              <a:rPr lang="el-GR" dirty="0" smtClean="0"/>
              <a:t>λ</a:t>
            </a:r>
            <a:r>
              <a:rPr lang="en-US" dirty="0" smtClean="0"/>
              <a:t>&gt;0 by cross-validation (see SVD trick).</a:t>
            </a:r>
          </a:p>
          <a:p>
            <a:r>
              <a:rPr lang="en-US" b="1" dirty="0"/>
              <a:t>K</a:t>
            </a:r>
            <a:r>
              <a:rPr lang="en-US" b="1" dirty="0" smtClean="0"/>
              <a:t>ernel trick</a:t>
            </a:r>
            <a:r>
              <a:rPr lang="en-US" b="1" dirty="0"/>
              <a:t>: </a:t>
            </a:r>
            <a:endParaRPr lang="en-US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 case 2, N&lt;&lt;d, replace </a:t>
            </a:r>
            <a:r>
              <a:rPr lang="en-US" dirty="0"/>
              <a:t>X </a:t>
            </a:r>
            <a:r>
              <a:rPr lang="en-US" dirty="0" smtClean="0"/>
              <a:t>X</a:t>
            </a:r>
            <a:r>
              <a:rPr lang="en-US" baseline="30000" dirty="0" smtClean="0"/>
              <a:t>T </a:t>
            </a:r>
            <a:r>
              <a:rPr lang="en-US" dirty="0" smtClean="0"/>
              <a:t>by </a:t>
            </a:r>
            <a:r>
              <a:rPr lang="pt-BR" dirty="0" smtClean="0"/>
              <a:t>a </a:t>
            </a:r>
            <a:r>
              <a:rPr lang="pt-BR" dirty="0"/>
              <a:t>(N, N) kernel matrix K = k(</a:t>
            </a:r>
            <a:r>
              <a:rPr lang="pt-BR" b="1" dirty="0"/>
              <a:t>x</a:t>
            </a:r>
            <a:r>
              <a:rPr lang="pt-BR" baseline="30000" dirty="0"/>
              <a:t>k</a:t>
            </a:r>
            <a:r>
              <a:rPr lang="pt-BR" dirty="0"/>
              <a:t>, </a:t>
            </a:r>
            <a:r>
              <a:rPr lang="pt-BR" b="1" dirty="0"/>
              <a:t>x</a:t>
            </a:r>
            <a:r>
              <a:rPr lang="pt-BR" baseline="30000" dirty="0"/>
              <a:t>h</a:t>
            </a:r>
            <a:r>
              <a:rPr lang="pt-BR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= (K+ </a:t>
            </a:r>
            <a:r>
              <a:rPr lang="en-US" dirty="0" err="1"/>
              <a:t>λI</a:t>
            </a:r>
            <a:r>
              <a:rPr lang="en-US" dirty="0" smtClean="0"/>
              <a:t>)</a:t>
            </a:r>
            <a:r>
              <a:rPr lang="en-US" baseline="30000" dirty="0" smtClean="0"/>
              <a:t>-</a:t>
            </a:r>
            <a:r>
              <a:rPr lang="en-US" baseline="30000" dirty="0"/>
              <a:t>1 </a:t>
            </a:r>
            <a:r>
              <a:rPr lang="en-US" b="1" dirty="0" smtClean="0"/>
              <a:t>y</a:t>
            </a:r>
            <a:r>
              <a:rPr lang="en-US" dirty="0"/>
              <a:t>, gives you a non linear regression function f(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k</a:t>
            </a:r>
            <a:r>
              <a:rPr lang="en-US" dirty="0" smtClean="0"/>
              <a:t> </a:t>
            </a:r>
            <a:r>
              <a:rPr lang="en-US" dirty="0"/>
              <a:t>α</a:t>
            </a:r>
            <a:r>
              <a:rPr lang="en-US" baseline="-25000" dirty="0"/>
              <a:t>k</a:t>
            </a:r>
            <a:r>
              <a:rPr lang="en-US" dirty="0"/>
              <a:t> k(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 of kernel </a:t>
            </a:r>
            <a:r>
              <a:rPr lang="en-US" dirty="0" smtClean="0"/>
              <a:t>methods: KNN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28750"/>
            <a:ext cx="5867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6465222"/>
            <a:ext cx="644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Source:  http://bdewilde.github.io/blog/blogger/2012/10/26/classification-of-hand-written-digits-3/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5791200"/>
            <a:ext cx="7278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ssign to       the class label of the majority of the k closest examples.</a:t>
            </a:r>
            <a:endParaRPr lang="en-US" sz="2000" dirty="0"/>
          </a:p>
        </p:txBody>
      </p:sp>
      <p:sp>
        <p:nvSpPr>
          <p:cNvPr id="8" name="5-Point Star 7"/>
          <p:cNvSpPr/>
          <p:nvPr/>
        </p:nvSpPr>
        <p:spPr>
          <a:xfrm>
            <a:off x="2133417" y="5775569"/>
            <a:ext cx="437296" cy="381000"/>
          </a:xfrm>
          <a:prstGeom prst="star5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k in k-nearest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1" y="1524000"/>
            <a:ext cx="2667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31" y="1524000"/>
            <a:ext cx="26765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6456240"/>
            <a:ext cx="618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Source: https://onlinecourses.science.psu.edu/stat857/node/21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9067" y="41347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5229" y="413470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4501573"/>
            <a:ext cx="7086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chemeClr val="folHlink"/>
                </a:solidFill>
              </a:rPr>
              <a:t>Fit vs. robustness tradeoff in </a:t>
            </a:r>
            <a:r>
              <a:rPr lang="en-US" altLang="en-US" sz="2400" b="1" dirty="0" err="1" smtClean="0">
                <a:solidFill>
                  <a:schemeClr val="folHlink"/>
                </a:solidFill>
              </a:rPr>
              <a:t>kNN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: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kNN</a:t>
            </a:r>
            <a:r>
              <a:rPr lang="en-US" altLang="en-US" sz="2000" dirty="0" smtClean="0"/>
              <a:t> does not have any parameters (</a:t>
            </a:r>
            <a:r>
              <a:rPr lang="en-US" altLang="en-US" sz="2000" dirty="0" smtClean="0">
                <a:solidFill>
                  <a:srgbClr val="C00000"/>
                </a:solidFill>
              </a:rPr>
              <a:t>non parametric method</a:t>
            </a:r>
            <a:r>
              <a:rPr lang="en-US" altLang="en-US" sz="20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 “complexity” (of the decision function) </a:t>
            </a:r>
            <a:r>
              <a:rPr lang="en-US" altLang="en-US" sz="2000" i="1" dirty="0" smtClean="0"/>
              <a:t>decreases</a:t>
            </a:r>
            <a:r>
              <a:rPr lang="en-US" altLang="en-US" sz="2000" dirty="0" smtClean="0"/>
              <a:t> with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k is a </a:t>
            </a:r>
            <a:r>
              <a:rPr lang="en-US" altLang="en-US" sz="2000" i="1" dirty="0" smtClean="0"/>
              <a:t>hyper-parameter  </a:t>
            </a:r>
            <a:r>
              <a:rPr lang="en-US" altLang="en-US" sz="2000" dirty="0" smtClean="0"/>
              <a:t>adjustable by </a:t>
            </a:r>
            <a:r>
              <a:rPr lang="en-US" altLang="en-US" sz="2000" i="1" dirty="0" smtClean="0"/>
              <a:t>cross-validation.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kNN</a:t>
            </a:r>
            <a:r>
              <a:rPr lang="en-US" altLang="en-US" sz="2000" dirty="0" smtClean="0"/>
              <a:t> can also be used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14532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Parzen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28750"/>
            <a:ext cx="5867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64677" y="5775569"/>
            <a:ext cx="638046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ssign to       the class label of the majority of the examples </a:t>
            </a:r>
          </a:p>
          <a:p>
            <a:r>
              <a:rPr lang="en-US" sz="2000" dirty="0" smtClean="0"/>
              <a:t>enclosed in a sphere of radius </a:t>
            </a:r>
            <a:r>
              <a:rPr lang="en-US" sz="3200" dirty="0" smtClean="0">
                <a:latin typeface="Symbol" panose="05050102010706020507" pitchFamily="18" charset="2"/>
              </a:rPr>
              <a:t>s</a:t>
            </a:r>
            <a:r>
              <a:rPr lang="en-US" sz="3200" baseline="-25000" dirty="0"/>
              <a:t>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5-Point Star 7"/>
          <p:cNvSpPr/>
          <p:nvPr/>
        </p:nvSpPr>
        <p:spPr>
          <a:xfrm>
            <a:off x="2655094" y="5759938"/>
            <a:ext cx="437296" cy="381000"/>
          </a:xfrm>
          <a:prstGeom prst="star5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10904" y="4191000"/>
            <a:ext cx="589696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92536" y="4800600"/>
            <a:ext cx="608063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10000" y="3629025"/>
            <a:ext cx="686567" cy="5619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9914" y="3403598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ymbol" panose="05050102010706020507" pitchFamily="18" charset="2"/>
              </a:rPr>
              <a:t>s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9438" y="3629025"/>
            <a:ext cx="787129" cy="1285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19886" y="4341848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40778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Parzen</a:t>
            </a:r>
            <a:r>
              <a:rPr lang="en-US" dirty="0" smtClean="0"/>
              <a:t> windows is a kernel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Assign to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the class label of the majority of the examples </a:t>
            </a:r>
            <a:r>
              <a:rPr lang="en-US" dirty="0" smtClean="0"/>
              <a:t>enclosed </a:t>
            </a:r>
            <a:r>
              <a:rPr lang="en-US" dirty="0"/>
              <a:t>in a sphere of radius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f(</a:t>
            </a:r>
            <a:r>
              <a:rPr lang="en-US" b="1" dirty="0" smtClean="0"/>
              <a:t>x</a:t>
            </a:r>
            <a:r>
              <a:rPr lang="en-US" dirty="0" smtClean="0"/>
              <a:t>)= </a:t>
            </a:r>
            <a:r>
              <a:rPr lang="en-US" sz="6000" dirty="0" err="1" smtClean="0">
                <a:latin typeface="Symbol" panose="05050102010706020507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=1:N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/>
              <a:t>k</a:t>
            </a:r>
            <a:r>
              <a:rPr lang="en-US" dirty="0" smtClean="0"/>
              <a:t> k(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 hat kernel: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k(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=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(ǁ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ǁ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ymbol" panose="05050102010706020507" pitchFamily="18" charset="2"/>
              </a:rPr>
              <a:t>s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Gaussian kernel: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 = </a:t>
            </a:r>
            <a:r>
              <a:rPr lang="en-US" dirty="0" err="1" smtClean="0"/>
              <a:t>exp</a:t>
            </a:r>
            <a:r>
              <a:rPr lang="en-US" dirty="0" smtClean="0"/>
              <a:t> -(ǁ</a:t>
            </a:r>
            <a:r>
              <a:rPr lang="en-US" b="1" dirty="0" smtClean="0"/>
              <a:t>x</a:t>
            </a:r>
            <a:r>
              <a:rPr lang="en-US" dirty="0" smtClean="0"/>
              <a:t>-</a:t>
            </a:r>
            <a:r>
              <a:rPr lang="en-US" b="1" dirty="0" smtClean="0"/>
              <a:t>x</a:t>
            </a:r>
            <a:r>
              <a:rPr lang="en-US" baseline="-25000" dirty="0" smtClean="0"/>
              <a:t>k</a:t>
            </a:r>
            <a:r>
              <a:rPr lang="en-US" dirty="0" smtClean="0"/>
              <a:t>ǁ</a:t>
            </a:r>
            <a:r>
              <a:rPr lang="en-US" baseline="30000" dirty="0" smtClean="0"/>
              <a:t>2</a:t>
            </a:r>
            <a:r>
              <a:rPr lang="en-US" dirty="0" smtClean="0"/>
              <a:t> /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75" y="2829168"/>
            <a:ext cx="2684729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0" y="5029200"/>
            <a:ext cx="541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Parzen</a:t>
            </a:r>
            <a:r>
              <a:rPr lang="en-US" dirty="0" smtClean="0"/>
              <a:t> windows is a kernel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Assign to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the class label of the majority of the examples </a:t>
            </a:r>
            <a:r>
              <a:rPr lang="en-US" dirty="0" smtClean="0"/>
              <a:t>enclosed </a:t>
            </a:r>
            <a:r>
              <a:rPr lang="en-US" dirty="0"/>
              <a:t>in a sphere of radius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f(</a:t>
            </a:r>
            <a:r>
              <a:rPr lang="en-US" b="1" dirty="0" smtClean="0"/>
              <a:t>x</a:t>
            </a:r>
            <a:r>
              <a:rPr lang="en-US" dirty="0" smtClean="0"/>
              <a:t>)= </a:t>
            </a:r>
            <a:r>
              <a:rPr lang="en-US" sz="6000" dirty="0" err="1" smtClean="0">
                <a:latin typeface="Symbol" panose="05050102010706020507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=1:N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/>
              <a:t>k</a:t>
            </a:r>
            <a:r>
              <a:rPr lang="en-US" dirty="0" smtClean="0"/>
              <a:t> k(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 hat kernel: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k(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=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(ǁ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ǁ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ymbol" panose="05050102010706020507" pitchFamily="18" charset="2"/>
              </a:rPr>
              <a:t>s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u="sng" dirty="0" smtClean="0">
                <a:solidFill>
                  <a:srgbClr val="0066FF"/>
                </a:solidFill>
              </a:rPr>
              <a:t>Gaussian kernel: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66FF"/>
                </a:solidFill>
              </a:rPr>
              <a:t>k(</a:t>
            </a:r>
            <a:r>
              <a:rPr lang="en-US" b="1" dirty="0">
                <a:solidFill>
                  <a:srgbClr val="0066FF"/>
                </a:solidFill>
              </a:rPr>
              <a:t>x</a:t>
            </a:r>
            <a:r>
              <a:rPr lang="en-US" dirty="0">
                <a:solidFill>
                  <a:srgbClr val="0066FF"/>
                </a:solidFill>
              </a:rPr>
              <a:t>, </a:t>
            </a:r>
            <a:r>
              <a:rPr lang="en-US" b="1" dirty="0" err="1">
                <a:solidFill>
                  <a:srgbClr val="0066FF"/>
                </a:solidFill>
              </a:rPr>
              <a:t>x</a:t>
            </a:r>
            <a:r>
              <a:rPr lang="en-US" baseline="-25000" dirty="0" err="1">
                <a:solidFill>
                  <a:srgbClr val="0066FF"/>
                </a:solidFill>
              </a:rPr>
              <a:t>k</a:t>
            </a:r>
            <a:r>
              <a:rPr lang="en-US" dirty="0">
                <a:solidFill>
                  <a:srgbClr val="0066FF"/>
                </a:solidFill>
              </a:rPr>
              <a:t>) = </a:t>
            </a:r>
            <a:r>
              <a:rPr lang="en-US" dirty="0" err="1" smtClean="0">
                <a:solidFill>
                  <a:srgbClr val="0066FF"/>
                </a:solidFill>
              </a:rPr>
              <a:t>exp</a:t>
            </a:r>
            <a:r>
              <a:rPr lang="en-US" dirty="0" smtClean="0">
                <a:solidFill>
                  <a:srgbClr val="0066FF"/>
                </a:solidFill>
              </a:rPr>
              <a:t> -(ǁ</a:t>
            </a:r>
            <a:r>
              <a:rPr lang="en-US" b="1" dirty="0" smtClean="0">
                <a:solidFill>
                  <a:srgbClr val="0066FF"/>
                </a:solidFill>
              </a:rPr>
              <a:t>x</a:t>
            </a:r>
            <a:r>
              <a:rPr lang="en-US" dirty="0" smtClean="0">
                <a:solidFill>
                  <a:srgbClr val="0066FF"/>
                </a:solidFill>
              </a:rPr>
              <a:t>-</a:t>
            </a:r>
            <a:r>
              <a:rPr lang="en-US" b="1" dirty="0" smtClean="0">
                <a:solidFill>
                  <a:srgbClr val="0066FF"/>
                </a:solidFill>
              </a:rPr>
              <a:t>x</a:t>
            </a:r>
            <a:r>
              <a:rPr lang="en-US" baseline="-25000" dirty="0" smtClean="0">
                <a:solidFill>
                  <a:srgbClr val="0066FF"/>
                </a:solidFill>
              </a:rPr>
              <a:t>k</a:t>
            </a:r>
            <a:r>
              <a:rPr lang="en-US" dirty="0" smtClean="0">
                <a:solidFill>
                  <a:srgbClr val="0066FF"/>
                </a:solidFill>
              </a:rPr>
              <a:t>ǁ</a:t>
            </a:r>
            <a:r>
              <a:rPr lang="en-US" baseline="30000" dirty="0" smtClean="0">
                <a:solidFill>
                  <a:srgbClr val="0066FF"/>
                </a:solidFill>
              </a:rPr>
              <a:t>2</a:t>
            </a:r>
            <a:r>
              <a:rPr lang="en-US" dirty="0" smtClean="0">
                <a:solidFill>
                  <a:srgbClr val="0066FF"/>
                </a:solidFill>
              </a:rPr>
              <a:t> /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0066FF"/>
                </a:solidFill>
                <a:latin typeface="Symbol" panose="05050102010706020507" pitchFamily="18" charset="2"/>
              </a:rPr>
              <a:t>s</a:t>
            </a:r>
            <a:r>
              <a:rPr lang="en-US" baseline="30000" dirty="0" smtClean="0">
                <a:solidFill>
                  <a:srgbClr val="0066FF"/>
                </a:solidFill>
              </a:rPr>
              <a:t>2</a:t>
            </a:r>
            <a:r>
              <a:rPr lang="en-US" dirty="0">
                <a:solidFill>
                  <a:srgbClr val="0066FF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9</a:t>
            </a:fld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75" y="2829168"/>
            <a:ext cx="2684729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171586" y="2550504"/>
            <a:ext cx="3094404" cy="4162183"/>
            <a:chOff x="5562600" y="2571992"/>
            <a:chExt cx="3094404" cy="416218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876800"/>
              <a:ext cx="2457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5562600" y="2571992"/>
              <a:ext cx="3094404" cy="2803204"/>
              <a:chOff x="5562600" y="2571992"/>
              <a:chExt cx="3094404" cy="2803204"/>
            </a:xfrm>
          </p:grpSpPr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2571994"/>
                <a:ext cx="2857500" cy="2314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791200" y="2743200"/>
                <a:ext cx="914400" cy="6771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Pattern to classify </a:t>
                </a:r>
                <a:r>
                  <a:rPr lang="en-US" sz="2400" b="1" dirty="0"/>
                  <a:t>x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42604" y="2571992"/>
                <a:ext cx="9144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 </a:t>
                </a:r>
                <a:endParaRPr lang="en-US" sz="14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800" y="4572000"/>
                <a:ext cx="762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91400" y="264893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k</a:t>
                </a:r>
                <a:endParaRPr 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62600" y="4267200"/>
                <a:ext cx="9144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    </a:t>
                </a:r>
                <a:r>
                  <a:rPr lang="en-US" sz="2400" b="1" dirty="0" err="1" smtClean="0"/>
                  <a:t>x</a:t>
                </a:r>
                <a:r>
                  <a:rPr lang="en-US" sz="2400" baseline="-25000" dirty="0" err="1" smtClean="0"/>
                  <a:t>k</a:t>
                </a:r>
                <a:endParaRPr lang="en-US" sz="2400" dirty="0"/>
              </a:p>
              <a:p>
                <a:r>
                  <a:rPr lang="en-US" sz="1400" dirty="0"/>
                  <a:t>n</a:t>
                </a:r>
                <a:r>
                  <a:rPr lang="en-US" sz="1400" dirty="0" smtClean="0"/>
                  <a:t>eighbor training</a:t>
                </a:r>
              </a:p>
              <a:p>
                <a:r>
                  <a:rPr lang="en-US" sz="1400" dirty="0" smtClean="0"/>
                  <a:t>example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9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14947</TotalTime>
  <Words>2073</Words>
  <Application>Microsoft Office PowerPoint</Application>
  <PresentationFormat>On-screen Show (4:3)</PresentationFormat>
  <Paragraphs>446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UCB - CS189 Introduction to Machine Learning Fall 2015 Lecture 8: Kernel machines</vt:lpstr>
      <vt:lpstr>PowerPoint Presentation</vt:lpstr>
      <vt:lpstr>PowerPoint Presentation</vt:lpstr>
      <vt:lpstr>Linear regression</vt:lpstr>
      <vt:lpstr>Ancestor of kernel methods: KNN</vt:lpstr>
      <vt:lpstr>Optimum k in k-nearest neighbors</vt:lpstr>
      <vt:lpstr>Parzen windows</vt:lpstr>
      <vt:lpstr>Parzen windows is a kernel method</vt:lpstr>
      <vt:lpstr>Parzen windows is a kernel method</vt:lpstr>
      <vt:lpstr>Some radial kernels</vt:lpstr>
      <vt:lpstr>Non radial kernels</vt:lpstr>
      <vt:lpstr>What makes k(x, x’) a “good” kernel?</vt:lpstr>
      <vt:lpstr>Remember the “kernel trick”</vt:lpstr>
      <vt:lpstr>Reproducing kernels</vt:lpstr>
      <vt:lpstr>Representer theorem</vt:lpstr>
      <vt:lpstr>Mercer kernels and kernel trick</vt:lpstr>
      <vt:lpstr>Kernel algebra</vt:lpstr>
      <vt:lpstr>Favorite kernel</vt:lpstr>
      <vt:lpstr>Kernel machines</vt:lpstr>
      <vt:lpstr>Loss Functions</vt:lpstr>
      <vt:lpstr>Regularized risk minimization</vt:lpstr>
      <vt:lpstr>Stochastic gradient </vt:lpstr>
      <vt:lpstr>Kernel version</vt:lpstr>
      <vt:lpstr>Kernel version with shrinkage</vt:lpstr>
      <vt:lpstr>Example: Least Mean Square or LMS</vt:lpstr>
      <vt:lpstr>Comparison Hebbs’s rule</vt:lpstr>
      <vt:lpstr>Exploiting convexity?</vt:lpstr>
      <vt:lpstr>Classification with optimum margin</vt:lpstr>
      <vt:lpstr>Soft margin</vt:lpstr>
      <vt:lpstr>Standard quadratic programs</vt:lpstr>
      <vt:lpstr>Dual problems (in a space)</vt:lpstr>
      <vt:lpstr>Dual problems (in a space)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374</cp:revision>
  <dcterms:created xsi:type="dcterms:W3CDTF">2015-08-27T16:47:59Z</dcterms:created>
  <dcterms:modified xsi:type="dcterms:W3CDTF">2015-09-23T00:09:08Z</dcterms:modified>
</cp:coreProperties>
</file>