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24" r:id="rId2"/>
    <p:sldId id="325" r:id="rId3"/>
    <p:sldId id="319" r:id="rId4"/>
    <p:sldId id="399" r:id="rId5"/>
    <p:sldId id="411" r:id="rId6"/>
    <p:sldId id="412" r:id="rId7"/>
    <p:sldId id="402" r:id="rId8"/>
    <p:sldId id="410" r:id="rId9"/>
    <p:sldId id="349" r:id="rId10"/>
    <p:sldId id="376" r:id="rId11"/>
    <p:sldId id="377" r:id="rId12"/>
    <p:sldId id="352" r:id="rId13"/>
    <p:sldId id="354" r:id="rId14"/>
    <p:sldId id="403" r:id="rId15"/>
    <p:sldId id="404" r:id="rId16"/>
    <p:sldId id="356" r:id="rId17"/>
    <p:sldId id="357" r:id="rId18"/>
    <p:sldId id="406" r:id="rId19"/>
    <p:sldId id="358" r:id="rId20"/>
    <p:sldId id="359" r:id="rId21"/>
    <p:sldId id="360" r:id="rId22"/>
    <p:sldId id="419" r:id="rId23"/>
    <p:sldId id="422" r:id="rId24"/>
    <p:sldId id="420" r:id="rId25"/>
    <p:sldId id="361" r:id="rId26"/>
    <p:sldId id="416" r:id="rId27"/>
    <p:sldId id="408" r:id="rId28"/>
    <p:sldId id="414" r:id="rId29"/>
    <p:sldId id="413" r:id="rId30"/>
    <p:sldId id="409" r:id="rId31"/>
    <p:sldId id="421" r:id="rId32"/>
    <p:sldId id="417" r:id="rId33"/>
    <p:sldId id="418" r:id="rId34"/>
    <p:sldId id="362" r:id="rId35"/>
    <p:sldId id="363" r:id="rId36"/>
    <p:sldId id="40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8F7F2"/>
    <a:srgbClr val="FBFA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5" autoAdjust="0"/>
    <p:restoredTop sz="91646" autoAdjust="0"/>
  </p:normalViewPr>
  <p:slideViewPr>
    <p:cSldViewPr>
      <p:cViewPr varScale="1">
        <p:scale>
          <a:sx n="87" d="100"/>
          <a:sy n="87" d="100"/>
        </p:scale>
        <p:origin x="-1095"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FAA565-E39D-4D55-9E1D-9A127CB0391F}" type="datetimeFigureOut">
              <a:rPr lang="en-US" smtClean="0"/>
              <a:t>9/9/2015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FD31FD-25D5-435C-88A1-E15968FAAC01}" type="slidenum">
              <a:rPr lang="en-US" smtClean="0"/>
              <a:t>‹#›</a:t>
            </a:fld>
            <a:endParaRPr lang="en-US"/>
          </a:p>
        </p:txBody>
      </p:sp>
    </p:spTree>
    <p:extLst>
      <p:ext uri="{BB962C8B-B14F-4D97-AF65-F5344CB8AC3E}">
        <p14:creationId xmlns:p14="http://schemas.microsoft.com/office/powerpoint/2010/main" val="209739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45CB72-9B6B-496E-956D-E3AA3B270CCB}" type="slidenum">
              <a:rPr lang="en-US" altLang="en-US"/>
              <a:pPr/>
              <a:t>5</a:t>
            </a:fld>
            <a:endParaRPr lang="en-US" altLang="en-US"/>
          </a:p>
        </p:txBody>
      </p:sp>
      <p:sp>
        <p:nvSpPr>
          <p:cNvPr id="259074" name="Rectangle 2"/>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59075" name="Rectangle 3"/>
          <p:cNvSpPr>
            <a:spLocks noGrp="1" noChangeArrowheads="1"/>
          </p:cNvSpPr>
          <p:nvPr>
            <p:ph type="body" idx="1"/>
          </p:nvPr>
        </p:nvSpPr>
        <p:spPr bwMode="auto">
          <a:xfrm>
            <a:off x="915033" y="4343875"/>
            <a:ext cx="5027934" cy="4114167"/>
          </a:xfrm>
          <a:prstGeom prst="rect">
            <a:avLst/>
          </a:prstGeom>
          <a:solidFill>
            <a:srgbClr val="FFFFFF"/>
          </a:solidFill>
          <a:ln>
            <a:solidFill>
              <a:srgbClr val="000000"/>
            </a:solidFill>
            <a:miter lim="800000"/>
            <a:headEnd/>
            <a:tailEnd/>
          </a:ln>
        </p:spPr>
        <p:txBody>
          <a:bodyPr lIns="91430" tIns="45715" rIns="91430" bIns="45715"/>
          <a:lstStyle/>
          <a:p>
            <a:r>
              <a:rPr lang="fr-FR" altLang="en-US"/>
              <a:t>Which one is best : linear or non-linear</a:t>
            </a:r>
          </a:p>
          <a:p>
            <a:r>
              <a:rPr lang="fr-FR" altLang="en-US"/>
              <a:t>The decision comes when we see new data</a:t>
            </a:r>
          </a:p>
          <a:p>
            <a:r>
              <a:rPr lang="fr-FR" altLang="en-US"/>
              <a:t>Very often the simplest model is better</a:t>
            </a:r>
          </a:p>
          <a:p>
            <a:r>
              <a:rPr lang="fr-FR" altLang="en-US"/>
              <a:t>This principle is implemented in Learning Theory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45CB72-9B6B-496E-956D-E3AA3B270CCB}" type="slidenum">
              <a:rPr lang="en-US" altLang="en-US"/>
              <a:pPr/>
              <a:t>27</a:t>
            </a:fld>
            <a:endParaRPr lang="en-US" altLang="en-US"/>
          </a:p>
        </p:txBody>
      </p:sp>
      <p:sp>
        <p:nvSpPr>
          <p:cNvPr id="259074" name="Rectangle 2"/>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59075" name="Rectangle 3"/>
          <p:cNvSpPr>
            <a:spLocks noGrp="1" noChangeArrowheads="1"/>
          </p:cNvSpPr>
          <p:nvPr>
            <p:ph type="body" idx="1"/>
          </p:nvPr>
        </p:nvSpPr>
        <p:spPr bwMode="auto">
          <a:xfrm>
            <a:off x="915033" y="4343875"/>
            <a:ext cx="5027934" cy="4114167"/>
          </a:xfrm>
          <a:prstGeom prst="rect">
            <a:avLst/>
          </a:prstGeom>
          <a:solidFill>
            <a:srgbClr val="FFFFFF"/>
          </a:solidFill>
          <a:ln>
            <a:solidFill>
              <a:srgbClr val="000000"/>
            </a:solidFill>
            <a:miter lim="800000"/>
            <a:headEnd/>
            <a:tailEnd/>
          </a:ln>
        </p:spPr>
        <p:txBody>
          <a:bodyPr lIns="91430" tIns="45715" rIns="91430" bIns="45715"/>
          <a:lstStyle/>
          <a:p>
            <a:endParaRPr lang="fr-FR"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45CB72-9B6B-496E-956D-E3AA3B270CCB}" type="slidenum">
              <a:rPr lang="en-US" altLang="en-US"/>
              <a:pPr/>
              <a:t>29</a:t>
            </a:fld>
            <a:endParaRPr lang="en-US" altLang="en-US"/>
          </a:p>
        </p:txBody>
      </p:sp>
      <p:sp>
        <p:nvSpPr>
          <p:cNvPr id="259074" name="Rectangle 2"/>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59075" name="Rectangle 3"/>
          <p:cNvSpPr>
            <a:spLocks noGrp="1" noChangeArrowheads="1"/>
          </p:cNvSpPr>
          <p:nvPr>
            <p:ph type="body" idx="1"/>
          </p:nvPr>
        </p:nvSpPr>
        <p:spPr bwMode="auto">
          <a:xfrm>
            <a:off x="915033" y="4343875"/>
            <a:ext cx="5027934" cy="4114167"/>
          </a:xfrm>
          <a:prstGeom prst="rect">
            <a:avLst/>
          </a:prstGeom>
          <a:solidFill>
            <a:srgbClr val="FFFFFF"/>
          </a:solidFill>
          <a:ln>
            <a:solidFill>
              <a:srgbClr val="000000"/>
            </a:solidFill>
            <a:miter lim="800000"/>
            <a:headEnd/>
            <a:tailEnd/>
          </a:ln>
        </p:spPr>
        <p:txBody>
          <a:bodyPr lIns="91430" tIns="45715" rIns="91430" bIns="45715"/>
          <a:lstStyle/>
          <a:p>
            <a:endParaRPr lang="fr-FR"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45CB72-9B6B-496E-956D-E3AA3B270CCB}" type="slidenum">
              <a:rPr lang="en-US" altLang="en-US"/>
              <a:pPr/>
              <a:t>30</a:t>
            </a:fld>
            <a:endParaRPr lang="en-US" altLang="en-US"/>
          </a:p>
        </p:txBody>
      </p:sp>
      <p:sp>
        <p:nvSpPr>
          <p:cNvPr id="259074" name="Rectangle 2"/>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59075" name="Rectangle 3"/>
          <p:cNvSpPr>
            <a:spLocks noGrp="1" noChangeArrowheads="1"/>
          </p:cNvSpPr>
          <p:nvPr>
            <p:ph type="body" idx="1"/>
          </p:nvPr>
        </p:nvSpPr>
        <p:spPr bwMode="auto">
          <a:xfrm>
            <a:off x="915033" y="4343875"/>
            <a:ext cx="5027934" cy="4114167"/>
          </a:xfrm>
          <a:prstGeom prst="rect">
            <a:avLst/>
          </a:prstGeom>
          <a:solidFill>
            <a:srgbClr val="FFFFFF"/>
          </a:solidFill>
          <a:ln>
            <a:solidFill>
              <a:srgbClr val="000000"/>
            </a:solidFill>
            <a:miter lim="800000"/>
            <a:headEnd/>
            <a:tailEnd/>
          </a:ln>
        </p:spPr>
        <p:txBody>
          <a:bodyPr lIns="91430" tIns="45715" rIns="91430" bIns="45715"/>
          <a:lstStyle/>
          <a:p>
            <a:endParaRPr lang="fr-FR"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D31FD-25D5-435C-88A1-E15968FAAC01}" type="slidenum">
              <a:rPr lang="en-US" smtClean="0"/>
              <a:t>32</a:t>
            </a:fld>
            <a:endParaRPr lang="en-US"/>
          </a:p>
        </p:txBody>
      </p:sp>
    </p:spTree>
    <p:extLst>
      <p:ext uri="{BB962C8B-B14F-4D97-AF65-F5344CB8AC3E}">
        <p14:creationId xmlns:p14="http://schemas.microsoft.com/office/powerpoint/2010/main" val="37225919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D31FD-25D5-435C-88A1-E15968FAAC01}" type="slidenum">
              <a:rPr lang="en-US" smtClean="0"/>
              <a:t>33</a:t>
            </a:fld>
            <a:endParaRPr lang="en-US"/>
          </a:p>
        </p:txBody>
      </p:sp>
    </p:spTree>
    <p:extLst>
      <p:ext uri="{BB962C8B-B14F-4D97-AF65-F5344CB8AC3E}">
        <p14:creationId xmlns:p14="http://schemas.microsoft.com/office/powerpoint/2010/main" val="3722591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45CB72-9B6B-496E-956D-E3AA3B270CCB}" type="slidenum">
              <a:rPr lang="en-US" altLang="en-US"/>
              <a:pPr/>
              <a:t>8</a:t>
            </a:fld>
            <a:endParaRPr lang="en-US" altLang="en-US"/>
          </a:p>
        </p:txBody>
      </p:sp>
      <p:sp>
        <p:nvSpPr>
          <p:cNvPr id="259074" name="Rectangle 2"/>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59075" name="Rectangle 3"/>
          <p:cNvSpPr>
            <a:spLocks noGrp="1" noChangeArrowheads="1"/>
          </p:cNvSpPr>
          <p:nvPr>
            <p:ph type="body" idx="1"/>
          </p:nvPr>
        </p:nvSpPr>
        <p:spPr bwMode="auto">
          <a:xfrm>
            <a:off x="915033" y="4343875"/>
            <a:ext cx="5027934" cy="4114167"/>
          </a:xfrm>
          <a:prstGeom prst="rect">
            <a:avLst/>
          </a:prstGeom>
          <a:solidFill>
            <a:srgbClr val="FFFFFF"/>
          </a:solidFill>
          <a:ln>
            <a:solidFill>
              <a:srgbClr val="000000"/>
            </a:solidFill>
            <a:miter lim="800000"/>
            <a:headEnd/>
            <a:tailEnd/>
          </a:ln>
        </p:spPr>
        <p:txBody>
          <a:bodyPr lIns="91430" tIns="45715" rIns="91430" bIns="45715"/>
          <a:lstStyle/>
          <a:p>
            <a:r>
              <a:rPr lang="fr-FR" altLang="en-US"/>
              <a:t>Which one is best : linear or non-linear</a:t>
            </a:r>
          </a:p>
          <a:p>
            <a:r>
              <a:rPr lang="fr-FR" altLang="en-US"/>
              <a:t>The decision comes when we see new data</a:t>
            </a:r>
          </a:p>
          <a:p>
            <a:r>
              <a:rPr lang="fr-FR" altLang="en-US"/>
              <a:t>Very often the simplest model is better</a:t>
            </a:r>
          </a:p>
          <a:p>
            <a:r>
              <a:rPr lang="fr-FR" altLang="en-US"/>
              <a:t>This principle is implemented in Learning Theory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E6F53A-F732-4EB6-AABA-10DDAFB1DD1E}" type="slidenum">
              <a:rPr lang="en-US" altLang="en-US"/>
              <a:pPr/>
              <a:t>16</a:t>
            </a:fld>
            <a:endParaRPr lang="en-US" altLang="en-US"/>
          </a:p>
        </p:txBody>
      </p:sp>
      <p:sp>
        <p:nvSpPr>
          <p:cNvPr id="279554" name="Rectangle 2"/>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79555" name="Rectangle 3"/>
          <p:cNvSpPr>
            <a:spLocks noGrp="1" noChangeArrowheads="1"/>
          </p:cNvSpPr>
          <p:nvPr>
            <p:ph type="body" idx="1"/>
          </p:nvPr>
        </p:nvSpPr>
        <p:spPr bwMode="auto">
          <a:xfrm>
            <a:off x="915033" y="4343875"/>
            <a:ext cx="5027934" cy="4114167"/>
          </a:xfrm>
          <a:prstGeom prst="rect">
            <a:avLst/>
          </a:prstGeom>
          <a:solidFill>
            <a:srgbClr val="FFFFFF"/>
          </a:solidFill>
          <a:ln>
            <a:solidFill>
              <a:srgbClr val="000000"/>
            </a:solidFill>
            <a:miter lim="800000"/>
            <a:headEnd/>
            <a:tailEnd/>
          </a:ln>
        </p:spPr>
        <p:txBody>
          <a:bodyPr lIns="91430" tIns="45715" rIns="91430" bIns="45715"/>
          <a:lstStyle/>
          <a:p>
            <a:r>
              <a:rPr lang="fr-FR" altLang="en-US"/>
              <a:t>In Machine Learning, everything starts from a proba distrib, which is unknown</a:t>
            </a:r>
          </a:p>
          <a:p>
            <a:r>
              <a:rPr lang="fr-FR" altLang="en-US"/>
              <a:t>I would say that we are NOT interested in the distribution</a:t>
            </a:r>
          </a:p>
          <a:p>
            <a:r>
              <a:rPr lang="fr-FR" altLang="en-US"/>
              <a:t>Only in the decision we want to take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F501A9-DD1C-4B18-8D81-BCCC3E8EADCA}" type="slidenum">
              <a:rPr lang="en-US" altLang="en-US"/>
              <a:pPr/>
              <a:t>17</a:t>
            </a:fld>
            <a:endParaRPr lang="en-US" altLang="en-US"/>
          </a:p>
        </p:txBody>
      </p:sp>
      <p:sp>
        <p:nvSpPr>
          <p:cNvPr id="281602" name="Rectangle 2"/>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81603" name="Rectangle 3"/>
          <p:cNvSpPr>
            <a:spLocks noGrp="1" noChangeArrowheads="1"/>
          </p:cNvSpPr>
          <p:nvPr>
            <p:ph type="body" idx="1"/>
          </p:nvPr>
        </p:nvSpPr>
        <p:spPr bwMode="auto">
          <a:xfrm>
            <a:off x="915033" y="4343875"/>
            <a:ext cx="5027934" cy="4114167"/>
          </a:xfrm>
          <a:prstGeom prst="rect">
            <a:avLst/>
          </a:prstGeom>
          <a:solidFill>
            <a:srgbClr val="FFFFFF"/>
          </a:solidFill>
          <a:ln>
            <a:solidFill>
              <a:srgbClr val="000000"/>
            </a:solidFill>
            <a:miter lim="800000"/>
            <a:headEnd/>
            <a:tailEnd/>
          </a:ln>
        </p:spPr>
        <p:txBody>
          <a:bodyPr lIns="91430" tIns="45715" rIns="91430" bIns="45715"/>
          <a:lstStyle/>
          <a:p>
            <a:r>
              <a:rPr lang="en-US" altLang="en-US"/>
              <a:t>If you minimize the training error you will get into the overfitting pb : you will not generalize well (explain “over-fitting”)</a:t>
            </a:r>
          </a:p>
          <a:p>
            <a:endParaRPr lang="en-US" altLang="en-US"/>
          </a:p>
          <a:p>
            <a:r>
              <a:rPr lang="en-US" altLang="en-US"/>
              <a:t>Isabelle Comments :</a:t>
            </a:r>
          </a:p>
          <a:p>
            <a:r>
              <a:rPr lang="en-US" altLang="en-US"/>
              <a:t>In the risk minimization framework, we address directly the classification or regression problems.</a:t>
            </a:r>
          </a:p>
          <a:p>
            <a:r>
              <a:rPr lang="en-US" altLang="en-US"/>
              <a:t>Generality of PAC: give the example of the sample mean.</a:t>
            </a:r>
          </a:p>
          <a:p>
            <a:r>
              <a:rPr lang="en-US" altLang="en-US"/>
              <a:t>Epsilon and delta are positive values. Delta is given, it is the risk of being wrong that we are willing to accept. Epsilon is a function of the complexity of the family of functions, of the number of training examples and of delta. A capacity is a measure of complexity. The VC dim is a capacity = the largest number of examples one can shatter (assign to labels in all possible ways.) A problem is PAC learnable if there exists a learning algorithm, which can attain the epsilon-delta condition for given values of epsilon and delta. It is efficiently PAC-learnable if there exists an algorithm that can PAC learn in time polynomial is epsilon, delta, and log(m). The sample complexity is the smallest training set size that makes the problem become PAC-learnable.</a:t>
            </a:r>
          </a:p>
          <a:p>
            <a:r>
              <a:rPr lang="en-US" altLang="en-US"/>
              <a:t>Two-part objectives: loss-&gt; noise model; regularizer-&gt; uncertainty about the model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F501A9-DD1C-4B18-8D81-BCCC3E8EADCA}" type="slidenum">
              <a:rPr lang="en-US" altLang="en-US"/>
              <a:pPr/>
              <a:t>18</a:t>
            </a:fld>
            <a:endParaRPr lang="en-US" altLang="en-US"/>
          </a:p>
        </p:txBody>
      </p:sp>
      <p:sp>
        <p:nvSpPr>
          <p:cNvPr id="281602" name="Rectangle 2"/>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81603" name="Rectangle 3"/>
          <p:cNvSpPr>
            <a:spLocks noGrp="1" noChangeArrowheads="1"/>
          </p:cNvSpPr>
          <p:nvPr>
            <p:ph type="body" idx="1"/>
          </p:nvPr>
        </p:nvSpPr>
        <p:spPr bwMode="auto">
          <a:xfrm>
            <a:off x="915033" y="4343875"/>
            <a:ext cx="5027934" cy="4114167"/>
          </a:xfrm>
          <a:prstGeom prst="rect">
            <a:avLst/>
          </a:prstGeom>
          <a:solidFill>
            <a:srgbClr val="FFFFFF"/>
          </a:solidFill>
          <a:ln>
            <a:solidFill>
              <a:srgbClr val="000000"/>
            </a:solidFill>
            <a:miter lim="800000"/>
            <a:headEnd/>
            <a:tailEnd/>
          </a:ln>
        </p:spPr>
        <p:txBody>
          <a:bodyPr lIns="91430" tIns="45715" rIns="91430" bIns="45715"/>
          <a:lstStyle/>
          <a:p>
            <a:r>
              <a:rPr lang="en-US" altLang="en-US" dirty="0"/>
              <a:t>If you minimize the training error you will get into the overfitting </a:t>
            </a:r>
            <a:r>
              <a:rPr lang="en-US" altLang="en-US" dirty="0" err="1"/>
              <a:t>pb</a:t>
            </a:r>
            <a:r>
              <a:rPr lang="en-US" altLang="en-US" dirty="0"/>
              <a:t> : you will not generalize well (explain “over-fitting”)</a:t>
            </a:r>
          </a:p>
          <a:p>
            <a:endParaRPr lang="en-US" altLang="en-US" dirty="0"/>
          </a:p>
          <a:p>
            <a:r>
              <a:rPr lang="en-US" altLang="en-US" dirty="0" smtClean="0"/>
              <a:t>In </a:t>
            </a:r>
            <a:r>
              <a:rPr lang="en-US" altLang="en-US" dirty="0"/>
              <a:t>the risk minimization framework, we address directly the classification or regression problems.</a:t>
            </a:r>
          </a:p>
          <a:p>
            <a:r>
              <a:rPr lang="en-US" altLang="en-US" dirty="0"/>
              <a:t>Generality of PAC: give the example of the sample mean.</a:t>
            </a:r>
          </a:p>
          <a:p>
            <a:r>
              <a:rPr lang="en-US" altLang="en-US" dirty="0"/>
              <a:t>Epsilon and delta are positive values. Delta is given, it is the risk of being wrong that we are willing to accept. Epsilon is a function of the complexity of the family of functions, of the number of training examples and of delta. A capacity is a measure of complexity. The VC dim is a capacity = the largest number of examples one can shatter (assign to labels in all possible ways.) A problem is PAC learnable if there exists a learning algorithm, which can attain the epsilon-delta condition for given values of epsilon and delta. It is efficiently PAC-learnable if there exists an algorithm that can PAC learn in time polynomial is epsilon, delta, and </a:t>
            </a:r>
            <a:r>
              <a:rPr lang="en-US" altLang="en-US" dirty="0" smtClean="0"/>
              <a:t>log(N). </a:t>
            </a:r>
            <a:r>
              <a:rPr lang="en-US" altLang="en-US" dirty="0"/>
              <a:t>The sample complexity is the smallest training set size that makes the problem become PAC-learnable.</a:t>
            </a:r>
          </a:p>
          <a:p>
            <a:r>
              <a:rPr lang="en-US" altLang="en-US" dirty="0"/>
              <a:t>Two-part objectives: loss-&gt; noise model; </a:t>
            </a:r>
            <a:r>
              <a:rPr lang="en-US" altLang="en-US" dirty="0" err="1"/>
              <a:t>regularizer</a:t>
            </a:r>
            <a:r>
              <a:rPr lang="en-US" altLang="en-US" dirty="0"/>
              <a:t>-&gt; uncertainty about the model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79C4FA-DEA0-47BF-A43B-8DF3DE2F3353}" type="slidenum">
              <a:rPr lang="en-US" altLang="en-US"/>
              <a:pPr/>
              <a:t>19</a:t>
            </a:fld>
            <a:endParaRPr lang="en-US" altLang="en-US"/>
          </a:p>
        </p:txBody>
      </p:sp>
      <p:sp>
        <p:nvSpPr>
          <p:cNvPr id="283650" name="Rectangle 1026"/>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83651" name="Rectangle 1027"/>
          <p:cNvSpPr>
            <a:spLocks noGrp="1" noChangeArrowheads="1"/>
          </p:cNvSpPr>
          <p:nvPr>
            <p:ph type="body" idx="1"/>
          </p:nvPr>
        </p:nvSpPr>
        <p:spPr bwMode="auto">
          <a:xfrm>
            <a:off x="915033" y="4343875"/>
            <a:ext cx="5027934" cy="4114167"/>
          </a:xfrm>
          <a:prstGeom prst="rect">
            <a:avLst/>
          </a:prstGeom>
          <a:solidFill>
            <a:srgbClr val="FFFFFF"/>
          </a:solidFill>
          <a:ln>
            <a:solidFill>
              <a:srgbClr val="000000"/>
            </a:solidFill>
            <a:miter lim="800000"/>
            <a:headEnd/>
            <a:tailEnd/>
          </a:ln>
        </p:spPr>
        <p:txBody>
          <a:bodyPr lIns="91420" tIns="45710" rIns="91420" bIns="45710"/>
          <a:lstStyle/>
          <a:p>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F08F5-AEAB-499B-B97E-3F2BBD0B9348}" type="slidenum">
              <a:rPr lang="en-US" altLang="en-US"/>
              <a:pPr/>
              <a:t>20</a:t>
            </a:fld>
            <a:endParaRPr lang="en-US" altLang="en-US"/>
          </a:p>
        </p:txBody>
      </p:sp>
      <p:sp>
        <p:nvSpPr>
          <p:cNvPr id="285698" name="Rectangle 2"/>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85699" name="Rectangle 3"/>
          <p:cNvSpPr>
            <a:spLocks noGrp="1" noChangeArrowheads="1"/>
          </p:cNvSpPr>
          <p:nvPr>
            <p:ph type="body" idx="1"/>
          </p:nvPr>
        </p:nvSpPr>
        <p:spPr bwMode="auto">
          <a:xfrm>
            <a:off x="915033" y="4343875"/>
            <a:ext cx="5027934" cy="4114167"/>
          </a:xfrm>
          <a:prstGeom prst="rect">
            <a:avLst/>
          </a:prstGeom>
          <a:solidFill>
            <a:srgbClr val="FFFFFF"/>
          </a:solidFill>
          <a:ln>
            <a:solidFill>
              <a:srgbClr val="000000"/>
            </a:solidFill>
            <a:miter lim="800000"/>
            <a:headEnd/>
            <a:tailEnd/>
          </a:ln>
        </p:spPr>
        <p:txBody>
          <a:bodyPr lIns="91420" tIns="45710" rIns="91420" bIns="45710"/>
          <a:lstStyle/>
          <a:p>
            <a:r>
              <a:rPr lang="en-US" altLang="en-US" dirty="0" smtClean="0"/>
              <a:t>Ridge regression : use nested subsets with slowly increasing the parameters norm</a:t>
            </a:r>
          </a:p>
          <a:p>
            <a:r>
              <a:rPr lang="en-US" altLang="en-US" dirty="0" smtClean="0"/>
              <a:t>To be correct</a:t>
            </a:r>
            <a:r>
              <a:rPr lang="en-US" altLang="en-US" baseline="0" dirty="0" smtClean="0"/>
              <a:t> on should use </a:t>
            </a:r>
            <a:r>
              <a:rPr lang="en-US" altLang="en-US" dirty="0" smtClean="0"/>
              <a:t>lambda (norm(w) – omega)</a:t>
            </a:r>
          </a:p>
          <a:p>
            <a:endParaRPr lang="en-US" altLang="en-US" dirty="0" smtClean="0"/>
          </a:p>
          <a:p>
            <a:r>
              <a:rPr lang="en-US" altLang="en-US" dirty="0" smtClean="0"/>
              <a:t>But this can be simplified by omitting omega since by </a:t>
            </a:r>
            <a:r>
              <a:rPr lang="en-US" altLang="en-US" dirty="0" err="1" smtClean="0"/>
              <a:t>derivating</a:t>
            </a:r>
            <a:r>
              <a:rPr lang="en-US" altLang="en-US" dirty="0" smtClean="0"/>
              <a:t> w.r.t. w this does not change the result.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DD921E-6078-4A41-9508-FAC992492118}" type="slidenum">
              <a:rPr lang="en-US" altLang="en-US"/>
              <a:pPr/>
              <a:t>25</a:t>
            </a:fld>
            <a:endParaRPr lang="en-US" altLang="en-US"/>
          </a:p>
        </p:txBody>
      </p:sp>
      <p:sp>
        <p:nvSpPr>
          <p:cNvPr id="287746" name="Rectangle 2"/>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87747" name="Rectangle 3"/>
          <p:cNvSpPr>
            <a:spLocks noGrp="1" noChangeArrowheads="1"/>
          </p:cNvSpPr>
          <p:nvPr>
            <p:ph type="body" idx="1"/>
          </p:nvPr>
        </p:nvSpPr>
        <p:spPr bwMode="auto">
          <a:xfrm>
            <a:off x="915033" y="4343875"/>
            <a:ext cx="5027934" cy="4114167"/>
          </a:xfrm>
          <a:prstGeom prst="rect">
            <a:avLst/>
          </a:prstGeom>
          <a:solidFill>
            <a:srgbClr val="FFFFFF"/>
          </a:solidFill>
          <a:ln>
            <a:solidFill>
              <a:srgbClr val="000000"/>
            </a:solidFill>
            <a:miter lim="800000"/>
            <a:headEnd/>
            <a:tailEnd/>
          </a:ln>
        </p:spPr>
        <p:txBody>
          <a:bodyPr lIns="91430" tIns="45715" rIns="91430" bIns="45715"/>
          <a:lstStyle/>
          <a:p>
            <a:r>
              <a:rPr lang="fr-FR" altLang="en-US"/>
              <a:t>0-norm : is the nb of parameters (hard clipping of the parameter vector)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E97158-43C8-4EC8-AD2C-7819EA9D7547}" type="slidenum">
              <a:rPr lang="en-US" altLang="en-US"/>
              <a:pPr/>
              <a:t>26</a:t>
            </a:fld>
            <a:endParaRPr lang="en-US" altLang="en-US"/>
          </a:p>
        </p:txBody>
      </p:sp>
      <p:sp>
        <p:nvSpPr>
          <p:cNvPr id="173058" name="Rectangle 2"/>
          <p:cNvSpPr>
            <a:spLocks noGrp="1" noRot="1" noChangeAspect="1" noChangeArrowheads="1" noTextEdit="1"/>
          </p:cNvSpPr>
          <p:nvPr>
            <p:ph type="sldImg"/>
          </p:nvPr>
        </p:nvSpPr>
        <p:spPr bwMode="auto">
          <a:xfrm>
            <a:off x="1143000" y="685800"/>
            <a:ext cx="4570413" cy="3429000"/>
          </a:xfrm>
          <a:prstGeom prst="rect">
            <a:avLst/>
          </a:prstGeom>
          <a:solidFill>
            <a:srgbClr val="FFFFFF"/>
          </a:solidFill>
          <a:ln>
            <a:solidFill>
              <a:srgbClr val="000000"/>
            </a:solidFill>
            <a:miter lim="800000"/>
            <a:headEnd/>
            <a:tailEnd/>
          </a:ln>
        </p:spPr>
      </p:sp>
      <p:sp>
        <p:nvSpPr>
          <p:cNvPr id="173059" name="Rectangle 3"/>
          <p:cNvSpPr>
            <a:spLocks noGrp="1" noChangeArrowheads="1"/>
          </p:cNvSpPr>
          <p:nvPr>
            <p:ph type="body" idx="1"/>
          </p:nvPr>
        </p:nvSpPr>
        <p:spPr bwMode="auto">
          <a:xfrm>
            <a:off x="915033" y="4343875"/>
            <a:ext cx="5027934" cy="4114167"/>
          </a:xfrm>
          <a:prstGeom prst="rect">
            <a:avLst/>
          </a:prstGeom>
          <a:solidFill>
            <a:srgbClr val="FFFFFF"/>
          </a:solidFill>
          <a:ln>
            <a:solidFill>
              <a:srgbClr val="000000"/>
            </a:solidFill>
            <a:miter lim="800000"/>
            <a:headEnd/>
            <a:tailEnd/>
          </a:ln>
        </p:spPr>
        <p:txBody>
          <a:bodyPr lIns="91430" tIns="45715" rIns="91430" bIns="45715"/>
          <a:lstStyle/>
          <a:p>
            <a:r>
              <a:rPr lang="en-US" altLang="en-US" dirty="0"/>
              <a:t>The loss measures the discrepancy between the target value y and the value f(x) estimated by the model. It is connected to the “noise model”.</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C0A5BA-DAF2-416F-9FFA-3B954E1CA563}" type="datetime1">
              <a:rPr lang="en-US" smtClean="0"/>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AE947-2A1D-49DB-AAF9-66B4A4AB3439}" type="slidenum">
              <a:rPr lang="en-US" smtClean="0"/>
              <a:t>‹#›</a:t>
            </a:fld>
            <a:endParaRPr lang="en-US"/>
          </a:p>
        </p:txBody>
      </p:sp>
    </p:spTree>
    <p:extLst>
      <p:ext uri="{BB962C8B-B14F-4D97-AF65-F5344CB8AC3E}">
        <p14:creationId xmlns:p14="http://schemas.microsoft.com/office/powerpoint/2010/main" val="1911566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72F894-B20D-4679-9746-5FBA2C3B96FC}" type="datetime1">
              <a:rPr lang="en-US" smtClean="0"/>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AE947-2A1D-49DB-AAF9-66B4A4AB3439}" type="slidenum">
              <a:rPr lang="en-US" smtClean="0"/>
              <a:t>‹#›</a:t>
            </a:fld>
            <a:endParaRPr lang="en-US"/>
          </a:p>
        </p:txBody>
      </p:sp>
    </p:spTree>
    <p:extLst>
      <p:ext uri="{BB962C8B-B14F-4D97-AF65-F5344CB8AC3E}">
        <p14:creationId xmlns:p14="http://schemas.microsoft.com/office/powerpoint/2010/main" val="1424688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AEFB08-EE91-4968-8221-85ACA92D65F8}" type="datetime1">
              <a:rPr lang="en-US" smtClean="0"/>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AE947-2A1D-49DB-AAF9-66B4A4AB3439}" type="slidenum">
              <a:rPr lang="en-US" smtClean="0"/>
              <a:t>‹#›</a:t>
            </a:fld>
            <a:endParaRPr lang="en-US"/>
          </a:p>
        </p:txBody>
      </p:sp>
    </p:spTree>
    <p:extLst>
      <p:ext uri="{BB962C8B-B14F-4D97-AF65-F5344CB8AC3E}">
        <p14:creationId xmlns:p14="http://schemas.microsoft.com/office/powerpoint/2010/main" val="101230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956CEC-5600-4DD5-9FB9-E53534622B74}" type="datetime1">
              <a:rPr lang="en-US" smtClean="0"/>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AE947-2A1D-49DB-AAF9-66B4A4AB3439}" type="slidenum">
              <a:rPr lang="en-US" smtClean="0"/>
              <a:t>‹#›</a:t>
            </a:fld>
            <a:endParaRPr lang="en-US"/>
          </a:p>
        </p:txBody>
      </p:sp>
    </p:spTree>
    <p:extLst>
      <p:ext uri="{BB962C8B-B14F-4D97-AF65-F5344CB8AC3E}">
        <p14:creationId xmlns:p14="http://schemas.microsoft.com/office/powerpoint/2010/main" val="2727004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E283E6-7A5C-4E42-AA77-BDFF9A57D0FF}" type="datetime1">
              <a:rPr lang="en-US" smtClean="0"/>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AE947-2A1D-49DB-AAF9-66B4A4AB3439}" type="slidenum">
              <a:rPr lang="en-US" smtClean="0"/>
              <a:t>‹#›</a:t>
            </a:fld>
            <a:endParaRPr lang="en-US"/>
          </a:p>
        </p:txBody>
      </p:sp>
    </p:spTree>
    <p:extLst>
      <p:ext uri="{BB962C8B-B14F-4D97-AF65-F5344CB8AC3E}">
        <p14:creationId xmlns:p14="http://schemas.microsoft.com/office/powerpoint/2010/main" val="2126242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C0DDFF-4D69-48A7-8AB3-94735165AA6F}" type="datetime1">
              <a:rPr lang="en-US" smtClean="0"/>
              <a:t>9/9/2015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AE947-2A1D-49DB-AAF9-66B4A4AB3439}" type="slidenum">
              <a:rPr lang="en-US" smtClean="0"/>
              <a:t>‹#›</a:t>
            </a:fld>
            <a:endParaRPr lang="en-US"/>
          </a:p>
        </p:txBody>
      </p:sp>
    </p:spTree>
    <p:extLst>
      <p:ext uri="{BB962C8B-B14F-4D97-AF65-F5344CB8AC3E}">
        <p14:creationId xmlns:p14="http://schemas.microsoft.com/office/powerpoint/2010/main" val="2502771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107438-3F35-4AE1-BFFF-CAACC086866B}" type="datetime1">
              <a:rPr lang="en-US" smtClean="0"/>
              <a:t>9/9/2015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7AE947-2A1D-49DB-AAF9-66B4A4AB3439}" type="slidenum">
              <a:rPr lang="en-US" smtClean="0"/>
              <a:t>‹#›</a:t>
            </a:fld>
            <a:endParaRPr lang="en-US"/>
          </a:p>
        </p:txBody>
      </p:sp>
    </p:spTree>
    <p:extLst>
      <p:ext uri="{BB962C8B-B14F-4D97-AF65-F5344CB8AC3E}">
        <p14:creationId xmlns:p14="http://schemas.microsoft.com/office/powerpoint/2010/main" val="2819000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38551F-ABD4-458E-A6B1-492256D90057}" type="datetime1">
              <a:rPr lang="en-US" smtClean="0"/>
              <a:t>9/9/2015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7AE947-2A1D-49DB-AAF9-66B4A4AB3439}" type="slidenum">
              <a:rPr lang="en-US" smtClean="0"/>
              <a:t>‹#›</a:t>
            </a:fld>
            <a:endParaRPr lang="en-US"/>
          </a:p>
        </p:txBody>
      </p:sp>
    </p:spTree>
    <p:extLst>
      <p:ext uri="{BB962C8B-B14F-4D97-AF65-F5344CB8AC3E}">
        <p14:creationId xmlns:p14="http://schemas.microsoft.com/office/powerpoint/2010/main" val="2678538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87BEE9-9828-4BE5-AC15-37E0AEFD69FD}" type="datetime1">
              <a:rPr lang="en-US" smtClean="0"/>
              <a:t>9/9/2015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7AE947-2A1D-49DB-AAF9-66B4A4AB3439}" type="slidenum">
              <a:rPr lang="en-US" smtClean="0"/>
              <a:t>‹#›</a:t>
            </a:fld>
            <a:endParaRPr lang="en-US"/>
          </a:p>
        </p:txBody>
      </p:sp>
    </p:spTree>
    <p:extLst>
      <p:ext uri="{BB962C8B-B14F-4D97-AF65-F5344CB8AC3E}">
        <p14:creationId xmlns:p14="http://schemas.microsoft.com/office/powerpoint/2010/main" val="3712599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6D56C4-10A0-49D1-936E-4CB83B82E1FD}" type="datetime1">
              <a:rPr lang="en-US" smtClean="0"/>
              <a:t>9/9/2015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AE947-2A1D-49DB-AAF9-66B4A4AB3439}" type="slidenum">
              <a:rPr lang="en-US" smtClean="0"/>
              <a:t>‹#›</a:t>
            </a:fld>
            <a:endParaRPr lang="en-US"/>
          </a:p>
        </p:txBody>
      </p:sp>
    </p:spTree>
    <p:extLst>
      <p:ext uri="{BB962C8B-B14F-4D97-AF65-F5344CB8AC3E}">
        <p14:creationId xmlns:p14="http://schemas.microsoft.com/office/powerpoint/2010/main" val="2244912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866F74-95A9-49A2-AA31-B485B1197CF0}" type="datetime1">
              <a:rPr lang="en-US" smtClean="0"/>
              <a:t>9/9/2015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AE947-2A1D-49DB-AAF9-66B4A4AB3439}" type="slidenum">
              <a:rPr lang="en-US" smtClean="0"/>
              <a:t>‹#›</a:t>
            </a:fld>
            <a:endParaRPr lang="en-US"/>
          </a:p>
        </p:txBody>
      </p:sp>
    </p:spTree>
    <p:extLst>
      <p:ext uri="{BB962C8B-B14F-4D97-AF65-F5344CB8AC3E}">
        <p14:creationId xmlns:p14="http://schemas.microsoft.com/office/powerpoint/2010/main" val="2647808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B6C286-007F-451B-AC42-AA0316E0D4CF}" type="datetime1">
              <a:rPr lang="en-US" smtClean="0"/>
              <a:t>9/9/2015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7AE947-2A1D-49DB-AAF9-66B4A4AB3439}" type="slidenum">
              <a:rPr lang="en-US" smtClean="0"/>
              <a:t>‹#›</a:t>
            </a:fld>
            <a:endParaRPr lang="en-US"/>
          </a:p>
        </p:txBody>
      </p:sp>
    </p:spTree>
    <p:extLst>
      <p:ext uri="{BB962C8B-B14F-4D97-AF65-F5344CB8AC3E}">
        <p14:creationId xmlns:p14="http://schemas.microsoft.com/office/powerpoint/2010/main" val="1072334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UCB - CS189</a:t>
            </a:r>
            <a:br>
              <a:rPr lang="en-US" dirty="0" smtClean="0"/>
            </a:br>
            <a:r>
              <a:rPr lang="en-US" dirty="0" smtClean="0"/>
              <a:t>Introduction to Machine Learning</a:t>
            </a:r>
            <a:br>
              <a:rPr lang="en-US" dirty="0" smtClean="0"/>
            </a:br>
            <a:r>
              <a:rPr lang="en-US" dirty="0" smtClean="0"/>
              <a:t>Fall 2015</a:t>
            </a:r>
            <a:br>
              <a:rPr lang="en-US" dirty="0" smtClean="0"/>
            </a:br>
            <a:r>
              <a:rPr lang="en-US" smtClean="0">
                <a:solidFill>
                  <a:srgbClr val="C00000"/>
                </a:solidFill>
              </a:rPr>
              <a:t>Lecture 5: </a:t>
            </a:r>
            <a:r>
              <a:rPr lang="en-US" dirty="0" smtClean="0">
                <a:solidFill>
                  <a:srgbClr val="C00000"/>
                </a:solidFill>
              </a:rPr>
              <a:t>Shrinkage</a:t>
            </a:r>
            <a:endParaRPr lang="en-US" dirty="0">
              <a:solidFill>
                <a:srgbClr val="C00000"/>
              </a:solidFill>
            </a:endParaRPr>
          </a:p>
        </p:txBody>
      </p:sp>
      <p:sp>
        <p:nvSpPr>
          <p:cNvPr id="3" name="Subtitle 2"/>
          <p:cNvSpPr>
            <a:spLocks noGrp="1"/>
          </p:cNvSpPr>
          <p:nvPr>
            <p:ph type="subTitle" idx="1"/>
          </p:nvPr>
        </p:nvSpPr>
        <p:spPr>
          <a:xfrm>
            <a:off x="1371600" y="4572000"/>
            <a:ext cx="6400800" cy="1752600"/>
          </a:xfrm>
        </p:spPr>
        <p:txBody>
          <a:bodyPr/>
          <a:lstStyle/>
          <a:p>
            <a:r>
              <a:rPr lang="en-US" dirty="0" smtClean="0"/>
              <a:t>Isabelle </a:t>
            </a:r>
            <a:r>
              <a:rPr lang="en-US" dirty="0" err="1" smtClean="0"/>
              <a:t>Guyon</a:t>
            </a:r>
            <a:endParaRPr lang="en-US" dirty="0" smtClean="0"/>
          </a:p>
          <a:p>
            <a:r>
              <a:rPr lang="en-US" dirty="0" err="1" smtClean="0"/>
              <a:t>ChaLearn</a:t>
            </a:r>
            <a:endParaRPr lang="en-US" dirty="0"/>
          </a:p>
        </p:txBody>
      </p:sp>
      <p:sp>
        <p:nvSpPr>
          <p:cNvPr id="4" name="Slide Number Placeholder 3"/>
          <p:cNvSpPr>
            <a:spLocks noGrp="1"/>
          </p:cNvSpPr>
          <p:nvPr>
            <p:ph type="sldNum" sz="quarter" idx="12"/>
          </p:nvPr>
        </p:nvSpPr>
        <p:spPr/>
        <p:txBody>
          <a:bodyPr/>
          <a:lstStyle/>
          <a:p>
            <a:fld id="{DF7AE947-2A1D-49DB-AAF9-66B4A4AB3439}" type="slidenum">
              <a:rPr lang="en-US" smtClean="0"/>
              <a:t>1</a:t>
            </a:fld>
            <a:endParaRPr lang="en-US"/>
          </a:p>
        </p:txBody>
      </p:sp>
    </p:spTree>
    <p:extLst>
      <p:ext uri="{BB962C8B-B14F-4D97-AF65-F5344CB8AC3E}">
        <p14:creationId xmlns:p14="http://schemas.microsoft.com/office/powerpoint/2010/main" val="8775510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1026"/>
          <p:cNvSpPr>
            <a:spLocks noGrp="1" noChangeArrowheads="1"/>
          </p:cNvSpPr>
          <p:nvPr>
            <p:ph type="title"/>
          </p:nvPr>
        </p:nvSpPr>
        <p:spPr>
          <a:xfrm>
            <a:off x="558800" y="228600"/>
            <a:ext cx="7772400" cy="1143000"/>
          </a:xfrm>
        </p:spPr>
        <p:txBody>
          <a:bodyPr/>
          <a:lstStyle/>
          <a:p>
            <a:r>
              <a:rPr lang="en-US" altLang="en-US"/>
              <a:t>Artificial Neurons</a:t>
            </a:r>
          </a:p>
        </p:txBody>
      </p:sp>
      <p:pic>
        <p:nvPicPr>
          <p:cNvPr id="195587" name="Picture 1027" descr="C:\Users\Isabelle\Projects\ETH\Presentations\Lecture3\Neur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5925" y="1706563"/>
            <a:ext cx="2438400" cy="2133600"/>
          </a:xfrm>
          <a:prstGeom prst="rect">
            <a:avLst/>
          </a:prstGeom>
          <a:noFill/>
          <a:extLst>
            <a:ext uri="{909E8E84-426E-40DD-AFC4-6F175D3DCCD1}">
              <a14:hiddenFill xmlns:a14="http://schemas.microsoft.com/office/drawing/2010/main">
                <a:solidFill>
                  <a:srgbClr val="FFFFFF"/>
                </a:solidFill>
              </a14:hiddenFill>
            </a:ext>
          </a:extLst>
        </p:spPr>
      </p:pic>
      <p:grpSp>
        <p:nvGrpSpPr>
          <p:cNvPr id="195588" name="Group 1028"/>
          <p:cNvGrpSpPr>
            <a:grpSpLocks/>
          </p:cNvGrpSpPr>
          <p:nvPr/>
        </p:nvGrpSpPr>
        <p:grpSpPr bwMode="auto">
          <a:xfrm>
            <a:off x="3159125" y="1782763"/>
            <a:ext cx="5410200" cy="3524250"/>
            <a:chOff x="768" y="1008"/>
            <a:chExt cx="4656" cy="3089"/>
          </a:xfrm>
        </p:grpSpPr>
        <p:sp>
          <p:nvSpPr>
            <p:cNvPr id="195589" name="Oval 1029"/>
            <p:cNvSpPr>
              <a:spLocks noChangeArrowheads="1"/>
            </p:cNvSpPr>
            <p:nvPr/>
          </p:nvSpPr>
          <p:spPr bwMode="auto">
            <a:xfrm>
              <a:off x="2448" y="1248"/>
              <a:ext cx="1968" cy="1920"/>
            </a:xfrm>
            <a:prstGeom prst="ellipse">
              <a:avLst/>
            </a:prstGeom>
            <a:solidFill>
              <a:srgbClr val="66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590" name="Rectangle 1030"/>
            <p:cNvSpPr>
              <a:spLocks noChangeArrowheads="1"/>
            </p:cNvSpPr>
            <p:nvPr/>
          </p:nvSpPr>
          <p:spPr bwMode="auto">
            <a:xfrm>
              <a:off x="768" y="1008"/>
              <a:ext cx="432" cy="432"/>
            </a:xfrm>
            <a:prstGeom prst="rect">
              <a:avLst/>
            </a:prstGeom>
            <a:solidFill>
              <a:srgbClr val="FFFF99"/>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591" name="Text Box 1031"/>
            <p:cNvSpPr txBox="1">
              <a:spLocks noChangeArrowheads="1"/>
            </p:cNvSpPr>
            <p:nvPr/>
          </p:nvSpPr>
          <p:spPr bwMode="auto">
            <a:xfrm>
              <a:off x="855" y="1036"/>
              <a:ext cx="378"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2400" b="0"/>
                <a:t>x</a:t>
              </a:r>
              <a:r>
                <a:rPr lang="en-US" altLang="en-US" sz="2400" b="0" baseline="-25000"/>
                <a:t>1</a:t>
              </a:r>
            </a:p>
          </p:txBody>
        </p:sp>
        <p:sp>
          <p:nvSpPr>
            <p:cNvPr id="195592" name="Rectangle 1032"/>
            <p:cNvSpPr>
              <a:spLocks noChangeArrowheads="1"/>
            </p:cNvSpPr>
            <p:nvPr/>
          </p:nvSpPr>
          <p:spPr bwMode="auto">
            <a:xfrm>
              <a:off x="768" y="1584"/>
              <a:ext cx="432" cy="432"/>
            </a:xfrm>
            <a:prstGeom prst="rect">
              <a:avLst/>
            </a:prstGeom>
            <a:solidFill>
              <a:srgbClr val="FFFF99"/>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593" name="Text Box 1033"/>
            <p:cNvSpPr txBox="1">
              <a:spLocks noChangeArrowheads="1"/>
            </p:cNvSpPr>
            <p:nvPr/>
          </p:nvSpPr>
          <p:spPr bwMode="auto">
            <a:xfrm>
              <a:off x="855" y="1610"/>
              <a:ext cx="378"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2400" b="0"/>
                <a:t>x</a:t>
              </a:r>
              <a:r>
                <a:rPr lang="en-US" altLang="en-US" sz="2400" b="0" baseline="-25000"/>
                <a:t>2</a:t>
              </a:r>
            </a:p>
          </p:txBody>
        </p:sp>
        <p:sp>
          <p:nvSpPr>
            <p:cNvPr id="195594" name="Rectangle 1034"/>
            <p:cNvSpPr>
              <a:spLocks noChangeArrowheads="1"/>
            </p:cNvSpPr>
            <p:nvPr/>
          </p:nvSpPr>
          <p:spPr bwMode="auto">
            <a:xfrm>
              <a:off x="768" y="3120"/>
              <a:ext cx="432" cy="432"/>
            </a:xfrm>
            <a:prstGeom prst="rect">
              <a:avLst/>
            </a:prstGeom>
            <a:solidFill>
              <a:srgbClr val="FFFF99"/>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595" name="Text Box 1035"/>
            <p:cNvSpPr txBox="1">
              <a:spLocks noChangeArrowheads="1"/>
            </p:cNvSpPr>
            <p:nvPr/>
          </p:nvSpPr>
          <p:spPr bwMode="auto">
            <a:xfrm>
              <a:off x="855" y="3145"/>
              <a:ext cx="360" cy="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2400" b="0" dirty="0" err="1" smtClean="0"/>
                <a:t>x</a:t>
              </a:r>
              <a:r>
                <a:rPr lang="en-US" altLang="en-US" sz="2400" baseline="-25000" dirty="0" err="1"/>
                <a:t>d</a:t>
              </a:r>
              <a:endParaRPr lang="en-US" altLang="en-US" sz="2400" b="0" baseline="-25000" dirty="0"/>
            </a:p>
          </p:txBody>
        </p:sp>
        <p:sp>
          <p:nvSpPr>
            <p:cNvPr id="195596" name="Rectangle 1036"/>
            <p:cNvSpPr>
              <a:spLocks noChangeArrowheads="1"/>
            </p:cNvSpPr>
            <p:nvPr/>
          </p:nvSpPr>
          <p:spPr bwMode="auto">
            <a:xfrm>
              <a:off x="768" y="3648"/>
              <a:ext cx="432" cy="432"/>
            </a:xfrm>
            <a:prstGeom prst="rect">
              <a:avLst/>
            </a:prstGeom>
            <a:solidFill>
              <a:srgbClr val="FFFF99"/>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597" name="Text Box 1037"/>
            <p:cNvSpPr txBox="1">
              <a:spLocks noChangeArrowheads="1"/>
            </p:cNvSpPr>
            <p:nvPr/>
          </p:nvSpPr>
          <p:spPr bwMode="auto">
            <a:xfrm>
              <a:off x="911" y="3696"/>
              <a:ext cx="242"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t>1</a:t>
              </a:r>
            </a:p>
          </p:txBody>
        </p:sp>
        <p:sp>
          <p:nvSpPr>
            <p:cNvPr id="195598" name="Line 1038"/>
            <p:cNvSpPr>
              <a:spLocks noChangeShapeType="1"/>
            </p:cNvSpPr>
            <p:nvPr/>
          </p:nvSpPr>
          <p:spPr bwMode="auto">
            <a:xfrm>
              <a:off x="1200" y="1200"/>
              <a:ext cx="1296"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599" name="Line 1039"/>
            <p:cNvSpPr>
              <a:spLocks noChangeShapeType="1"/>
            </p:cNvSpPr>
            <p:nvPr/>
          </p:nvSpPr>
          <p:spPr bwMode="auto">
            <a:xfrm>
              <a:off x="1200" y="1776"/>
              <a:ext cx="1248"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600" name="Line 1040"/>
            <p:cNvSpPr>
              <a:spLocks noChangeShapeType="1"/>
            </p:cNvSpPr>
            <p:nvPr/>
          </p:nvSpPr>
          <p:spPr bwMode="auto">
            <a:xfrm flipV="1">
              <a:off x="1200" y="2688"/>
              <a:ext cx="1344"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601" name="Line 1041"/>
            <p:cNvSpPr>
              <a:spLocks noChangeShapeType="1"/>
            </p:cNvSpPr>
            <p:nvPr/>
          </p:nvSpPr>
          <p:spPr bwMode="auto">
            <a:xfrm flipV="1">
              <a:off x="1200" y="2832"/>
              <a:ext cx="1488" cy="10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602" name="Text Box 1042"/>
            <p:cNvSpPr txBox="1">
              <a:spLocks noChangeArrowheads="1"/>
            </p:cNvSpPr>
            <p:nvPr/>
          </p:nvSpPr>
          <p:spPr bwMode="auto">
            <a:xfrm>
              <a:off x="3121" y="1777"/>
              <a:ext cx="817" cy="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6000" b="0">
                  <a:latin typeface="Symbol" pitchFamily="18" charset="2"/>
                </a:rPr>
                <a:t>S</a:t>
              </a:r>
            </a:p>
          </p:txBody>
        </p:sp>
        <p:sp>
          <p:nvSpPr>
            <p:cNvPr id="195603" name="Line 1043"/>
            <p:cNvSpPr>
              <a:spLocks noChangeShapeType="1"/>
            </p:cNvSpPr>
            <p:nvPr/>
          </p:nvSpPr>
          <p:spPr bwMode="auto">
            <a:xfrm>
              <a:off x="4416" y="2208"/>
              <a:ext cx="10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604" name="Text Box 1044"/>
            <p:cNvSpPr txBox="1">
              <a:spLocks noChangeArrowheads="1"/>
            </p:cNvSpPr>
            <p:nvPr/>
          </p:nvSpPr>
          <p:spPr bwMode="auto">
            <a:xfrm>
              <a:off x="4561" y="1872"/>
              <a:ext cx="815"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dirty="0"/>
                <a:t>f(</a:t>
              </a:r>
              <a:r>
                <a:rPr lang="en-US" altLang="en-US" sz="2400" b="1" dirty="0"/>
                <a:t>x</a:t>
              </a:r>
              <a:r>
                <a:rPr lang="en-US" altLang="en-US" sz="2400" b="0" dirty="0"/>
                <a:t>)</a:t>
              </a:r>
            </a:p>
          </p:txBody>
        </p:sp>
        <p:sp>
          <p:nvSpPr>
            <p:cNvPr id="195605" name="Oval 1045"/>
            <p:cNvSpPr>
              <a:spLocks noChangeArrowheads="1"/>
            </p:cNvSpPr>
            <p:nvPr/>
          </p:nvSpPr>
          <p:spPr bwMode="auto">
            <a:xfrm>
              <a:off x="1584" y="1296"/>
              <a:ext cx="432" cy="432"/>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en-US" sz="2400" b="0"/>
                <a:t>w</a:t>
              </a:r>
              <a:r>
                <a:rPr lang="en-US" altLang="en-US" sz="2400" b="0" baseline="-25000"/>
                <a:t>1</a:t>
              </a:r>
            </a:p>
          </p:txBody>
        </p:sp>
        <p:sp>
          <p:nvSpPr>
            <p:cNvPr id="195606" name="Oval 1046"/>
            <p:cNvSpPr>
              <a:spLocks noChangeArrowheads="1"/>
            </p:cNvSpPr>
            <p:nvPr/>
          </p:nvSpPr>
          <p:spPr bwMode="auto">
            <a:xfrm>
              <a:off x="1584" y="1680"/>
              <a:ext cx="432" cy="432"/>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en-US" sz="2400" b="0"/>
                <a:t>w</a:t>
              </a:r>
              <a:r>
                <a:rPr lang="en-US" altLang="en-US" sz="2400" b="0" baseline="-25000"/>
                <a:t>2</a:t>
              </a:r>
            </a:p>
          </p:txBody>
        </p:sp>
        <p:sp>
          <p:nvSpPr>
            <p:cNvPr id="195607" name="Oval 1047"/>
            <p:cNvSpPr>
              <a:spLocks noChangeArrowheads="1"/>
            </p:cNvSpPr>
            <p:nvPr/>
          </p:nvSpPr>
          <p:spPr bwMode="auto">
            <a:xfrm>
              <a:off x="1584" y="2784"/>
              <a:ext cx="432" cy="432"/>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en-US" sz="2400" b="0" dirty="0" err="1" smtClean="0"/>
                <a:t>w</a:t>
              </a:r>
              <a:r>
                <a:rPr lang="en-US" altLang="en-US" sz="2400" baseline="-25000" dirty="0" err="1"/>
                <a:t>d</a:t>
              </a:r>
              <a:endParaRPr lang="en-US" altLang="en-US" sz="2400" b="0" baseline="-25000" dirty="0"/>
            </a:p>
          </p:txBody>
        </p:sp>
        <p:sp>
          <p:nvSpPr>
            <p:cNvPr id="195608" name="Oval 1048"/>
            <p:cNvSpPr>
              <a:spLocks noChangeArrowheads="1"/>
            </p:cNvSpPr>
            <p:nvPr/>
          </p:nvSpPr>
          <p:spPr bwMode="auto">
            <a:xfrm>
              <a:off x="1584" y="3168"/>
              <a:ext cx="432" cy="432"/>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en-US" sz="2400" b="0"/>
                <a:t>b</a:t>
              </a:r>
              <a:endParaRPr lang="en-US" altLang="en-US" sz="2400" b="0" baseline="-25000"/>
            </a:p>
          </p:txBody>
        </p:sp>
        <p:sp>
          <p:nvSpPr>
            <p:cNvPr id="195609" name="Oval 1049"/>
            <p:cNvSpPr>
              <a:spLocks noChangeArrowheads="1"/>
            </p:cNvSpPr>
            <p:nvPr/>
          </p:nvSpPr>
          <p:spPr bwMode="auto">
            <a:xfrm>
              <a:off x="960" y="2256"/>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10" name="Oval 1050"/>
            <p:cNvSpPr>
              <a:spLocks noChangeArrowheads="1"/>
            </p:cNvSpPr>
            <p:nvPr/>
          </p:nvSpPr>
          <p:spPr bwMode="auto">
            <a:xfrm>
              <a:off x="960" y="2448"/>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11" name="Oval 1051"/>
            <p:cNvSpPr>
              <a:spLocks noChangeArrowheads="1"/>
            </p:cNvSpPr>
            <p:nvPr/>
          </p:nvSpPr>
          <p:spPr bwMode="auto">
            <a:xfrm>
              <a:off x="960" y="2640"/>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95612" name="Rectangle 1052"/>
          <p:cNvSpPr>
            <a:spLocks noChangeArrowheads="1"/>
          </p:cNvSpPr>
          <p:nvPr/>
        </p:nvSpPr>
        <p:spPr bwMode="auto">
          <a:xfrm>
            <a:off x="5308600" y="5897563"/>
            <a:ext cx="28749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3200" b="0" dirty="0">
                <a:latin typeface="Arial" pitchFamily="34" charset="0"/>
              </a:rPr>
              <a:t>f(</a:t>
            </a:r>
            <a:r>
              <a:rPr lang="en-US" altLang="en-US" sz="3200" b="1" dirty="0">
                <a:latin typeface="Arial" pitchFamily="34" charset="0"/>
              </a:rPr>
              <a:t>x</a:t>
            </a:r>
            <a:r>
              <a:rPr lang="en-US" altLang="en-US" sz="3200" b="0" dirty="0">
                <a:latin typeface="Arial" pitchFamily="34" charset="0"/>
              </a:rPr>
              <a:t>) = </a:t>
            </a:r>
            <a:r>
              <a:rPr lang="en-US" altLang="en-US" sz="3200" b="1" dirty="0">
                <a:latin typeface="Arial" pitchFamily="34" charset="0"/>
              </a:rPr>
              <a:t>w</a:t>
            </a:r>
            <a:r>
              <a:rPr lang="en-US" altLang="en-US" sz="3200" dirty="0">
                <a:latin typeface="Arial" pitchFamily="34" charset="0"/>
              </a:rPr>
              <a:t> </a:t>
            </a:r>
            <a:r>
              <a:rPr lang="en-US" altLang="en-US" sz="2800" b="0" dirty="0">
                <a:latin typeface="Arial" pitchFamily="34" charset="0"/>
                <a:sym typeface="Symbol" pitchFamily="18" charset="2"/>
              </a:rPr>
              <a:t></a:t>
            </a:r>
            <a:r>
              <a:rPr lang="en-US" altLang="en-US" sz="3200" b="0" dirty="0">
                <a:latin typeface="Arial" pitchFamily="34" charset="0"/>
              </a:rPr>
              <a:t> </a:t>
            </a:r>
            <a:r>
              <a:rPr lang="en-US" altLang="en-US" sz="3200" b="1" dirty="0">
                <a:latin typeface="Arial" pitchFamily="34" charset="0"/>
              </a:rPr>
              <a:t>x</a:t>
            </a:r>
            <a:r>
              <a:rPr lang="en-US" altLang="en-US" sz="3200" b="0" dirty="0">
                <a:latin typeface="Arial" pitchFamily="34" charset="0"/>
              </a:rPr>
              <a:t> + b</a:t>
            </a:r>
          </a:p>
        </p:txBody>
      </p:sp>
      <p:sp>
        <p:nvSpPr>
          <p:cNvPr id="195617" name="Text Box 1057"/>
          <p:cNvSpPr txBox="1">
            <a:spLocks noChangeArrowheads="1"/>
          </p:cNvSpPr>
          <p:nvPr/>
        </p:nvSpPr>
        <p:spPr bwMode="auto">
          <a:xfrm>
            <a:off x="7883525" y="3611563"/>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solidFill>
                  <a:srgbClr val="990000"/>
                </a:solidFill>
              </a:rPr>
              <a:t>Axon</a:t>
            </a:r>
          </a:p>
        </p:txBody>
      </p:sp>
      <p:sp>
        <p:nvSpPr>
          <p:cNvPr id="195618" name="Text Box 1058"/>
          <p:cNvSpPr txBox="1">
            <a:spLocks noChangeArrowheads="1"/>
          </p:cNvSpPr>
          <p:nvPr/>
        </p:nvSpPr>
        <p:spPr bwMode="auto">
          <a:xfrm>
            <a:off x="4225925" y="5059363"/>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solidFill>
                  <a:srgbClr val="990000"/>
                </a:solidFill>
              </a:rPr>
              <a:t>Synapses</a:t>
            </a:r>
          </a:p>
        </p:txBody>
      </p:sp>
      <p:sp>
        <p:nvSpPr>
          <p:cNvPr id="195619" name="Text Box 1059"/>
          <p:cNvSpPr txBox="1">
            <a:spLocks noChangeArrowheads="1"/>
          </p:cNvSpPr>
          <p:nvPr/>
        </p:nvSpPr>
        <p:spPr bwMode="auto">
          <a:xfrm>
            <a:off x="1635125" y="4144963"/>
            <a:ext cx="1524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solidFill>
                  <a:srgbClr val="990000"/>
                </a:solidFill>
              </a:rPr>
              <a:t>Activation of other neurons</a:t>
            </a:r>
          </a:p>
        </p:txBody>
      </p:sp>
      <p:sp>
        <p:nvSpPr>
          <p:cNvPr id="195620" name="Line 1060"/>
          <p:cNvSpPr>
            <a:spLocks noChangeShapeType="1"/>
          </p:cNvSpPr>
          <p:nvPr/>
        </p:nvSpPr>
        <p:spPr bwMode="auto">
          <a:xfrm flipH="1" flipV="1">
            <a:off x="4454525" y="4754563"/>
            <a:ext cx="152400" cy="381000"/>
          </a:xfrm>
          <a:prstGeom prst="line">
            <a:avLst/>
          </a:prstGeom>
          <a:noFill/>
          <a:ln w="9525">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621" name="Text Box 1061"/>
          <p:cNvSpPr txBox="1">
            <a:spLocks noChangeArrowheads="1"/>
          </p:cNvSpPr>
          <p:nvPr/>
        </p:nvSpPr>
        <p:spPr bwMode="auto">
          <a:xfrm>
            <a:off x="5521325" y="4754563"/>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solidFill>
                  <a:srgbClr val="990000"/>
                </a:solidFill>
              </a:rPr>
              <a:t>Dendrites</a:t>
            </a:r>
          </a:p>
        </p:txBody>
      </p:sp>
      <p:sp>
        <p:nvSpPr>
          <p:cNvPr id="195622" name="Line 1062"/>
          <p:cNvSpPr>
            <a:spLocks noChangeShapeType="1"/>
          </p:cNvSpPr>
          <p:nvPr/>
        </p:nvSpPr>
        <p:spPr bwMode="auto">
          <a:xfrm flipH="1" flipV="1">
            <a:off x="5064125" y="4144963"/>
            <a:ext cx="533400" cy="609600"/>
          </a:xfrm>
          <a:prstGeom prst="line">
            <a:avLst/>
          </a:prstGeom>
          <a:noFill/>
          <a:ln w="9525">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623" name="Text Box 1063"/>
          <p:cNvSpPr txBox="1">
            <a:spLocks noChangeArrowheads="1"/>
          </p:cNvSpPr>
          <p:nvPr/>
        </p:nvSpPr>
        <p:spPr bwMode="auto">
          <a:xfrm>
            <a:off x="6511925" y="1630363"/>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solidFill>
                  <a:srgbClr val="990000"/>
                </a:solidFill>
              </a:rPr>
              <a:t>Cell potential</a:t>
            </a:r>
          </a:p>
        </p:txBody>
      </p:sp>
      <p:sp>
        <p:nvSpPr>
          <p:cNvPr id="195624" name="Line 1064"/>
          <p:cNvSpPr>
            <a:spLocks noChangeShapeType="1"/>
          </p:cNvSpPr>
          <p:nvPr/>
        </p:nvSpPr>
        <p:spPr bwMode="auto">
          <a:xfrm>
            <a:off x="7578725" y="2087563"/>
            <a:ext cx="228600" cy="685800"/>
          </a:xfrm>
          <a:prstGeom prst="line">
            <a:avLst/>
          </a:prstGeom>
          <a:noFill/>
          <a:ln w="9525">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625" name="Line 1065"/>
          <p:cNvSpPr>
            <a:spLocks noChangeShapeType="1"/>
          </p:cNvSpPr>
          <p:nvPr/>
        </p:nvSpPr>
        <p:spPr bwMode="auto">
          <a:xfrm flipV="1">
            <a:off x="8340725" y="3230563"/>
            <a:ext cx="76200" cy="533400"/>
          </a:xfrm>
          <a:prstGeom prst="line">
            <a:avLst/>
          </a:prstGeom>
          <a:noFill/>
          <a:ln w="9525">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626" name="Text Box 1066"/>
          <p:cNvSpPr txBox="1">
            <a:spLocks noChangeArrowheads="1"/>
          </p:cNvSpPr>
          <p:nvPr/>
        </p:nvSpPr>
        <p:spPr bwMode="auto">
          <a:xfrm>
            <a:off x="6054725" y="4221163"/>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solidFill>
                  <a:srgbClr val="990000"/>
                </a:solidFill>
              </a:rPr>
              <a:t>Activation function</a:t>
            </a:r>
          </a:p>
        </p:txBody>
      </p:sp>
      <p:sp>
        <p:nvSpPr>
          <p:cNvPr id="195627" name="Line 1067"/>
          <p:cNvSpPr>
            <a:spLocks noChangeShapeType="1"/>
          </p:cNvSpPr>
          <p:nvPr/>
        </p:nvSpPr>
        <p:spPr bwMode="auto">
          <a:xfrm flipV="1">
            <a:off x="7502525" y="3382963"/>
            <a:ext cx="423863" cy="914400"/>
          </a:xfrm>
          <a:prstGeom prst="line">
            <a:avLst/>
          </a:prstGeom>
          <a:noFill/>
          <a:ln w="9525">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628" name="Rectangle 1068"/>
          <p:cNvSpPr>
            <a:spLocks noChangeArrowheads="1"/>
          </p:cNvSpPr>
          <p:nvPr/>
        </p:nvSpPr>
        <p:spPr bwMode="auto">
          <a:xfrm>
            <a:off x="5080000" y="5745163"/>
            <a:ext cx="3429000" cy="990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29" name="Text Box 1069"/>
          <p:cNvSpPr txBox="1">
            <a:spLocks noChangeArrowheads="1"/>
          </p:cNvSpPr>
          <p:nvPr/>
        </p:nvSpPr>
        <p:spPr bwMode="auto">
          <a:xfrm>
            <a:off x="400050" y="6027738"/>
            <a:ext cx="419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i="1">
                <a:solidFill>
                  <a:srgbClr val="003399"/>
                </a:solidFill>
                <a:latin typeface="Arial" pitchFamily="34" charset="0"/>
                <a:cs typeface="Arial" pitchFamily="34" charset="0"/>
              </a:rPr>
              <a:t>McCulloch and Pitts, 1943</a:t>
            </a:r>
            <a:r>
              <a:rPr lang="en-US" altLang="en-US" sz="2400" b="0">
                <a:solidFill>
                  <a:srgbClr val="000000"/>
                </a:solidFill>
                <a:latin typeface="Arial" pitchFamily="34" charset="0"/>
                <a:cs typeface="Arial" pitchFamily="34" charset="0"/>
              </a:rPr>
              <a:t> </a:t>
            </a:r>
            <a:endParaRPr lang="en-US" altLang="en-US" sz="2400" b="0"/>
          </a:p>
        </p:txBody>
      </p:sp>
      <p:sp>
        <p:nvSpPr>
          <p:cNvPr id="2" name="Slide Number Placeholder 1"/>
          <p:cNvSpPr>
            <a:spLocks noGrp="1"/>
          </p:cNvSpPr>
          <p:nvPr>
            <p:ph type="sldNum" sz="quarter" idx="12"/>
          </p:nvPr>
        </p:nvSpPr>
        <p:spPr/>
        <p:txBody>
          <a:bodyPr/>
          <a:lstStyle/>
          <a:p>
            <a:fld id="{DF7AE947-2A1D-49DB-AAF9-66B4A4AB3439}" type="slidenum">
              <a:rPr lang="en-US" smtClean="0"/>
              <a:t>10</a:t>
            </a:fld>
            <a:endParaRPr lang="en-US"/>
          </a:p>
        </p:txBody>
      </p:sp>
      <p:grpSp>
        <p:nvGrpSpPr>
          <p:cNvPr id="44" name="Group 29"/>
          <p:cNvGrpSpPr>
            <a:grpSpLocks/>
          </p:cNvGrpSpPr>
          <p:nvPr/>
        </p:nvGrpSpPr>
        <p:grpSpPr bwMode="auto">
          <a:xfrm>
            <a:off x="7807325" y="2773363"/>
            <a:ext cx="762000" cy="609600"/>
            <a:chOff x="4944" y="1872"/>
            <a:chExt cx="480" cy="624"/>
          </a:xfrm>
        </p:grpSpPr>
        <p:sp>
          <p:nvSpPr>
            <p:cNvPr id="45" name="Line 30"/>
            <p:cNvSpPr>
              <a:spLocks noChangeShapeType="1"/>
            </p:cNvSpPr>
            <p:nvPr/>
          </p:nvSpPr>
          <p:spPr bwMode="auto">
            <a:xfrm>
              <a:off x="4944" y="249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31"/>
            <p:cNvSpPr>
              <a:spLocks noChangeShapeType="1"/>
            </p:cNvSpPr>
            <p:nvPr/>
          </p:nvSpPr>
          <p:spPr bwMode="auto">
            <a:xfrm flipV="1">
              <a:off x="5184" y="1872"/>
              <a:ext cx="0"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Line 32"/>
            <p:cNvSpPr>
              <a:spLocks noChangeShapeType="1"/>
            </p:cNvSpPr>
            <p:nvPr/>
          </p:nvSpPr>
          <p:spPr bwMode="auto">
            <a:xfrm>
              <a:off x="5184" y="187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5078162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1026"/>
          <p:cNvSpPr>
            <a:spLocks noGrp="1" noChangeArrowheads="1"/>
          </p:cNvSpPr>
          <p:nvPr>
            <p:ph type="title"/>
          </p:nvPr>
        </p:nvSpPr>
        <p:spPr>
          <a:xfrm>
            <a:off x="609600" y="203200"/>
            <a:ext cx="7772400" cy="1143000"/>
          </a:xfrm>
        </p:spPr>
        <p:txBody>
          <a:bodyPr/>
          <a:lstStyle/>
          <a:p>
            <a:r>
              <a:rPr lang="en-US" altLang="en-US"/>
              <a:t>Hebb’s Rule</a:t>
            </a:r>
          </a:p>
        </p:txBody>
      </p:sp>
      <p:sp>
        <p:nvSpPr>
          <p:cNvPr id="196611" name="Rectangle 1027"/>
          <p:cNvSpPr>
            <a:spLocks noGrp="1" noChangeArrowheads="1"/>
          </p:cNvSpPr>
          <p:nvPr>
            <p:ph type="body" idx="1"/>
          </p:nvPr>
        </p:nvSpPr>
        <p:spPr>
          <a:xfrm>
            <a:off x="3124994" y="1600200"/>
            <a:ext cx="3810000" cy="1219200"/>
          </a:xfrm>
        </p:spPr>
        <p:txBody>
          <a:bodyPr>
            <a:normAutofit/>
          </a:bodyPr>
          <a:lstStyle/>
          <a:p>
            <a:pPr>
              <a:buFontTx/>
              <a:buNone/>
            </a:pPr>
            <a:r>
              <a:rPr lang="en-US" altLang="en-US" dirty="0" err="1" smtClean="0"/>
              <a:t>w</a:t>
            </a:r>
            <a:r>
              <a:rPr lang="en-US" altLang="en-US" baseline="-25000" dirty="0" err="1"/>
              <a:t>i</a:t>
            </a:r>
            <a:r>
              <a:rPr lang="en-US" altLang="en-US" dirty="0" smtClean="0"/>
              <a:t> </a:t>
            </a:r>
            <a:r>
              <a:rPr lang="en-US" altLang="en-US" dirty="0">
                <a:sym typeface="Symbol" pitchFamily="18" charset="2"/>
              </a:rPr>
              <a:t></a:t>
            </a:r>
            <a:r>
              <a:rPr lang="en-US" altLang="en-US" dirty="0"/>
              <a:t> </a:t>
            </a:r>
            <a:r>
              <a:rPr lang="en-US" altLang="en-US" dirty="0" err="1" smtClean="0"/>
              <a:t>w</a:t>
            </a:r>
            <a:r>
              <a:rPr lang="en-US" altLang="en-US" baseline="-25000" dirty="0" err="1"/>
              <a:t>i</a:t>
            </a:r>
            <a:r>
              <a:rPr lang="en-US" altLang="en-US" dirty="0" smtClean="0"/>
              <a:t> </a:t>
            </a:r>
            <a:r>
              <a:rPr lang="en-US" altLang="en-US" dirty="0"/>
              <a:t>+ </a:t>
            </a:r>
            <a:r>
              <a:rPr lang="en-US" altLang="en-US" dirty="0" err="1" smtClean="0"/>
              <a:t>y</a:t>
            </a:r>
            <a:r>
              <a:rPr lang="en-US" altLang="en-US" baseline="30000" dirty="0" err="1" smtClean="0"/>
              <a:t>k</a:t>
            </a:r>
            <a:r>
              <a:rPr lang="en-US" altLang="en-US" dirty="0" smtClean="0"/>
              <a:t> </a:t>
            </a:r>
            <a:r>
              <a:rPr lang="en-US" altLang="en-US" dirty="0" err="1" smtClean="0"/>
              <a:t>x</a:t>
            </a:r>
            <a:r>
              <a:rPr lang="en-US" altLang="en-US" baseline="30000" dirty="0" err="1" smtClean="0"/>
              <a:t>k</a:t>
            </a:r>
            <a:r>
              <a:rPr lang="en-US" altLang="en-US" baseline="-25000" dirty="0" err="1" smtClean="0"/>
              <a:t>i</a:t>
            </a:r>
            <a:endParaRPr lang="en-US" altLang="en-US" dirty="0"/>
          </a:p>
          <a:p>
            <a:pPr>
              <a:buFontTx/>
              <a:buNone/>
            </a:pPr>
            <a:endParaRPr lang="en-US" altLang="en-US" baseline="-25000" dirty="0"/>
          </a:p>
          <a:p>
            <a:pPr>
              <a:buFontTx/>
              <a:buNone/>
            </a:pPr>
            <a:endParaRPr lang="en-US" altLang="en-US" dirty="0"/>
          </a:p>
        </p:txBody>
      </p:sp>
      <p:pic>
        <p:nvPicPr>
          <p:cNvPr id="196640" name="Picture 1056" descr="C:\Users\Isabelle\Projects\ETH\Presentations\Lecture3\synaps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657600"/>
            <a:ext cx="3314700" cy="2651125"/>
          </a:xfrm>
          <a:prstGeom prst="rect">
            <a:avLst/>
          </a:prstGeom>
          <a:noFill/>
          <a:extLst>
            <a:ext uri="{909E8E84-426E-40DD-AFC4-6F175D3DCCD1}">
              <a14:hiddenFill xmlns:a14="http://schemas.microsoft.com/office/drawing/2010/main">
                <a:solidFill>
                  <a:srgbClr val="FFFFFF"/>
                </a:solidFill>
              </a14:hiddenFill>
            </a:ext>
          </a:extLst>
        </p:spPr>
      </p:pic>
      <p:sp>
        <p:nvSpPr>
          <p:cNvPr id="196641" name="Text Box 1057"/>
          <p:cNvSpPr txBox="1">
            <a:spLocks noChangeArrowheads="1"/>
          </p:cNvSpPr>
          <p:nvPr/>
        </p:nvSpPr>
        <p:spPr bwMode="auto">
          <a:xfrm>
            <a:off x="8066088" y="4105275"/>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solidFill>
                  <a:srgbClr val="990000"/>
                </a:solidFill>
              </a:rPr>
              <a:t>Axon</a:t>
            </a:r>
          </a:p>
        </p:txBody>
      </p:sp>
      <p:grpSp>
        <p:nvGrpSpPr>
          <p:cNvPr id="196649" name="Group 1065"/>
          <p:cNvGrpSpPr>
            <a:grpSpLocks/>
          </p:cNvGrpSpPr>
          <p:nvPr/>
        </p:nvGrpSpPr>
        <p:grpSpPr bwMode="auto">
          <a:xfrm>
            <a:off x="3036888" y="3038475"/>
            <a:ext cx="5715000" cy="3048000"/>
            <a:chOff x="1913" y="1914"/>
            <a:chExt cx="3600" cy="1920"/>
          </a:xfrm>
        </p:grpSpPr>
        <p:sp>
          <p:nvSpPr>
            <p:cNvPr id="196612" name="Rectangle 1028"/>
            <p:cNvSpPr>
              <a:spLocks noChangeArrowheads="1"/>
            </p:cNvSpPr>
            <p:nvPr/>
          </p:nvSpPr>
          <p:spPr bwMode="auto">
            <a:xfrm>
              <a:off x="4793" y="2250"/>
              <a:ext cx="336" cy="318"/>
            </a:xfrm>
            <a:prstGeom prst="rect">
              <a:avLst/>
            </a:prstGeom>
            <a:solidFill>
              <a:srgbClr val="FF9966"/>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13" name="Line 1029"/>
            <p:cNvSpPr>
              <a:spLocks noChangeShapeType="1"/>
            </p:cNvSpPr>
            <p:nvPr/>
          </p:nvSpPr>
          <p:spPr bwMode="auto">
            <a:xfrm>
              <a:off x="3096" y="2322"/>
              <a:ext cx="643" cy="1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614" name="Oval 1030"/>
            <p:cNvSpPr>
              <a:spLocks noChangeArrowheads="1"/>
            </p:cNvSpPr>
            <p:nvPr/>
          </p:nvSpPr>
          <p:spPr bwMode="auto">
            <a:xfrm>
              <a:off x="3739" y="2042"/>
              <a:ext cx="1014" cy="1020"/>
            </a:xfrm>
            <a:prstGeom prst="ellipse">
              <a:avLst/>
            </a:prstGeom>
            <a:solidFill>
              <a:srgbClr val="66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15" name="Rectangle 1031"/>
            <p:cNvSpPr>
              <a:spLocks noChangeArrowheads="1"/>
            </p:cNvSpPr>
            <p:nvPr/>
          </p:nvSpPr>
          <p:spPr bwMode="auto">
            <a:xfrm>
              <a:off x="2873" y="1914"/>
              <a:ext cx="223" cy="230"/>
            </a:xfrm>
            <a:prstGeom prst="rect">
              <a:avLst/>
            </a:prstGeom>
            <a:solidFill>
              <a:srgbClr val="FFFF99"/>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16" name="Text Box 1032"/>
            <p:cNvSpPr txBox="1">
              <a:spLocks noChangeArrowheads="1"/>
            </p:cNvSpPr>
            <p:nvPr/>
          </p:nvSpPr>
          <p:spPr bwMode="auto">
            <a:xfrm>
              <a:off x="2917" y="1989"/>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endParaRPr lang="en-US" altLang="en-US" sz="2400" b="0" baseline="-25000"/>
            </a:p>
          </p:txBody>
        </p:sp>
        <p:sp>
          <p:nvSpPr>
            <p:cNvPr id="196617" name="Rectangle 1033"/>
            <p:cNvSpPr>
              <a:spLocks noChangeArrowheads="1"/>
            </p:cNvSpPr>
            <p:nvPr/>
          </p:nvSpPr>
          <p:spPr bwMode="auto">
            <a:xfrm>
              <a:off x="2825" y="2154"/>
              <a:ext cx="336" cy="318"/>
            </a:xfrm>
            <a:prstGeom prst="rect">
              <a:avLst/>
            </a:prstGeom>
            <a:solidFill>
              <a:srgbClr val="FF9966"/>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18" name="Rectangle 1034"/>
            <p:cNvSpPr>
              <a:spLocks noChangeArrowheads="1"/>
            </p:cNvSpPr>
            <p:nvPr/>
          </p:nvSpPr>
          <p:spPr bwMode="auto">
            <a:xfrm>
              <a:off x="2873" y="3036"/>
              <a:ext cx="223" cy="230"/>
            </a:xfrm>
            <a:prstGeom prst="rect">
              <a:avLst/>
            </a:prstGeom>
            <a:solidFill>
              <a:srgbClr val="FFFF99"/>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19" name="Text Box 1035"/>
            <p:cNvSpPr txBox="1">
              <a:spLocks noChangeArrowheads="1"/>
            </p:cNvSpPr>
            <p:nvPr/>
          </p:nvSpPr>
          <p:spPr bwMode="auto">
            <a:xfrm>
              <a:off x="2917" y="3111"/>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endParaRPr lang="en-US" altLang="en-US" sz="2400" b="0" baseline="-25000"/>
            </a:p>
          </p:txBody>
        </p:sp>
        <p:sp>
          <p:nvSpPr>
            <p:cNvPr id="196620" name="Rectangle 1036"/>
            <p:cNvSpPr>
              <a:spLocks noChangeArrowheads="1"/>
            </p:cNvSpPr>
            <p:nvPr/>
          </p:nvSpPr>
          <p:spPr bwMode="auto">
            <a:xfrm>
              <a:off x="2873" y="3317"/>
              <a:ext cx="223" cy="229"/>
            </a:xfrm>
            <a:prstGeom prst="rect">
              <a:avLst/>
            </a:prstGeom>
            <a:solidFill>
              <a:srgbClr val="FFFF99"/>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21" name="Line 1037"/>
            <p:cNvSpPr>
              <a:spLocks noChangeShapeType="1"/>
            </p:cNvSpPr>
            <p:nvPr/>
          </p:nvSpPr>
          <p:spPr bwMode="auto">
            <a:xfrm>
              <a:off x="3096" y="2016"/>
              <a:ext cx="668" cy="3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622" name="Line 1038"/>
            <p:cNvSpPr>
              <a:spLocks noChangeShapeType="1"/>
            </p:cNvSpPr>
            <p:nvPr/>
          </p:nvSpPr>
          <p:spPr bwMode="auto">
            <a:xfrm flipV="1">
              <a:off x="3096" y="2807"/>
              <a:ext cx="692" cy="33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623" name="Line 1039"/>
            <p:cNvSpPr>
              <a:spLocks noChangeShapeType="1"/>
            </p:cNvSpPr>
            <p:nvPr/>
          </p:nvSpPr>
          <p:spPr bwMode="auto">
            <a:xfrm flipV="1">
              <a:off x="3096" y="2883"/>
              <a:ext cx="767" cy="5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624" name="Text Box 1040"/>
            <p:cNvSpPr txBox="1">
              <a:spLocks noChangeArrowheads="1"/>
            </p:cNvSpPr>
            <p:nvPr/>
          </p:nvSpPr>
          <p:spPr bwMode="auto">
            <a:xfrm>
              <a:off x="4085" y="2322"/>
              <a:ext cx="42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4000" b="0">
                  <a:latin typeface="Symbol" pitchFamily="18" charset="2"/>
                </a:rPr>
                <a:t>S</a:t>
              </a:r>
            </a:p>
          </p:txBody>
        </p:sp>
        <p:sp>
          <p:nvSpPr>
            <p:cNvPr id="196625" name="Line 1041"/>
            <p:cNvSpPr>
              <a:spLocks noChangeShapeType="1"/>
            </p:cNvSpPr>
            <p:nvPr/>
          </p:nvSpPr>
          <p:spPr bwMode="auto">
            <a:xfrm flipV="1">
              <a:off x="4745" y="2538"/>
              <a:ext cx="768" cy="1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626" name="Text Box 1042"/>
            <p:cNvSpPr txBox="1">
              <a:spLocks noChangeArrowheads="1"/>
            </p:cNvSpPr>
            <p:nvPr/>
          </p:nvSpPr>
          <p:spPr bwMode="auto">
            <a:xfrm>
              <a:off x="4841" y="2250"/>
              <a:ext cx="4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t>y</a:t>
              </a:r>
            </a:p>
          </p:txBody>
        </p:sp>
        <p:sp>
          <p:nvSpPr>
            <p:cNvPr id="196627" name="Oval 1043"/>
            <p:cNvSpPr>
              <a:spLocks noChangeArrowheads="1"/>
            </p:cNvSpPr>
            <p:nvPr/>
          </p:nvSpPr>
          <p:spPr bwMode="auto">
            <a:xfrm>
              <a:off x="3294" y="2067"/>
              <a:ext cx="222" cy="23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sz="2400" b="0" baseline="-25000"/>
            </a:p>
          </p:txBody>
        </p:sp>
        <p:sp>
          <p:nvSpPr>
            <p:cNvPr id="196628" name="Oval 1044"/>
            <p:cNvSpPr>
              <a:spLocks noChangeArrowheads="1"/>
            </p:cNvSpPr>
            <p:nvPr/>
          </p:nvSpPr>
          <p:spPr bwMode="auto">
            <a:xfrm>
              <a:off x="3209" y="2202"/>
              <a:ext cx="355" cy="363"/>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sz="2400" b="0" baseline="-25000"/>
            </a:p>
          </p:txBody>
        </p:sp>
        <p:sp>
          <p:nvSpPr>
            <p:cNvPr id="196629" name="Oval 1045"/>
            <p:cNvSpPr>
              <a:spLocks noChangeArrowheads="1"/>
            </p:cNvSpPr>
            <p:nvPr/>
          </p:nvSpPr>
          <p:spPr bwMode="auto">
            <a:xfrm>
              <a:off x="3294" y="2858"/>
              <a:ext cx="222" cy="22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sz="2400" b="0" baseline="-25000"/>
            </a:p>
          </p:txBody>
        </p:sp>
        <p:sp>
          <p:nvSpPr>
            <p:cNvPr id="196630" name="Oval 1046"/>
            <p:cNvSpPr>
              <a:spLocks noChangeArrowheads="1"/>
            </p:cNvSpPr>
            <p:nvPr/>
          </p:nvSpPr>
          <p:spPr bwMode="auto">
            <a:xfrm>
              <a:off x="3294" y="3062"/>
              <a:ext cx="222" cy="22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sz="2400" b="0" baseline="-25000"/>
            </a:p>
          </p:txBody>
        </p:sp>
        <p:sp>
          <p:nvSpPr>
            <p:cNvPr id="196631" name="Oval 1047"/>
            <p:cNvSpPr>
              <a:spLocks noChangeArrowheads="1"/>
            </p:cNvSpPr>
            <p:nvPr/>
          </p:nvSpPr>
          <p:spPr bwMode="auto">
            <a:xfrm>
              <a:off x="2972" y="2577"/>
              <a:ext cx="25" cy="26"/>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32" name="Oval 1048"/>
            <p:cNvSpPr>
              <a:spLocks noChangeArrowheads="1"/>
            </p:cNvSpPr>
            <p:nvPr/>
          </p:nvSpPr>
          <p:spPr bwMode="auto">
            <a:xfrm>
              <a:off x="2972" y="2679"/>
              <a:ext cx="25" cy="26"/>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33" name="Oval 1049"/>
            <p:cNvSpPr>
              <a:spLocks noChangeArrowheads="1"/>
            </p:cNvSpPr>
            <p:nvPr/>
          </p:nvSpPr>
          <p:spPr bwMode="auto">
            <a:xfrm>
              <a:off x="2972" y="2781"/>
              <a:ext cx="25" cy="26"/>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6634" name="Group 1050"/>
            <p:cNvGrpSpPr>
              <a:grpSpLocks/>
            </p:cNvGrpSpPr>
            <p:nvPr/>
          </p:nvGrpSpPr>
          <p:grpSpPr bwMode="auto">
            <a:xfrm>
              <a:off x="4841" y="2586"/>
              <a:ext cx="247" cy="192"/>
              <a:chOff x="4944" y="1872"/>
              <a:chExt cx="480" cy="624"/>
            </a:xfrm>
          </p:grpSpPr>
          <p:sp>
            <p:nvSpPr>
              <p:cNvPr id="196635" name="Line 1051"/>
              <p:cNvSpPr>
                <a:spLocks noChangeShapeType="1"/>
              </p:cNvSpPr>
              <p:nvPr/>
            </p:nvSpPr>
            <p:spPr bwMode="auto">
              <a:xfrm>
                <a:off x="4944" y="249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636" name="Line 1052"/>
              <p:cNvSpPr>
                <a:spLocks noChangeShapeType="1"/>
              </p:cNvSpPr>
              <p:nvPr/>
            </p:nvSpPr>
            <p:spPr bwMode="auto">
              <a:xfrm flipV="1">
                <a:off x="5184" y="1872"/>
                <a:ext cx="0"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637" name="Line 1053"/>
              <p:cNvSpPr>
                <a:spLocks noChangeShapeType="1"/>
              </p:cNvSpPr>
              <p:nvPr/>
            </p:nvSpPr>
            <p:spPr bwMode="auto">
              <a:xfrm>
                <a:off x="5184" y="187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96638" name="Text Box 1054"/>
            <p:cNvSpPr txBox="1">
              <a:spLocks noChangeArrowheads="1"/>
            </p:cNvSpPr>
            <p:nvPr/>
          </p:nvSpPr>
          <p:spPr bwMode="auto">
            <a:xfrm>
              <a:off x="2873" y="2106"/>
              <a:ext cx="4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dirty="0" smtClean="0"/>
                <a:t>x</a:t>
              </a:r>
              <a:r>
                <a:rPr lang="en-US" altLang="en-US" sz="2400" baseline="-25000" dirty="0"/>
                <a:t>i</a:t>
              </a:r>
              <a:endParaRPr lang="en-US" altLang="en-US" sz="2400" b="0" baseline="-25000" dirty="0"/>
            </a:p>
          </p:txBody>
        </p:sp>
        <p:sp>
          <p:nvSpPr>
            <p:cNvPr id="196639" name="Text Box 1055"/>
            <p:cNvSpPr txBox="1">
              <a:spLocks noChangeArrowheads="1"/>
            </p:cNvSpPr>
            <p:nvPr/>
          </p:nvSpPr>
          <p:spPr bwMode="auto">
            <a:xfrm>
              <a:off x="3257" y="2202"/>
              <a:ext cx="4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dirty="0" err="1" smtClean="0"/>
                <a:t>w</a:t>
              </a:r>
              <a:r>
                <a:rPr lang="en-US" altLang="en-US" sz="2400" baseline="-25000" dirty="0" err="1"/>
                <a:t>i</a:t>
              </a:r>
              <a:endParaRPr lang="en-US" altLang="en-US" sz="2400" b="0" baseline="-25000" dirty="0"/>
            </a:p>
          </p:txBody>
        </p:sp>
        <p:sp>
          <p:nvSpPr>
            <p:cNvPr id="196642" name="Text Box 1058"/>
            <p:cNvSpPr txBox="1">
              <a:spLocks noChangeArrowheads="1"/>
            </p:cNvSpPr>
            <p:nvPr/>
          </p:nvSpPr>
          <p:spPr bwMode="auto">
            <a:xfrm>
              <a:off x="3449" y="3546"/>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solidFill>
                    <a:srgbClr val="990000"/>
                  </a:solidFill>
                </a:rPr>
                <a:t>Synapse</a:t>
              </a:r>
            </a:p>
          </p:txBody>
        </p:sp>
        <p:sp>
          <p:nvSpPr>
            <p:cNvPr id="196643" name="Text Box 1059"/>
            <p:cNvSpPr txBox="1">
              <a:spLocks noChangeArrowheads="1"/>
            </p:cNvSpPr>
            <p:nvPr/>
          </p:nvSpPr>
          <p:spPr bwMode="auto">
            <a:xfrm>
              <a:off x="1913" y="1914"/>
              <a:ext cx="960"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solidFill>
                    <a:srgbClr val="990000"/>
                  </a:solidFill>
                </a:rPr>
                <a:t>Activation of another neuron</a:t>
              </a:r>
            </a:p>
          </p:txBody>
        </p:sp>
        <p:sp>
          <p:nvSpPr>
            <p:cNvPr id="196644" name="Line 1060"/>
            <p:cNvSpPr>
              <a:spLocks noChangeShapeType="1"/>
            </p:cNvSpPr>
            <p:nvPr/>
          </p:nvSpPr>
          <p:spPr bwMode="auto">
            <a:xfrm flipH="1" flipV="1">
              <a:off x="3449" y="3354"/>
              <a:ext cx="96" cy="240"/>
            </a:xfrm>
            <a:prstGeom prst="line">
              <a:avLst/>
            </a:prstGeom>
            <a:noFill/>
            <a:ln w="9525">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645" name="Text Box 1061"/>
            <p:cNvSpPr txBox="1">
              <a:spLocks noChangeArrowheads="1"/>
            </p:cNvSpPr>
            <p:nvPr/>
          </p:nvSpPr>
          <p:spPr bwMode="auto">
            <a:xfrm>
              <a:off x="3689" y="3210"/>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solidFill>
                    <a:srgbClr val="990000"/>
                  </a:solidFill>
                </a:rPr>
                <a:t>Dendrite</a:t>
              </a:r>
            </a:p>
          </p:txBody>
        </p:sp>
        <p:sp>
          <p:nvSpPr>
            <p:cNvPr id="196646" name="Line 1062"/>
            <p:cNvSpPr>
              <a:spLocks noChangeShapeType="1"/>
            </p:cNvSpPr>
            <p:nvPr/>
          </p:nvSpPr>
          <p:spPr bwMode="auto">
            <a:xfrm flipH="1" flipV="1">
              <a:off x="3689" y="3066"/>
              <a:ext cx="144" cy="192"/>
            </a:xfrm>
            <a:prstGeom prst="line">
              <a:avLst/>
            </a:prstGeom>
            <a:noFill/>
            <a:ln w="9525">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 name="Slide Number Placeholder 1"/>
          <p:cNvSpPr>
            <a:spLocks noGrp="1"/>
          </p:cNvSpPr>
          <p:nvPr>
            <p:ph type="sldNum" sz="quarter" idx="12"/>
          </p:nvPr>
        </p:nvSpPr>
        <p:spPr/>
        <p:txBody>
          <a:bodyPr/>
          <a:lstStyle/>
          <a:p>
            <a:fld id="{DF7AE947-2A1D-49DB-AAF9-66B4A4AB3439}" type="slidenum">
              <a:rPr lang="en-US" smtClean="0"/>
              <a:t>11</a:t>
            </a:fld>
            <a:endParaRPr lang="en-US"/>
          </a:p>
        </p:txBody>
      </p:sp>
      <p:sp>
        <p:nvSpPr>
          <p:cNvPr id="45" name="Rectangle 1063"/>
          <p:cNvSpPr>
            <a:spLocks noChangeArrowheads="1"/>
          </p:cNvSpPr>
          <p:nvPr/>
        </p:nvSpPr>
        <p:spPr bwMode="auto">
          <a:xfrm>
            <a:off x="2922588" y="1524000"/>
            <a:ext cx="31242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6866308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723900" y="228600"/>
            <a:ext cx="7772400" cy="1143000"/>
          </a:xfrm>
        </p:spPr>
        <p:txBody>
          <a:bodyPr/>
          <a:lstStyle/>
          <a:p>
            <a:r>
              <a:rPr lang="en-US" altLang="en-US"/>
              <a:t>Weight Decay</a:t>
            </a:r>
          </a:p>
        </p:txBody>
      </p:sp>
      <p:sp>
        <p:nvSpPr>
          <p:cNvPr id="201731" name="Rectangle 3"/>
          <p:cNvSpPr>
            <a:spLocks noGrp="1" noChangeArrowheads="1"/>
          </p:cNvSpPr>
          <p:nvPr>
            <p:ph type="body" idx="1"/>
          </p:nvPr>
        </p:nvSpPr>
        <p:spPr>
          <a:xfrm>
            <a:off x="1114425" y="2381250"/>
            <a:ext cx="7772400" cy="4114800"/>
          </a:xfrm>
        </p:spPr>
        <p:txBody>
          <a:bodyPr/>
          <a:lstStyle/>
          <a:p>
            <a:pPr>
              <a:buNone/>
            </a:pPr>
            <a:r>
              <a:rPr lang="en-US" altLang="en-US" dirty="0" err="1"/>
              <a:t>w</a:t>
            </a:r>
            <a:r>
              <a:rPr lang="en-US" altLang="en-US" baseline="-25000" dirty="0" err="1"/>
              <a:t>i</a:t>
            </a:r>
            <a:r>
              <a:rPr lang="en-US" altLang="en-US" dirty="0"/>
              <a:t> </a:t>
            </a:r>
            <a:r>
              <a:rPr lang="en-US" altLang="en-US" dirty="0">
                <a:sym typeface="Symbol" pitchFamily="18" charset="2"/>
              </a:rPr>
              <a:t></a:t>
            </a:r>
            <a:r>
              <a:rPr lang="en-US" altLang="en-US" dirty="0"/>
              <a:t> </a:t>
            </a:r>
            <a:r>
              <a:rPr lang="en-US" altLang="en-US" dirty="0" err="1"/>
              <a:t>w</a:t>
            </a:r>
            <a:r>
              <a:rPr lang="en-US" altLang="en-US" baseline="-25000" dirty="0" err="1"/>
              <a:t>i</a:t>
            </a:r>
            <a:r>
              <a:rPr lang="en-US" altLang="en-US" dirty="0"/>
              <a:t> + </a:t>
            </a:r>
            <a:r>
              <a:rPr lang="en-US" altLang="en-US" dirty="0" err="1"/>
              <a:t>y</a:t>
            </a:r>
            <a:r>
              <a:rPr lang="en-US" altLang="en-US" baseline="30000" dirty="0" err="1"/>
              <a:t>k</a:t>
            </a:r>
            <a:r>
              <a:rPr lang="en-US" altLang="en-US" dirty="0"/>
              <a:t> </a:t>
            </a:r>
            <a:r>
              <a:rPr lang="en-US" altLang="en-US" dirty="0" err="1" smtClean="0"/>
              <a:t>x</a:t>
            </a:r>
            <a:r>
              <a:rPr lang="en-US" altLang="en-US" baseline="30000" dirty="0" err="1" smtClean="0"/>
              <a:t>k</a:t>
            </a:r>
            <a:r>
              <a:rPr lang="en-US" altLang="en-US" baseline="-25000" dirty="0" err="1" smtClean="0"/>
              <a:t>i</a:t>
            </a:r>
            <a:r>
              <a:rPr lang="en-US" altLang="en-US" baseline="-25000" dirty="0"/>
              <a:t>		</a:t>
            </a:r>
            <a:r>
              <a:rPr lang="en-US" altLang="en-US" baseline="-25000" dirty="0" smtClean="0"/>
              <a:t>	Hebb’s </a:t>
            </a:r>
            <a:r>
              <a:rPr lang="en-US" altLang="en-US" baseline="-25000" dirty="0"/>
              <a:t>rule</a:t>
            </a:r>
          </a:p>
          <a:p>
            <a:pPr>
              <a:buFontTx/>
              <a:buNone/>
            </a:pPr>
            <a:endParaRPr lang="en-US" altLang="en-US" baseline="-25000" dirty="0"/>
          </a:p>
          <a:p>
            <a:pPr>
              <a:buFontTx/>
              <a:buNone/>
            </a:pPr>
            <a:endParaRPr lang="en-US" altLang="en-US" baseline="-25000" dirty="0"/>
          </a:p>
          <a:p>
            <a:pPr>
              <a:buFontTx/>
              <a:buNone/>
            </a:pPr>
            <a:r>
              <a:rPr lang="en-US" altLang="en-US" dirty="0" err="1" smtClean="0"/>
              <a:t>w</a:t>
            </a:r>
            <a:r>
              <a:rPr lang="en-US" altLang="en-US" baseline="-25000" dirty="0" err="1" smtClean="0"/>
              <a:t>i</a:t>
            </a:r>
            <a:r>
              <a:rPr lang="en-US" altLang="en-US" dirty="0" smtClean="0"/>
              <a:t> </a:t>
            </a:r>
            <a:r>
              <a:rPr lang="en-US" altLang="en-US" dirty="0">
                <a:sym typeface="Symbol" pitchFamily="18" charset="2"/>
              </a:rPr>
              <a:t></a:t>
            </a:r>
            <a:r>
              <a:rPr lang="en-US" altLang="en-US" dirty="0"/>
              <a:t> </a:t>
            </a:r>
            <a:r>
              <a:rPr lang="en-US" altLang="en-US" dirty="0">
                <a:solidFill>
                  <a:srgbClr val="FF0000"/>
                </a:solidFill>
              </a:rPr>
              <a:t>(1-</a:t>
            </a:r>
            <a:r>
              <a:rPr lang="en-US" altLang="en-US" dirty="0">
                <a:solidFill>
                  <a:srgbClr val="FF0000"/>
                </a:solidFill>
                <a:latin typeface="Symbol" pitchFamily="18" charset="2"/>
              </a:rPr>
              <a:t>g</a:t>
            </a:r>
            <a:r>
              <a:rPr lang="en-US" altLang="en-US" dirty="0">
                <a:solidFill>
                  <a:srgbClr val="FF0000"/>
                </a:solidFill>
              </a:rPr>
              <a:t>) </a:t>
            </a:r>
            <a:r>
              <a:rPr lang="en-US" altLang="en-US" dirty="0" err="1" smtClean="0">
                <a:solidFill>
                  <a:srgbClr val="FF0000"/>
                </a:solidFill>
              </a:rPr>
              <a:t>w</a:t>
            </a:r>
            <a:r>
              <a:rPr lang="en-US" altLang="en-US" baseline="-25000" dirty="0" err="1" smtClean="0">
                <a:solidFill>
                  <a:srgbClr val="FF0000"/>
                </a:solidFill>
              </a:rPr>
              <a:t>i</a:t>
            </a:r>
            <a:r>
              <a:rPr lang="en-US" altLang="en-US" dirty="0" smtClean="0"/>
              <a:t> </a:t>
            </a:r>
            <a:r>
              <a:rPr lang="en-US" altLang="en-US" dirty="0"/>
              <a:t>+ </a:t>
            </a:r>
            <a:r>
              <a:rPr lang="en-US" altLang="en-US" dirty="0" err="1" smtClean="0"/>
              <a:t>y</a:t>
            </a:r>
            <a:r>
              <a:rPr lang="en-US" altLang="en-US" baseline="30000" dirty="0" err="1" smtClean="0"/>
              <a:t>k</a:t>
            </a:r>
            <a:r>
              <a:rPr lang="en-US" altLang="en-US" dirty="0" smtClean="0"/>
              <a:t> </a:t>
            </a:r>
            <a:r>
              <a:rPr lang="en-US" altLang="en-US" dirty="0" err="1" smtClean="0"/>
              <a:t>x</a:t>
            </a:r>
            <a:r>
              <a:rPr lang="en-US" altLang="en-US" baseline="30000" dirty="0" err="1" smtClean="0"/>
              <a:t>k</a:t>
            </a:r>
            <a:r>
              <a:rPr lang="en-US" altLang="en-US" baseline="-25000" dirty="0" err="1"/>
              <a:t>i</a:t>
            </a:r>
            <a:r>
              <a:rPr lang="en-US" altLang="en-US" baseline="-25000" dirty="0"/>
              <a:t>		</a:t>
            </a:r>
            <a:r>
              <a:rPr lang="en-US" altLang="en-US" baseline="-25000" dirty="0">
                <a:solidFill>
                  <a:srgbClr val="FF0000"/>
                </a:solidFill>
              </a:rPr>
              <a:t>Weight decay</a:t>
            </a:r>
            <a:endParaRPr lang="en-US" altLang="en-US" dirty="0">
              <a:solidFill>
                <a:srgbClr val="FF0000"/>
              </a:solidFill>
            </a:endParaRPr>
          </a:p>
          <a:p>
            <a:pPr>
              <a:buFontTx/>
              <a:buNone/>
            </a:pPr>
            <a:endParaRPr lang="en-US" altLang="en-US" dirty="0"/>
          </a:p>
          <a:p>
            <a:pPr>
              <a:buFontTx/>
              <a:buNone/>
            </a:pPr>
            <a:r>
              <a:rPr lang="en-US" altLang="en-US" dirty="0">
                <a:latin typeface="Symbol" pitchFamily="18" charset="2"/>
              </a:rPr>
              <a:t>g</a:t>
            </a:r>
            <a:r>
              <a:rPr lang="en-US" altLang="en-US" dirty="0"/>
              <a:t> </a:t>
            </a:r>
            <a:r>
              <a:rPr lang="en-US" altLang="en-US" dirty="0">
                <a:sym typeface="Symbol" pitchFamily="18" charset="2"/>
              </a:rPr>
              <a:t></a:t>
            </a:r>
            <a:r>
              <a:rPr lang="en-US" altLang="en-US" dirty="0"/>
              <a:t> [0, 1], decay parameter</a:t>
            </a:r>
          </a:p>
        </p:txBody>
      </p:sp>
      <p:sp>
        <p:nvSpPr>
          <p:cNvPr id="201732" name="Rectangle 4"/>
          <p:cNvSpPr>
            <a:spLocks noChangeArrowheads="1"/>
          </p:cNvSpPr>
          <p:nvPr/>
        </p:nvSpPr>
        <p:spPr bwMode="auto">
          <a:xfrm>
            <a:off x="3886200" y="1371600"/>
            <a:ext cx="3810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defRPr sz="2400">
                <a:solidFill>
                  <a:schemeClr val="tx1"/>
                </a:solidFill>
                <a:latin typeface="Times New Roman" pitchFamily="18" charset="0"/>
                <a:cs typeface="Times New Roman" pitchFamily="18" charset="0"/>
              </a:defRPr>
            </a:lvl1pPr>
            <a:lvl2pPr marL="742950" indent="-285750" algn="l">
              <a:defRPr sz="2400">
                <a:solidFill>
                  <a:schemeClr val="tx1"/>
                </a:solidFill>
                <a:latin typeface="Times New Roman" pitchFamily="18" charset="0"/>
                <a:cs typeface="Times New Roman" pitchFamily="18" charset="0"/>
              </a:defRPr>
            </a:lvl2pPr>
            <a:lvl3pPr marL="1143000" indent="-228600" algn="l">
              <a:defRPr sz="2400">
                <a:solidFill>
                  <a:schemeClr val="tx1"/>
                </a:solidFill>
                <a:latin typeface="Times New Roman" pitchFamily="18" charset="0"/>
                <a:cs typeface="Times New Roman" pitchFamily="18" charset="0"/>
              </a:defRPr>
            </a:lvl3pPr>
            <a:lvl4pPr marL="1600200" indent="-228600" algn="l">
              <a:defRPr sz="2400">
                <a:solidFill>
                  <a:schemeClr val="tx1"/>
                </a:solidFill>
                <a:latin typeface="Times New Roman" pitchFamily="18" charset="0"/>
                <a:cs typeface="Times New Roman" pitchFamily="18" charset="0"/>
              </a:defRPr>
            </a:lvl4pPr>
            <a:lvl5pPr marL="2057400" indent="-228600" algn="l">
              <a:defRPr sz="2400">
                <a:solidFill>
                  <a:schemeClr val="tx1"/>
                </a:solidFill>
                <a:latin typeface="Times New Roman" pitchFamily="18" charset="0"/>
                <a:cs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cs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cs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cs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spcBef>
                <a:spcPct val="20000"/>
              </a:spcBef>
            </a:pPr>
            <a:endParaRPr lang="en-US" altLang="en-US" sz="3200" b="0">
              <a:latin typeface="Arial" pitchFamily="34" charset="0"/>
            </a:endParaRPr>
          </a:p>
          <a:p>
            <a:pPr eaLnBrk="1" hangingPunct="1">
              <a:spcBef>
                <a:spcPct val="20000"/>
              </a:spcBef>
            </a:pPr>
            <a:endParaRPr lang="en-US" altLang="en-US" sz="3200" b="0" baseline="-25000">
              <a:latin typeface="Arial" pitchFamily="34" charset="0"/>
            </a:endParaRPr>
          </a:p>
          <a:p>
            <a:pPr eaLnBrk="1" hangingPunct="1">
              <a:spcBef>
                <a:spcPct val="20000"/>
              </a:spcBef>
            </a:pPr>
            <a:endParaRPr lang="en-US" altLang="en-US" sz="3200" b="0">
              <a:latin typeface="Arial" pitchFamily="34" charset="0"/>
            </a:endParaRPr>
          </a:p>
        </p:txBody>
      </p:sp>
      <p:sp>
        <p:nvSpPr>
          <p:cNvPr id="201733" name="Rectangle 5"/>
          <p:cNvSpPr>
            <a:spLocks noChangeArrowheads="1"/>
          </p:cNvSpPr>
          <p:nvPr/>
        </p:nvSpPr>
        <p:spPr bwMode="auto">
          <a:xfrm>
            <a:off x="885825" y="3600450"/>
            <a:ext cx="40386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3878072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876300" y="266700"/>
            <a:ext cx="7772400" cy="1143000"/>
          </a:xfrm>
        </p:spPr>
        <p:txBody>
          <a:bodyPr/>
          <a:lstStyle/>
          <a:p>
            <a:r>
              <a:rPr lang="en-US" altLang="en-US"/>
              <a:t>Weight Decay for MLP</a:t>
            </a:r>
          </a:p>
        </p:txBody>
      </p:sp>
      <p:sp>
        <p:nvSpPr>
          <p:cNvPr id="234499" name="Text Box 3"/>
          <p:cNvSpPr txBox="1">
            <a:spLocks noChangeArrowheads="1"/>
          </p:cNvSpPr>
          <p:nvPr/>
        </p:nvSpPr>
        <p:spPr bwMode="auto">
          <a:xfrm>
            <a:off x="803275" y="6253163"/>
            <a:ext cx="184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endParaRPr lang="en-US" altLang="en-US" sz="2400" b="0" baseline="-25000"/>
          </a:p>
        </p:txBody>
      </p:sp>
      <p:grpSp>
        <p:nvGrpSpPr>
          <p:cNvPr id="234500" name="Group 4"/>
          <p:cNvGrpSpPr>
            <a:grpSpLocks/>
          </p:cNvGrpSpPr>
          <p:nvPr/>
        </p:nvGrpSpPr>
        <p:grpSpPr bwMode="auto">
          <a:xfrm>
            <a:off x="809625" y="2828925"/>
            <a:ext cx="7620000" cy="3829050"/>
            <a:chOff x="478" y="1152"/>
            <a:chExt cx="4800" cy="2412"/>
          </a:xfrm>
        </p:grpSpPr>
        <p:sp>
          <p:nvSpPr>
            <p:cNvPr id="234501" name="Line 5"/>
            <p:cNvSpPr>
              <a:spLocks noChangeShapeType="1"/>
            </p:cNvSpPr>
            <p:nvPr/>
          </p:nvSpPr>
          <p:spPr bwMode="auto">
            <a:xfrm flipV="1">
              <a:off x="718" y="1792"/>
              <a:ext cx="672"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02" name="Oval 6"/>
            <p:cNvSpPr>
              <a:spLocks noChangeArrowheads="1"/>
            </p:cNvSpPr>
            <p:nvPr/>
          </p:nvSpPr>
          <p:spPr bwMode="auto">
            <a:xfrm>
              <a:off x="1344" y="1152"/>
              <a:ext cx="1014" cy="1020"/>
            </a:xfrm>
            <a:prstGeom prst="ellipse">
              <a:avLst/>
            </a:prstGeom>
            <a:solidFill>
              <a:srgbClr val="66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03" name="Rectangle 7"/>
            <p:cNvSpPr>
              <a:spLocks noChangeArrowheads="1"/>
            </p:cNvSpPr>
            <p:nvPr/>
          </p:nvSpPr>
          <p:spPr bwMode="auto">
            <a:xfrm>
              <a:off x="478" y="1685"/>
              <a:ext cx="223" cy="230"/>
            </a:xfrm>
            <a:prstGeom prst="rect">
              <a:avLst/>
            </a:prstGeom>
            <a:solidFill>
              <a:srgbClr val="FFFF99"/>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04" name="Rectangle 8"/>
            <p:cNvSpPr>
              <a:spLocks noChangeArrowheads="1"/>
            </p:cNvSpPr>
            <p:nvPr/>
          </p:nvSpPr>
          <p:spPr bwMode="auto">
            <a:xfrm>
              <a:off x="478" y="2807"/>
              <a:ext cx="223" cy="230"/>
            </a:xfrm>
            <a:prstGeom prst="rect">
              <a:avLst/>
            </a:prstGeom>
            <a:solidFill>
              <a:srgbClr val="FFFF99"/>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05" name="Text Box 9"/>
            <p:cNvSpPr txBox="1">
              <a:spLocks noChangeArrowheads="1"/>
            </p:cNvSpPr>
            <p:nvPr/>
          </p:nvSpPr>
          <p:spPr bwMode="auto">
            <a:xfrm>
              <a:off x="522" y="2882"/>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endParaRPr lang="en-US" altLang="en-US" sz="2400" b="0" baseline="-25000"/>
            </a:p>
          </p:txBody>
        </p:sp>
        <p:sp>
          <p:nvSpPr>
            <p:cNvPr id="234506" name="Rectangle 10"/>
            <p:cNvSpPr>
              <a:spLocks noChangeArrowheads="1"/>
            </p:cNvSpPr>
            <p:nvPr/>
          </p:nvSpPr>
          <p:spPr bwMode="auto">
            <a:xfrm>
              <a:off x="478" y="3088"/>
              <a:ext cx="223" cy="229"/>
            </a:xfrm>
            <a:prstGeom prst="rect">
              <a:avLst/>
            </a:prstGeom>
            <a:solidFill>
              <a:srgbClr val="FFFF99"/>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07" name="Line 11"/>
            <p:cNvSpPr>
              <a:spLocks noChangeShapeType="1"/>
            </p:cNvSpPr>
            <p:nvPr/>
          </p:nvSpPr>
          <p:spPr bwMode="auto">
            <a:xfrm flipV="1">
              <a:off x="718" y="1696"/>
              <a:ext cx="624"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08" name="Line 12"/>
            <p:cNvSpPr>
              <a:spLocks noChangeShapeType="1"/>
            </p:cNvSpPr>
            <p:nvPr/>
          </p:nvSpPr>
          <p:spPr bwMode="auto">
            <a:xfrm flipV="1">
              <a:off x="718" y="2032"/>
              <a:ext cx="768" cy="9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09" name="Line 13"/>
            <p:cNvSpPr>
              <a:spLocks noChangeShapeType="1"/>
            </p:cNvSpPr>
            <p:nvPr/>
          </p:nvSpPr>
          <p:spPr bwMode="auto">
            <a:xfrm flipV="1">
              <a:off x="670" y="2080"/>
              <a:ext cx="864" cy="11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10" name="Text Box 14"/>
            <p:cNvSpPr txBox="1">
              <a:spLocks noChangeArrowheads="1"/>
            </p:cNvSpPr>
            <p:nvPr/>
          </p:nvSpPr>
          <p:spPr bwMode="auto">
            <a:xfrm>
              <a:off x="1690" y="1432"/>
              <a:ext cx="42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4000" b="0">
                  <a:latin typeface="Symbol" pitchFamily="18" charset="2"/>
                </a:rPr>
                <a:t>S</a:t>
              </a:r>
            </a:p>
          </p:txBody>
        </p:sp>
        <p:sp>
          <p:nvSpPr>
            <p:cNvPr id="234511" name="Line 15"/>
            <p:cNvSpPr>
              <a:spLocks noChangeShapeType="1"/>
            </p:cNvSpPr>
            <p:nvPr/>
          </p:nvSpPr>
          <p:spPr bwMode="auto">
            <a:xfrm>
              <a:off x="2358" y="1662"/>
              <a:ext cx="5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12" name="Oval 16"/>
            <p:cNvSpPr>
              <a:spLocks noChangeArrowheads="1"/>
            </p:cNvSpPr>
            <p:nvPr/>
          </p:nvSpPr>
          <p:spPr bwMode="auto">
            <a:xfrm>
              <a:off x="1150" y="2512"/>
              <a:ext cx="222" cy="229"/>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sz="2400" b="0" baseline="-25000"/>
            </a:p>
          </p:txBody>
        </p:sp>
        <p:sp>
          <p:nvSpPr>
            <p:cNvPr id="234513" name="Oval 17"/>
            <p:cNvSpPr>
              <a:spLocks noChangeArrowheads="1"/>
            </p:cNvSpPr>
            <p:nvPr/>
          </p:nvSpPr>
          <p:spPr bwMode="auto">
            <a:xfrm>
              <a:off x="577" y="2348"/>
              <a:ext cx="25" cy="26"/>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14" name="Oval 18"/>
            <p:cNvSpPr>
              <a:spLocks noChangeArrowheads="1"/>
            </p:cNvSpPr>
            <p:nvPr/>
          </p:nvSpPr>
          <p:spPr bwMode="auto">
            <a:xfrm>
              <a:off x="577" y="2450"/>
              <a:ext cx="25" cy="26"/>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15" name="Oval 19"/>
            <p:cNvSpPr>
              <a:spLocks noChangeArrowheads="1"/>
            </p:cNvSpPr>
            <p:nvPr/>
          </p:nvSpPr>
          <p:spPr bwMode="auto">
            <a:xfrm>
              <a:off x="577" y="2552"/>
              <a:ext cx="25" cy="26"/>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16" name="Rectangle 20"/>
            <p:cNvSpPr>
              <a:spLocks noChangeArrowheads="1"/>
            </p:cNvSpPr>
            <p:nvPr/>
          </p:nvSpPr>
          <p:spPr bwMode="auto">
            <a:xfrm>
              <a:off x="478" y="1973"/>
              <a:ext cx="223" cy="230"/>
            </a:xfrm>
            <a:prstGeom prst="rect">
              <a:avLst/>
            </a:prstGeom>
            <a:solidFill>
              <a:srgbClr val="FFFF99"/>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17" name="Text Box 21"/>
            <p:cNvSpPr txBox="1">
              <a:spLocks noChangeArrowheads="1"/>
            </p:cNvSpPr>
            <p:nvPr/>
          </p:nvSpPr>
          <p:spPr bwMode="auto">
            <a:xfrm>
              <a:off x="478" y="1936"/>
              <a:ext cx="4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t>x</a:t>
              </a:r>
              <a:r>
                <a:rPr lang="en-US" altLang="en-US" sz="2400" b="0" baseline="-25000"/>
                <a:t>j</a:t>
              </a:r>
            </a:p>
          </p:txBody>
        </p:sp>
        <p:sp>
          <p:nvSpPr>
            <p:cNvPr id="234518" name="Freeform 22"/>
            <p:cNvSpPr>
              <a:spLocks/>
            </p:cNvSpPr>
            <p:nvPr/>
          </p:nvSpPr>
          <p:spPr bwMode="auto">
            <a:xfrm>
              <a:off x="2446" y="1408"/>
              <a:ext cx="384" cy="432"/>
            </a:xfrm>
            <a:custGeom>
              <a:avLst/>
              <a:gdLst>
                <a:gd name="T0" fmla="*/ 384 w 384"/>
                <a:gd name="T1" fmla="*/ 0 h 432"/>
                <a:gd name="T2" fmla="*/ 240 w 384"/>
                <a:gd name="T3" fmla="*/ 48 h 432"/>
                <a:gd name="T4" fmla="*/ 192 w 384"/>
                <a:gd name="T5" fmla="*/ 240 h 432"/>
                <a:gd name="T6" fmla="*/ 144 w 384"/>
                <a:gd name="T7" fmla="*/ 384 h 432"/>
                <a:gd name="T8" fmla="*/ 0 w 384"/>
                <a:gd name="T9" fmla="*/ 432 h 432"/>
              </a:gdLst>
              <a:ahLst/>
              <a:cxnLst>
                <a:cxn ang="0">
                  <a:pos x="T0" y="T1"/>
                </a:cxn>
                <a:cxn ang="0">
                  <a:pos x="T2" y="T3"/>
                </a:cxn>
                <a:cxn ang="0">
                  <a:pos x="T4" y="T5"/>
                </a:cxn>
                <a:cxn ang="0">
                  <a:pos x="T6" y="T7"/>
                </a:cxn>
                <a:cxn ang="0">
                  <a:pos x="T8" y="T9"/>
                </a:cxn>
              </a:cxnLst>
              <a:rect l="0" t="0" r="r" b="b"/>
              <a:pathLst>
                <a:path w="384" h="432">
                  <a:moveTo>
                    <a:pt x="384" y="0"/>
                  </a:moveTo>
                  <a:cubicBezTo>
                    <a:pt x="328" y="4"/>
                    <a:pt x="272" y="8"/>
                    <a:pt x="240" y="48"/>
                  </a:cubicBezTo>
                  <a:cubicBezTo>
                    <a:pt x="208" y="88"/>
                    <a:pt x="208" y="184"/>
                    <a:pt x="192" y="240"/>
                  </a:cubicBezTo>
                  <a:cubicBezTo>
                    <a:pt x="176" y="296"/>
                    <a:pt x="176" y="352"/>
                    <a:pt x="144" y="384"/>
                  </a:cubicBezTo>
                  <a:cubicBezTo>
                    <a:pt x="112" y="416"/>
                    <a:pt x="56" y="424"/>
                    <a:pt x="0" y="43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19" name="Oval 23"/>
            <p:cNvSpPr>
              <a:spLocks noChangeArrowheads="1"/>
            </p:cNvSpPr>
            <p:nvPr/>
          </p:nvSpPr>
          <p:spPr bwMode="auto">
            <a:xfrm>
              <a:off x="1344" y="2544"/>
              <a:ext cx="1014" cy="1020"/>
            </a:xfrm>
            <a:prstGeom prst="ellipse">
              <a:avLst/>
            </a:prstGeom>
            <a:solidFill>
              <a:srgbClr val="FF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20" name="Text Box 24"/>
            <p:cNvSpPr txBox="1">
              <a:spLocks noChangeArrowheads="1"/>
            </p:cNvSpPr>
            <p:nvPr/>
          </p:nvSpPr>
          <p:spPr bwMode="auto">
            <a:xfrm>
              <a:off x="1690" y="2824"/>
              <a:ext cx="42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4000" b="0">
                  <a:latin typeface="Symbol" pitchFamily="18" charset="2"/>
                </a:rPr>
                <a:t>S</a:t>
              </a:r>
            </a:p>
          </p:txBody>
        </p:sp>
        <p:sp>
          <p:nvSpPr>
            <p:cNvPr id="234521" name="Line 25"/>
            <p:cNvSpPr>
              <a:spLocks noChangeShapeType="1"/>
            </p:cNvSpPr>
            <p:nvPr/>
          </p:nvSpPr>
          <p:spPr bwMode="auto">
            <a:xfrm>
              <a:off x="2358" y="3054"/>
              <a:ext cx="5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22" name="Freeform 26"/>
            <p:cNvSpPr>
              <a:spLocks/>
            </p:cNvSpPr>
            <p:nvPr/>
          </p:nvSpPr>
          <p:spPr bwMode="auto">
            <a:xfrm>
              <a:off x="2446" y="2800"/>
              <a:ext cx="384" cy="432"/>
            </a:xfrm>
            <a:custGeom>
              <a:avLst/>
              <a:gdLst>
                <a:gd name="T0" fmla="*/ 384 w 384"/>
                <a:gd name="T1" fmla="*/ 0 h 432"/>
                <a:gd name="T2" fmla="*/ 240 w 384"/>
                <a:gd name="T3" fmla="*/ 48 h 432"/>
                <a:gd name="T4" fmla="*/ 192 w 384"/>
                <a:gd name="T5" fmla="*/ 240 h 432"/>
                <a:gd name="T6" fmla="*/ 144 w 384"/>
                <a:gd name="T7" fmla="*/ 384 h 432"/>
                <a:gd name="T8" fmla="*/ 0 w 384"/>
                <a:gd name="T9" fmla="*/ 432 h 432"/>
              </a:gdLst>
              <a:ahLst/>
              <a:cxnLst>
                <a:cxn ang="0">
                  <a:pos x="T0" y="T1"/>
                </a:cxn>
                <a:cxn ang="0">
                  <a:pos x="T2" y="T3"/>
                </a:cxn>
                <a:cxn ang="0">
                  <a:pos x="T4" y="T5"/>
                </a:cxn>
                <a:cxn ang="0">
                  <a:pos x="T6" y="T7"/>
                </a:cxn>
                <a:cxn ang="0">
                  <a:pos x="T8" y="T9"/>
                </a:cxn>
              </a:cxnLst>
              <a:rect l="0" t="0" r="r" b="b"/>
              <a:pathLst>
                <a:path w="384" h="432">
                  <a:moveTo>
                    <a:pt x="384" y="0"/>
                  </a:moveTo>
                  <a:cubicBezTo>
                    <a:pt x="328" y="4"/>
                    <a:pt x="272" y="8"/>
                    <a:pt x="240" y="48"/>
                  </a:cubicBezTo>
                  <a:cubicBezTo>
                    <a:pt x="208" y="88"/>
                    <a:pt x="208" y="184"/>
                    <a:pt x="192" y="240"/>
                  </a:cubicBezTo>
                  <a:cubicBezTo>
                    <a:pt x="176" y="296"/>
                    <a:pt x="176" y="352"/>
                    <a:pt x="144" y="384"/>
                  </a:cubicBezTo>
                  <a:cubicBezTo>
                    <a:pt x="112" y="416"/>
                    <a:pt x="56" y="424"/>
                    <a:pt x="0" y="43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23" name="Line 27"/>
            <p:cNvSpPr>
              <a:spLocks noChangeShapeType="1"/>
            </p:cNvSpPr>
            <p:nvPr/>
          </p:nvSpPr>
          <p:spPr bwMode="auto">
            <a:xfrm>
              <a:off x="3101" y="1960"/>
              <a:ext cx="643" cy="1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24" name="Oval 28"/>
            <p:cNvSpPr>
              <a:spLocks noChangeArrowheads="1"/>
            </p:cNvSpPr>
            <p:nvPr/>
          </p:nvSpPr>
          <p:spPr bwMode="auto">
            <a:xfrm>
              <a:off x="3310" y="1888"/>
              <a:ext cx="222" cy="23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sz="2400" b="0" baseline="-25000"/>
            </a:p>
          </p:txBody>
        </p:sp>
        <p:sp>
          <p:nvSpPr>
            <p:cNvPr id="234525" name="Oval 29"/>
            <p:cNvSpPr>
              <a:spLocks noChangeArrowheads="1"/>
            </p:cNvSpPr>
            <p:nvPr/>
          </p:nvSpPr>
          <p:spPr bwMode="auto">
            <a:xfrm>
              <a:off x="3744" y="1680"/>
              <a:ext cx="1014" cy="1020"/>
            </a:xfrm>
            <a:prstGeom prst="ellipse">
              <a:avLst/>
            </a:prstGeom>
            <a:solidFill>
              <a:srgbClr val="00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26" name="Rectangle 30"/>
            <p:cNvSpPr>
              <a:spLocks noChangeArrowheads="1"/>
            </p:cNvSpPr>
            <p:nvPr/>
          </p:nvSpPr>
          <p:spPr bwMode="auto">
            <a:xfrm>
              <a:off x="2878" y="1552"/>
              <a:ext cx="223" cy="230"/>
            </a:xfrm>
            <a:prstGeom prst="rect">
              <a:avLst/>
            </a:prstGeom>
            <a:solidFill>
              <a:srgbClr val="FFFF99"/>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27" name="Rectangle 31"/>
            <p:cNvSpPr>
              <a:spLocks noChangeArrowheads="1"/>
            </p:cNvSpPr>
            <p:nvPr/>
          </p:nvSpPr>
          <p:spPr bwMode="auto">
            <a:xfrm>
              <a:off x="2878" y="2674"/>
              <a:ext cx="223" cy="230"/>
            </a:xfrm>
            <a:prstGeom prst="rect">
              <a:avLst/>
            </a:prstGeom>
            <a:solidFill>
              <a:srgbClr val="FFFF99"/>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28" name="Text Box 32"/>
            <p:cNvSpPr txBox="1">
              <a:spLocks noChangeArrowheads="1"/>
            </p:cNvSpPr>
            <p:nvPr/>
          </p:nvSpPr>
          <p:spPr bwMode="auto">
            <a:xfrm>
              <a:off x="2922" y="2749"/>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endParaRPr lang="en-US" altLang="en-US" sz="2400" b="0" baseline="-25000"/>
            </a:p>
          </p:txBody>
        </p:sp>
        <p:sp>
          <p:nvSpPr>
            <p:cNvPr id="234529" name="Rectangle 33"/>
            <p:cNvSpPr>
              <a:spLocks noChangeArrowheads="1"/>
            </p:cNvSpPr>
            <p:nvPr/>
          </p:nvSpPr>
          <p:spPr bwMode="auto">
            <a:xfrm>
              <a:off x="2878" y="2955"/>
              <a:ext cx="223" cy="229"/>
            </a:xfrm>
            <a:prstGeom prst="rect">
              <a:avLst/>
            </a:prstGeom>
            <a:solidFill>
              <a:srgbClr val="FFFF99"/>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30" name="Line 34"/>
            <p:cNvSpPr>
              <a:spLocks noChangeShapeType="1"/>
            </p:cNvSpPr>
            <p:nvPr/>
          </p:nvSpPr>
          <p:spPr bwMode="auto">
            <a:xfrm>
              <a:off x="3101" y="1654"/>
              <a:ext cx="668" cy="3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31" name="Line 35"/>
            <p:cNvSpPr>
              <a:spLocks noChangeShapeType="1"/>
            </p:cNvSpPr>
            <p:nvPr/>
          </p:nvSpPr>
          <p:spPr bwMode="auto">
            <a:xfrm flipV="1">
              <a:off x="3101" y="2445"/>
              <a:ext cx="692" cy="33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32" name="Line 36"/>
            <p:cNvSpPr>
              <a:spLocks noChangeShapeType="1"/>
            </p:cNvSpPr>
            <p:nvPr/>
          </p:nvSpPr>
          <p:spPr bwMode="auto">
            <a:xfrm flipV="1">
              <a:off x="3101" y="2521"/>
              <a:ext cx="767" cy="5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33" name="Text Box 37"/>
            <p:cNvSpPr txBox="1">
              <a:spLocks noChangeArrowheads="1"/>
            </p:cNvSpPr>
            <p:nvPr/>
          </p:nvSpPr>
          <p:spPr bwMode="auto">
            <a:xfrm>
              <a:off x="4090" y="1960"/>
              <a:ext cx="42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4000" b="0">
                  <a:latin typeface="Symbol" pitchFamily="18" charset="2"/>
                </a:rPr>
                <a:t>S</a:t>
              </a:r>
            </a:p>
          </p:txBody>
        </p:sp>
        <p:sp>
          <p:nvSpPr>
            <p:cNvPr id="234534" name="Line 38"/>
            <p:cNvSpPr>
              <a:spLocks noChangeShapeType="1"/>
            </p:cNvSpPr>
            <p:nvPr/>
          </p:nvSpPr>
          <p:spPr bwMode="auto">
            <a:xfrm>
              <a:off x="4758" y="2190"/>
              <a:ext cx="5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35" name="Oval 39"/>
            <p:cNvSpPr>
              <a:spLocks noChangeArrowheads="1"/>
            </p:cNvSpPr>
            <p:nvPr/>
          </p:nvSpPr>
          <p:spPr bwMode="auto">
            <a:xfrm>
              <a:off x="3299" y="1705"/>
              <a:ext cx="222" cy="23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sz="2400" b="0" baseline="-25000"/>
            </a:p>
          </p:txBody>
        </p:sp>
        <p:sp>
          <p:nvSpPr>
            <p:cNvPr id="234536" name="Oval 40"/>
            <p:cNvSpPr>
              <a:spLocks noChangeArrowheads="1"/>
            </p:cNvSpPr>
            <p:nvPr/>
          </p:nvSpPr>
          <p:spPr bwMode="auto">
            <a:xfrm>
              <a:off x="3299" y="2496"/>
              <a:ext cx="222" cy="229"/>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sz="2400" b="0" baseline="-25000"/>
            </a:p>
          </p:txBody>
        </p:sp>
        <p:sp>
          <p:nvSpPr>
            <p:cNvPr id="234537" name="Oval 41"/>
            <p:cNvSpPr>
              <a:spLocks noChangeArrowheads="1"/>
            </p:cNvSpPr>
            <p:nvPr/>
          </p:nvSpPr>
          <p:spPr bwMode="auto">
            <a:xfrm>
              <a:off x="3299" y="2700"/>
              <a:ext cx="222" cy="229"/>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sz="2400" b="0" baseline="-25000"/>
            </a:p>
          </p:txBody>
        </p:sp>
        <p:sp>
          <p:nvSpPr>
            <p:cNvPr id="234538" name="Oval 42"/>
            <p:cNvSpPr>
              <a:spLocks noChangeArrowheads="1"/>
            </p:cNvSpPr>
            <p:nvPr/>
          </p:nvSpPr>
          <p:spPr bwMode="auto">
            <a:xfrm>
              <a:off x="2977" y="2215"/>
              <a:ext cx="25" cy="26"/>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39" name="Oval 43"/>
            <p:cNvSpPr>
              <a:spLocks noChangeArrowheads="1"/>
            </p:cNvSpPr>
            <p:nvPr/>
          </p:nvSpPr>
          <p:spPr bwMode="auto">
            <a:xfrm>
              <a:off x="2977" y="2317"/>
              <a:ext cx="25" cy="26"/>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40" name="Oval 44"/>
            <p:cNvSpPr>
              <a:spLocks noChangeArrowheads="1"/>
            </p:cNvSpPr>
            <p:nvPr/>
          </p:nvSpPr>
          <p:spPr bwMode="auto">
            <a:xfrm>
              <a:off x="2977" y="2419"/>
              <a:ext cx="25" cy="26"/>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41" name="Rectangle 45"/>
            <p:cNvSpPr>
              <a:spLocks noChangeArrowheads="1"/>
            </p:cNvSpPr>
            <p:nvPr/>
          </p:nvSpPr>
          <p:spPr bwMode="auto">
            <a:xfrm>
              <a:off x="2878" y="1840"/>
              <a:ext cx="223" cy="230"/>
            </a:xfrm>
            <a:prstGeom prst="rect">
              <a:avLst/>
            </a:prstGeom>
            <a:solidFill>
              <a:srgbClr val="FFFF99"/>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542" name="Freeform 46"/>
            <p:cNvSpPr>
              <a:spLocks/>
            </p:cNvSpPr>
            <p:nvPr/>
          </p:nvSpPr>
          <p:spPr bwMode="auto">
            <a:xfrm>
              <a:off x="4846" y="1936"/>
              <a:ext cx="384" cy="432"/>
            </a:xfrm>
            <a:custGeom>
              <a:avLst/>
              <a:gdLst>
                <a:gd name="T0" fmla="*/ 384 w 384"/>
                <a:gd name="T1" fmla="*/ 0 h 432"/>
                <a:gd name="T2" fmla="*/ 240 w 384"/>
                <a:gd name="T3" fmla="*/ 48 h 432"/>
                <a:gd name="T4" fmla="*/ 192 w 384"/>
                <a:gd name="T5" fmla="*/ 240 h 432"/>
                <a:gd name="T6" fmla="*/ 144 w 384"/>
                <a:gd name="T7" fmla="*/ 384 h 432"/>
                <a:gd name="T8" fmla="*/ 0 w 384"/>
                <a:gd name="T9" fmla="*/ 432 h 432"/>
              </a:gdLst>
              <a:ahLst/>
              <a:cxnLst>
                <a:cxn ang="0">
                  <a:pos x="T0" y="T1"/>
                </a:cxn>
                <a:cxn ang="0">
                  <a:pos x="T2" y="T3"/>
                </a:cxn>
                <a:cxn ang="0">
                  <a:pos x="T4" y="T5"/>
                </a:cxn>
                <a:cxn ang="0">
                  <a:pos x="T6" y="T7"/>
                </a:cxn>
                <a:cxn ang="0">
                  <a:pos x="T8" y="T9"/>
                </a:cxn>
              </a:cxnLst>
              <a:rect l="0" t="0" r="r" b="b"/>
              <a:pathLst>
                <a:path w="384" h="432">
                  <a:moveTo>
                    <a:pt x="384" y="0"/>
                  </a:moveTo>
                  <a:cubicBezTo>
                    <a:pt x="328" y="4"/>
                    <a:pt x="272" y="8"/>
                    <a:pt x="240" y="48"/>
                  </a:cubicBezTo>
                  <a:cubicBezTo>
                    <a:pt x="208" y="88"/>
                    <a:pt x="208" y="184"/>
                    <a:pt x="192" y="240"/>
                  </a:cubicBezTo>
                  <a:cubicBezTo>
                    <a:pt x="176" y="296"/>
                    <a:pt x="176" y="352"/>
                    <a:pt x="144" y="384"/>
                  </a:cubicBezTo>
                  <a:cubicBezTo>
                    <a:pt x="112" y="416"/>
                    <a:pt x="56" y="424"/>
                    <a:pt x="0" y="43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43" name="Line 47"/>
            <p:cNvSpPr>
              <a:spLocks noChangeShapeType="1"/>
            </p:cNvSpPr>
            <p:nvPr/>
          </p:nvSpPr>
          <p:spPr bwMode="auto">
            <a:xfrm>
              <a:off x="718" y="1792"/>
              <a:ext cx="768" cy="9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44" name="Line 48"/>
            <p:cNvSpPr>
              <a:spLocks noChangeShapeType="1"/>
            </p:cNvSpPr>
            <p:nvPr/>
          </p:nvSpPr>
          <p:spPr bwMode="auto">
            <a:xfrm>
              <a:off x="670" y="2080"/>
              <a:ext cx="768" cy="6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45" name="Line 49"/>
            <p:cNvSpPr>
              <a:spLocks noChangeShapeType="1"/>
            </p:cNvSpPr>
            <p:nvPr/>
          </p:nvSpPr>
          <p:spPr bwMode="auto">
            <a:xfrm>
              <a:off x="718" y="2944"/>
              <a:ext cx="624"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46" name="Line 50"/>
            <p:cNvSpPr>
              <a:spLocks noChangeShapeType="1"/>
            </p:cNvSpPr>
            <p:nvPr/>
          </p:nvSpPr>
          <p:spPr bwMode="auto">
            <a:xfrm flipV="1">
              <a:off x="670" y="3136"/>
              <a:ext cx="672"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547" name="Oval 51"/>
            <p:cNvSpPr>
              <a:spLocks noChangeArrowheads="1"/>
            </p:cNvSpPr>
            <p:nvPr/>
          </p:nvSpPr>
          <p:spPr bwMode="auto">
            <a:xfrm>
              <a:off x="1294" y="2176"/>
              <a:ext cx="222" cy="23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sz="2400" b="0" baseline="-25000"/>
            </a:p>
          </p:txBody>
        </p:sp>
        <p:sp>
          <p:nvSpPr>
            <p:cNvPr id="234548" name="Oval 52"/>
            <p:cNvSpPr>
              <a:spLocks noChangeArrowheads="1"/>
            </p:cNvSpPr>
            <p:nvPr/>
          </p:nvSpPr>
          <p:spPr bwMode="auto">
            <a:xfrm>
              <a:off x="1198" y="2032"/>
              <a:ext cx="222" cy="23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sz="2400" b="0" baseline="-25000"/>
            </a:p>
          </p:txBody>
        </p:sp>
        <p:sp>
          <p:nvSpPr>
            <p:cNvPr id="234549" name="Oval 53"/>
            <p:cNvSpPr>
              <a:spLocks noChangeArrowheads="1"/>
            </p:cNvSpPr>
            <p:nvPr/>
          </p:nvSpPr>
          <p:spPr bwMode="auto">
            <a:xfrm>
              <a:off x="1006" y="2848"/>
              <a:ext cx="222" cy="229"/>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sz="2400" b="0" baseline="-25000"/>
            </a:p>
          </p:txBody>
        </p:sp>
        <p:sp>
          <p:nvSpPr>
            <p:cNvPr id="234550" name="Oval 54"/>
            <p:cNvSpPr>
              <a:spLocks noChangeArrowheads="1"/>
            </p:cNvSpPr>
            <p:nvPr/>
          </p:nvSpPr>
          <p:spPr bwMode="auto">
            <a:xfrm>
              <a:off x="958" y="3040"/>
              <a:ext cx="222" cy="229"/>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sz="2400" b="0" baseline="-25000"/>
            </a:p>
          </p:txBody>
        </p:sp>
        <p:sp>
          <p:nvSpPr>
            <p:cNvPr id="234551" name="Oval 55"/>
            <p:cNvSpPr>
              <a:spLocks noChangeArrowheads="1"/>
            </p:cNvSpPr>
            <p:nvPr/>
          </p:nvSpPr>
          <p:spPr bwMode="auto">
            <a:xfrm>
              <a:off x="1054" y="1792"/>
              <a:ext cx="222" cy="23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sz="2400" b="0" baseline="-25000"/>
            </a:p>
          </p:txBody>
        </p:sp>
        <p:sp>
          <p:nvSpPr>
            <p:cNvPr id="234552" name="Oval 56"/>
            <p:cNvSpPr>
              <a:spLocks noChangeArrowheads="1"/>
            </p:cNvSpPr>
            <p:nvPr/>
          </p:nvSpPr>
          <p:spPr bwMode="auto">
            <a:xfrm>
              <a:off x="1006" y="1600"/>
              <a:ext cx="222" cy="23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sz="2400" b="0" baseline="-25000"/>
            </a:p>
          </p:txBody>
        </p:sp>
        <p:sp>
          <p:nvSpPr>
            <p:cNvPr id="234553" name="Oval 57"/>
            <p:cNvSpPr>
              <a:spLocks noChangeArrowheads="1"/>
            </p:cNvSpPr>
            <p:nvPr/>
          </p:nvSpPr>
          <p:spPr bwMode="auto">
            <a:xfrm>
              <a:off x="1246" y="2368"/>
              <a:ext cx="222" cy="229"/>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sz="2400" b="0" baseline="-25000"/>
            </a:p>
          </p:txBody>
        </p:sp>
      </p:grpSp>
      <p:sp>
        <p:nvSpPr>
          <p:cNvPr id="234554" name="Text Box 58"/>
          <p:cNvSpPr txBox="1">
            <a:spLocks noChangeArrowheads="1"/>
          </p:cNvSpPr>
          <p:nvPr/>
        </p:nvSpPr>
        <p:spPr bwMode="auto">
          <a:xfrm>
            <a:off x="1114425" y="1609725"/>
            <a:ext cx="7620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en-US" sz="3200" b="0" dirty="0">
                <a:latin typeface="Arial" pitchFamily="34" charset="0"/>
              </a:rPr>
              <a:t>Replace: </a:t>
            </a:r>
            <a:r>
              <a:rPr lang="en-US" altLang="en-US" sz="3200" b="0" dirty="0" err="1" smtClean="0">
                <a:latin typeface="Arial" pitchFamily="34" charset="0"/>
              </a:rPr>
              <a:t>w</a:t>
            </a:r>
            <a:r>
              <a:rPr lang="en-US" altLang="en-US" sz="3200" b="0" baseline="-25000" dirty="0" err="1" smtClean="0">
                <a:latin typeface="Arial" pitchFamily="34" charset="0"/>
              </a:rPr>
              <a:t>i</a:t>
            </a:r>
            <a:r>
              <a:rPr lang="en-US" altLang="en-US" sz="3200" b="0" dirty="0" smtClean="0">
                <a:latin typeface="Arial" pitchFamily="34" charset="0"/>
              </a:rPr>
              <a:t> </a:t>
            </a:r>
            <a:r>
              <a:rPr lang="en-US" altLang="en-US" sz="3200" b="0" dirty="0">
                <a:latin typeface="Arial" pitchFamily="34" charset="0"/>
                <a:sym typeface="Symbol" pitchFamily="18" charset="2"/>
              </a:rPr>
              <a:t></a:t>
            </a:r>
            <a:r>
              <a:rPr lang="en-US" altLang="en-US" sz="3200" b="0" dirty="0">
                <a:latin typeface="Arial" pitchFamily="34" charset="0"/>
              </a:rPr>
              <a:t> </a:t>
            </a:r>
            <a:r>
              <a:rPr lang="en-US" altLang="en-US" sz="3200" b="0" dirty="0" err="1" smtClean="0">
                <a:latin typeface="Arial" pitchFamily="34" charset="0"/>
              </a:rPr>
              <a:t>w</a:t>
            </a:r>
            <a:r>
              <a:rPr lang="en-US" altLang="en-US" sz="3200" b="0" baseline="-25000" dirty="0" err="1" smtClean="0">
                <a:latin typeface="Arial" pitchFamily="34" charset="0"/>
              </a:rPr>
              <a:t>i</a:t>
            </a:r>
            <a:r>
              <a:rPr lang="en-US" altLang="en-US" sz="3200" b="0" dirty="0" smtClean="0">
                <a:latin typeface="Arial" pitchFamily="34" charset="0"/>
              </a:rPr>
              <a:t> </a:t>
            </a:r>
            <a:r>
              <a:rPr lang="en-US" altLang="en-US" sz="3200" b="0" dirty="0">
                <a:latin typeface="Arial" pitchFamily="34" charset="0"/>
              </a:rPr>
              <a:t>+ </a:t>
            </a:r>
            <a:r>
              <a:rPr lang="en-US" altLang="en-US" sz="3200" b="0" dirty="0" err="1" smtClean="0">
                <a:latin typeface="Arial" pitchFamily="34" charset="0"/>
              </a:rPr>
              <a:t>back_prop</a:t>
            </a:r>
            <a:r>
              <a:rPr lang="en-US" altLang="en-US" sz="3200" b="0" dirty="0" smtClean="0">
                <a:latin typeface="Arial" pitchFamily="34" charset="0"/>
              </a:rPr>
              <a:t>(</a:t>
            </a:r>
            <a:r>
              <a:rPr lang="en-US" altLang="en-US" sz="3200" b="0" dirty="0" err="1" smtClean="0">
                <a:latin typeface="Arial" pitchFamily="34" charset="0"/>
              </a:rPr>
              <a:t>i</a:t>
            </a:r>
            <a:r>
              <a:rPr lang="en-US" altLang="en-US" sz="3200" b="0" dirty="0" smtClean="0">
                <a:latin typeface="Arial" pitchFamily="34" charset="0"/>
              </a:rPr>
              <a:t>)</a:t>
            </a:r>
            <a:endParaRPr lang="en-US" altLang="en-US" sz="3200" b="0" dirty="0">
              <a:latin typeface="Arial" pitchFamily="34" charset="0"/>
            </a:endParaRPr>
          </a:p>
          <a:p>
            <a:pPr algn="l" eaLnBrk="1" hangingPunct="1"/>
            <a:r>
              <a:rPr lang="en-US" altLang="en-US" sz="3200" b="0" dirty="0">
                <a:latin typeface="Arial" pitchFamily="34" charset="0"/>
              </a:rPr>
              <a:t>by:          </a:t>
            </a:r>
            <a:r>
              <a:rPr lang="en-US" altLang="en-US" sz="3200" b="0" dirty="0" err="1" smtClean="0">
                <a:latin typeface="Arial" pitchFamily="34" charset="0"/>
              </a:rPr>
              <a:t>w</a:t>
            </a:r>
            <a:r>
              <a:rPr lang="en-US" altLang="en-US" sz="3200" b="0" baseline="-25000" dirty="0" err="1" smtClean="0">
                <a:latin typeface="Arial" pitchFamily="34" charset="0"/>
              </a:rPr>
              <a:t>i</a:t>
            </a:r>
            <a:r>
              <a:rPr lang="en-US" altLang="en-US" sz="3200" b="0" dirty="0" smtClean="0">
                <a:latin typeface="Arial" pitchFamily="34" charset="0"/>
              </a:rPr>
              <a:t> </a:t>
            </a:r>
            <a:r>
              <a:rPr lang="en-US" altLang="en-US" sz="3200" b="0" dirty="0">
                <a:latin typeface="Arial" pitchFamily="34" charset="0"/>
                <a:sym typeface="Symbol" pitchFamily="18" charset="2"/>
              </a:rPr>
              <a:t></a:t>
            </a:r>
            <a:r>
              <a:rPr lang="en-US" altLang="en-US" sz="3200" b="0" dirty="0">
                <a:latin typeface="Arial" pitchFamily="34" charset="0"/>
              </a:rPr>
              <a:t> </a:t>
            </a:r>
            <a:r>
              <a:rPr lang="en-US" altLang="en-US" sz="3200" b="0" dirty="0">
                <a:solidFill>
                  <a:srgbClr val="FF0000"/>
                </a:solidFill>
                <a:latin typeface="Arial" pitchFamily="34" charset="0"/>
              </a:rPr>
              <a:t>(1-</a:t>
            </a:r>
            <a:r>
              <a:rPr lang="en-US" altLang="en-US" sz="3200" b="0" dirty="0">
                <a:solidFill>
                  <a:srgbClr val="FF0000"/>
                </a:solidFill>
                <a:latin typeface="Symbol" pitchFamily="18" charset="2"/>
              </a:rPr>
              <a:t>g</a:t>
            </a:r>
            <a:r>
              <a:rPr lang="en-US" altLang="en-US" sz="3200" b="0" dirty="0">
                <a:solidFill>
                  <a:srgbClr val="FF0000"/>
                </a:solidFill>
                <a:latin typeface="Arial" pitchFamily="34" charset="0"/>
              </a:rPr>
              <a:t>) </a:t>
            </a:r>
            <a:r>
              <a:rPr lang="en-US" altLang="en-US" sz="3200" b="0" dirty="0" err="1" smtClean="0">
                <a:solidFill>
                  <a:srgbClr val="FF0000"/>
                </a:solidFill>
                <a:latin typeface="Arial" pitchFamily="34" charset="0"/>
              </a:rPr>
              <a:t>w</a:t>
            </a:r>
            <a:r>
              <a:rPr lang="en-US" altLang="en-US" sz="3200" b="0" baseline="-25000" dirty="0" err="1" smtClean="0">
                <a:solidFill>
                  <a:srgbClr val="FF0000"/>
                </a:solidFill>
                <a:latin typeface="Arial" pitchFamily="34" charset="0"/>
              </a:rPr>
              <a:t>i</a:t>
            </a:r>
            <a:r>
              <a:rPr lang="en-US" altLang="en-US" sz="3200" b="0" dirty="0" smtClean="0">
                <a:latin typeface="Arial" pitchFamily="34" charset="0"/>
              </a:rPr>
              <a:t> </a:t>
            </a:r>
            <a:r>
              <a:rPr lang="en-US" altLang="en-US" sz="3200" b="0" dirty="0">
                <a:latin typeface="Arial" pitchFamily="34" charset="0"/>
              </a:rPr>
              <a:t>+ </a:t>
            </a:r>
            <a:r>
              <a:rPr lang="en-US" altLang="en-US" sz="3200" b="0" dirty="0" err="1" smtClean="0">
                <a:latin typeface="Arial" pitchFamily="34" charset="0"/>
              </a:rPr>
              <a:t>back_prop</a:t>
            </a:r>
            <a:r>
              <a:rPr lang="en-US" altLang="en-US" sz="3200" b="0" dirty="0" smtClean="0">
                <a:latin typeface="Arial" pitchFamily="34" charset="0"/>
              </a:rPr>
              <a:t>(</a:t>
            </a:r>
            <a:r>
              <a:rPr lang="en-US" altLang="en-US" sz="3200" b="0" dirty="0" err="1" smtClean="0">
                <a:latin typeface="Arial" pitchFamily="34" charset="0"/>
              </a:rPr>
              <a:t>i</a:t>
            </a:r>
            <a:r>
              <a:rPr lang="en-US" altLang="en-US" sz="3200" b="0" dirty="0" smtClean="0">
                <a:latin typeface="Arial" pitchFamily="34" charset="0"/>
              </a:rPr>
              <a:t>)</a:t>
            </a:r>
            <a:endParaRPr lang="en-US" altLang="en-US" sz="3200" b="0" dirty="0">
              <a:latin typeface="Arial" pitchFamily="34" charset="0"/>
            </a:endParaRPr>
          </a:p>
          <a:p>
            <a:pPr algn="l" eaLnBrk="1" hangingPunct="1">
              <a:spcBef>
                <a:spcPct val="50000"/>
              </a:spcBef>
            </a:pPr>
            <a:endParaRPr lang="en-US" altLang="en-US" sz="3200" b="0" baseline="-25000" dirty="0">
              <a:latin typeface="Arial" pitchFamily="34" charset="0"/>
            </a:endParaRPr>
          </a:p>
        </p:txBody>
      </p:sp>
    </p:spTree>
    <p:extLst>
      <p:ext uri="{BB962C8B-B14F-4D97-AF65-F5344CB8AC3E}">
        <p14:creationId xmlns:p14="http://schemas.microsoft.com/office/powerpoint/2010/main" val="24094760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Notion of “Risk” </a:t>
            </a:r>
            <a:endParaRPr lang="en-US" sz="4000" dirty="0">
              <a:solidFill>
                <a:srgbClr val="0066FF"/>
              </a:solidFill>
            </a:endParaRPr>
          </a:p>
        </p:txBody>
      </p:sp>
      <p:sp>
        <p:nvSpPr>
          <p:cNvPr id="3" name="Content Placeholder 2"/>
          <p:cNvSpPr>
            <a:spLocks noGrp="1"/>
          </p:cNvSpPr>
          <p:nvPr>
            <p:ph idx="1"/>
          </p:nvPr>
        </p:nvSpPr>
        <p:spPr>
          <a:xfrm>
            <a:off x="457200" y="1447800"/>
            <a:ext cx="8229600" cy="5181600"/>
          </a:xfrm>
        </p:spPr>
        <p:txBody>
          <a:bodyPr>
            <a:normAutofit fontScale="92500" lnSpcReduction="10000"/>
          </a:bodyPr>
          <a:lstStyle/>
          <a:p>
            <a:pPr marL="0" lvl="1" indent="0">
              <a:buNone/>
            </a:pPr>
            <a:r>
              <a:rPr lang="en-US" altLang="en-US" dirty="0" smtClean="0">
                <a:solidFill>
                  <a:srgbClr val="0066FF"/>
                </a:solidFill>
                <a:sym typeface="Symbol" pitchFamily="18" charset="2"/>
              </a:rPr>
              <a:t>Last time: The risk is the sum of losses</a:t>
            </a:r>
            <a:endParaRPr lang="en-US" altLang="en-US" dirty="0">
              <a:solidFill>
                <a:srgbClr val="0066FF"/>
              </a:solidFill>
              <a:sym typeface="Symbol" pitchFamily="18" charset="2"/>
            </a:endParaRPr>
          </a:p>
          <a:p>
            <a:pPr marL="0" lvl="1" indent="0">
              <a:buNone/>
            </a:pPr>
            <a:r>
              <a:rPr lang="en-US" altLang="en-US" dirty="0" smtClean="0">
                <a:solidFill>
                  <a:schemeClr val="accent2"/>
                </a:solidFill>
              </a:rPr>
              <a:t>		</a:t>
            </a:r>
            <a:r>
              <a:rPr lang="en-US" altLang="en-US" sz="3200" dirty="0" smtClean="0"/>
              <a:t>R[f] </a:t>
            </a:r>
            <a:r>
              <a:rPr lang="en-US" altLang="en-US" sz="3200" dirty="0"/>
              <a:t>= </a:t>
            </a:r>
            <a:r>
              <a:rPr lang="en-US" altLang="en-US" sz="2400" dirty="0"/>
              <a:t>(1/N) </a:t>
            </a:r>
            <a:r>
              <a:rPr lang="en-US" altLang="en-US" sz="3200" dirty="0" err="1">
                <a:latin typeface="Symbol" pitchFamily="18" charset="2"/>
              </a:rPr>
              <a:t>S</a:t>
            </a:r>
            <a:r>
              <a:rPr lang="en-US" altLang="en-US" sz="3200" baseline="-25000" dirty="0" err="1"/>
              <a:t>k</a:t>
            </a:r>
            <a:r>
              <a:rPr lang="en-US" altLang="en-US" sz="3200" baseline="-25000" dirty="0"/>
              <a:t>=1:N</a:t>
            </a:r>
            <a:r>
              <a:rPr lang="en-US" altLang="en-US" sz="3200" dirty="0"/>
              <a:t> L( f(</a:t>
            </a:r>
            <a:r>
              <a:rPr lang="en-US" altLang="en-US" sz="3200" b="1" dirty="0" err="1"/>
              <a:t>x</a:t>
            </a:r>
            <a:r>
              <a:rPr lang="en-US" altLang="en-US" sz="3200" baseline="30000" dirty="0" err="1"/>
              <a:t>k</a:t>
            </a:r>
            <a:r>
              <a:rPr lang="en-US" altLang="en-US" sz="3200" dirty="0"/>
              <a:t>)</a:t>
            </a:r>
            <a:r>
              <a:rPr lang="en-US" altLang="en-US" sz="3200" dirty="0">
                <a:sym typeface="Symbol" pitchFamily="18" charset="2"/>
              </a:rPr>
              <a:t>, </a:t>
            </a:r>
            <a:r>
              <a:rPr lang="en-US" altLang="en-US" sz="3200" dirty="0" err="1">
                <a:sym typeface="Symbol" pitchFamily="18" charset="2"/>
              </a:rPr>
              <a:t>y</a:t>
            </a:r>
            <a:r>
              <a:rPr lang="en-US" altLang="en-US" sz="3200" baseline="30000" dirty="0" err="1"/>
              <a:t>k</a:t>
            </a:r>
            <a:r>
              <a:rPr lang="en-US" altLang="en-US" sz="3200" baseline="-25000" dirty="0"/>
              <a:t> </a:t>
            </a:r>
            <a:r>
              <a:rPr lang="en-US" altLang="en-US" sz="3200" dirty="0">
                <a:sym typeface="Symbol" pitchFamily="18" charset="2"/>
              </a:rPr>
              <a:t>)</a:t>
            </a:r>
          </a:p>
          <a:p>
            <a:pPr marL="0" lvl="1" indent="0">
              <a:buNone/>
            </a:pPr>
            <a:endParaRPr lang="en-US" altLang="en-US" dirty="0" smtClean="0">
              <a:solidFill>
                <a:srgbClr val="C00000"/>
              </a:solidFill>
              <a:sym typeface="Symbol" pitchFamily="18" charset="2"/>
            </a:endParaRPr>
          </a:p>
          <a:p>
            <a:pPr marL="342900" lvl="1" indent="-342900">
              <a:buFont typeface="Arial" panose="020B0604020202020204" pitchFamily="34" charset="0"/>
              <a:buChar char="•"/>
            </a:pPr>
            <a:r>
              <a:rPr lang="en-US" altLang="en-US" dirty="0" smtClean="0">
                <a:solidFill>
                  <a:srgbClr val="C00000"/>
                </a:solidFill>
              </a:rPr>
              <a:t>L</a:t>
            </a:r>
            <a:r>
              <a:rPr lang="en-US" altLang="en-US" dirty="0">
                <a:solidFill>
                  <a:srgbClr val="C00000"/>
                </a:solidFill>
              </a:rPr>
              <a:t>( </a:t>
            </a:r>
            <a:r>
              <a:rPr lang="en-US" altLang="en-US" dirty="0" smtClean="0">
                <a:solidFill>
                  <a:srgbClr val="C00000"/>
                </a:solidFill>
              </a:rPr>
              <a:t>f(</a:t>
            </a:r>
            <a:r>
              <a:rPr lang="en-US" altLang="en-US" b="1" dirty="0" smtClean="0">
                <a:solidFill>
                  <a:srgbClr val="C00000"/>
                </a:solidFill>
              </a:rPr>
              <a:t>x</a:t>
            </a:r>
            <a:r>
              <a:rPr lang="en-US" altLang="en-US" dirty="0" smtClean="0">
                <a:solidFill>
                  <a:srgbClr val="C00000"/>
                </a:solidFill>
              </a:rPr>
              <a:t>)</a:t>
            </a:r>
            <a:r>
              <a:rPr lang="en-US" altLang="en-US" dirty="0" smtClean="0">
                <a:solidFill>
                  <a:srgbClr val="C00000"/>
                </a:solidFill>
                <a:sym typeface="Symbol" pitchFamily="18" charset="2"/>
              </a:rPr>
              <a:t>, y</a:t>
            </a:r>
            <a:r>
              <a:rPr lang="en-US" altLang="en-US" baseline="-25000" dirty="0" smtClean="0">
                <a:solidFill>
                  <a:srgbClr val="C00000"/>
                </a:solidFill>
              </a:rPr>
              <a:t> </a:t>
            </a:r>
            <a:r>
              <a:rPr lang="en-US" altLang="en-US" dirty="0">
                <a:solidFill>
                  <a:srgbClr val="C00000"/>
                </a:solidFill>
                <a:sym typeface="Symbol" pitchFamily="18" charset="2"/>
              </a:rPr>
              <a:t>) = </a:t>
            </a:r>
            <a:r>
              <a:rPr lang="en-US" altLang="en-US" b="1" dirty="0">
                <a:solidFill>
                  <a:srgbClr val="C00000"/>
                </a:solidFill>
              </a:rPr>
              <a:t>1</a:t>
            </a:r>
            <a:r>
              <a:rPr lang="en-US" altLang="en-US" dirty="0">
                <a:solidFill>
                  <a:srgbClr val="C00000"/>
                </a:solidFill>
              </a:rPr>
              <a:t>( </a:t>
            </a:r>
            <a:r>
              <a:rPr lang="en-US" altLang="en-US" dirty="0" smtClean="0">
                <a:solidFill>
                  <a:srgbClr val="C00000"/>
                </a:solidFill>
              </a:rPr>
              <a:t>f(</a:t>
            </a:r>
            <a:r>
              <a:rPr lang="en-US" altLang="en-US" b="1" dirty="0" smtClean="0">
                <a:solidFill>
                  <a:srgbClr val="C00000"/>
                </a:solidFill>
              </a:rPr>
              <a:t>x</a:t>
            </a:r>
            <a:r>
              <a:rPr lang="en-US" altLang="en-US" dirty="0" smtClean="0">
                <a:solidFill>
                  <a:srgbClr val="C00000"/>
                </a:solidFill>
              </a:rPr>
              <a:t>)</a:t>
            </a:r>
            <a:r>
              <a:rPr lang="en-US" altLang="en-US" dirty="0">
                <a:solidFill>
                  <a:srgbClr val="C00000"/>
                </a:solidFill>
                <a:sym typeface="Symbol" pitchFamily="18" charset="2"/>
              </a:rPr>
              <a:t></a:t>
            </a:r>
            <a:r>
              <a:rPr lang="en-US" altLang="en-US" dirty="0" smtClean="0">
                <a:solidFill>
                  <a:srgbClr val="C00000"/>
                </a:solidFill>
                <a:sym typeface="Symbol" pitchFamily="18" charset="2"/>
              </a:rPr>
              <a:t>y</a:t>
            </a:r>
            <a:r>
              <a:rPr lang="en-US" altLang="en-US" baseline="-25000" dirty="0" smtClean="0">
                <a:solidFill>
                  <a:srgbClr val="C00000"/>
                </a:solidFill>
              </a:rPr>
              <a:t> </a:t>
            </a:r>
            <a:r>
              <a:rPr lang="en-US" altLang="en-US" dirty="0" smtClean="0">
                <a:solidFill>
                  <a:srgbClr val="C00000"/>
                </a:solidFill>
                <a:sym typeface="Symbol" pitchFamily="18" charset="2"/>
              </a:rPr>
              <a:t>) </a:t>
            </a:r>
            <a:r>
              <a:rPr lang="en-US" altLang="en-US" dirty="0">
                <a:solidFill>
                  <a:srgbClr val="C00000"/>
                </a:solidFill>
                <a:sym typeface="Symbol" pitchFamily="18" charset="2"/>
              </a:rPr>
              <a:t>= </a:t>
            </a:r>
            <a:r>
              <a:rPr lang="en-US" altLang="en-US" b="1" dirty="0"/>
              <a:t>1</a:t>
            </a:r>
            <a:r>
              <a:rPr lang="en-US" altLang="en-US" dirty="0"/>
              <a:t>( </a:t>
            </a:r>
            <a:r>
              <a:rPr lang="en-US" altLang="en-US" dirty="0" err="1" smtClean="0"/>
              <a:t>yf</a:t>
            </a:r>
            <a:r>
              <a:rPr lang="en-US" altLang="en-US" dirty="0" smtClean="0"/>
              <a:t>(</a:t>
            </a:r>
            <a:r>
              <a:rPr lang="en-US" altLang="en-US" b="1" dirty="0" smtClean="0"/>
              <a:t>x</a:t>
            </a:r>
            <a:r>
              <a:rPr lang="en-US" altLang="en-US" dirty="0" smtClean="0"/>
              <a:t>)</a:t>
            </a:r>
            <a:r>
              <a:rPr lang="en-US" altLang="en-US" dirty="0" smtClean="0">
                <a:sym typeface="Symbol" pitchFamily="18" charset="2"/>
              </a:rPr>
              <a:t>&lt;0 ) </a:t>
            </a:r>
            <a:r>
              <a:rPr lang="en-US" altLang="en-US" dirty="0" smtClean="0">
                <a:solidFill>
                  <a:srgbClr val="C00000"/>
                </a:solidFill>
                <a:sym typeface="Symbol" pitchFamily="18" charset="2"/>
              </a:rPr>
              <a:t>	zero-one </a:t>
            </a:r>
            <a:r>
              <a:rPr lang="en-US" altLang="en-US" dirty="0">
                <a:solidFill>
                  <a:srgbClr val="C00000"/>
                </a:solidFill>
                <a:sym typeface="Symbol" pitchFamily="18" charset="2"/>
              </a:rPr>
              <a:t>loss</a:t>
            </a:r>
            <a:endParaRPr lang="en-US" altLang="en-US" dirty="0">
              <a:solidFill>
                <a:srgbClr val="C00000"/>
              </a:solidFill>
            </a:endParaRPr>
          </a:p>
          <a:p>
            <a:pPr marL="342900" lvl="1" indent="-342900">
              <a:buFont typeface="Arial" panose="020B0604020202020204" pitchFamily="34" charset="0"/>
              <a:buChar char="•"/>
            </a:pPr>
            <a:r>
              <a:rPr lang="en-US" altLang="en-US" dirty="0" smtClean="0">
                <a:solidFill>
                  <a:srgbClr val="C00000"/>
                </a:solidFill>
              </a:rPr>
              <a:t>L</a:t>
            </a:r>
            <a:r>
              <a:rPr lang="en-US" altLang="en-US" dirty="0">
                <a:solidFill>
                  <a:srgbClr val="C00000"/>
                </a:solidFill>
              </a:rPr>
              <a:t>( </a:t>
            </a:r>
            <a:r>
              <a:rPr lang="en-US" altLang="en-US" dirty="0" smtClean="0">
                <a:solidFill>
                  <a:srgbClr val="C00000"/>
                </a:solidFill>
              </a:rPr>
              <a:t>f(</a:t>
            </a:r>
            <a:r>
              <a:rPr lang="en-US" altLang="en-US" b="1" dirty="0" smtClean="0">
                <a:solidFill>
                  <a:srgbClr val="C00000"/>
                </a:solidFill>
              </a:rPr>
              <a:t>x</a:t>
            </a:r>
            <a:r>
              <a:rPr lang="en-US" altLang="en-US" dirty="0" smtClean="0">
                <a:solidFill>
                  <a:srgbClr val="C00000"/>
                </a:solidFill>
              </a:rPr>
              <a:t>)</a:t>
            </a:r>
            <a:r>
              <a:rPr lang="en-US" altLang="en-US" dirty="0" smtClean="0">
                <a:solidFill>
                  <a:srgbClr val="C00000"/>
                </a:solidFill>
                <a:sym typeface="Symbol" pitchFamily="18" charset="2"/>
              </a:rPr>
              <a:t>, y</a:t>
            </a:r>
            <a:r>
              <a:rPr lang="en-US" altLang="en-US" baseline="-25000" dirty="0" smtClean="0">
                <a:solidFill>
                  <a:srgbClr val="C00000"/>
                </a:solidFill>
              </a:rPr>
              <a:t> </a:t>
            </a:r>
            <a:r>
              <a:rPr lang="en-US" altLang="en-US" dirty="0">
                <a:solidFill>
                  <a:srgbClr val="C00000"/>
                </a:solidFill>
                <a:sym typeface="Symbol" pitchFamily="18" charset="2"/>
              </a:rPr>
              <a:t>) = </a:t>
            </a:r>
            <a:r>
              <a:rPr lang="en-US" altLang="en-US" dirty="0" smtClean="0">
                <a:solidFill>
                  <a:srgbClr val="C00000"/>
                </a:solidFill>
              </a:rPr>
              <a:t>( f(</a:t>
            </a:r>
            <a:r>
              <a:rPr lang="en-US" altLang="en-US" b="1" dirty="0" smtClean="0">
                <a:solidFill>
                  <a:srgbClr val="C00000"/>
                </a:solidFill>
              </a:rPr>
              <a:t>x</a:t>
            </a:r>
            <a:r>
              <a:rPr lang="en-US" altLang="en-US" dirty="0" smtClean="0">
                <a:solidFill>
                  <a:srgbClr val="C00000"/>
                </a:solidFill>
              </a:rPr>
              <a:t>) </a:t>
            </a:r>
            <a:r>
              <a:rPr lang="en-US" altLang="en-US" dirty="0">
                <a:solidFill>
                  <a:srgbClr val="C00000"/>
                </a:solidFill>
                <a:sym typeface="Symbol" pitchFamily="18" charset="2"/>
              </a:rPr>
              <a:t>- </a:t>
            </a:r>
            <a:r>
              <a:rPr lang="en-US" altLang="en-US" dirty="0" smtClean="0">
                <a:solidFill>
                  <a:srgbClr val="C00000"/>
                </a:solidFill>
                <a:sym typeface="Symbol" pitchFamily="18" charset="2"/>
              </a:rPr>
              <a:t>y</a:t>
            </a:r>
            <a:r>
              <a:rPr lang="en-US" altLang="en-US" baseline="-25000" dirty="0" smtClean="0">
                <a:solidFill>
                  <a:srgbClr val="C00000"/>
                </a:solidFill>
              </a:rPr>
              <a:t> </a:t>
            </a:r>
            <a:r>
              <a:rPr lang="en-US" altLang="en-US" dirty="0" smtClean="0">
                <a:solidFill>
                  <a:srgbClr val="C00000"/>
                </a:solidFill>
                <a:sym typeface="Symbol" pitchFamily="18" charset="2"/>
              </a:rPr>
              <a:t>)</a:t>
            </a:r>
            <a:r>
              <a:rPr lang="en-US" altLang="en-US" baseline="30000" dirty="0" smtClean="0">
                <a:solidFill>
                  <a:srgbClr val="C00000"/>
                </a:solidFill>
                <a:sym typeface="Symbol" pitchFamily="18" charset="2"/>
              </a:rPr>
              <a:t>2</a:t>
            </a:r>
            <a:r>
              <a:rPr lang="en-US" altLang="en-US" dirty="0" smtClean="0">
                <a:solidFill>
                  <a:srgbClr val="C00000"/>
                </a:solidFill>
                <a:sym typeface="Symbol" pitchFamily="18" charset="2"/>
              </a:rPr>
              <a:t> </a:t>
            </a:r>
            <a:r>
              <a:rPr lang="en-US" altLang="en-US" dirty="0">
                <a:solidFill>
                  <a:srgbClr val="C00000"/>
                </a:solidFill>
                <a:sym typeface="Symbol" pitchFamily="18" charset="2"/>
              </a:rPr>
              <a:t>= </a:t>
            </a:r>
            <a:r>
              <a:rPr lang="en-US" altLang="en-US" dirty="0"/>
              <a:t>( </a:t>
            </a:r>
            <a:r>
              <a:rPr lang="en-US" altLang="en-US" dirty="0" err="1" smtClean="0"/>
              <a:t>yf</a:t>
            </a:r>
            <a:r>
              <a:rPr lang="en-US" altLang="en-US" dirty="0" smtClean="0"/>
              <a:t>(</a:t>
            </a:r>
            <a:r>
              <a:rPr lang="en-US" altLang="en-US" b="1" dirty="0" smtClean="0"/>
              <a:t>x</a:t>
            </a:r>
            <a:r>
              <a:rPr lang="en-US" altLang="en-US" dirty="0"/>
              <a:t>) </a:t>
            </a:r>
            <a:r>
              <a:rPr lang="en-US" altLang="en-US" dirty="0">
                <a:sym typeface="Symbol" pitchFamily="18" charset="2"/>
              </a:rPr>
              <a:t>- </a:t>
            </a:r>
            <a:r>
              <a:rPr lang="en-US" altLang="en-US" dirty="0" smtClean="0">
                <a:sym typeface="Symbol" pitchFamily="18" charset="2"/>
              </a:rPr>
              <a:t>1</a:t>
            </a:r>
            <a:r>
              <a:rPr lang="en-US" altLang="en-US" baseline="-25000" dirty="0" smtClean="0"/>
              <a:t> </a:t>
            </a:r>
            <a:r>
              <a:rPr lang="en-US" altLang="en-US" dirty="0">
                <a:sym typeface="Symbol" pitchFamily="18" charset="2"/>
              </a:rPr>
              <a:t>)</a:t>
            </a:r>
            <a:r>
              <a:rPr lang="en-US" altLang="en-US" baseline="30000" dirty="0">
                <a:sym typeface="Symbol" pitchFamily="18" charset="2"/>
              </a:rPr>
              <a:t>2</a:t>
            </a:r>
            <a:r>
              <a:rPr lang="en-US" altLang="en-US" dirty="0">
                <a:sym typeface="Symbol" pitchFamily="18" charset="2"/>
              </a:rPr>
              <a:t> </a:t>
            </a:r>
            <a:r>
              <a:rPr lang="en-US" altLang="en-US" dirty="0">
                <a:solidFill>
                  <a:srgbClr val="C00000"/>
                </a:solidFill>
                <a:sym typeface="Symbol" pitchFamily="18" charset="2"/>
              </a:rPr>
              <a:t>	</a:t>
            </a:r>
            <a:r>
              <a:rPr lang="en-US" altLang="en-US" dirty="0" smtClean="0">
                <a:solidFill>
                  <a:srgbClr val="C00000"/>
                </a:solidFill>
                <a:sym typeface="Symbol" pitchFamily="18" charset="2"/>
              </a:rPr>
              <a:t>square loss</a:t>
            </a:r>
          </a:p>
          <a:p>
            <a:pPr marL="0" lvl="1" indent="0">
              <a:buNone/>
            </a:pPr>
            <a:r>
              <a:rPr lang="en-US" altLang="en-US" dirty="0">
                <a:sym typeface="Symbol" pitchFamily="18" charset="2"/>
              </a:rPr>
              <a:t>w</a:t>
            </a:r>
            <a:r>
              <a:rPr lang="en-US" altLang="en-US" dirty="0" smtClean="0">
                <a:sym typeface="Symbol" pitchFamily="18" charset="2"/>
              </a:rPr>
              <a:t>ith </a:t>
            </a:r>
            <a:r>
              <a:rPr lang="en-US" altLang="en-US" dirty="0"/>
              <a:t>y=</a:t>
            </a:r>
            <a:r>
              <a:rPr lang="en-US" altLang="en-US" dirty="0">
                <a:sym typeface="Symbol" pitchFamily="18" charset="2"/>
              </a:rPr>
              <a:t></a:t>
            </a:r>
            <a:r>
              <a:rPr lang="en-US" altLang="en-US" dirty="0" smtClean="0"/>
              <a:t>1</a:t>
            </a:r>
          </a:p>
          <a:p>
            <a:pPr marL="0" lvl="1" indent="0">
              <a:buNone/>
            </a:pPr>
            <a:endParaRPr lang="en-US" altLang="en-US" dirty="0" smtClean="0">
              <a:solidFill>
                <a:srgbClr val="C00000"/>
              </a:solidFill>
              <a:sym typeface="Symbol" pitchFamily="18" charset="2"/>
            </a:endParaRPr>
          </a:p>
          <a:p>
            <a:pPr marL="0" lvl="1" indent="0">
              <a:buNone/>
            </a:pPr>
            <a:r>
              <a:rPr lang="en-US" altLang="en-US" dirty="0" smtClean="0">
                <a:solidFill>
                  <a:srgbClr val="0066FF"/>
                </a:solidFill>
                <a:sym typeface="Symbol" pitchFamily="18" charset="2"/>
              </a:rPr>
              <a:t>Today: Expected risk</a:t>
            </a:r>
            <a:endParaRPr lang="en-US" altLang="en-US" dirty="0">
              <a:solidFill>
                <a:srgbClr val="0066FF"/>
              </a:solidFill>
              <a:sym typeface="Symbol" pitchFamily="18" charset="2"/>
            </a:endParaRPr>
          </a:p>
          <a:p>
            <a:pPr marL="0" indent="0">
              <a:buNone/>
            </a:pPr>
            <a:r>
              <a:rPr lang="en-US" altLang="en-US" sz="3000" dirty="0" smtClean="0">
                <a:solidFill>
                  <a:srgbClr val="008000"/>
                </a:solidFill>
                <a:latin typeface="Arial" pitchFamily="34" charset="0"/>
              </a:rPr>
              <a:t>	</a:t>
            </a:r>
            <a:r>
              <a:rPr lang="en-US" altLang="en-US" sz="3000" dirty="0" smtClean="0">
                <a:latin typeface="+mj-lt"/>
              </a:rPr>
              <a:t>R[f] = </a:t>
            </a:r>
            <a:r>
              <a:rPr lang="en-US" altLang="en-US" sz="3000" dirty="0">
                <a:latin typeface="+mj-lt"/>
                <a:sym typeface="Symbol" pitchFamily="18" charset="2"/>
              </a:rPr>
              <a:t> </a:t>
            </a:r>
            <a:r>
              <a:rPr lang="en-US" altLang="en-US" sz="3000" dirty="0" smtClean="0">
                <a:latin typeface="+mj-lt"/>
                <a:sym typeface="Symbol" pitchFamily="18" charset="2"/>
              </a:rPr>
              <a:t>L(</a:t>
            </a:r>
            <a:r>
              <a:rPr lang="en-US" altLang="en-US" sz="3000" dirty="0" smtClean="0">
                <a:latin typeface="+mj-lt"/>
              </a:rPr>
              <a:t>f(</a:t>
            </a:r>
            <a:r>
              <a:rPr lang="en-US" altLang="en-US" sz="3000" b="1" dirty="0" smtClean="0">
                <a:latin typeface="+mj-lt"/>
              </a:rPr>
              <a:t>x</a:t>
            </a:r>
            <a:r>
              <a:rPr lang="en-US" altLang="en-US" sz="3000" dirty="0" smtClean="0">
                <a:latin typeface="+mj-lt"/>
              </a:rPr>
              <a:t>, </a:t>
            </a:r>
            <a:r>
              <a:rPr lang="en-US" altLang="en-US" sz="3000" b="1" dirty="0">
                <a:latin typeface="+mj-lt"/>
              </a:rPr>
              <a:t>w</a:t>
            </a:r>
            <a:r>
              <a:rPr lang="en-US" altLang="en-US" sz="3000" dirty="0">
                <a:latin typeface="+mj-lt"/>
              </a:rPr>
              <a:t>), y) </a:t>
            </a:r>
            <a:r>
              <a:rPr lang="en-US" altLang="en-US" sz="3000" dirty="0" err="1">
                <a:latin typeface="+mj-lt"/>
              </a:rPr>
              <a:t>dP</a:t>
            </a:r>
            <a:r>
              <a:rPr lang="en-US" altLang="en-US" sz="3000" dirty="0">
                <a:latin typeface="+mj-lt"/>
              </a:rPr>
              <a:t>(</a:t>
            </a:r>
            <a:r>
              <a:rPr lang="en-US" altLang="en-US" sz="3000" b="1" dirty="0">
                <a:latin typeface="+mj-lt"/>
              </a:rPr>
              <a:t>x</a:t>
            </a:r>
            <a:r>
              <a:rPr lang="en-US" altLang="en-US" sz="3000" dirty="0">
                <a:latin typeface="+mj-lt"/>
              </a:rPr>
              <a:t>, y</a:t>
            </a:r>
            <a:r>
              <a:rPr lang="en-US" altLang="en-US" sz="3000" dirty="0" smtClean="0">
                <a:latin typeface="+mj-lt"/>
              </a:rPr>
              <a:t>)</a:t>
            </a:r>
          </a:p>
          <a:p>
            <a:pPr marL="0" lvl="1" indent="0">
              <a:buNone/>
            </a:pPr>
            <a:r>
              <a:rPr lang="en-US" altLang="en-US" dirty="0" smtClean="0">
                <a:solidFill>
                  <a:srgbClr val="0066FF"/>
                </a:solidFill>
                <a:sym typeface="Symbol" pitchFamily="18" charset="2"/>
              </a:rPr>
              <a:t>	Empirical risk</a:t>
            </a:r>
            <a:endParaRPr lang="en-US" altLang="en-US" dirty="0">
              <a:solidFill>
                <a:srgbClr val="0066FF"/>
              </a:solidFill>
              <a:sym typeface="Symbol" pitchFamily="18" charset="2"/>
            </a:endParaRPr>
          </a:p>
          <a:p>
            <a:pPr marL="0" lvl="1" indent="0">
              <a:buNone/>
            </a:pPr>
            <a:r>
              <a:rPr lang="en-US" altLang="en-US" sz="3200" dirty="0" smtClean="0"/>
              <a:t>	</a:t>
            </a:r>
            <a:r>
              <a:rPr lang="en-US" altLang="en-US" sz="3200" dirty="0" err="1" smtClean="0"/>
              <a:t>R</a:t>
            </a:r>
            <a:r>
              <a:rPr lang="en-US" altLang="en-US" sz="3200" baseline="-25000" dirty="0" err="1" smtClean="0"/>
              <a:t>train</a:t>
            </a:r>
            <a:r>
              <a:rPr lang="en-US" altLang="en-US" sz="3200" dirty="0" smtClean="0"/>
              <a:t>[f</a:t>
            </a:r>
            <a:r>
              <a:rPr lang="en-US" altLang="en-US" sz="3200" dirty="0"/>
              <a:t>] = </a:t>
            </a:r>
            <a:r>
              <a:rPr lang="en-US" altLang="en-US" sz="2400" dirty="0"/>
              <a:t>(1/N) </a:t>
            </a:r>
            <a:r>
              <a:rPr lang="en-US" altLang="en-US" sz="3200" dirty="0" err="1">
                <a:latin typeface="Symbol" pitchFamily="18" charset="2"/>
              </a:rPr>
              <a:t>S</a:t>
            </a:r>
            <a:r>
              <a:rPr lang="en-US" altLang="en-US" sz="3200" baseline="-25000" dirty="0" err="1"/>
              <a:t>k</a:t>
            </a:r>
            <a:r>
              <a:rPr lang="en-US" altLang="en-US" sz="3200" baseline="-25000" dirty="0"/>
              <a:t>=1:N</a:t>
            </a:r>
            <a:r>
              <a:rPr lang="en-US" altLang="en-US" sz="3200" dirty="0"/>
              <a:t> L( f(</a:t>
            </a:r>
            <a:r>
              <a:rPr lang="en-US" altLang="en-US" sz="3200" b="1" dirty="0" err="1"/>
              <a:t>x</a:t>
            </a:r>
            <a:r>
              <a:rPr lang="en-US" altLang="en-US" sz="3200" baseline="30000" dirty="0" err="1"/>
              <a:t>k</a:t>
            </a:r>
            <a:r>
              <a:rPr lang="en-US" altLang="en-US" sz="3200" dirty="0"/>
              <a:t>)</a:t>
            </a:r>
            <a:r>
              <a:rPr lang="en-US" altLang="en-US" sz="3200" dirty="0">
                <a:sym typeface="Symbol" pitchFamily="18" charset="2"/>
              </a:rPr>
              <a:t>, </a:t>
            </a:r>
            <a:r>
              <a:rPr lang="en-US" altLang="en-US" sz="3200" dirty="0" err="1">
                <a:sym typeface="Symbol" pitchFamily="18" charset="2"/>
              </a:rPr>
              <a:t>y</a:t>
            </a:r>
            <a:r>
              <a:rPr lang="en-US" altLang="en-US" sz="3200" baseline="30000" dirty="0" err="1"/>
              <a:t>k</a:t>
            </a:r>
            <a:r>
              <a:rPr lang="en-US" altLang="en-US" sz="3200" baseline="-25000" dirty="0"/>
              <a:t> </a:t>
            </a:r>
            <a:r>
              <a:rPr lang="en-US" altLang="en-US" sz="3200" dirty="0" smtClean="0">
                <a:sym typeface="Symbol" pitchFamily="18" charset="2"/>
              </a:rPr>
              <a:t>)</a:t>
            </a:r>
            <a:endParaRPr lang="en-US" altLang="en-US" dirty="0" smtClean="0">
              <a:latin typeface="Arial" pitchFamily="34" charset="0"/>
            </a:endParaRPr>
          </a:p>
          <a:p>
            <a:pPr marL="0" indent="0">
              <a:buNone/>
            </a:pPr>
            <a:endParaRPr lang="en-US" altLang="en-US" dirty="0" smtClean="0">
              <a:latin typeface="Arial" pitchFamily="34"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F7AE947-2A1D-49DB-AAF9-66B4A4AB3439}" type="slidenum">
              <a:rPr lang="en-US" smtClean="0"/>
              <a:t>14</a:t>
            </a:fld>
            <a:endParaRPr lang="en-US" dirty="0"/>
          </a:p>
        </p:txBody>
      </p:sp>
      <p:sp>
        <p:nvSpPr>
          <p:cNvPr id="5" name="Rectangle 4"/>
          <p:cNvSpPr/>
          <p:nvPr/>
        </p:nvSpPr>
        <p:spPr>
          <a:xfrm>
            <a:off x="0" y="4343400"/>
            <a:ext cx="9144000" cy="25146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57525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Notion of “Risk” </a:t>
            </a:r>
            <a:endParaRPr lang="en-US" sz="4000" dirty="0">
              <a:solidFill>
                <a:srgbClr val="0066FF"/>
              </a:solidFill>
            </a:endParaRPr>
          </a:p>
        </p:txBody>
      </p:sp>
      <p:sp>
        <p:nvSpPr>
          <p:cNvPr id="3" name="Content Placeholder 2"/>
          <p:cNvSpPr>
            <a:spLocks noGrp="1"/>
          </p:cNvSpPr>
          <p:nvPr>
            <p:ph idx="1"/>
          </p:nvPr>
        </p:nvSpPr>
        <p:spPr>
          <a:xfrm>
            <a:off x="457200" y="1447800"/>
            <a:ext cx="8229600" cy="5181600"/>
          </a:xfrm>
        </p:spPr>
        <p:txBody>
          <a:bodyPr>
            <a:normAutofit fontScale="92500" lnSpcReduction="10000"/>
          </a:bodyPr>
          <a:lstStyle/>
          <a:p>
            <a:pPr marL="0" lvl="1" indent="0">
              <a:buNone/>
            </a:pPr>
            <a:r>
              <a:rPr lang="en-US" altLang="en-US" dirty="0" smtClean="0">
                <a:solidFill>
                  <a:srgbClr val="0066FF"/>
                </a:solidFill>
                <a:sym typeface="Symbol" pitchFamily="18" charset="2"/>
              </a:rPr>
              <a:t>Last time: The risk is the sum of losses</a:t>
            </a:r>
            <a:endParaRPr lang="en-US" altLang="en-US" dirty="0">
              <a:solidFill>
                <a:srgbClr val="0066FF"/>
              </a:solidFill>
              <a:sym typeface="Symbol" pitchFamily="18" charset="2"/>
            </a:endParaRPr>
          </a:p>
          <a:p>
            <a:pPr marL="0" lvl="1" indent="0">
              <a:buNone/>
            </a:pPr>
            <a:r>
              <a:rPr lang="en-US" altLang="en-US" dirty="0" smtClean="0">
                <a:solidFill>
                  <a:schemeClr val="accent2"/>
                </a:solidFill>
              </a:rPr>
              <a:t>		</a:t>
            </a:r>
            <a:r>
              <a:rPr lang="en-US" altLang="en-US" sz="3200" dirty="0" smtClean="0"/>
              <a:t>R[f] </a:t>
            </a:r>
            <a:r>
              <a:rPr lang="en-US" altLang="en-US" sz="3200" dirty="0"/>
              <a:t>= </a:t>
            </a:r>
            <a:r>
              <a:rPr lang="en-US" altLang="en-US" sz="2400" dirty="0"/>
              <a:t>(1/N) </a:t>
            </a:r>
            <a:r>
              <a:rPr lang="en-US" altLang="en-US" sz="3200" dirty="0" err="1">
                <a:latin typeface="Symbol" pitchFamily="18" charset="2"/>
              </a:rPr>
              <a:t>S</a:t>
            </a:r>
            <a:r>
              <a:rPr lang="en-US" altLang="en-US" sz="3200" baseline="-25000" dirty="0" err="1"/>
              <a:t>k</a:t>
            </a:r>
            <a:r>
              <a:rPr lang="en-US" altLang="en-US" sz="3200" baseline="-25000" dirty="0"/>
              <a:t>=1:N</a:t>
            </a:r>
            <a:r>
              <a:rPr lang="en-US" altLang="en-US" sz="3200" dirty="0"/>
              <a:t> L( f(</a:t>
            </a:r>
            <a:r>
              <a:rPr lang="en-US" altLang="en-US" sz="3200" b="1" dirty="0" err="1"/>
              <a:t>x</a:t>
            </a:r>
            <a:r>
              <a:rPr lang="en-US" altLang="en-US" sz="3200" baseline="30000" dirty="0" err="1"/>
              <a:t>k</a:t>
            </a:r>
            <a:r>
              <a:rPr lang="en-US" altLang="en-US" sz="3200" dirty="0"/>
              <a:t>)</a:t>
            </a:r>
            <a:r>
              <a:rPr lang="en-US" altLang="en-US" sz="3200" dirty="0">
                <a:sym typeface="Symbol" pitchFamily="18" charset="2"/>
              </a:rPr>
              <a:t>, </a:t>
            </a:r>
            <a:r>
              <a:rPr lang="en-US" altLang="en-US" sz="3200" dirty="0" err="1">
                <a:sym typeface="Symbol" pitchFamily="18" charset="2"/>
              </a:rPr>
              <a:t>y</a:t>
            </a:r>
            <a:r>
              <a:rPr lang="en-US" altLang="en-US" sz="3200" baseline="30000" dirty="0" err="1"/>
              <a:t>k</a:t>
            </a:r>
            <a:r>
              <a:rPr lang="en-US" altLang="en-US" sz="3200" baseline="-25000" dirty="0"/>
              <a:t> </a:t>
            </a:r>
            <a:r>
              <a:rPr lang="en-US" altLang="en-US" sz="3200" dirty="0">
                <a:sym typeface="Symbol" pitchFamily="18" charset="2"/>
              </a:rPr>
              <a:t>)</a:t>
            </a:r>
          </a:p>
          <a:p>
            <a:pPr marL="0" lvl="1" indent="0">
              <a:buNone/>
            </a:pPr>
            <a:endParaRPr lang="en-US" altLang="en-US" dirty="0" smtClean="0">
              <a:solidFill>
                <a:srgbClr val="C00000"/>
              </a:solidFill>
              <a:sym typeface="Symbol" pitchFamily="18" charset="2"/>
            </a:endParaRPr>
          </a:p>
          <a:p>
            <a:pPr marL="342900" lvl="1" indent="-342900">
              <a:buFont typeface="Arial" panose="020B0604020202020204" pitchFamily="34" charset="0"/>
              <a:buChar char="•"/>
            </a:pPr>
            <a:r>
              <a:rPr lang="en-US" altLang="en-US" dirty="0" smtClean="0">
                <a:solidFill>
                  <a:srgbClr val="C00000"/>
                </a:solidFill>
              </a:rPr>
              <a:t>L</a:t>
            </a:r>
            <a:r>
              <a:rPr lang="en-US" altLang="en-US" dirty="0">
                <a:solidFill>
                  <a:srgbClr val="C00000"/>
                </a:solidFill>
              </a:rPr>
              <a:t>( </a:t>
            </a:r>
            <a:r>
              <a:rPr lang="en-US" altLang="en-US" dirty="0" smtClean="0">
                <a:solidFill>
                  <a:srgbClr val="C00000"/>
                </a:solidFill>
              </a:rPr>
              <a:t>f(</a:t>
            </a:r>
            <a:r>
              <a:rPr lang="en-US" altLang="en-US" b="1" dirty="0" smtClean="0">
                <a:solidFill>
                  <a:srgbClr val="C00000"/>
                </a:solidFill>
              </a:rPr>
              <a:t>x</a:t>
            </a:r>
            <a:r>
              <a:rPr lang="en-US" altLang="en-US" dirty="0" smtClean="0">
                <a:solidFill>
                  <a:srgbClr val="C00000"/>
                </a:solidFill>
              </a:rPr>
              <a:t>)</a:t>
            </a:r>
            <a:r>
              <a:rPr lang="en-US" altLang="en-US" dirty="0" smtClean="0">
                <a:solidFill>
                  <a:srgbClr val="C00000"/>
                </a:solidFill>
                <a:sym typeface="Symbol" pitchFamily="18" charset="2"/>
              </a:rPr>
              <a:t>, y</a:t>
            </a:r>
            <a:r>
              <a:rPr lang="en-US" altLang="en-US" baseline="-25000" dirty="0" smtClean="0">
                <a:solidFill>
                  <a:srgbClr val="C00000"/>
                </a:solidFill>
              </a:rPr>
              <a:t> </a:t>
            </a:r>
            <a:r>
              <a:rPr lang="en-US" altLang="en-US" dirty="0">
                <a:solidFill>
                  <a:srgbClr val="C00000"/>
                </a:solidFill>
                <a:sym typeface="Symbol" pitchFamily="18" charset="2"/>
              </a:rPr>
              <a:t>) = </a:t>
            </a:r>
            <a:r>
              <a:rPr lang="en-US" altLang="en-US" b="1" dirty="0">
                <a:solidFill>
                  <a:srgbClr val="C00000"/>
                </a:solidFill>
              </a:rPr>
              <a:t>1</a:t>
            </a:r>
            <a:r>
              <a:rPr lang="en-US" altLang="en-US" dirty="0">
                <a:solidFill>
                  <a:srgbClr val="C00000"/>
                </a:solidFill>
              </a:rPr>
              <a:t>( </a:t>
            </a:r>
            <a:r>
              <a:rPr lang="en-US" altLang="en-US" dirty="0" smtClean="0">
                <a:solidFill>
                  <a:srgbClr val="C00000"/>
                </a:solidFill>
              </a:rPr>
              <a:t>f(</a:t>
            </a:r>
            <a:r>
              <a:rPr lang="en-US" altLang="en-US" b="1" dirty="0" smtClean="0">
                <a:solidFill>
                  <a:srgbClr val="C00000"/>
                </a:solidFill>
              </a:rPr>
              <a:t>x</a:t>
            </a:r>
            <a:r>
              <a:rPr lang="en-US" altLang="en-US" dirty="0" smtClean="0">
                <a:solidFill>
                  <a:srgbClr val="C00000"/>
                </a:solidFill>
              </a:rPr>
              <a:t>)</a:t>
            </a:r>
            <a:r>
              <a:rPr lang="en-US" altLang="en-US" dirty="0">
                <a:solidFill>
                  <a:srgbClr val="C00000"/>
                </a:solidFill>
                <a:sym typeface="Symbol" pitchFamily="18" charset="2"/>
              </a:rPr>
              <a:t></a:t>
            </a:r>
            <a:r>
              <a:rPr lang="en-US" altLang="en-US" dirty="0" smtClean="0">
                <a:solidFill>
                  <a:srgbClr val="C00000"/>
                </a:solidFill>
                <a:sym typeface="Symbol" pitchFamily="18" charset="2"/>
              </a:rPr>
              <a:t>y</a:t>
            </a:r>
            <a:r>
              <a:rPr lang="en-US" altLang="en-US" baseline="-25000" dirty="0" smtClean="0">
                <a:solidFill>
                  <a:srgbClr val="C00000"/>
                </a:solidFill>
              </a:rPr>
              <a:t> </a:t>
            </a:r>
            <a:r>
              <a:rPr lang="en-US" altLang="en-US" dirty="0" smtClean="0">
                <a:solidFill>
                  <a:srgbClr val="C00000"/>
                </a:solidFill>
                <a:sym typeface="Symbol" pitchFamily="18" charset="2"/>
              </a:rPr>
              <a:t>) 		zero-one </a:t>
            </a:r>
            <a:r>
              <a:rPr lang="en-US" altLang="en-US" dirty="0">
                <a:solidFill>
                  <a:srgbClr val="C00000"/>
                </a:solidFill>
                <a:sym typeface="Symbol" pitchFamily="18" charset="2"/>
              </a:rPr>
              <a:t>loss</a:t>
            </a:r>
            <a:endParaRPr lang="en-US" altLang="en-US" dirty="0">
              <a:solidFill>
                <a:srgbClr val="C00000"/>
              </a:solidFill>
            </a:endParaRPr>
          </a:p>
          <a:p>
            <a:pPr marL="342900" lvl="1" indent="-342900">
              <a:buFont typeface="Arial" panose="020B0604020202020204" pitchFamily="34" charset="0"/>
              <a:buChar char="•"/>
            </a:pPr>
            <a:r>
              <a:rPr lang="en-US" altLang="en-US" dirty="0" smtClean="0">
                <a:solidFill>
                  <a:srgbClr val="C00000"/>
                </a:solidFill>
              </a:rPr>
              <a:t>L</a:t>
            </a:r>
            <a:r>
              <a:rPr lang="en-US" altLang="en-US" dirty="0">
                <a:solidFill>
                  <a:srgbClr val="C00000"/>
                </a:solidFill>
              </a:rPr>
              <a:t>( </a:t>
            </a:r>
            <a:r>
              <a:rPr lang="en-US" altLang="en-US" dirty="0" smtClean="0">
                <a:solidFill>
                  <a:srgbClr val="C00000"/>
                </a:solidFill>
              </a:rPr>
              <a:t>f(</a:t>
            </a:r>
            <a:r>
              <a:rPr lang="en-US" altLang="en-US" b="1" dirty="0" smtClean="0">
                <a:solidFill>
                  <a:srgbClr val="C00000"/>
                </a:solidFill>
              </a:rPr>
              <a:t>x</a:t>
            </a:r>
            <a:r>
              <a:rPr lang="en-US" altLang="en-US" dirty="0" smtClean="0">
                <a:solidFill>
                  <a:srgbClr val="C00000"/>
                </a:solidFill>
              </a:rPr>
              <a:t>)</a:t>
            </a:r>
            <a:r>
              <a:rPr lang="en-US" altLang="en-US" dirty="0" smtClean="0">
                <a:solidFill>
                  <a:srgbClr val="C00000"/>
                </a:solidFill>
                <a:sym typeface="Symbol" pitchFamily="18" charset="2"/>
              </a:rPr>
              <a:t>, y</a:t>
            </a:r>
            <a:r>
              <a:rPr lang="en-US" altLang="en-US" baseline="-25000" dirty="0" smtClean="0">
                <a:solidFill>
                  <a:srgbClr val="C00000"/>
                </a:solidFill>
              </a:rPr>
              <a:t> </a:t>
            </a:r>
            <a:r>
              <a:rPr lang="en-US" altLang="en-US" dirty="0">
                <a:solidFill>
                  <a:srgbClr val="C00000"/>
                </a:solidFill>
                <a:sym typeface="Symbol" pitchFamily="18" charset="2"/>
              </a:rPr>
              <a:t>) = </a:t>
            </a:r>
            <a:r>
              <a:rPr lang="en-US" altLang="en-US" dirty="0" smtClean="0">
                <a:solidFill>
                  <a:srgbClr val="C00000"/>
                </a:solidFill>
              </a:rPr>
              <a:t>( f(</a:t>
            </a:r>
            <a:r>
              <a:rPr lang="en-US" altLang="en-US" b="1" dirty="0" smtClean="0">
                <a:solidFill>
                  <a:srgbClr val="C00000"/>
                </a:solidFill>
              </a:rPr>
              <a:t>x</a:t>
            </a:r>
            <a:r>
              <a:rPr lang="en-US" altLang="en-US" dirty="0" smtClean="0">
                <a:solidFill>
                  <a:srgbClr val="C00000"/>
                </a:solidFill>
              </a:rPr>
              <a:t>) </a:t>
            </a:r>
            <a:r>
              <a:rPr lang="en-US" altLang="en-US" dirty="0">
                <a:solidFill>
                  <a:srgbClr val="C00000"/>
                </a:solidFill>
                <a:sym typeface="Symbol" pitchFamily="18" charset="2"/>
              </a:rPr>
              <a:t>- </a:t>
            </a:r>
            <a:r>
              <a:rPr lang="en-US" altLang="en-US" dirty="0" smtClean="0">
                <a:solidFill>
                  <a:srgbClr val="C00000"/>
                </a:solidFill>
                <a:sym typeface="Symbol" pitchFamily="18" charset="2"/>
              </a:rPr>
              <a:t>y</a:t>
            </a:r>
            <a:r>
              <a:rPr lang="en-US" altLang="en-US" baseline="-25000" dirty="0" smtClean="0">
                <a:solidFill>
                  <a:srgbClr val="C00000"/>
                </a:solidFill>
              </a:rPr>
              <a:t> </a:t>
            </a:r>
            <a:r>
              <a:rPr lang="en-US" altLang="en-US" dirty="0" smtClean="0">
                <a:solidFill>
                  <a:srgbClr val="C00000"/>
                </a:solidFill>
                <a:sym typeface="Symbol" pitchFamily="18" charset="2"/>
              </a:rPr>
              <a:t>)</a:t>
            </a:r>
            <a:r>
              <a:rPr lang="en-US" altLang="en-US" baseline="30000" dirty="0" smtClean="0">
                <a:solidFill>
                  <a:srgbClr val="C00000"/>
                </a:solidFill>
                <a:sym typeface="Symbol" pitchFamily="18" charset="2"/>
              </a:rPr>
              <a:t>2</a:t>
            </a:r>
            <a:r>
              <a:rPr lang="en-US" altLang="en-US" dirty="0" smtClean="0">
                <a:solidFill>
                  <a:srgbClr val="C00000"/>
                </a:solidFill>
                <a:sym typeface="Symbol" pitchFamily="18" charset="2"/>
              </a:rPr>
              <a:t> </a:t>
            </a:r>
            <a:r>
              <a:rPr lang="en-US" altLang="en-US" dirty="0">
                <a:solidFill>
                  <a:srgbClr val="C00000"/>
                </a:solidFill>
                <a:sym typeface="Symbol" pitchFamily="18" charset="2"/>
              </a:rPr>
              <a:t>	</a:t>
            </a:r>
            <a:r>
              <a:rPr lang="en-US" altLang="en-US" dirty="0" smtClean="0">
                <a:solidFill>
                  <a:srgbClr val="C00000"/>
                </a:solidFill>
                <a:sym typeface="Symbol" pitchFamily="18" charset="2"/>
              </a:rPr>
              <a:t>	square loss</a:t>
            </a:r>
          </a:p>
          <a:p>
            <a:pPr marL="0" lvl="1" indent="0">
              <a:buNone/>
            </a:pPr>
            <a:r>
              <a:rPr lang="en-US" altLang="en-US" dirty="0">
                <a:sym typeface="Symbol" pitchFamily="18" charset="2"/>
              </a:rPr>
              <a:t>w</a:t>
            </a:r>
            <a:r>
              <a:rPr lang="en-US" altLang="en-US" dirty="0" smtClean="0">
                <a:sym typeface="Symbol" pitchFamily="18" charset="2"/>
              </a:rPr>
              <a:t>ith </a:t>
            </a:r>
            <a:r>
              <a:rPr lang="en-US" altLang="en-US" dirty="0"/>
              <a:t>y=</a:t>
            </a:r>
            <a:r>
              <a:rPr lang="en-US" altLang="en-US" dirty="0">
                <a:sym typeface="Symbol" pitchFamily="18" charset="2"/>
              </a:rPr>
              <a:t></a:t>
            </a:r>
            <a:r>
              <a:rPr lang="en-US" altLang="en-US" dirty="0" smtClean="0"/>
              <a:t>1</a:t>
            </a:r>
          </a:p>
          <a:p>
            <a:pPr marL="0" lvl="1" indent="0">
              <a:buNone/>
            </a:pPr>
            <a:endParaRPr lang="en-US" altLang="en-US" dirty="0" smtClean="0">
              <a:solidFill>
                <a:srgbClr val="C00000"/>
              </a:solidFill>
              <a:sym typeface="Symbol" pitchFamily="18" charset="2"/>
            </a:endParaRPr>
          </a:p>
          <a:p>
            <a:pPr marL="0" lvl="1" indent="0">
              <a:buNone/>
            </a:pPr>
            <a:r>
              <a:rPr lang="en-US" altLang="en-US" dirty="0" smtClean="0">
                <a:solidFill>
                  <a:srgbClr val="0066FF"/>
                </a:solidFill>
                <a:sym typeface="Symbol" pitchFamily="18" charset="2"/>
              </a:rPr>
              <a:t>Today: Expected risk</a:t>
            </a:r>
            <a:endParaRPr lang="en-US" altLang="en-US" dirty="0">
              <a:solidFill>
                <a:srgbClr val="0066FF"/>
              </a:solidFill>
              <a:sym typeface="Symbol" pitchFamily="18" charset="2"/>
            </a:endParaRPr>
          </a:p>
          <a:p>
            <a:pPr marL="0" indent="0">
              <a:buNone/>
            </a:pPr>
            <a:r>
              <a:rPr lang="en-US" altLang="en-US" sz="3000" dirty="0" smtClean="0">
                <a:solidFill>
                  <a:srgbClr val="008000"/>
                </a:solidFill>
                <a:latin typeface="Arial" pitchFamily="34" charset="0"/>
              </a:rPr>
              <a:t>	</a:t>
            </a:r>
            <a:r>
              <a:rPr lang="en-US" altLang="en-US" sz="3000" dirty="0" smtClean="0">
                <a:latin typeface="+mj-lt"/>
              </a:rPr>
              <a:t>R[f] = </a:t>
            </a:r>
            <a:r>
              <a:rPr lang="en-US" altLang="en-US" sz="3000" dirty="0">
                <a:latin typeface="+mj-lt"/>
                <a:sym typeface="Symbol" pitchFamily="18" charset="2"/>
              </a:rPr>
              <a:t> </a:t>
            </a:r>
            <a:r>
              <a:rPr lang="en-US" altLang="en-US" sz="3000" dirty="0" smtClean="0">
                <a:latin typeface="+mj-lt"/>
                <a:sym typeface="Symbol" pitchFamily="18" charset="2"/>
              </a:rPr>
              <a:t>L(</a:t>
            </a:r>
            <a:r>
              <a:rPr lang="en-US" altLang="en-US" sz="3000" dirty="0" smtClean="0">
                <a:latin typeface="+mj-lt"/>
              </a:rPr>
              <a:t>f(</a:t>
            </a:r>
            <a:r>
              <a:rPr lang="en-US" altLang="en-US" sz="3000" b="1" dirty="0" smtClean="0">
                <a:latin typeface="+mj-lt"/>
              </a:rPr>
              <a:t>x</a:t>
            </a:r>
            <a:r>
              <a:rPr lang="en-US" altLang="en-US" sz="3000" dirty="0" smtClean="0">
                <a:latin typeface="+mj-lt"/>
              </a:rPr>
              <a:t>, </a:t>
            </a:r>
            <a:r>
              <a:rPr lang="en-US" altLang="en-US" sz="3000" b="1" dirty="0">
                <a:latin typeface="+mj-lt"/>
              </a:rPr>
              <a:t>w</a:t>
            </a:r>
            <a:r>
              <a:rPr lang="en-US" altLang="en-US" sz="3000" dirty="0">
                <a:latin typeface="+mj-lt"/>
              </a:rPr>
              <a:t>), y) </a:t>
            </a:r>
            <a:r>
              <a:rPr lang="en-US" altLang="en-US" sz="3000" dirty="0" err="1">
                <a:latin typeface="+mj-lt"/>
              </a:rPr>
              <a:t>dP</a:t>
            </a:r>
            <a:r>
              <a:rPr lang="en-US" altLang="en-US" sz="3000" dirty="0">
                <a:latin typeface="+mj-lt"/>
              </a:rPr>
              <a:t>(</a:t>
            </a:r>
            <a:r>
              <a:rPr lang="en-US" altLang="en-US" sz="3000" b="1" dirty="0">
                <a:latin typeface="+mj-lt"/>
              </a:rPr>
              <a:t>x</a:t>
            </a:r>
            <a:r>
              <a:rPr lang="en-US" altLang="en-US" sz="3000" dirty="0">
                <a:latin typeface="+mj-lt"/>
              </a:rPr>
              <a:t>, y</a:t>
            </a:r>
            <a:r>
              <a:rPr lang="en-US" altLang="en-US" sz="3000" dirty="0" smtClean="0">
                <a:latin typeface="+mj-lt"/>
              </a:rPr>
              <a:t>)</a:t>
            </a:r>
          </a:p>
          <a:p>
            <a:pPr marL="0" lvl="1" indent="0">
              <a:buNone/>
            </a:pPr>
            <a:r>
              <a:rPr lang="en-US" altLang="en-US" dirty="0" smtClean="0">
                <a:solidFill>
                  <a:srgbClr val="0066FF"/>
                </a:solidFill>
                <a:sym typeface="Symbol" pitchFamily="18" charset="2"/>
              </a:rPr>
              <a:t>	Empirical risk</a:t>
            </a:r>
            <a:endParaRPr lang="en-US" altLang="en-US" dirty="0">
              <a:solidFill>
                <a:srgbClr val="0066FF"/>
              </a:solidFill>
              <a:sym typeface="Symbol" pitchFamily="18" charset="2"/>
            </a:endParaRPr>
          </a:p>
          <a:p>
            <a:pPr marL="0" lvl="1" indent="0">
              <a:buNone/>
            </a:pPr>
            <a:r>
              <a:rPr lang="en-US" altLang="en-US" sz="3200" dirty="0" smtClean="0"/>
              <a:t>	</a:t>
            </a:r>
            <a:r>
              <a:rPr lang="en-US" altLang="en-US" sz="3200" dirty="0" err="1" smtClean="0"/>
              <a:t>R</a:t>
            </a:r>
            <a:r>
              <a:rPr lang="en-US" altLang="en-US" sz="3200" baseline="-25000" dirty="0" err="1" smtClean="0"/>
              <a:t>train</a:t>
            </a:r>
            <a:r>
              <a:rPr lang="en-US" altLang="en-US" sz="3200" dirty="0" smtClean="0"/>
              <a:t>[f</a:t>
            </a:r>
            <a:r>
              <a:rPr lang="en-US" altLang="en-US" sz="3200" dirty="0"/>
              <a:t>] = </a:t>
            </a:r>
            <a:r>
              <a:rPr lang="en-US" altLang="en-US" sz="2400" dirty="0"/>
              <a:t>(1/N) </a:t>
            </a:r>
            <a:r>
              <a:rPr lang="en-US" altLang="en-US" sz="3200" dirty="0" err="1">
                <a:latin typeface="Symbol" pitchFamily="18" charset="2"/>
              </a:rPr>
              <a:t>S</a:t>
            </a:r>
            <a:r>
              <a:rPr lang="en-US" altLang="en-US" sz="3200" baseline="-25000" dirty="0" err="1"/>
              <a:t>k</a:t>
            </a:r>
            <a:r>
              <a:rPr lang="en-US" altLang="en-US" sz="3200" baseline="-25000" dirty="0"/>
              <a:t>=1:N</a:t>
            </a:r>
            <a:r>
              <a:rPr lang="en-US" altLang="en-US" sz="3200" dirty="0"/>
              <a:t> L( f(</a:t>
            </a:r>
            <a:r>
              <a:rPr lang="en-US" altLang="en-US" sz="3200" b="1" dirty="0" err="1"/>
              <a:t>x</a:t>
            </a:r>
            <a:r>
              <a:rPr lang="en-US" altLang="en-US" sz="3200" baseline="30000" dirty="0" err="1"/>
              <a:t>k</a:t>
            </a:r>
            <a:r>
              <a:rPr lang="en-US" altLang="en-US" sz="3200" dirty="0"/>
              <a:t>)</a:t>
            </a:r>
            <a:r>
              <a:rPr lang="en-US" altLang="en-US" sz="3200" dirty="0">
                <a:sym typeface="Symbol" pitchFamily="18" charset="2"/>
              </a:rPr>
              <a:t>, </a:t>
            </a:r>
            <a:r>
              <a:rPr lang="en-US" altLang="en-US" sz="3200" dirty="0" err="1">
                <a:sym typeface="Symbol" pitchFamily="18" charset="2"/>
              </a:rPr>
              <a:t>y</a:t>
            </a:r>
            <a:r>
              <a:rPr lang="en-US" altLang="en-US" sz="3200" baseline="30000" dirty="0" err="1"/>
              <a:t>k</a:t>
            </a:r>
            <a:r>
              <a:rPr lang="en-US" altLang="en-US" sz="3200" baseline="-25000" dirty="0"/>
              <a:t> </a:t>
            </a:r>
            <a:r>
              <a:rPr lang="en-US" altLang="en-US" sz="3200" dirty="0" smtClean="0">
                <a:sym typeface="Symbol" pitchFamily="18" charset="2"/>
              </a:rPr>
              <a:t>)</a:t>
            </a:r>
            <a:endParaRPr lang="en-US" altLang="en-US" dirty="0" smtClean="0">
              <a:latin typeface="Arial" pitchFamily="34" charset="0"/>
            </a:endParaRPr>
          </a:p>
          <a:p>
            <a:pPr marL="0" indent="0">
              <a:buNone/>
            </a:pPr>
            <a:endParaRPr lang="en-US" altLang="en-US" dirty="0" smtClean="0">
              <a:latin typeface="Arial" pitchFamily="34"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F7AE947-2A1D-49DB-AAF9-66B4A4AB3439}" type="slidenum">
              <a:rPr lang="en-US" smtClean="0"/>
              <a:t>15</a:t>
            </a:fld>
            <a:endParaRPr lang="en-US" dirty="0"/>
          </a:p>
        </p:txBody>
      </p:sp>
    </p:spTree>
    <p:extLst>
      <p:ext uri="{BB962C8B-B14F-4D97-AF65-F5344CB8AC3E}">
        <p14:creationId xmlns:p14="http://schemas.microsoft.com/office/powerpoint/2010/main" val="37555052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927100" y="203200"/>
            <a:ext cx="7772400" cy="1143000"/>
          </a:xfrm>
        </p:spPr>
        <p:txBody>
          <a:bodyPr/>
          <a:lstStyle/>
          <a:p>
            <a:r>
              <a:rPr lang="en-US" altLang="en-US"/>
              <a:t>Risk Minimization</a:t>
            </a:r>
          </a:p>
        </p:txBody>
      </p:sp>
      <p:sp>
        <p:nvSpPr>
          <p:cNvPr id="278531" name="Rectangle 3"/>
          <p:cNvSpPr>
            <a:spLocks noGrp="1" noChangeArrowheads="1"/>
          </p:cNvSpPr>
          <p:nvPr>
            <p:ph type="body" idx="1"/>
          </p:nvPr>
        </p:nvSpPr>
        <p:spPr>
          <a:xfrm>
            <a:off x="711200" y="4800600"/>
            <a:ext cx="7772400" cy="1663700"/>
          </a:xfrm>
        </p:spPr>
        <p:txBody>
          <a:bodyPr/>
          <a:lstStyle/>
          <a:p>
            <a:r>
              <a:rPr lang="en-US" altLang="en-US" b="1" dirty="0"/>
              <a:t>Examples are given</a:t>
            </a:r>
            <a:r>
              <a:rPr lang="en-US" altLang="en-US" dirty="0"/>
              <a:t>:</a:t>
            </a:r>
          </a:p>
          <a:p>
            <a:pPr>
              <a:buFontTx/>
              <a:buNone/>
            </a:pPr>
            <a:r>
              <a:rPr lang="en-US" altLang="en-US" dirty="0"/>
              <a:t> (</a:t>
            </a:r>
            <a:r>
              <a:rPr lang="en-US" altLang="en-US" b="1" dirty="0"/>
              <a:t>x</a:t>
            </a:r>
            <a:r>
              <a:rPr lang="en-US" altLang="en-US" baseline="-25000" dirty="0"/>
              <a:t>1</a:t>
            </a:r>
            <a:r>
              <a:rPr lang="en-US" altLang="en-US" dirty="0"/>
              <a:t>, y</a:t>
            </a:r>
            <a:r>
              <a:rPr lang="en-US" altLang="en-US" baseline="-25000" dirty="0"/>
              <a:t>1</a:t>
            </a:r>
            <a:r>
              <a:rPr lang="en-US" altLang="en-US" dirty="0"/>
              <a:t>), (</a:t>
            </a:r>
            <a:r>
              <a:rPr lang="en-US" altLang="en-US" b="1" dirty="0"/>
              <a:t>x</a:t>
            </a:r>
            <a:r>
              <a:rPr lang="en-US" altLang="en-US" baseline="-25000" dirty="0"/>
              <a:t>2</a:t>
            </a:r>
            <a:r>
              <a:rPr lang="en-US" altLang="en-US" dirty="0"/>
              <a:t>, y</a:t>
            </a:r>
            <a:r>
              <a:rPr lang="en-US" altLang="en-US" baseline="-25000" dirty="0"/>
              <a:t>2</a:t>
            </a:r>
            <a:r>
              <a:rPr lang="en-US" altLang="en-US" dirty="0"/>
              <a:t>), … (</a:t>
            </a:r>
            <a:r>
              <a:rPr lang="en-US" altLang="en-US" b="1" dirty="0" err="1" smtClean="0"/>
              <a:t>x</a:t>
            </a:r>
            <a:r>
              <a:rPr lang="en-US" altLang="en-US" baseline="-25000" dirty="0" err="1" smtClean="0"/>
              <a:t>N</a:t>
            </a:r>
            <a:r>
              <a:rPr lang="en-US" altLang="en-US" dirty="0" smtClean="0"/>
              <a:t>, </a:t>
            </a:r>
            <a:r>
              <a:rPr lang="en-US" altLang="en-US" dirty="0" err="1" smtClean="0"/>
              <a:t>y</a:t>
            </a:r>
            <a:r>
              <a:rPr lang="en-US" altLang="en-US" baseline="-25000" dirty="0" err="1" smtClean="0"/>
              <a:t>N</a:t>
            </a:r>
            <a:r>
              <a:rPr lang="en-US" altLang="en-US" dirty="0" smtClean="0"/>
              <a:t>)</a:t>
            </a:r>
            <a:endParaRPr lang="en-US" altLang="en-US" dirty="0"/>
          </a:p>
          <a:p>
            <a:endParaRPr lang="en-US" altLang="en-US" dirty="0"/>
          </a:p>
          <a:p>
            <a:pPr>
              <a:buFontTx/>
              <a:buNone/>
            </a:pPr>
            <a:endParaRPr lang="en-US" altLang="en-US" dirty="0"/>
          </a:p>
          <a:p>
            <a:pPr>
              <a:buFontTx/>
              <a:buNone/>
            </a:pPr>
            <a:endParaRPr lang="en-US" altLang="en-US" dirty="0"/>
          </a:p>
        </p:txBody>
      </p:sp>
      <p:grpSp>
        <p:nvGrpSpPr>
          <p:cNvPr id="278532" name="Group 4"/>
          <p:cNvGrpSpPr>
            <a:grpSpLocks/>
          </p:cNvGrpSpPr>
          <p:nvPr/>
        </p:nvGrpSpPr>
        <p:grpSpPr bwMode="auto">
          <a:xfrm>
            <a:off x="3124200" y="4114800"/>
            <a:ext cx="2743200" cy="609600"/>
            <a:chOff x="1968" y="2592"/>
            <a:chExt cx="1728" cy="384"/>
          </a:xfrm>
        </p:grpSpPr>
        <p:sp>
          <p:nvSpPr>
            <p:cNvPr id="278533" name="AutoShape 5"/>
            <p:cNvSpPr>
              <a:spLocks/>
            </p:cNvSpPr>
            <p:nvPr/>
          </p:nvSpPr>
          <p:spPr bwMode="auto">
            <a:xfrm rot="-5400000">
              <a:off x="2472" y="2088"/>
              <a:ext cx="144" cy="1152"/>
            </a:xfrm>
            <a:prstGeom prst="leftBrace">
              <a:avLst>
                <a:gd name="adj1" fmla="val 66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34" name="Text Box 6"/>
            <p:cNvSpPr txBox="1">
              <a:spLocks noChangeArrowheads="1"/>
            </p:cNvSpPr>
            <p:nvPr/>
          </p:nvSpPr>
          <p:spPr bwMode="auto">
            <a:xfrm>
              <a:off x="1968" y="2688"/>
              <a:ext cx="17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solidFill>
                    <a:srgbClr val="0033CC"/>
                  </a:solidFill>
                </a:rPr>
                <a:t>loss function</a:t>
              </a:r>
            </a:p>
          </p:txBody>
        </p:sp>
      </p:grpSp>
      <p:grpSp>
        <p:nvGrpSpPr>
          <p:cNvPr id="278535" name="Group 7"/>
          <p:cNvGrpSpPr>
            <a:grpSpLocks/>
          </p:cNvGrpSpPr>
          <p:nvPr/>
        </p:nvGrpSpPr>
        <p:grpSpPr bwMode="auto">
          <a:xfrm>
            <a:off x="5334000" y="4191000"/>
            <a:ext cx="3048000" cy="533400"/>
            <a:chOff x="3360" y="2640"/>
            <a:chExt cx="1920" cy="336"/>
          </a:xfrm>
        </p:grpSpPr>
        <p:sp>
          <p:nvSpPr>
            <p:cNvPr id="278536" name="AutoShape 8"/>
            <p:cNvSpPr>
              <a:spLocks/>
            </p:cNvSpPr>
            <p:nvPr/>
          </p:nvSpPr>
          <p:spPr bwMode="auto">
            <a:xfrm rot="-5400000">
              <a:off x="3696" y="2352"/>
              <a:ext cx="96" cy="672"/>
            </a:xfrm>
            <a:prstGeom prst="leftBrace">
              <a:avLst>
                <a:gd name="adj1" fmla="val 58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37" name="Text Box 9"/>
            <p:cNvSpPr txBox="1">
              <a:spLocks noChangeArrowheads="1"/>
            </p:cNvSpPr>
            <p:nvPr/>
          </p:nvSpPr>
          <p:spPr bwMode="auto">
            <a:xfrm>
              <a:off x="3360" y="2688"/>
              <a:ext cx="19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solidFill>
                    <a:srgbClr val="FF0000"/>
                  </a:solidFill>
                </a:rPr>
                <a:t>unknown distribution</a:t>
              </a:r>
            </a:p>
          </p:txBody>
        </p:sp>
      </p:grpSp>
      <p:sp>
        <p:nvSpPr>
          <p:cNvPr id="278538" name="Rectangle 10"/>
          <p:cNvSpPr>
            <a:spLocks noChangeArrowheads="1"/>
          </p:cNvSpPr>
          <p:nvPr/>
        </p:nvSpPr>
        <p:spPr bwMode="auto">
          <a:xfrm>
            <a:off x="685800" y="1955800"/>
            <a:ext cx="7772400"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defRPr sz="2400">
                <a:solidFill>
                  <a:schemeClr val="tx1"/>
                </a:solidFill>
                <a:latin typeface="Times New Roman" pitchFamily="18" charset="0"/>
                <a:cs typeface="Times New Roman" pitchFamily="18" charset="0"/>
              </a:defRPr>
            </a:lvl1pPr>
            <a:lvl2pPr marL="742950" indent="-285750" algn="l">
              <a:defRPr sz="2400">
                <a:solidFill>
                  <a:schemeClr val="tx1"/>
                </a:solidFill>
                <a:latin typeface="Times New Roman" pitchFamily="18" charset="0"/>
                <a:cs typeface="Times New Roman" pitchFamily="18" charset="0"/>
              </a:defRPr>
            </a:lvl2pPr>
            <a:lvl3pPr marL="1143000" indent="-228600" algn="l">
              <a:defRPr sz="2400">
                <a:solidFill>
                  <a:schemeClr val="tx1"/>
                </a:solidFill>
                <a:latin typeface="Times New Roman" pitchFamily="18" charset="0"/>
                <a:cs typeface="Times New Roman" pitchFamily="18" charset="0"/>
              </a:defRPr>
            </a:lvl3pPr>
            <a:lvl4pPr marL="1600200" indent="-228600" algn="l">
              <a:defRPr sz="2400">
                <a:solidFill>
                  <a:schemeClr val="tx1"/>
                </a:solidFill>
                <a:latin typeface="Times New Roman" pitchFamily="18" charset="0"/>
                <a:cs typeface="Times New Roman" pitchFamily="18" charset="0"/>
              </a:defRPr>
            </a:lvl4pPr>
            <a:lvl5pPr marL="2057400" indent="-228600" algn="l">
              <a:defRPr sz="2400">
                <a:solidFill>
                  <a:schemeClr val="tx1"/>
                </a:solidFill>
                <a:latin typeface="Times New Roman" pitchFamily="18" charset="0"/>
                <a:cs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cs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cs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cs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cs typeface="Times New Roman" pitchFamily="18" charset="0"/>
              </a:defRPr>
            </a:lvl9pPr>
          </a:lstStyle>
          <a:p>
            <a:pPr eaLnBrk="1" hangingPunct="1">
              <a:spcBef>
                <a:spcPct val="20000"/>
              </a:spcBef>
              <a:buFontTx/>
              <a:buChar char="•"/>
            </a:pPr>
            <a:r>
              <a:rPr lang="en-US" altLang="en-US" sz="3200" dirty="0">
                <a:latin typeface="Arial" pitchFamily="34" charset="0"/>
              </a:rPr>
              <a:t>Learning problem:</a:t>
            </a:r>
            <a:r>
              <a:rPr lang="en-US" altLang="en-US" sz="3200" b="0" dirty="0">
                <a:latin typeface="Arial" pitchFamily="34" charset="0"/>
              </a:rPr>
              <a:t> find the best function f(</a:t>
            </a:r>
            <a:r>
              <a:rPr lang="en-US" altLang="en-US" sz="3200" b="1" dirty="0">
                <a:latin typeface="Arial" pitchFamily="34" charset="0"/>
              </a:rPr>
              <a:t>x</a:t>
            </a:r>
            <a:r>
              <a:rPr lang="en-US" altLang="en-US" sz="3200" b="0" dirty="0">
                <a:latin typeface="Arial" pitchFamily="34" charset="0"/>
              </a:rPr>
              <a:t>; </a:t>
            </a:r>
            <a:r>
              <a:rPr lang="en-US" altLang="en-US" sz="3200" b="1" dirty="0">
                <a:latin typeface="Arial" pitchFamily="34" charset="0"/>
              </a:rPr>
              <a:t>w</a:t>
            </a:r>
            <a:r>
              <a:rPr lang="en-US" altLang="en-US" sz="3200" b="0" dirty="0">
                <a:latin typeface="Arial" pitchFamily="34" charset="0"/>
              </a:rPr>
              <a:t>) minimizing a </a:t>
            </a:r>
            <a:r>
              <a:rPr lang="en-US" altLang="en-US" sz="3200" b="0" dirty="0">
                <a:solidFill>
                  <a:srgbClr val="008000"/>
                </a:solidFill>
                <a:latin typeface="Arial" pitchFamily="34" charset="0"/>
              </a:rPr>
              <a:t>risk functional </a:t>
            </a:r>
          </a:p>
          <a:p>
            <a:pPr eaLnBrk="1" hangingPunct="1">
              <a:spcBef>
                <a:spcPct val="20000"/>
              </a:spcBef>
            </a:pPr>
            <a:r>
              <a:rPr lang="en-US" altLang="en-US" sz="3200" b="0" dirty="0">
                <a:latin typeface="Arial" pitchFamily="34" charset="0"/>
              </a:rPr>
              <a:t>		</a:t>
            </a:r>
            <a:r>
              <a:rPr lang="en-US" altLang="en-US" sz="3200" b="0" dirty="0">
                <a:solidFill>
                  <a:srgbClr val="008000"/>
                </a:solidFill>
                <a:latin typeface="Arial" pitchFamily="34" charset="0"/>
              </a:rPr>
              <a:t>R[f]</a:t>
            </a:r>
            <a:r>
              <a:rPr lang="en-US" altLang="en-US" sz="3200" b="0" dirty="0">
                <a:latin typeface="Arial" pitchFamily="34" charset="0"/>
              </a:rPr>
              <a:t> = </a:t>
            </a:r>
            <a:r>
              <a:rPr lang="en-US" altLang="en-US" sz="3200" b="0" dirty="0">
                <a:latin typeface="Arial" pitchFamily="34" charset="0"/>
                <a:sym typeface="Symbol" pitchFamily="18" charset="2"/>
              </a:rPr>
              <a:t> </a:t>
            </a:r>
            <a:r>
              <a:rPr lang="en-US" altLang="en-US" sz="3200" b="0" dirty="0">
                <a:solidFill>
                  <a:srgbClr val="0033CC"/>
                </a:solidFill>
                <a:latin typeface="Arial" pitchFamily="34" charset="0"/>
                <a:sym typeface="Symbol" pitchFamily="18" charset="2"/>
              </a:rPr>
              <a:t>L(</a:t>
            </a:r>
            <a:r>
              <a:rPr lang="en-US" altLang="en-US" sz="3200" b="0" dirty="0">
                <a:solidFill>
                  <a:srgbClr val="0033CC"/>
                </a:solidFill>
                <a:latin typeface="Arial" pitchFamily="34" charset="0"/>
              </a:rPr>
              <a:t>f(</a:t>
            </a:r>
            <a:r>
              <a:rPr lang="en-US" altLang="en-US" sz="3200" b="1" dirty="0">
                <a:solidFill>
                  <a:srgbClr val="0033CC"/>
                </a:solidFill>
                <a:latin typeface="Arial" pitchFamily="34" charset="0"/>
              </a:rPr>
              <a:t>x</a:t>
            </a:r>
            <a:r>
              <a:rPr lang="en-US" altLang="en-US" sz="3200" b="0" dirty="0">
                <a:solidFill>
                  <a:srgbClr val="0033CC"/>
                </a:solidFill>
                <a:latin typeface="Arial" pitchFamily="34" charset="0"/>
              </a:rPr>
              <a:t>; </a:t>
            </a:r>
            <a:r>
              <a:rPr lang="en-US" altLang="en-US" sz="3200" dirty="0">
                <a:solidFill>
                  <a:srgbClr val="0033CC"/>
                </a:solidFill>
                <a:latin typeface="Arial" pitchFamily="34" charset="0"/>
              </a:rPr>
              <a:t>w</a:t>
            </a:r>
            <a:r>
              <a:rPr lang="en-US" altLang="en-US" sz="3200" b="0" dirty="0">
                <a:solidFill>
                  <a:srgbClr val="0033CC"/>
                </a:solidFill>
                <a:latin typeface="Arial" pitchFamily="34" charset="0"/>
              </a:rPr>
              <a:t>), y)</a:t>
            </a:r>
            <a:r>
              <a:rPr lang="en-US" altLang="en-US" sz="3200" b="0" dirty="0">
                <a:latin typeface="Arial" pitchFamily="34" charset="0"/>
              </a:rPr>
              <a:t> </a:t>
            </a:r>
            <a:r>
              <a:rPr lang="en-US" altLang="en-US" sz="3200" b="0" dirty="0" err="1">
                <a:latin typeface="Arial" pitchFamily="34" charset="0"/>
              </a:rPr>
              <a:t>d</a:t>
            </a:r>
            <a:r>
              <a:rPr lang="en-US" altLang="en-US" sz="3200" b="0" dirty="0" err="1">
                <a:solidFill>
                  <a:srgbClr val="FF0000"/>
                </a:solidFill>
                <a:latin typeface="Arial" pitchFamily="34" charset="0"/>
              </a:rPr>
              <a:t>P</a:t>
            </a:r>
            <a:r>
              <a:rPr lang="en-US" altLang="en-US" sz="3200" b="0" dirty="0">
                <a:solidFill>
                  <a:srgbClr val="FF0000"/>
                </a:solidFill>
                <a:latin typeface="Arial" pitchFamily="34" charset="0"/>
              </a:rPr>
              <a:t>(</a:t>
            </a:r>
            <a:r>
              <a:rPr lang="en-US" altLang="en-US" sz="3200" b="1" dirty="0">
                <a:solidFill>
                  <a:srgbClr val="FF0000"/>
                </a:solidFill>
                <a:latin typeface="Arial" pitchFamily="34" charset="0"/>
              </a:rPr>
              <a:t>x</a:t>
            </a:r>
            <a:r>
              <a:rPr lang="en-US" altLang="en-US" sz="3200" b="0" dirty="0">
                <a:solidFill>
                  <a:srgbClr val="FF0000"/>
                </a:solidFill>
                <a:latin typeface="Arial" pitchFamily="34" charset="0"/>
              </a:rPr>
              <a:t>, y)</a:t>
            </a:r>
            <a:endParaRPr lang="en-US" altLang="en-US" sz="3200" b="0" dirty="0">
              <a:latin typeface="Arial" pitchFamily="34" charset="0"/>
            </a:endParaRPr>
          </a:p>
        </p:txBody>
      </p:sp>
    </p:spTree>
    <p:extLst>
      <p:ext uri="{BB962C8B-B14F-4D97-AF65-F5344CB8AC3E}">
        <p14:creationId xmlns:p14="http://schemas.microsoft.com/office/powerpoint/2010/main" val="24051199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853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853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7853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7853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8531">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7853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build="p" autoUpdateAnimBg="0"/>
      <p:bldP spid="278538"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787400" y="203200"/>
            <a:ext cx="7772400" cy="1143000"/>
          </a:xfrm>
        </p:spPr>
        <p:txBody>
          <a:bodyPr>
            <a:normAutofit fontScale="90000"/>
          </a:bodyPr>
          <a:lstStyle/>
          <a:p>
            <a:r>
              <a:rPr lang="en-US" altLang="en-US" dirty="0"/>
              <a:t>Approximations of R[f</a:t>
            </a:r>
            <a:r>
              <a:rPr lang="en-US" altLang="en-US" dirty="0" smtClean="0"/>
              <a:t>]</a:t>
            </a:r>
            <a:br>
              <a:rPr lang="en-US" altLang="en-US" dirty="0" smtClean="0"/>
            </a:br>
            <a:r>
              <a:rPr lang="en-US" altLang="en-US" sz="3600" dirty="0" smtClean="0">
                <a:solidFill>
                  <a:schemeClr val="bg1">
                    <a:lumMod val="65000"/>
                  </a:schemeClr>
                </a:solidFill>
              </a:rPr>
              <a:t>(generalization error)</a:t>
            </a:r>
            <a:endParaRPr lang="en-US" altLang="en-US" sz="3600" dirty="0">
              <a:solidFill>
                <a:schemeClr val="bg1">
                  <a:lumMod val="65000"/>
                </a:schemeClr>
              </a:solidFill>
            </a:endParaRPr>
          </a:p>
        </p:txBody>
      </p:sp>
      <p:sp>
        <p:nvSpPr>
          <p:cNvPr id="280579" name="Rectangle 3"/>
          <p:cNvSpPr>
            <a:spLocks noGrp="1" noChangeArrowheads="1"/>
          </p:cNvSpPr>
          <p:nvPr>
            <p:ph type="body" idx="1"/>
          </p:nvPr>
        </p:nvSpPr>
        <p:spPr>
          <a:xfrm>
            <a:off x="347663" y="1482724"/>
            <a:ext cx="8796337" cy="5603876"/>
          </a:xfrm>
        </p:spPr>
        <p:txBody>
          <a:bodyPr>
            <a:normAutofit/>
          </a:bodyPr>
          <a:lstStyle/>
          <a:p>
            <a:pPr>
              <a:lnSpc>
                <a:spcPct val="90000"/>
              </a:lnSpc>
              <a:buFontTx/>
              <a:buNone/>
            </a:pPr>
            <a:endParaRPr lang="en-US" altLang="en-US" sz="2800" dirty="0"/>
          </a:p>
          <a:p>
            <a:pPr>
              <a:lnSpc>
                <a:spcPct val="90000"/>
              </a:lnSpc>
            </a:pPr>
            <a:r>
              <a:rPr lang="en-US" altLang="en-US" sz="2800" b="1" dirty="0"/>
              <a:t>Empirical risk</a:t>
            </a:r>
            <a:r>
              <a:rPr lang="en-US" altLang="en-US" sz="2800" dirty="0"/>
              <a:t>: </a:t>
            </a:r>
            <a:r>
              <a:rPr lang="en-US" altLang="en-US" sz="2800" dirty="0" err="1">
                <a:solidFill>
                  <a:srgbClr val="0033CC"/>
                </a:solidFill>
              </a:rPr>
              <a:t>R</a:t>
            </a:r>
            <a:r>
              <a:rPr lang="en-US" altLang="en-US" sz="2800" baseline="-25000" dirty="0" err="1">
                <a:solidFill>
                  <a:srgbClr val="0033CC"/>
                </a:solidFill>
              </a:rPr>
              <a:t>train</a:t>
            </a:r>
            <a:r>
              <a:rPr lang="en-US" altLang="en-US" sz="2800" dirty="0">
                <a:solidFill>
                  <a:srgbClr val="0033CC"/>
                </a:solidFill>
              </a:rPr>
              <a:t>[f]</a:t>
            </a:r>
            <a:r>
              <a:rPr lang="en-US" altLang="en-US" sz="2800" dirty="0"/>
              <a:t> = </a:t>
            </a:r>
            <a:r>
              <a:rPr lang="en-US" altLang="en-US" sz="2400" dirty="0"/>
              <a:t>(</a:t>
            </a:r>
            <a:r>
              <a:rPr lang="en-US" altLang="en-US" sz="2400" dirty="0" smtClean="0"/>
              <a:t>1/N)</a:t>
            </a:r>
            <a:r>
              <a:rPr lang="en-US" altLang="en-US" sz="2800" dirty="0" smtClean="0"/>
              <a:t> </a:t>
            </a:r>
            <a:r>
              <a:rPr lang="en-US" altLang="en-US" sz="2800" dirty="0" smtClean="0">
                <a:sym typeface="Symbol" pitchFamily="18" charset="2"/>
              </a:rPr>
              <a:t></a:t>
            </a:r>
            <a:r>
              <a:rPr lang="en-US" altLang="en-US" sz="2800" b="1" baseline="-25000" dirty="0" smtClean="0"/>
              <a:t>k=1:N</a:t>
            </a:r>
            <a:r>
              <a:rPr lang="en-US" altLang="en-US" sz="2800" dirty="0" smtClean="0">
                <a:sym typeface="Symbol" pitchFamily="18" charset="2"/>
              </a:rPr>
              <a:t> L(</a:t>
            </a:r>
            <a:r>
              <a:rPr lang="en-US" altLang="en-US" sz="2800" dirty="0" smtClean="0"/>
              <a:t>f(</a:t>
            </a:r>
            <a:r>
              <a:rPr lang="en-US" altLang="en-US" sz="2800" b="1" dirty="0" err="1" smtClean="0"/>
              <a:t>x</a:t>
            </a:r>
            <a:r>
              <a:rPr lang="en-US" altLang="en-US" sz="2800" b="1" baseline="30000" dirty="0" err="1" smtClean="0"/>
              <a:t>k</a:t>
            </a:r>
            <a:r>
              <a:rPr lang="en-US" altLang="en-US" sz="2800" dirty="0"/>
              <a:t>,</a:t>
            </a:r>
            <a:r>
              <a:rPr lang="en-US" altLang="en-US" sz="2800" dirty="0" smtClean="0"/>
              <a:t> </a:t>
            </a:r>
            <a:r>
              <a:rPr lang="en-US" altLang="en-US" sz="2800" b="1" dirty="0"/>
              <a:t>w</a:t>
            </a:r>
            <a:r>
              <a:rPr lang="en-US" altLang="en-US" sz="2800" dirty="0"/>
              <a:t>), </a:t>
            </a:r>
            <a:r>
              <a:rPr lang="en-US" altLang="en-US" sz="2800" dirty="0" err="1" smtClean="0"/>
              <a:t>y</a:t>
            </a:r>
            <a:r>
              <a:rPr lang="en-US" altLang="en-US" sz="2800" b="1" baseline="30000" dirty="0" err="1" smtClean="0"/>
              <a:t>k</a:t>
            </a:r>
            <a:r>
              <a:rPr lang="en-US" altLang="en-US" sz="2800" dirty="0" smtClean="0"/>
              <a:t>)</a:t>
            </a:r>
            <a:endParaRPr lang="en-US" altLang="en-US" sz="2800" dirty="0"/>
          </a:p>
          <a:p>
            <a:pPr>
              <a:lnSpc>
                <a:spcPct val="90000"/>
              </a:lnSpc>
            </a:pPr>
            <a:endParaRPr lang="en-US" altLang="en-US" sz="2800" dirty="0"/>
          </a:p>
          <a:p>
            <a:pPr lvl="1">
              <a:lnSpc>
                <a:spcPct val="90000"/>
              </a:lnSpc>
            </a:pPr>
            <a:r>
              <a:rPr lang="en-US" altLang="en-US" sz="2400" dirty="0"/>
              <a:t>0/1 loss </a:t>
            </a:r>
            <a:r>
              <a:rPr lang="en-US" altLang="en-US" b="1" dirty="0" smtClean="0">
                <a:solidFill>
                  <a:schemeClr val="accent2"/>
                </a:solidFill>
              </a:rPr>
              <a:t>1</a:t>
            </a:r>
            <a:r>
              <a:rPr lang="en-US" altLang="en-US" sz="2400" dirty="0" smtClean="0">
                <a:solidFill>
                  <a:schemeClr val="accent2"/>
                </a:solidFill>
              </a:rPr>
              <a:t>(f(</a:t>
            </a:r>
            <a:r>
              <a:rPr lang="en-US" altLang="en-US" sz="2400" b="1" dirty="0" err="1" smtClean="0">
                <a:solidFill>
                  <a:schemeClr val="accent2"/>
                </a:solidFill>
              </a:rPr>
              <a:t>x</a:t>
            </a:r>
            <a:r>
              <a:rPr lang="en-US" altLang="en-US" sz="2400" baseline="-25000" dirty="0" err="1" smtClean="0">
                <a:solidFill>
                  <a:schemeClr val="accent2"/>
                </a:solidFill>
              </a:rPr>
              <a:t>k</a:t>
            </a:r>
            <a:r>
              <a:rPr lang="en-US" altLang="en-US" sz="2400" dirty="0" smtClean="0">
                <a:solidFill>
                  <a:schemeClr val="accent2"/>
                </a:solidFill>
              </a:rPr>
              <a:t>)</a:t>
            </a:r>
            <a:r>
              <a:rPr lang="en-US" altLang="en-US" sz="2400" dirty="0">
                <a:solidFill>
                  <a:schemeClr val="accent2"/>
                </a:solidFill>
                <a:sym typeface="Symbol" pitchFamily="18" charset="2"/>
              </a:rPr>
              <a:t></a:t>
            </a:r>
            <a:r>
              <a:rPr lang="en-US" altLang="en-US" sz="2400" dirty="0" err="1" smtClean="0">
                <a:solidFill>
                  <a:schemeClr val="accent2"/>
                </a:solidFill>
                <a:sym typeface="Symbol" pitchFamily="18" charset="2"/>
              </a:rPr>
              <a:t>y</a:t>
            </a:r>
            <a:r>
              <a:rPr lang="en-US" altLang="en-US" sz="2400" baseline="-25000" dirty="0" err="1" smtClean="0">
                <a:solidFill>
                  <a:schemeClr val="accent2"/>
                </a:solidFill>
                <a:sym typeface="Symbol" pitchFamily="18" charset="2"/>
              </a:rPr>
              <a:t>k</a:t>
            </a:r>
            <a:r>
              <a:rPr lang="en-US" altLang="en-US" sz="2400" dirty="0" smtClean="0">
                <a:solidFill>
                  <a:schemeClr val="accent2"/>
                </a:solidFill>
                <a:sym typeface="Symbol" pitchFamily="18" charset="2"/>
              </a:rPr>
              <a:t>)</a:t>
            </a:r>
            <a:r>
              <a:rPr lang="en-US" altLang="en-US" sz="2400" dirty="0" smtClean="0"/>
              <a:t> </a:t>
            </a:r>
            <a:r>
              <a:rPr lang="en-US" altLang="en-US" sz="2400" dirty="0"/>
              <a:t>: 		</a:t>
            </a:r>
            <a:r>
              <a:rPr lang="en-US" altLang="en-US" dirty="0" err="1">
                <a:solidFill>
                  <a:srgbClr val="0033CC"/>
                </a:solidFill>
              </a:rPr>
              <a:t>R</a:t>
            </a:r>
            <a:r>
              <a:rPr lang="en-US" altLang="en-US" baseline="-25000" dirty="0" err="1">
                <a:solidFill>
                  <a:srgbClr val="0033CC"/>
                </a:solidFill>
              </a:rPr>
              <a:t>train</a:t>
            </a:r>
            <a:r>
              <a:rPr lang="en-US" altLang="en-US" dirty="0">
                <a:solidFill>
                  <a:srgbClr val="0033CC"/>
                </a:solidFill>
              </a:rPr>
              <a:t>[f]</a:t>
            </a:r>
            <a:r>
              <a:rPr lang="en-US" altLang="en-US" sz="2400" dirty="0"/>
              <a:t> = error rate</a:t>
            </a:r>
          </a:p>
          <a:p>
            <a:pPr lvl="1">
              <a:lnSpc>
                <a:spcPct val="90000"/>
              </a:lnSpc>
            </a:pPr>
            <a:r>
              <a:rPr lang="en-US" altLang="en-US" sz="2400" dirty="0"/>
              <a:t>square loss </a:t>
            </a:r>
            <a:r>
              <a:rPr lang="en-US" altLang="en-US" sz="2400" dirty="0">
                <a:solidFill>
                  <a:schemeClr val="accent2"/>
                </a:solidFill>
              </a:rPr>
              <a:t>(</a:t>
            </a:r>
            <a:r>
              <a:rPr lang="en-US" altLang="en-US" sz="2400" dirty="0" smtClean="0">
                <a:solidFill>
                  <a:schemeClr val="accent2"/>
                </a:solidFill>
              </a:rPr>
              <a:t>f(</a:t>
            </a:r>
            <a:r>
              <a:rPr lang="en-US" altLang="en-US" sz="2400" b="1" dirty="0" err="1" smtClean="0">
                <a:solidFill>
                  <a:schemeClr val="accent2"/>
                </a:solidFill>
              </a:rPr>
              <a:t>x</a:t>
            </a:r>
            <a:r>
              <a:rPr lang="en-US" altLang="en-US" sz="2400" baseline="-25000" dirty="0" err="1" smtClean="0">
                <a:solidFill>
                  <a:schemeClr val="accent2"/>
                </a:solidFill>
              </a:rPr>
              <a:t>k</a:t>
            </a:r>
            <a:r>
              <a:rPr lang="en-US" altLang="en-US" sz="2400" dirty="0" smtClean="0">
                <a:solidFill>
                  <a:schemeClr val="accent2"/>
                </a:solidFill>
              </a:rPr>
              <a:t>)</a:t>
            </a:r>
            <a:r>
              <a:rPr lang="en-US" altLang="en-US" sz="2400" dirty="0" smtClean="0">
                <a:solidFill>
                  <a:schemeClr val="accent2"/>
                </a:solidFill>
                <a:sym typeface="Symbol" pitchFamily="18" charset="2"/>
              </a:rPr>
              <a:t>-</a:t>
            </a:r>
            <a:r>
              <a:rPr lang="en-US" altLang="en-US" sz="2400" dirty="0" err="1" smtClean="0">
                <a:solidFill>
                  <a:schemeClr val="accent2"/>
                </a:solidFill>
                <a:sym typeface="Symbol" pitchFamily="18" charset="2"/>
              </a:rPr>
              <a:t>y</a:t>
            </a:r>
            <a:r>
              <a:rPr lang="en-US" altLang="en-US" sz="2400" baseline="-25000" dirty="0" err="1">
                <a:solidFill>
                  <a:schemeClr val="accent2"/>
                </a:solidFill>
                <a:sym typeface="Symbol" pitchFamily="18" charset="2"/>
              </a:rPr>
              <a:t>k</a:t>
            </a:r>
            <a:r>
              <a:rPr lang="en-US" altLang="en-US" sz="2400" dirty="0" smtClean="0">
                <a:solidFill>
                  <a:schemeClr val="accent2"/>
                </a:solidFill>
                <a:sym typeface="Symbol" pitchFamily="18" charset="2"/>
              </a:rPr>
              <a:t>)</a:t>
            </a:r>
            <a:r>
              <a:rPr lang="en-US" altLang="en-US" sz="2400" baseline="30000" dirty="0" smtClean="0">
                <a:solidFill>
                  <a:schemeClr val="accent2"/>
                </a:solidFill>
                <a:sym typeface="Symbol" pitchFamily="18" charset="2"/>
              </a:rPr>
              <a:t>2</a:t>
            </a:r>
            <a:r>
              <a:rPr lang="en-US" altLang="en-US" sz="2400" dirty="0" smtClean="0"/>
              <a:t> </a:t>
            </a:r>
            <a:r>
              <a:rPr lang="en-US" altLang="en-US" sz="2400" dirty="0"/>
              <a:t>: 	</a:t>
            </a:r>
            <a:r>
              <a:rPr lang="en-US" altLang="en-US" sz="2400" dirty="0" smtClean="0"/>
              <a:t>	</a:t>
            </a:r>
            <a:r>
              <a:rPr lang="en-US" altLang="en-US" dirty="0" err="1" smtClean="0">
                <a:solidFill>
                  <a:srgbClr val="0033CC"/>
                </a:solidFill>
              </a:rPr>
              <a:t>R</a:t>
            </a:r>
            <a:r>
              <a:rPr lang="en-US" altLang="en-US" baseline="-25000" dirty="0" err="1" smtClean="0">
                <a:solidFill>
                  <a:srgbClr val="0033CC"/>
                </a:solidFill>
              </a:rPr>
              <a:t>train</a:t>
            </a:r>
            <a:r>
              <a:rPr lang="en-US" altLang="en-US" dirty="0" smtClean="0">
                <a:solidFill>
                  <a:srgbClr val="0033CC"/>
                </a:solidFill>
              </a:rPr>
              <a:t>[f</a:t>
            </a:r>
            <a:r>
              <a:rPr lang="en-US" altLang="en-US" dirty="0">
                <a:solidFill>
                  <a:srgbClr val="0033CC"/>
                </a:solidFill>
              </a:rPr>
              <a:t>]</a:t>
            </a:r>
            <a:r>
              <a:rPr lang="en-US" altLang="en-US" sz="2400" dirty="0"/>
              <a:t> = mean square error</a:t>
            </a:r>
          </a:p>
          <a:p>
            <a:pPr lvl="1">
              <a:lnSpc>
                <a:spcPct val="90000"/>
              </a:lnSpc>
            </a:pPr>
            <a:endParaRPr lang="en-US" altLang="en-US" sz="2400" dirty="0"/>
          </a:p>
          <a:p>
            <a:pPr>
              <a:lnSpc>
                <a:spcPct val="90000"/>
              </a:lnSpc>
            </a:pPr>
            <a:r>
              <a:rPr lang="en-US" altLang="en-US" sz="2800" b="1" dirty="0"/>
              <a:t>Guaranteed risk</a:t>
            </a:r>
            <a:r>
              <a:rPr lang="en-US" altLang="en-US" sz="2800" dirty="0"/>
              <a:t>: </a:t>
            </a:r>
          </a:p>
          <a:p>
            <a:pPr>
              <a:lnSpc>
                <a:spcPct val="90000"/>
              </a:lnSpc>
              <a:buFontTx/>
              <a:buNone/>
            </a:pPr>
            <a:r>
              <a:rPr lang="en-US" altLang="en-US" sz="2800" dirty="0"/>
              <a:t> 	</a:t>
            </a:r>
            <a:r>
              <a:rPr lang="en-US" altLang="en-US" sz="2400" dirty="0"/>
              <a:t>With </a:t>
            </a:r>
            <a:r>
              <a:rPr lang="en-US" altLang="en-US" sz="2400" i="1" dirty="0"/>
              <a:t>high</a:t>
            </a:r>
            <a:r>
              <a:rPr lang="en-US" altLang="en-US" sz="2400" dirty="0"/>
              <a:t> probability (1-</a:t>
            </a:r>
            <a:r>
              <a:rPr lang="en-US" altLang="en-US" sz="2400" dirty="0">
                <a:latin typeface="Symbol" pitchFamily="18" charset="2"/>
              </a:rPr>
              <a:t>d</a:t>
            </a:r>
            <a:r>
              <a:rPr lang="en-US" altLang="en-US" sz="2400" dirty="0"/>
              <a:t>), </a:t>
            </a:r>
            <a:r>
              <a:rPr lang="en-US" altLang="en-US" sz="2800" dirty="0">
                <a:solidFill>
                  <a:srgbClr val="008000"/>
                </a:solidFill>
              </a:rPr>
              <a:t>R[f]</a:t>
            </a:r>
            <a:r>
              <a:rPr lang="en-US" altLang="en-US" sz="2800" dirty="0"/>
              <a:t> </a:t>
            </a:r>
            <a:r>
              <a:rPr lang="en-US" altLang="en-US" sz="2800" dirty="0">
                <a:sym typeface="Symbol" pitchFamily="18" charset="2"/>
              </a:rPr>
              <a:t></a:t>
            </a:r>
            <a:r>
              <a:rPr lang="en-US" altLang="en-US" sz="2800" dirty="0"/>
              <a:t> </a:t>
            </a:r>
            <a:r>
              <a:rPr lang="en-US" altLang="en-US" sz="2800" dirty="0" err="1">
                <a:solidFill>
                  <a:srgbClr val="008000"/>
                </a:solidFill>
              </a:rPr>
              <a:t>R</a:t>
            </a:r>
            <a:r>
              <a:rPr lang="en-US" altLang="en-US" sz="2800" baseline="-25000" dirty="0" err="1">
                <a:solidFill>
                  <a:srgbClr val="008000"/>
                </a:solidFill>
              </a:rPr>
              <a:t>gua</a:t>
            </a:r>
            <a:r>
              <a:rPr lang="en-US" altLang="en-US" sz="2800" dirty="0">
                <a:solidFill>
                  <a:srgbClr val="008000"/>
                </a:solidFill>
              </a:rPr>
              <a:t>[f] </a:t>
            </a:r>
          </a:p>
          <a:p>
            <a:pPr>
              <a:lnSpc>
                <a:spcPct val="90000"/>
              </a:lnSpc>
              <a:buFontTx/>
              <a:buNone/>
            </a:pPr>
            <a:endParaRPr lang="en-US" altLang="en-US" sz="2800" dirty="0"/>
          </a:p>
          <a:p>
            <a:pPr>
              <a:lnSpc>
                <a:spcPct val="90000"/>
              </a:lnSpc>
              <a:buFontTx/>
              <a:buNone/>
            </a:pPr>
            <a:r>
              <a:rPr lang="en-US" altLang="en-US" sz="2800" dirty="0">
                <a:solidFill>
                  <a:srgbClr val="008000"/>
                </a:solidFill>
              </a:rPr>
              <a:t>				</a:t>
            </a:r>
            <a:r>
              <a:rPr lang="en-US" altLang="en-US" sz="2800" dirty="0" err="1">
                <a:solidFill>
                  <a:srgbClr val="008000"/>
                </a:solidFill>
              </a:rPr>
              <a:t>R</a:t>
            </a:r>
            <a:r>
              <a:rPr lang="en-US" altLang="en-US" sz="2800" baseline="-25000" dirty="0" err="1">
                <a:solidFill>
                  <a:srgbClr val="008000"/>
                </a:solidFill>
              </a:rPr>
              <a:t>gua</a:t>
            </a:r>
            <a:r>
              <a:rPr lang="en-US" altLang="en-US" sz="2800" dirty="0">
                <a:solidFill>
                  <a:srgbClr val="008000"/>
                </a:solidFill>
              </a:rPr>
              <a:t>[f] =</a:t>
            </a:r>
            <a:r>
              <a:rPr lang="en-US" altLang="en-US" dirty="0">
                <a:solidFill>
                  <a:srgbClr val="008000"/>
                </a:solidFill>
              </a:rPr>
              <a:t> </a:t>
            </a:r>
            <a:r>
              <a:rPr lang="en-US" altLang="en-US" sz="2800" dirty="0" err="1">
                <a:solidFill>
                  <a:srgbClr val="0033CC"/>
                </a:solidFill>
              </a:rPr>
              <a:t>R</a:t>
            </a:r>
            <a:r>
              <a:rPr lang="en-US" altLang="en-US" sz="2800" baseline="-25000" dirty="0" err="1">
                <a:solidFill>
                  <a:srgbClr val="0033CC"/>
                </a:solidFill>
              </a:rPr>
              <a:t>train</a:t>
            </a:r>
            <a:r>
              <a:rPr lang="en-US" altLang="en-US" sz="2800" dirty="0">
                <a:solidFill>
                  <a:srgbClr val="0033CC"/>
                </a:solidFill>
              </a:rPr>
              <a:t>[f]</a:t>
            </a:r>
            <a:r>
              <a:rPr lang="en-US" altLang="en-US" sz="2800" dirty="0">
                <a:solidFill>
                  <a:srgbClr val="008000"/>
                </a:solidFill>
              </a:rPr>
              <a:t> </a:t>
            </a:r>
            <a:r>
              <a:rPr lang="en-US" altLang="en-US" sz="2800" dirty="0"/>
              <a:t>+ </a:t>
            </a:r>
            <a:r>
              <a:rPr lang="en-US" altLang="en-US" sz="2800" dirty="0">
                <a:solidFill>
                  <a:srgbClr val="FF0000"/>
                </a:solidFill>
                <a:latin typeface="Symbol" pitchFamily="18" charset="2"/>
              </a:rPr>
              <a:t>e</a:t>
            </a:r>
            <a:r>
              <a:rPr lang="en-US" altLang="en-US" sz="2400" dirty="0">
                <a:solidFill>
                  <a:srgbClr val="FF0000"/>
                </a:solidFill>
                <a:latin typeface="Symbol" pitchFamily="18" charset="2"/>
              </a:rPr>
              <a:t>(d</a:t>
            </a:r>
            <a:r>
              <a:rPr lang="en-US" altLang="en-US" sz="2400" dirty="0" smtClean="0">
                <a:solidFill>
                  <a:srgbClr val="FF0000"/>
                </a:solidFill>
                <a:latin typeface="Symbol" pitchFamily="18" charset="2"/>
              </a:rPr>
              <a:t>, </a:t>
            </a:r>
            <a:r>
              <a:rPr lang="en-US" altLang="en-US" sz="2400" dirty="0" smtClean="0">
                <a:solidFill>
                  <a:srgbClr val="FF0000"/>
                </a:solidFill>
              </a:rPr>
              <a:t>C/N</a:t>
            </a:r>
            <a:r>
              <a:rPr lang="en-US" altLang="en-US" sz="2400" dirty="0" smtClean="0">
                <a:solidFill>
                  <a:srgbClr val="FF0000"/>
                </a:solidFill>
                <a:latin typeface="Symbol" pitchFamily="18" charset="2"/>
              </a:rPr>
              <a:t>)</a:t>
            </a:r>
            <a:endParaRPr lang="en-US" altLang="en-US" sz="2400" dirty="0"/>
          </a:p>
          <a:p>
            <a:pPr>
              <a:lnSpc>
                <a:spcPct val="90000"/>
              </a:lnSpc>
              <a:buFontTx/>
              <a:buNone/>
            </a:pPr>
            <a:r>
              <a:rPr lang="en-US" altLang="en-US" sz="2800" dirty="0">
                <a:solidFill>
                  <a:srgbClr val="008000"/>
                </a:solidFill>
              </a:rPr>
              <a:t>		</a:t>
            </a:r>
            <a:endParaRPr lang="en-US" altLang="en-US" sz="2800" dirty="0">
              <a:latin typeface="Symbol" pitchFamily="18" charset="2"/>
            </a:endParaRPr>
          </a:p>
          <a:p>
            <a:pPr lvl="1">
              <a:lnSpc>
                <a:spcPct val="90000"/>
              </a:lnSpc>
            </a:pPr>
            <a:endParaRPr lang="en-US" altLang="en-US" sz="2400" dirty="0"/>
          </a:p>
          <a:p>
            <a:pPr lvl="1">
              <a:lnSpc>
                <a:spcPct val="90000"/>
              </a:lnSpc>
            </a:pPr>
            <a:endParaRPr lang="en-US" altLang="en-US" sz="2400" dirty="0"/>
          </a:p>
          <a:p>
            <a:pPr>
              <a:lnSpc>
                <a:spcPct val="90000"/>
              </a:lnSpc>
            </a:pPr>
            <a:endParaRPr lang="en-US" altLang="en-US" sz="2800" dirty="0"/>
          </a:p>
        </p:txBody>
      </p:sp>
      <p:sp>
        <p:nvSpPr>
          <p:cNvPr id="280580" name="Rectangle 4"/>
          <p:cNvSpPr>
            <a:spLocks noChangeArrowheads="1"/>
          </p:cNvSpPr>
          <p:nvPr/>
        </p:nvSpPr>
        <p:spPr bwMode="auto">
          <a:xfrm>
            <a:off x="2984500" y="5448300"/>
            <a:ext cx="40259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Rectangle 5"/>
          <p:cNvSpPr/>
          <p:nvPr/>
        </p:nvSpPr>
        <p:spPr>
          <a:xfrm>
            <a:off x="0" y="4114800"/>
            <a:ext cx="9144000" cy="27432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73474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0579" name="Rectangle 3"/>
          <p:cNvSpPr>
            <a:spLocks noGrp="1" noChangeArrowheads="1"/>
          </p:cNvSpPr>
          <p:nvPr>
            <p:ph type="body" idx="1"/>
          </p:nvPr>
        </p:nvSpPr>
        <p:spPr>
          <a:xfrm>
            <a:off x="347663" y="1482724"/>
            <a:ext cx="8796337" cy="5603876"/>
          </a:xfrm>
        </p:spPr>
        <p:txBody>
          <a:bodyPr>
            <a:normAutofit/>
          </a:bodyPr>
          <a:lstStyle/>
          <a:p>
            <a:pPr>
              <a:lnSpc>
                <a:spcPct val="90000"/>
              </a:lnSpc>
              <a:buFontTx/>
              <a:buNone/>
            </a:pPr>
            <a:endParaRPr lang="en-US" altLang="en-US" sz="2800" dirty="0"/>
          </a:p>
          <a:p>
            <a:pPr>
              <a:lnSpc>
                <a:spcPct val="90000"/>
              </a:lnSpc>
            </a:pPr>
            <a:r>
              <a:rPr lang="en-US" altLang="en-US" sz="2800" b="1" dirty="0"/>
              <a:t>Empirical risk</a:t>
            </a:r>
            <a:r>
              <a:rPr lang="en-US" altLang="en-US" sz="2800" dirty="0"/>
              <a:t>: </a:t>
            </a:r>
            <a:r>
              <a:rPr lang="en-US" altLang="en-US" sz="2800" dirty="0" err="1">
                <a:solidFill>
                  <a:srgbClr val="0033CC"/>
                </a:solidFill>
              </a:rPr>
              <a:t>R</a:t>
            </a:r>
            <a:r>
              <a:rPr lang="en-US" altLang="en-US" sz="2800" baseline="-25000" dirty="0" err="1">
                <a:solidFill>
                  <a:srgbClr val="0033CC"/>
                </a:solidFill>
              </a:rPr>
              <a:t>train</a:t>
            </a:r>
            <a:r>
              <a:rPr lang="en-US" altLang="en-US" sz="2800" dirty="0">
                <a:solidFill>
                  <a:srgbClr val="0033CC"/>
                </a:solidFill>
              </a:rPr>
              <a:t>[f]</a:t>
            </a:r>
            <a:r>
              <a:rPr lang="en-US" altLang="en-US" sz="2800" dirty="0"/>
              <a:t> = </a:t>
            </a:r>
            <a:r>
              <a:rPr lang="en-US" altLang="en-US" sz="2400" dirty="0"/>
              <a:t>(</a:t>
            </a:r>
            <a:r>
              <a:rPr lang="en-US" altLang="en-US" sz="2400" dirty="0" smtClean="0"/>
              <a:t>1/N)</a:t>
            </a:r>
            <a:r>
              <a:rPr lang="en-US" altLang="en-US" sz="2800" dirty="0" smtClean="0"/>
              <a:t> </a:t>
            </a:r>
            <a:r>
              <a:rPr lang="en-US" altLang="en-US" sz="2800" dirty="0" smtClean="0">
                <a:sym typeface="Symbol" pitchFamily="18" charset="2"/>
              </a:rPr>
              <a:t></a:t>
            </a:r>
            <a:r>
              <a:rPr lang="en-US" altLang="en-US" sz="2800" b="1" baseline="-25000" dirty="0" smtClean="0"/>
              <a:t>k=1:N</a:t>
            </a:r>
            <a:r>
              <a:rPr lang="en-US" altLang="en-US" sz="2800" dirty="0" smtClean="0">
                <a:sym typeface="Symbol" pitchFamily="18" charset="2"/>
              </a:rPr>
              <a:t> L(</a:t>
            </a:r>
            <a:r>
              <a:rPr lang="en-US" altLang="en-US" sz="2800" dirty="0" smtClean="0"/>
              <a:t>f(</a:t>
            </a:r>
            <a:r>
              <a:rPr lang="en-US" altLang="en-US" sz="2800" b="1" dirty="0" err="1" smtClean="0"/>
              <a:t>x</a:t>
            </a:r>
            <a:r>
              <a:rPr lang="en-US" altLang="en-US" sz="2800" b="1" baseline="30000" dirty="0" err="1" smtClean="0"/>
              <a:t>k</a:t>
            </a:r>
            <a:r>
              <a:rPr lang="en-US" altLang="en-US" sz="2800" dirty="0"/>
              <a:t>,</a:t>
            </a:r>
            <a:r>
              <a:rPr lang="en-US" altLang="en-US" sz="2800" dirty="0" smtClean="0"/>
              <a:t> </a:t>
            </a:r>
            <a:r>
              <a:rPr lang="en-US" altLang="en-US" sz="2800" b="1" dirty="0"/>
              <a:t>w</a:t>
            </a:r>
            <a:r>
              <a:rPr lang="en-US" altLang="en-US" sz="2800" dirty="0"/>
              <a:t>), </a:t>
            </a:r>
            <a:r>
              <a:rPr lang="en-US" altLang="en-US" sz="2800" dirty="0" err="1" smtClean="0"/>
              <a:t>y</a:t>
            </a:r>
            <a:r>
              <a:rPr lang="en-US" altLang="en-US" sz="2800" b="1" baseline="30000" dirty="0" err="1" smtClean="0"/>
              <a:t>k</a:t>
            </a:r>
            <a:r>
              <a:rPr lang="en-US" altLang="en-US" sz="2800" dirty="0" smtClean="0"/>
              <a:t>)</a:t>
            </a:r>
            <a:endParaRPr lang="en-US" altLang="en-US" sz="2800" dirty="0"/>
          </a:p>
          <a:p>
            <a:pPr>
              <a:lnSpc>
                <a:spcPct val="90000"/>
              </a:lnSpc>
            </a:pPr>
            <a:endParaRPr lang="en-US" altLang="en-US" sz="2800" dirty="0"/>
          </a:p>
          <a:p>
            <a:pPr lvl="1">
              <a:lnSpc>
                <a:spcPct val="90000"/>
              </a:lnSpc>
            </a:pPr>
            <a:r>
              <a:rPr lang="en-US" altLang="en-US" sz="2400" dirty="0"/>
              <a:t>0/1 loss </a:t>
            </a:r>
            <a:r>
              <a:rPr lang="en-US" altLang="en-US" b="1" dirty="0" smtClean="0">
                <a:solidFill>
                  <a:schemeClr val="accent2"/>
                </a:solidFill>
              </a:rPr>
              <a:t>1</a:t>
            </a:r>
            <a:r>
              <a:rPr lang="en-US" altLang="en-US" sz="2400" dirty="0" smtClean="0">
                <a:solidFill>
                  <a:schemeClr val="accent2"/>
                </a:solidFill>
              </a:rPr>
              <a:t>(f(</a:t>
            </a:r>
            <a:r>
              <a:rPr lang="en-US" altLang="en-US" sz="2400" b="1" dirty="0" err="1" smtClean="0">
                <a:solidFill>
                  <a:schemeClr val="accent2"/>
                </a:solidFill>
              </a:rPr>
              <a:t>x</a:t>
            </a:r>
            <a:r>
              <a:rPr lang="en-US" altLang="en-US" sz="2400" baseline="-25000" dirty="0" err="1" smtClean="0">
                <a:solidFill>
                  <a:schemeClr val="accent2"/>
                </a:solidFill>
              </a:rPr>
              <a:t>k</a:t>
            </a:r>
            <a:r>
              <a:rPr lang="en-US" altLang="en-US" sz="2400" dirty="0" smtClean="0">
                <a:solidFill>
                  <a:schemeClr val="accent2"/>
                </a:solidFill>
              </a:rPr>
              <a:t>)</a:t>
            </a:r>
            <a:r>
              <a:rPr lang="en-US" altLang="en-US" sz="2400" dirty="0">
                <a:solidFill>
                  <a:schemeClr val="accent2"/>
                </a:solidFill>
                <a:sym typeface="Symbol" pitchFamily="18" charset="2"/>
              </a:rPr>
              <a:t></a:t>
            </a:r>
            <a:r>
              <a:rPr lang="en-US" altLang="en-US" sz="2400" dirty="0" err="1" smtClean="0">
                <a:solidFill>
                  <a:schemeClr val="accent2"/>
                </a:solidFill>
                <a:sym typeface="Symbol" pitchFamily="18" charset="2"/>
              </a:rPr>
              <a:t>y</a:t>
            </a:r>
            <a:r>
              <a:rPr lang="en-US" altLang="en-US" sz="2400" baseline="-25000" dirty="0" err="1" smtClean="0">
                <a:solidFill>
                  <a:schemeClr val="accent2"/>
                </a:solidFill>
                <a:sym typeface="Symbol" pitchFamily="18" charset="2"/>
              </a:rPr>
              <a:t>k</a:t>
            </a:r>
            <a:r>
              <a:rPr lang="en-US" altLang="en-US" sz="2400" dirty="0" smtClean="0">
                <a:solidFill>
                  <a:schemeClr val="accent2"/>
                </a:solidFill>
                <a:sym typeface="Symbol" pitchFamily="18" charset="2"/>
              </a:rPr>
              <a:t>)</a:t>
            </a:r>
            <a:r>
              <a:rPr lang="en-US" altLang="en-US" sz="2400" dirty="0" smtClean="0"/>
              <a:t> </a:t>
            </a:r>
            <a:r>
              <a:rPr lang="en-US" altLang="en-US" sz="2400" dirty="0"/>
              <a:t>: 		</a:t>
            </a:r>
            <a:r>
              <a:rPr lang="en-US" altLang="en-US" dirty="0" err="1">
                <a:solidFill>
                  <a:srgbClr val="0033CC"/>
                </a:solidFill>
              </a:rPr>
              <a:t>R</a:t>
            </a:r>
            <a:r>
              <a:rPr lang="en-US" altLang="en-US" baseline="-25000" dirty="0" err="1">
                <a:solidFill>
                  <a:srgbClr val="0033CC"/>
                </a:solidFill>
              </a:rPr>
              <a:t>train</a:t>
            </a:r>
            <a:r>
              <a:rPr lang="en-US" altLang="en-US" dirty="0">
                <a:solidFill>
                  <a:srgbClr val="0033CC"/>
                </a:solidFill>
              </a:rPr>
              <a:t>[f]</a:t>
            </a:r>
            <a:r>
              <a:rPr lang="en-US" altLang="en-US" sz="2400" dirty="0"/>
              <a:t> = error rate</a:t>
            </a:r>
          </a:p>
          <a:p>
            <a:pPr lvl="1">
              <a:lnSpc>
                <a:spcPct val="90000"/>
              </a:lnSpc>
            </a:pPr>
            <a:r>
              <a:rPr lang="en-US" altLang="en-US" sz="2400" dirty="0"/>
              <a:t>square loss </a:t>
            </a:r>
            <a:r>
              <a:rPr lang="en-US" altLang="en-US" sz="2400" dirty="0">
                <a:solidFill>
                  <a:schemeClr val="accent2"/>
                </a:solidFill>
              </a:rPr>
              <a:t>(</a:t>
            </a:r>
            <a:r>
              <a:rPr lang="en-US" altLang="en-US" sz="2400" dirty="0" smtClean="0">
                <a:solidFill>
                  <a:schemeClr val="accent2"/>
                </a:solidFill>
              </a:rPr>
              <a:t>f(</a:t>
            </a:r>
            <a:r>
              <a:rPr lang="en-US" altLang="en-US" sz="2400" b="1" dirty="0" err="1" smtClean="0">
                <a:solidFill>
                  <a:schemeClr val="accent2"/>
                </a:solidFill>
              </a:rPr>
              <a:t>x</a:t>
            </a:r>
            <a:r>
              <a:rPr lang="en-US" altLang="en-US" sz="2400" baseline="-25000" dirty="0" err="1" smtClean="0">
                <a:solidFill>
                  <a:schemeClr val="accent2"/>
                </a:solidFill>
              </a:rPr>
              <a:t>k</a:t>
            </a:r>
            <a:r>
              <a:rPr lang="en-US" altLang="en-US" sz="2400" dirty="0" smtClean="0">
                <a:solidFill>
                  <a:schemeClr val="accent2"/>
                </a:solidFill>
              </a:rPr>
              <a:t>)</a:t>
            </a:r>
            <a:r>
              <a:rPr lang="en-US" altLang="en-US" sz="2400" dirty="0" smtClean="0">
                <a:solidFill>
                  <a:schemeClr val="accent2"/>
                </a:solidFill>
                <a:sym typeface="Symbol" pitchFamily="18" charset="2"/>
              </a:rPr>
              <a:t>-</a:t>
            </a:r>
            <a:r>
              <a:rPr lang="en-US" altLang="en-US" sz="2400" dirty="0" err="1" smtClean="0">
                <a:solidFill>
                  <a:schemeClr val="accent2"/>
                </a:solidFill>
                <a:sym typeface="Symbol" pitchFamily="18" charset="2"/>
              </a:rPr>
              <a:t>y</a:t>
            </a:r>
            <a:r>
              <a:rPr lang="en-US" altLang="en-US" sz="2400" baseline="-25000" dirty="0" err="1">
                <a:solidFill>
                  <a:schemeClr val="accent2"/>
                </a:solidFill>
                <a:sym typeface="Symbol" pitchFamily="18" charset="2"/>
              </a:rPr>
              <a:t>k</a:t>
            </a:r>
            <a:r>
              <a:rPr lang="en-US" altLang="en-US" sz="2400" dirty="0" smtClean="0">
                <a:solidFill>
                  <a:schemeClr val="accent2"/>
                </a:solidFill>
                <a:sym typeface="Symbol" pitchFamily="18" charset="2"/>
              </a:rPr>
              <a:t>)</a:t>
            </a:r>
            <a:r>
              <a:rPr lang="en-US" altLang="en-US" sz="2400" baseline="30000" dirty="0" smtClean="0">
                <a:solidFill>
                  <a:schemeClr val="accent2"/>
                </a:solidFill>
                <a:sym typeface="Symbol" pitchFamily="18" charset="2"/>
              </a:rPr>
              <a:t>2</a:t>
            </a:r>
            <a:r>
              <a:rPr lang="en-US" altLang="en-US" sz="2400" dirty="0" smtClean="0"/>
              <a:t> </a:t>
            </a:r>
            <a:r>
              <a:rPr lang="en-US" altLang="en-US" sz="2400" dirty="0"/>
              <a:t>: 	</a:t>
            </a:r>
            <a:r>
              <a:rPr lang="en-US" altLang="en-US" sz="2400" dirty="0" smtClean="0"/>
              <a:t>	</a:t>
            </a:r>
            <a:r>
              <a:rPr lang="en-US" altLang="en-US" dirty="0" err="1" smtClean="0">
                <a:solidFill>
                  <a:srgbClr val="0033CC"/>
                </a:solidFill>
              </a:rPr>
              <a:t>R</a:t>
            </a:r>
            <a:r>
              <a:rPr lang="en-US" altLang="en-US" baseline="-25000" dirty="0" err="1" smtClean="0">
                <a:solidFill>
                  <a:srgbClr val="0033CC"/>
                </a:solidFill>
              </a:rPr>
              <a:t>train</a:t>
            </a:r>
            <a:r>
              <a:rPr lang="en-US" altLang="en-US" dirty="0" smtClean="0">
                <a:solidFill>
                  <a:srgbClr val="0033CC"/>
                </a:solidFill>
              </a:rPr>
              <a:t>[f</a:t>
            </a:r>
            <a:r>
              <a:rPr lang="en-US" altLang="en-US" dirty="0">
                <a:solidFill>
                  <a:srgbClr val="0033CC"/>
                </a:solidFill>
              </a:rPr>
              <a:t>]</a:t>
            </a:r>
            <a:r>
              <a:rPr lang="en-US" altLang="en-US" sz="2400" dirty="0"/>
              <a:t> = mean square error</a:t>
            </a:r>
          </a:p>
          <a:p>
            <a:pPr lvl="1">
              <a:lnSpc>
                <a:spcPct val="90000"/>
              </a:lnSpc>
            </a:pPr>
            <a:endParaRPr lang="en-US" altLang="en-US" sz="2400" dirty="0"/>
          </a:p>
          <a:p>
            <a:pPr>
              <a:lnSpc>
                <a:spcPct val="90000"/>
              </a:lnSpc>
            </a:pPr>
            <a:r>
              <a:rPr lang="en-US" altLang="en-US" sz="2800" b="1" dirty="0"/>
              <a:t>Guaranteed risk</a:t>
            </a:r>
            <a:r>
              <a:rPr lang="en-US" altLang="en-US" sz="2800" dirty="0"/>
              <a:t>: </a:t>
            </a:r>
          </a:p>
          <a:p>
            <a:pPr>
              <a:lnSpc>
                <a:spcPct val="90000"/>
              </a:lnSpc>
              <a:buFontTx/>
              <a:buNone/>
            </a:pPr>
            <a:r>
              <a:rPr lang="en-US" altLang="en-US" sz="2800" dirty="0"/>
              <a:t> 	</a:t>
            </a:r>
            <a:r>
              <a:rPr lang="en-US" altLang="en-US" sz="2400" dirty="0"/>
              <a:t>With </a:t>
            </a:r>
            <a:r>
              <a:rPr lang="en-US" altLang="en-US" sz="2400" i="1" dirty="0"/>
              <a:t>high</a:t>
            </a:r>
            <a:r>
              <a:rPr lang="en-US" altLang="en-US" sz="2400" dirty="0"/>
              <a:t> probability (1-</a:t>
            </a:r>
            <a:r>
              <a:rPr lang="en-US" altLang="en-US" sz="2400" dirty="0">
                <a:latin typeface="Symbol" pitchFamily="18" charset="2"/>
              </a:rPr>
              <a:t>d</a:t>
            </a:r>
            <a:r>
              <a:rPr lang="en-US" altLang="en-US" sz="2400" dirty="0"/>
              <a:t>), </a:t>
            </a:r>
            <a:r>
              <a:rPr lang="en-US" altLang="en-US" sz="2800" dirty="0">
                <a:solidFill>
                  <a:srgbClr val="008000"/>
                </a:solidFill>
              </a:rPr>
              <a:t>R[f]</a:t>
            </a:r>
            <a:r>
              <a:rPr lang="en-US" altLang="en-US" sz="2800" dirty="0"/>
              <a:t> </a:t>
            </a:r>
            <a:r>
              <a:rPr lang="en-US" altLang="en-US" sz="2800" dirty="0">
                <a:sym typeface="Symbol" pitchFamily="18" charset="2"/>
              </a:rPr>
              <a:t></a:t>
            </a:r>
            <a:r>
              <a:rPr lang="en-US" altLang="en-US" sz="2800" dirty="0"/>
              <a:t> </a:t>
            </a:r>
            <a:r>
              <a:rPr lang="en-US" altLang="en-US" sz="2800" dirty="0" err="1">
                <a:solidFill>
                  <a:srgbClr val="008000"/>
                </a:solidFill>
              </a:rPr>
              <a:t>R</a:t>
            </a:r>
            <a:r>
              <a:rPr lang="en-US" altLang="en-US" sz="2800" baseline="-25000" dirty="0" err="1">
                <a:solidFill>
                  <a:srgbClr val="008000"/>
                </a:solidFill>
              </a:rPr>
              <a:t>gua</a:t>
            </a:r>
            <a:r>
              <a:rPr lang="en-US" altLang="en-US" sz="2800" dirty="0">
                <a:solidFill>
                  <a:srgbClr val="008000"/>
                </a:solidFill>
              </a:rPr>
              <a:t>[f] </a:t>
            </a:r>
          </a:p>
          <a:p>
            <a:pPr>
              <a:lnSpc>
                <a:spcPct val="90000"/>
              </a:lnSpc>
              <a:buFontTx/>
              <a:buNone/>
            </a:pPr>
            <a:endParaRPr lang="en-US" altLang="en-US" sz="2800" dirty="0"/>
          </a:p>
          <a:p>
            <a:pPr>
              <a:lnSpc>
                <a:spcPct val="90000"/>
              </a:lnSpc>
              <a:buFontTx/>
              <a:buNone/>
            </a:pPr>
            <a:r>
              <a:rPr lang="en-US" altLang="en-US" sz="2800" dirty="0">
                <a:solidFill>
                  <a:srgbClr val="008000"/>
                </a:solidFill>
              </a:rPr>
              <a:t>				</a:t>
            </a:r>
            <a:r>
              <a:rPr lang="en-US" altLang="en-US" sz="2800" dirty="0" err="1">
                <a:solidFill>
                  <a:srgbClr val="008000"/>
                </a:solidFill>
              </a:rPr>
              <a:t>R</a:t>
            </a:r>
            <a:r>
              <a:rPr lang="en-US" altLang="en-US" sz="2800" baseline="-25000" dirty="0" err="1">
                <a:solidFill>
                  <a:srgbClr val="008000"/>
                </a:solidFill>
              </a:rPr>
              <a:t>gua</a:t>
            </a:r>
            <a:r>
              <a:rPr lang="en-US" altLang="en-US" sz="2800" dirty="0">
                <a:solidFill>
                  <a:srgbClr val="008000"/>
                </a:solidFill>
              </a:rPr>
              <a:t>[f] =</a:t>
            </a:r>
            <a:r>
              <a:rPr lang="en-US" altLang="en-US" dirty="0">
                <a:solidFill>
                  <a:srgbClr val="008000"/>
                </a:solidFill>
              </a:rPr>
              <a:t> </a:t>
            </a:r>
            <a:r>
              <a:rPr lang="en-US" altLang="en-US" sz="2800" dirty="0" err="1">
                <a:solidFill>
                  <a:srgbClr val="0033CC"/>
                </a:solidFill>
              </a:rPr>
              <a:t>R</a:t>
            </a:r>
            <a:r>
              <a:rPr lang="en-US" altLang="en-US" sz="2800" baseline="-25000" dirty="0" err="1">
                <a:solidFill>
                  <a:srgbClr val="0033CC"/>
                </a:solidFill>
              </a:rPr>
              <a:t>train</a:t>
            </a:r>
            <a:r>
              <a:rPr lang="en-US" altLang="en-US" sz="2800" dirty="0">
                <a:solidFill>
                  <a:srgbClr val="0033CC"/>
                </a:solidFill>
              </a:rPr>
              <a:t>[f]</a:t>
            </a:r>
            <a:r>
              <a:rPr lang="en-US" altLang="en-US" sz="2800" dirty="0">
                <a:solidFill>
                  <a:srgbClr val="008000"/>
                </a:solidFill>
              </a:rPr>
              <a:t> </a:t>
            </a:r>
            <a:r>
              <a:rPr lang="en-US" altLang="en-US" sz="2800" dirty="0"/>
              <a:t>+ </a:t>
            </a:r>
            <a:r>
              <a:rPr lang="en-US" altLang="en-US" sz="2800" dirty="0">
                <a:solidFill>
                  <a:srgbClr val="FF0000"/>
                </a:solidFill>
                <a:latin typeface="Symbol" pitchFamily="18" charset="2"/>
              </a:rPr>
              <a:t>e</a:t>
            </a:r>
            <a:r>
              <a:rPr lang="en-US" altLang="en-US" sz="2400" dirty="0">
                <a:solidFill>
                  <a:srgbClr val="FF0000"/>
                </a:solidFill>
                <a:latin typeface="Symbol" pitchFamily="18" charset="2"/>
              </a:rPr>
              <a:t>(d</a:t>
            </a:r>
            <a:r>
              <a:rPr lang="en-US" altLang="en-US" sz="2400" dirty="0" smtClean="0">
                <a:solidFill>
                  <a:srgbClr val="FF0000"/>
                </a:solidFill>
                <a:latin typeface="Symbol" pitchFamily="18" charset="2"/>
              </a:rPr>
              <a:t>, </a:t>
            </a:r>
            <a:r>
              <a:rPr lang="en-US" altLang="en-US" sz="2400" dirty="0" smtClean="0">
                <a:solidFill>
                  <a:srgbClr val="FF0000"/>
                </a:solidFill>
              </a:rPr>
              <a:t>C/N</a:t>
            </a:r>
            <a:r>
              <a:rPr lang="en-US" altLang="en-US" sz="2400" dirty="0" smtClean="0">
                <a:solidFill>
                  <a:srgbClr val="FF0000"/>
                </a:solidFill>
                <a:latin typeface="Symbol" pitchFamily="18" charset="2"/>
              </a:rPr>
              <a:t>)</a:t>
            </a:r>
            <a:endParaRPr lang="en-US" altLang="en-US" sz="2400" dirty="0"/>
          </a:p>
          <a:p>
            <a:pPr>
              <a:lnSpc>
                <a:spcPct val="90000"/>
              </a:lnSpc>
              <a:buFontTx/>
              <a:buNone/>
            </a:pPr>
            <a:r>
              <a:rPr lang="en-US" altLang="en-US" sz="2800" dirty="0">
                <a:solidFill>
                  <a:srgbClr val="008000"/>
                </a:solidFill>
              </a:rPr>
              <a:t>		</a:t>
            </a:r>
            <a:endParaRPr lang="en-US" altLang="en-US" sz="2800" dirty="0">
              <a:latin typeface="Symbol" pitchFamily="18" charset="2"/>
            </a:endParaRPr>
          </a:p>
          <a:p>
            <a:pPr lvl="1">
              <a:lnSpc>
                <a:spcPct val="90000"/>
              </a:lnSpc>
            </a:pPr>
            <a:endParaRPr lang="en-US" altLang="en-US" sz="2400" dirty="0"/>
          </a:p>
          <a:p>
            <a:pPr lvl="1">
              <a:lnSpc>
                <a:spcPct val="90000"/>
              </a:lnSpc>
            </a:pPr>
            <a:endParaRPr lang="en-US" altLang="en-US" sz="2400" dirty="0"/>
          </a:p>
          <a:p>
            <a:pPr>
              <a:lnSpc>
                <a:spcPct val="90000"/>
              </a:lnSpc>
            </a:pPr>
            <a:endParaRPr lang="en-US" altLang="en-US" sz="2800" dirty="0"/>
          </a:p>
        </p:txBody>
      </p:sp>
      <p:sp>
        <p:nvSpPr>
          <p:cNvPr id="280580" name="Rectangle 4"/>
          <p:cNvSpPr>
            <a:spLocks noChangeArrowheads="1"/>
          </p:cNvSpPr>
          <p:nvPr/>
        </p:nvSpPr>
        <p:spPr bwMode="auto">
          <a:xfrm>
            <a:off x="2984500" y="5448300"/>
            <a:ext cx="40259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2"/>
          <p:cNvSpPr>
            <a:spLocks noGrp="1" noChangeArrowheads="1"/>
          </p:cNvSpPr>
          <p:nvPr>
            <p:ph type="title"/>
          </p:nvPr>
        </p:nvSpPr>
        <p:spPr>
          <a:xfrm>
            <a:off x="787400" y="203200"/>
            <a:ext cx="7772400" cy="1143000"/>
          </a:xfrm>
        </p:spPr>
        <p:txBody>
          <a:bodyPr>
            <a:normAutofit fontScale="90000"/>
          </a:bodyPr>
          <a:lstStyle/>
          <a:p>
            <a:r>
              <a:rPr lang="en-US" altLang="en-US" dirty="0"/>
              <a:t>Approximations of R[f</a:t>
            </a:r>
            <a:r>
              <a:rPr lang="en-US" altLang="en-US" dirty="0" smtClean="0"/>
              <a:t>]</a:t>
            </a:r>
            <a:br>
              <a:rPr lang="en-US" altLang="en-US" dirty="0" smtClean="0"/>
            </a:br>
            <a:r>
              <a:rPr lang="en-US" altLang="en-US" sz="3600" dirty="0" smtClean="0">
                <a:solidFill>
                  <a:schemeClr val="bg1">
                    <a:lumMod val="65000"/>
                  </a:schemeClr>
                </a:solidFill>
              </a:rPr>
              <a:t>(generalization error)</a:t>
            </a:r>
            <a:endParaRPr lang="en-US" altLang="en-US" sz="3600" dirty="0">
              <a:solidFill>
                <a:schemeClr val="bg1">
                  <a:lumMod val="65000"/>
                </a:schemeClr>
              </a:solidFill>
            </a:endParaRPr>
          </a:p>
        </p:txBody>
      </p:sp>
    </p:spTree>
    <p:extLst>
      <p:ext uri="{BB962C8B-B14F-4D97-AF65-F5344CB8AC3E}">
        <p14:creationId xmlns:p14="http://schemas.microsoft.com/office/powerpoint/2010/main" val="27406090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1026"/>
          <p:cNvSpPr>
            <a:spLocks noGrp="1" noChangeArrowheads="1"/>
          </p:cNvSpPr>
          <p:nvPr>
            <p:ph type="title"/>
          </p:nvPr>
        </p:nvSpPr>
        <p:spPr>
          <a:xfrm>
            <a:off x="762000" y="254000"/>
            <a:ext cx="7772400" cy="1143000"/>
          </a:xfrm>
        </p:spPr>
        <p:txBody>
          <a:bodyPr/>
          <a:lstStyle/>
          <a:p>
            <a:r>
              <a:rPr lang="en-US" altLang="en-US" sz="4000"/>
              <a:t>Structural Risk Minimization</a:t>
            </a:r>
          </a:p>
        </p:txBody>
      </p:sp>
      <p:grpSp>
        <p:nvGrpSpPr>
          <p:cNvPr id="282627" name="Group 1027"/>
          <p:cNvGrpSpPr>
            <a:grpSpLocks/>
          </p:cNvGrpSpPr>
          <p:nvPr/>
        </p:nvGrpSpPr>
        <p:grpSpPr bwMode="auto">
          <a:xfrm>
            <a:off x="4502150" y="1625600"/>
            <a:ext cx="5057775" cy="4813300"/>
            <a:chOff x="2836" y="1024"/>
            <a:chExt cx="3186" cy="3032"/>
          </a:xfrm>
        </p:grpSpPr>
        <p:sp>
          <p:nvSpPr>
            <p:cNvPr id="282628" name="Text Box 1028"/>
            <p:cNvSpPr txBox="1">
              <a:spLocks noChangeArrowheads="1"/>
            </p:cNvSpPr>
            <p:nvPr/>
          </p:nvSpPr>
          <p:spPr bwMode="auto">
            <a:xfrm>
              <a:off x="3726" y="1024"/>
              <a:ext cx="20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i="1">
                  <a:solidFill>
                    <a:srgbClr val="0033CC"/>
                  </a:solidFill>
                </a:rPr>
                <a:t>Vapnik, 1974</a:t>
              </a:r>
            </a:p>
          </p:txBody>
        </p:sp>
        <p:grpSp>
          <p:nvGrpSpPr>
            <p:cNvPr id="282629" name="Group 1029"/>
            <p:cNvGrpSpPr>
              <a:grpSpLocks/>
            </p:cNvGrpSpPr>
            <p:nvPr/>
          </p:nvGrpSpPr>
          <p:grpSpPr bwMode="auto">
            <a:xfrm>
              <a:off x="2836" y="2844"/>
              <a:ext cx="3186" cy="1212"/>
              <a:chOff x="2760" y="1820"/>
              <a:chExt cx="7965" cy="3030"/>
            </a:xfrm>
          </p:grpSpPr>
          <p:sp>
            <p:nvSpPr>
              <p:cNvPr id="282630" name="Oval 1030"/>
              <p:cNvSpPr>
                <a:spLocks noChangeArrowheads="1"/>
              </p:cNvSpPr>
              <p:nvPr/>
            </p:nvSpPr>
            <p:spPr bwMode="auto">
              <a:xfrm>
                <a:off x="2760" y="1820"/>
                <a:ext cx="6315" cy="303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82631" name="Oval 1031"/>
              <p:cNvSpPr>
                <a:spLocks noChangeArrowheads="1"/>
              </p:cNvSpPr>
              <p:nvPr/>
            </p:nvSpPr>
            <p:spPr bwMode="auto">
              <a:xfrm>
                <a:off x="3435" y="2705"/>
                <a:ext cx="3870" cy="133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82632" name="Oval 1032"/>
              <p:cNvSpPr>
                <a:spLocks noChangeArrowheads="1"/>
              </p:cNvSpPr>
              <p:nvPr/>
            </p:nvSpPr>
            <p:spPr bwMode="auto">
              <a:xfrm>
                <a:off x="4365" y="3065"/>
                <a:ext cx="1455" cy="57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82633" name="Text Box 1033"/>
              <p:cNvSpPr txBox="1">
                <a:spLocks noChangeArrowheads="1"/>
              </p:cNvSpPr>
              <p:nvPr/>
            </p:nvSpPr>
            <p:spPr bwMode="auto">
              <a:xfrm>
                <a:off x="8055" y="1835"/>
                <a:ext cx="510"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en-US" altLang="en-US" sz="1200" b="0"/>
                  <a:t>S</a:t>
                </a:r>
                <a:r>
                  <a:rPr lang="en-US" altLang="en-US" sz="1200" b="0" baseline="-25000">
                    <a:latin typeface="Arial" pitchFamily="34" charset="0"/>
                  </a:rPr>
                  <a:t>3</a:t>
                </a:r>
                <a:endParaRPr lang="en-US" altLang="en-US" sz="1200" b="0"/>
              </a:p>
            </p:txBody>
          </p:sp>
          <p:sp>
            <p:nvSpPr>
              <p:cNvPr id="282634" name="Text Box 1034"/>
              <p:cNvSpPr txBox="1">
                <a:spLocks noChangeArrowheads="1"/>
              </p:cNvSpPr>
              <p:nvPr/>
            </p:nvSpPr>
            <p:spPr bwMode="auto">
              <a:xfrm>
                <a:off x="6525" y="2465"/>
                <a:ext cx="570" cy="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en-US" altLang="en-US" sz="1200" b="0"/>
                  <a:t>S</a:t>
                </a:r>
                <a:r>
                  <a:rPr lang="en-US" altLang="en-US" sz="1200" b="0" baseline="-25000">
                    <a:latin typeface="Arial" pitchFamily="34" charset="0"/>
                  </a:rPr>
                  <a:t>2</a:t>
                </a:r>
                <a:endParaRPr lang="en-US" altLang="en-US" sz="1200" b="0"/>
              </a:p>
            </p:txBody>
          </p:sp>
          <p:sp>
            <p:nvSpPr>
              <p:cNvPr id="282635" name="Text Box 1035"/>
              <p:cNvSpPr txBox="1">
                <a:spLocks noChangeArrowheads="1"/>
              </p:cNvSpPr>
              <p:nvPr/>
            </p:nvSpPr>
            <p:spPr bwMode="auto">
              <a:xfrm>
                <a:off x="5625" y="2870"/>
                <a:ext cx="570" cy="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en-US" altLang="en-US" sz="1200" b="0"/>
                  <a:t>S</a:t>
                </a:r>
                <a:r>
                  <a:rPr lang="en-US" altLang="en-US" sz="1200" b="0" baseline="-25000">
                    <a:latin typeface="Arial" pitchFamily="34" charset="0"/>
                  </a:rPr>
                  <a:t>1</a:t>
                </a:r>
                <a:endParaRPr lang="en-US" altLang="en-US" sz="1200" b="0"/>
              </a:p>
            </p:txBody>
          </p:sp>
          <p:sp>
            <p:nvSpPr>
              <p:cNvPr id="282636" name="Line 1036"/>
              <p:cNvSpPr>
                <a:spLocks noChangeShapeType="1"/>
              </p:cNvSpPr>
              <p:nvPr/>
            </p:nvSpPr>
            <p:spPr bwMode="auto">
              <a:xfrm flipV="1">
                <a:off x="5400" y="2028"/>
                <a:ext cx="3540" cy="144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82637" name="Text Box 1037"/>
              <p:cNvSpPr txBox="1">
                <a:spLocks noChangeArrowheads="1"/>
              </p:cNvSpPr>
              <p:nvPr/>
            </p:nvSpPr>
            <p:spPr bwMode="auto">
              <a:xfrm>
                <a:off x="8565" y="2148"/>
                <a:ext cx="2160" cy="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en-US" altLang="en-US" sz="1200" b="0"/>
                  <a:t>Increasing complexity</a:t>
                </a:r>
              </a:p>
            </p:txBody>
          </p:sp>
        </p:grpSp>
        <p:sp>
          <p:nvSpPr>
            <p:cNvPr id="282638" name="Text Box 1038"/>
            <p:cNvSpPr txBox="1">
              <a:spLocks noChangeArrowheads="1"/>
            </p:cNvSpPr>
            <p:nvPr/>
          </p:nvSpPr>
          <p:spPr bwMode="auto">
            <a:xfrm>
              <a:off x="3032" y="1328"/>
              <a:ext cx="2416" cy="1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20000"/>
                </a:spcBef>
              </a:pPr>
              <a:r>
                <a:rPr lang="en-US" altLang="en-US" sz="3200" b="0">
                  <a:latin typeface="Arial" pitchFamily="34" charset="0"/>
                </a:rPr>
                <a:t>Nested subsets of models, increasing complexity/capacity:</a:t>
              </a:r>
            </a:p>
            <a:p>
              <a:pPr algn="l" eaLnBrk="1" hangingPunct="1">
                <a:spcBef>
                  <a:spcPct val="20000"/>
                </a:spcBef>
              </a:pPr>
              <a:r>
                <a:rPr lang="en-US" altLang="en-US" sz="3200" b="0">
                  <a:latin typeface="Arial" pitchFamily="34" charset="0"/>
                </a:rPr>
                <a:t>S</a:t>
              </a:r>
              <a:r>
                <a:rPr lang="en-US" altLang="en-US" sz="3200" b="0" baseline="-25000">
                  <a:latin typeface="Arial" pitchFamily="34" charset="0"/>
                </a:rPr>
                <a:t>1</a:t>
              </a:r>
              <a:r>
                <a:rPr lang="en-US" altLang="en-US" sz="3200" b="0">
                  <a:latin typeface="Arial" pitchFamily="34" charset="0"/>
                  <a:sym typeface="Symbol" pitchFamily="18" charset="2"/>
                </a:rPr>
                <a:t> </a:t>
              </a:r>
              <a:r>
                <a:rPr lang="en-US" altLang="en-US" sz="3200" b="0">
                  <a:latin typeface="Arial" pitchFamily="34" charset="0"/>
                </a:rPr>
                <a:t>S</a:t>
              </a:r>
              <a:r>
                <a:rPr lang="en-US" altLang="en-US" sz="3200" b="0" baseline="-25000">
                  <a:latin typeface="Arial" pitchFamily="34" charset="0"/>
                </a:rPr>
                <a:t>2</a:t>
              </a:r>
              <a:r>
                <a:rPr lang="en-US" altLang="en-US" sz="3200" b="0">
                  <a:latin typeface="Arial" pitchFamily="34" charset="0"/>
                </a:rPr>
                <a:t> </a:t>
              </a:r>
              <a:r>
                <a:rPr lang="en-US" altLang="en-US" sz="3200" b="0">
                  <a:latin typeface="Arial" pitchFamily="34" charset="0"/>
                  <a:sym typeface="Symbol" pitchFamily="18" charset="2"/>
                </a:rPr>
                <a:t> … </a:t>
              </a:r>
              <a:r>
                <a:rPr lang="en-US" altLang="en-US" sz="3200" b="0">
                  <a:latin typeface="Arial" pitchFamily="34" charset="0"/>
                </a:rPr>
                <a:t>S</a:t>
              </a:r>
              <a:r>
                <a:rPr lang="en-US" altLang="en-US" sz="3200" b="0" baseline="-25000">
                  <a:latin typeface="Arial" pitchFamily="34" charset="0"/>
                </a:rPr>
                <a:t>N</a:t>
              </a:r>
            </a:p>
            <a:p>
              <a:pPr>
                <a:spcBef>
                  <a:spcPct val="50000"/>
                </a:spcBef>
              </a:pPr>
              <a:endParaRPr lang="en-US" altLang="en-US"/>
            </a:p>
          </p:txBody>
        </p:sp>
      </p:grpSp>
      <p:grpSp>
        <p:nvGrpSpPr>
          <p:cNvPr id="282639" name="Group 1039"/>
          <p:cNvGrpSpPr>
            <a:grpSpLocks/>
          </p:cNvGrpSpPr>
          <p:nvPr/>
        </p:nvGrpSpPr>
        <p:grpSpPr bwMode="auto">
          <a:xfrm>
            <a:off x="-346075" y="1495425"/>
            <a:ext cx="5667375" cy="4116388"/>
            <a:chOff x="-218" y="942"/>
            <a:chExt cx="3570" cy="2593"/>
          </a:xfrm>
        </p:grpSpPr>
        <p:graphicFrame>
          <p:nvGraphicFramePr>
            <p:cNvPr id="282640" name="Object 1040"/>
            <p:cNvGraphicFramePr>
              <a:graphicFrameLocks noChangeAspect="1"/>
            </p:cNvGraphicFramePr>
            <p:nvPr/>
          </p:nvGraphicFramePr>
          <p:xfrm>
            <a:off x="-218" y="942"/>
            <a:ext cx="3252" cy="2580"/>
          </p:xfrm>
          <a:graphic>
            <a:graphicData uri="http://schemas.openxmlformats.org/presentationml/2006/ole">
              <mc:AlternateContent xmlns:mc="http://schemas.openxmlformats.org/markup-compatibility/2006">
                <mc:Choice xmlns:v="urn:schemas-microsoft-com:vml" Requires="v">
                  <p:oleObj spid="_x0000_s5247" name="Picture" r:id="rId4" imgW="5468040" imgH="4096440" progId="Word.Picture.8">
                    <p:embed/>
                  </p:oleObj>
                </mc:Choice>
                <mc:Fallback>
                  <p:oleObj name="Picture" r:id="rId4" imgW="5468040" imgH="409644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 y="942"/>
                          <a:ext cx="3252" cy="25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641" name="Text Box 1041"/>
            <p:cNvSpPr txBox="1">
              <a:spLocks noChangeArrowheads="1"/>
            </p:cNvSpPr>
            <p:nvPr/>
          </p:nvSpPr>
          <p:spPr bwMode="auto">
            <a:xfrm>
              <a:off x="1858" y="3012"/>
              <a:ext cx="1494"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en-US" altLang="en-US" sz="1200">
                  <a:solidFill>
                    <a:schemeClr val="accent2"/>
                  </a:solidFill>
                </a:rPr>
                <a:t>Tr, Training error</a:t>
              </a:r>
            </a:p>
          </p:txBody>
        </p:sp>
        <p:sp>
          <p:nvSpPr>
            <p:cNvPr id="282642" name="Text Box 1042"/>
            <p:cNvSpPr txBox="1">
              <a:spLocks noChangeArrowheads="1"/>
            </p:cNvSpPr>
            <p:nvPr/>
          </p:nvSpPr>
          <p:spPr bwMode="auto">
            <a:xfrm>
              <a:off x="842" y="2400"/>
              <a:ext cx="1002"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en-US" altLang="en-US" sz="1200" dirty="0">
                  <a:solidFill>
                    <a:srgbClr val="339933"/>
                  </a:solidFill>
                </a:rPr>
                <a:t>Ga, Guaranteed risk</a:t>
              </a:r>
            </a:p>
            <a:p>
              <a:pPr algn="l"/>
              <a:r>
                <a:rPr lang="en-US" altLang="en-US" sz="1200" dirty="0">
                  <a:solidFill>
                    <a:srgbClr val="339933"/>
                  </a:solidFill>
                </a:rPr>
                <a:t>Ga= </a:t>
              </a:r>
              <a:r>
                <a:rPr lang="en-US" altLang="en-US" sz="1200" dirty="0" err="1">
                  <a:solidFill>
                    <a:srgbClr val="339933"/>
                  </a:solidFill>
                </a:rPr>
                <a:t>Tr</a:t>
              </a:r>
              <a:r>
                <a:rPr lang="en-US" altLang="en-US" sz="1200" dirty="0">
                  <a:solidFill>
                    <a:srgbClr val="339933"/>
                  </a:solidFill>
                </a:rPr>
                <a:t> + </a:t>
              </a:r>
              <a:r>
                <a:rPr lang="en-US" altLang="en-US" sz="1200" dirty="0" smtClean="0">
                  <a:solidFill>
                    <a:srgbClr val="339933"/>
                  </a:solidFill>
                  <a:latin typeface="Symbol" pitchFamily="18" charset="2"/>
                </a:rPr>
                <a:t>e(</a:t>
              </a:r>
              <a:r>
                <a:rPr lang="en-US" altLang="en-US" sz="1200" dirty="0" smtClean="0">
                  <a:solidFill>
                    <a:srgbClr val="339933"/>
                  </a:solidFill>
                </a:rPr>
                <a:t>C/N</a:t>
              </a:r>
              <a:r>
                <a:rPr lang="en-US" altLang="en-US" sz="1200" dirty="0" smtClean="0">
                  <a:solidFill>
                    <a:srgbClr val="339933"/>
                  </a:solidFill>
                  <a:latin typeface="Symbol" pitchFamily="18" charset="2"/>
                </a:rPr>
                <a:t>)</a:t>
              </a:r>
              <a:endParaRPr lang="en-US" altLang="en-US" sz="1200" dirty="0">
                <a:solidFill>
                  <a:srgbClr val="339933"/>
                </a:solidFill>
              </a:endParaRPr>
            </a:p>
          </p:txBody>
        </p:sp>
        <p:sp>
          <p:nvSpPr>
            <p:cNvPr id="282643" name="Text Box 1043"/>
            <p:cNvSpPr txBox="1">
              <a:spLocks noChangeArrowheads="1"/>
            </p:cNvSpPr>
            <p:nvPr/>
          </p:nvSpPr>
          <p:spPr bwMode="auto">
            <a:xfrm>
              <a:off x="188" y="2722"/>
              <a:ext cx="702" cy="4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en-US" altLang="en-US" sz="1200">
                  <a:solidFill>
                    <a:srgbClr val="FF0000"/>
                  </a:solidFill>
                  <a:latin typeface="Symbol" pitchFamily="18" charset="2"/>
                </a:rPr>
                <a:t>e</a:t>
              </a:r>
              <a:r>
                <a:rPr lang="en-US" altLang="en-US" sz="1200">
                  <a:solidFill>
                    <a:srgbClr val="FF0000"/>
                  </a:solidFill>
                </a:rPr>
                <a:t>, Function of Model Complexity C</a:t>
              </a:r>
            </a:p>
          </p:txBody>
        </p:sp>
        <p:sp>
          <p:nvSpPr>
            <p:cNvPr id="282644" name="Text Box 1044"/>
            <p:cNvSpPr txBox="1">
              <a:spLocks noChangeArrowheads="1"/>
            </p:cNvSpPr>
            <p:nvPr/>
          </p:nvSpPr>
          <p:spPr bwMode="auto">
            <a:xfrm>
              <a:off x="392" y="3304"/>
              <a:ext cx="19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0"/>
                <a:t>Complexity/Capacity C</a:t>
              </a:r>
            </a:p>
          </p:txBody>
        </p:sp>
      </p:grpSp>
    </p:spTree>
    <p:extLst>
      <p:ext uri="{BB962C8B-B14F-4D97-AF65-F5344CB8AC3E}">
        <p14:creationId xmlns:p14="http://schemas.microsoft.com/office/powerpoint/2010/main" val="20890261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826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1524001"/>
            <a:ext cx="8534400" cy="507831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algn="ctr"/>
            <a:r>
              <a:rPr lang="en-US" dirty="0" smtClean="0"/>
              <a:t> </a:t>
            </a:r>
            <a:r>
              <a:rPr lang="en-US" sz="3600" b="1" dirty="0" smtClean="0"/>
              <a:t>Last time</a:t>
            </a:r>
          </a:p>
          <a:p>
            <a:endParaRPr lang="en-US" sz="3600" b="1" dirty="0"/>
          </a:p>
          <a:p>
            <a:endParaRPr lang="en-US" sz="3600" b="1" dirty="0" smtClean="0"/>
          </a:p>
          <a:p>
            <a:endParaRPr lang="en-US" sz="3600" b="1" dirty="0"/>
          </a:p>
          <a:p>
            <a:endParaRPr lang="en-US" sz="3600" b="1" dirty="0" smtClean="0"/>
          </a:p>
          <a:p>
            <a:endParaRPr lang="en-US" sz="3600" b="1" dirty="0"/>
          </a:p>
          <a:p>
            <a:endParaRPr lang="en-US" sz="3600" b="1" dirty="0" smtClean="0"/>
          </a:p>
          <a:p>
            <a:endParaRPr lang="en-US" sz="3600" b="1" dirty="0"/>
          </a:p>
          <a:p>
            <a:endParaRPr lang="en-US" sz="3600" b="1" dirty="0" smtClean="0"/>
          </a:p>
        </p:txBody>
      </p:sp>
      <p:sp>
        <p:nvSpPr>
          <p:cNvPr id="4" name="Slide Number Placeholder 3"/>
          <p:cNvSpPr>
            <a:spLocks noGrp="1"/>
          </p:cNvSpPr>
          <p:nvPr>
            <p:ph type="sldNum" sz="quarter" idx="12"/>
          </p:nvPr>
        </p:nvSpPr>
        <p:spPr/>
        <p:txBody>
          <a:bodyPr/>
          <a:lstStyle/>
          <a:p>
            <a:fld id="{DF7AE947-2A1D-49DB-AAF9-66B4A4AB3439}" type="slidenum">
              <a:rPr lang="en-US" smtClean="0"/>
              <a:t>2</a:t>
            </a:fld>
            <a:endParaRPr lang="en-US"/>
          </a:p>
        </p:txBody>
      </p:sp>
      <p:sp>
        <p:nvSpPr>
          <p:cNvPr id="8" name="Title 1"/>
          <p:cNvSpPr>
            <a:spLocks noGrp="1"/>
          </p:cNvSpPr>
          <p:nvPr>
            <p:ph type="title"/>
          </p:nvPr>
        </p:nvSpPr>
        <p:spPr>
          <a:xfrm>
            <a:off x="379412" y="228600"/>
            <a:ext cx="8285163" cy="1143000"/>
          </a:xfrm>
        </p:spPr>
        <p:txBody>
          <a:bodyPr>
            <a:normAutofit fontScale="90000"/>
          </a:bodyPr>
          <a:lstStyle/>
          <a:p>
            <a:r>
              <a:rPr lang="en-US" altLang="en-US" dirty="0" smtClean="0"/>
              <a:t>Come to my office hours…</a:t>
            </a:r>
            <a:br>
              <a:rPr lang="en-US" altLang="en-US" dirty="0" smtClean="0"/>
            </a:br>
            <a:r>
              <a:rPr lang="en-US" altLang="en-US" dirty="0" smtClean="0">
                <a:solidFill>
                  <a:srgbClr val="C00000"/>
                </a:solidFill>
              </a:rPr>
              <a:t>Wed </a:t>
            </a:r>
            <a:r>
              <a:rPr lang="en-US" altLang="en-US" dirty="0">
                <a:solidFill>
                  <a:srgbClr val="C00000"/>
                </a:solidFill>
              </a:rPr>
              <a:t>2:30-4:30 </a:t>
            </a:r>
            <a:r>
              <a:rPr lang="en-US" altLang="en-US" dirty="0" smtClean="0">
                <a:solidFill>
                  <a:srgbClr val="C00000"/>
                </a:solidFill>
              </a:rPr>
              <a:t>Soda 329</a:t>
            </a:r>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463" y="2362200"/>
            <a:ext cx="5553075"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876800" y="2209800"/>
            <a:ext cx="1676400" cy="461665"/>
          </a:xfrm>
          <a:prstGeom prst="rect">
            <a:avLst/>
          </a:prstGeom>
          <a:noFill/>
        </p:spPr>
        <p:txBody>
          <a:bodyPr wrap="square" rtlCol="0">
            <a:spAutoFit/>
          </a:bodyPr>
          <a:lstStyle/>
          <a:p>
            <a:r>
              <a:rPr lang="en-US" sz="2400" b="1" dirty="0" smtClean="0">
                <a:solidFill>
                  <a:srgbClr val="FF0000"/>
                </a:solidFill>
              </a:rPr>
              <a:t>(HARD)</a:t>
            </a:r>
            <a:endParaRPr lang="en-US" sz="2400" b="1" dirty="0">
              <a:solidFill>
                <a:srgbClr val="FF0000"/>
              </a:solidFill>
            </a:endParaRPr>
          </a:p>
        </p:txBody>
      </p:sp>
    </p:spTree>
    <p:extLst>
      <p:ext uri="{BB962C8B-B14F-4D97-AF65-F5344CB8AC3E}">
        <p14:creationId xmlns:p14="http://schemas.microsoft.com/office/powerpoint/2010/main" val="2044513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xfrm>
            <a:off x="901700" y="254000"/>
            <a:ext cx="7772400" cy="1143000"/>
          </a:xfrm>
        </p:spPr>
        <p:txBody>
          <a:bodyPr/>
          <a:lstStyle/>
          <a:p>
            <a:r>
              <a:rPr lang="en-US" altLang="en-US" sz="4000"/>
              <a:t>SRM Example </a:t>
            </a:r>
            <a:r>
              <a:rPr lang="en-US" altLang="en-US" sz="2800"/>
              <a:t>(linear model)</a:t>
            </a:r>
          </a:p>
        </p:txBody>
      </p:sp>
      <p:sp>
        <p:nvSpPr>
          <p:cNvPr id="284675" name="Rectangle 3"/>
          <p:cNvSpPr>
            <a:spLocks noGrp="1" noChangeArrowheads="1"/>
          </p:cNvSpPr>
          <p:nvPr>
            <p:ph type="body" idx="1"/>
          </p:nvPr>
        </p:nvSpPr>
        <p:spPr>
          <a:xfrm>
            <a:off x="2590800" y="1644650"/>
            <a:ext cx="6477000" cy="4756150"/>
          </a:xfrm>
        </p:spPr>
        <p:txBody>
          <a:bodyPr>
            <a:normAutofit lnSpcReduction="10000"/>
          </a:bodyPr>
          <a:lstStyle/>
          <a:p>
            <a:pPr>
              <a:lnSpc>
                <a:spcPct val="90000"/>
              </a:lnSpc>
              <a:buFontTx/>
              <a:buNone/>
            </a:pPr>
            <a:endParaRPr lang="en-US" altLang="en-US" sz="2800" baseline="-25000" dirty="0"/>
          </a:p>
          <a:p>
            <a:pPr>
              <a:lnSpc>
                <a:spcPct val="90000"/>
              </a:lnSpc>
            </a:pPr>
            <a:r>
              <a:rPr lang="en-US" altLang="en-US" sz="2800" b="1" dirty="0">
                <a:solidFill>
                  <a:schemeClr val="folHlink"/>
                </a:solidFill>
              </a:rPr>
              <a:t>Rank with</a:t>
            </a:r>
            <a:r>
              <a:rPr lang="en-US" altLang="en-US" sz="2800" dirty="0">
                <a:solidFill>
                  <a:schemeClr val="folHlink"/>
                </a:solidFill>
              </a:rPr>
              <a:t> </a:t>
            </a:r>
            <a:r>
              <a:rPr lang="en-US" altLang="en-US" sz="2800" dirty="0" smtClean="0">
                <a:solidFill>
                  <a:schemeClr val="folHlink"/>
                </a:solidFill>
              </a:rPr>
              <a:t>ǁ</a:t>
            </a:r>
            <a:r>
              <a:rPr lang="en-US" altLang="en-US" sz="2800" b="1" dirty="0" smtClean="0">
                <a:solidFill>
                  <a:schemeClr val="folHlink"/>
                </a:solidFill>
              </a:rPr>
              <a:t>w</a:t>
            </a:r>
            <a:r>
              <a:rPr lang="en-US" altLang="en-US" sz="2800" dirty="0" smtClean="0">
                <a:solidFill>
                  <a:schemeClr val="folHlink"/>
                </a:solidFill>
              </a:rPr>
              <a:t>ǁ</a:t>
            </a:r>
            <a:r>
              <a:rPr lang="en-US" altLang="en-US" baseline="30000" dirty="0" smtClean="0"/>
              <a:t>2</a:t>
            </a:r>
            <a:r>
              <a:rPr lang="en-US" altLang="en-US" sz="2800" dirty="0" smtClean="0"/>
              <a:t> </a:t>
            </a:r>
            <a:r>
              <a:rPr lang="en-US" altLang="en-US" sz="2800" dirty="0"/>
              <a:t>= </a:t>
            </a:r>
            <a:r>
              <a:rPr lang="en-US" altLang="en-US" sz="3600" dirty="0">
                <a:latin typeface="Symbol" pitchFamily="18" charset="2"/>
              </a:rPr>
              <a:t>S</a:t>
            </a:r>
            <a:r>
              <a:rPr lang="en-US" altLang="en-US" sz="2800" baseline="-25000" dirty="0"/>
              <a:t>i</a:t>
            </a:r>
            <a:r>
              <a:rPr lang="en-US" altLang="en-US" sz="2800" dirty="0"/>
              <a:t> w</a:t>
            </a:r>
            <a:r>
              <a:rPr lang="en-US" altLang="en-US" sz="2800" baseline="-25000" dirty="0"/>
              <a:t>i</a:t>
            </a:r>
            <a:r>
              <a:rPr lang="en-US" altLang="en-US" sz="2800" baseline="30000" dirty="0"/>
              <a:t>2</a:t>
            </a:r>
          </a:p>
          <a:p>
            <a:pPr>
              <a:lnSpc>
                <a:spcPct val="90000"/>
              </a:lnSpc>
              <a:buFontTx/>
              <a:buNone/>
            </a:pPr>
            <a:r>
              <a:rPr lang="en-US" altLang="en-US" sz="2800" dirty="0"/>
              <a:t>   </a:t>
            </a:r>
            <a:r>
              <a:rPr lang="en-US" altLang="en-US" sz="2800" dirty="0" err="1"/>
              <a:t>S</a:t>
            </a:r>
            <a:r>
              <a:rPr lang="en-US" altLang="en-US" sz="2800" baseline="-25000" dirty="0" err="1"/>
              <a:t>k</a:t>
            </a:r>
            <a:r>
              <a:rPr lang="en-US" altLang="en-US" sz="2800" dirty="0"/>
              <a:t> = { </a:t>
            </a:r>
            <a:r>
              <a:rPr lang="en-US" altLang="en-US" sz="2800" b="1" dirty="0"/>
              <a:t>w</a:t>
            </a:r>
            <a:r>
              <a:rPr lang="en-US" altLang="en-US" sz="2800" dirty="0"/>
              <a:t> |  </a:t>
            </a:r>
            <a:r>
              <a:rPr lang="en-US" altLang="en-US" sz="2800" dirty="0" smtClean="0"/>
              <a:t>ǁ</a:t>
            </a:r>
            <a:r>
              <a:rPr lang="en-US" altLang="en-US" sz="2800" b="1" dirty="0" smtClean="0"/>
              <a:t>w</a:t>
            </a:r>
            <a:r>
              <a:rPr lang="en-US" altLang="en-US" dirty="0"/>
              <a:t>ǁ</a:t>
            </a:r>
            <a:r>
              <a:rPr lang="en-US" altLang="en-US" baseline="30000" dirty="0" smtClean="0"/>
              <a:t>2</a:t>
            </a:r>
            <a:r>
              <a:rPr lang="en-US" altLang="en-US" sz="2800" baseline="30000" dirty="0" smtClean="0"/>
              <a:t> </a:t>
            </a:r>
            <a:r>
              <a:rPr lang="en-US" altLang="en-US" sz="2800" dirty="0"/>
              <a:t>&lt; </a:t>
            </a:r>
            <a:r>
              <a:rPr lang="en-US" altLang="en-US" sz="2800" dirty="0">
                <a:latin typeface="Symbol" pitchFamily="18" charset="2"/>
              </a:rPr>
              <a:t>w</a:t>
            </a:r>
            <a:r>
              <a:rPr lang="en-US" altLang="en-US" sz="2800" baseline="-25000" dirty="0"/>
              <a:t>k</a:t>
            </a:r>
            <a:r>
              <a:rPr lang="en-US" altLang="en-US" sz="2800" baseline="30000" dirty="0"/>
              <a:t>2</a:t>
            </a:r>
            <a:r>
              <a:rPr lang="en-US" altLang="en-US" sz="2800" dirty="0"/>
              <a:t> }, </a:t>
            </a:r>
            <a:r>
              <a:rPr lang="en-US" altLang="en-US" sz="2800" dirty="0">
                <a:latin typeface="Symbol" pitchFamily="18" charset="2"/>
              </a:rPr>
              <a:t>w</a:t>
            </a:r>
            <a:r>
              <a:rPr lang="en-US" altLang="en-US" sz="2800" baseline="-25000" dirty="0"/>
              <a:t>1</a:t>
            </a:r>
            <a:r>
              <a:rPr lang="en-US" altLang="en-US" sz="2800" dirty="0"/>
              <a:t>&lt;</a:t>
            </a:r>
            <a:r>
              <a:rPr lang="en-US" altLang="en-US" sz="2800" dirty="0">
                <a:latin typeface="Symbol" pitchFamily="18" charset="2"/>
              </a:rPr>
              <a:t>w</a:t>
            </a:r>
            <a:r>
              <a:rPr lang="en-US" altLang="en-US" sz="2800" baseline="-25000" dirty="0"/>
              <a:t>2</a:t>
            </a:r>
            <a:r>
              <a:rPr lang="en-US" altLang="en-US" sz="2800" dirty="0"/>
              <a:t>&lt;…&lt;</a:t>
            </a:r>
            <a:r>
              <a:rPr lang="en-US" altLang="en-US" sz="2800" dirty="0" err="1" smtClean="0">
                <a:latin typeface="Symbol" pitchFamily="18" charset="2"/>
              </a:rPr>
              <a:t>w</a:t>
            </a:r>
            <a:r>
              <a:rPr lang="en-US" altLang="en-US" sz="2800" baseline="-25000" dirty="0" err="1" smtClean="0"/>
              <a:t>n</a:t>
            </a:r>
            <a:endParaRPr lang="en-US" altLang="en-US" sz="2800" baseline="-25000" dirty="0"/>
          </a:p>
          <a:p>
            <a:pPr>
              <a:lnSpc>
                <a:spcPct val="90000"/>
              </a:lnSpc>
            </a:pPr>
            <a:r>
              <a:rPr lang="en-US" altLang="en-US" sz="2800" b="1" dirty="0">
                <a:solidFill>
                  <a:schemeClr val="folHlink"/>
                </a:solidFill>
              </a:rPr>
              <a:t>Minimization under constraint:</a:t>
            </a:r>
          </a:p>
          <a:p>
            <a:pPr>
              <a:lnSpc>
                <a:spcPct val="90000"/>
              </a:lnSpc>
              <a:buFontTx/>
              <a:buNone/>
            </a:pPr>
            <a:r>
              <a:rPr lang="en-US" altLang="en-US" sz="2800" dirty="0"/>
              <a:t>   min </a:t>
            </a:r>
            <a:r>
              <a:rPr lang="en-US" altLang="en-US" sz="2800" dirty="0" err="1">
                <a:solidFill>
                  <a:srgbClr val="0033CC"/>
                </a:solidFill>
              </a:rPr>
              <a:t>R</a:t>
            </a:r>
            <a:r>
              <a:rPr lang="en-US" altLang="en-US" sz="2800" baseline="-25000" dirty="0" err="1">
                <a:solidFill>
                  <a:srgbClr val="0033CC"/>
                </a:solidFill>
              </a:rPr>
              <a:t>train</a:t>
            </a:r>
            <a:r>
              <a:rPr lang="en-US" altLang="en-US" sz="2800" dirty="0">
                <a:solidFill>
                  <a:srgbClr val="0033CC"/>
                </a:solidFill>
              </a:rPr>
              <a:t>[f]</a:t>
            </a:r>
            <a:r>
              <a:rPr lang="en-US" altLang="en-US" sz="2800" dirty="0"/>
              <a:t> 	</a:t>
            </a:r>
            <a:r>
              <a:rPr lang="en-US" altLang="en-US" sz="2800" dirty="0" err="1"/>
              <a:t>s.t.</a:t>
            </a:r>
            <a:r>
              <a:rPr lang="en-US" altLang="en-US" sz="2800" dirty="0"/>
              <a:t> </a:t>
            </a:r>
            <a:r>
              <a:rPr lang="en-US" altLang="en-US" sz="2800" dirty="0" smtClean="0"/>
              <a:t>ǁ</a:t>
            </a:r>
            <a:r>
              <a:rPr lang="en-US" altLang="en-US" sz="2800" b="1" dirty="0" smtClean="0"/>
              <a:t>w</a:t>
            </a:r>
            <a:r>
              <a:rPr lang="en-US" altLang="en-US" dirty="0"/>
              <a:t>ǁ</a:t>
            </a:r>
            <a:r>
              <a:rPr lang="en-US" altLang="en-US" baseline="30000" dirty="0" smtClean="0"/>
              <a:t>2</a:t>
            </a:r>
            <a:r>
              <a:rPr lang="en-US" altLang="en-US" sz="2800" baseline="30000" dirty="0" smtClean="0"/>
              <a:t> </a:t>
            </a:r>
            <a:r>
              <a:rPr lang="en-US" altLang="en-US" sz="2800" dirty="0"/>
              <a:t>&lt;</a:t>
            </a:r>
            <a:r>
              <a:rPr lang="en-US" altLang="en-US" sz="2800" dirty="0" smtClean="0"/>
              <a:t> </a:t>
            </a:r>
            <a:r>
              <a:rPr lang="en-US" altLang="en-US" sz="2800" dirty="0">
                <a:latin typeface="Symbol" pitchFamily="18" charset="2"/>
              </a:rPr>
              <a:t>w</a:t>
            </a:r>
            <a:r>
              <a:rPr lang="en-US" altLang="en-US" sz="2800" baseline="-25000" dirty="0"/>
              <a:t>k</a:t>
            </a:r>
            <a:r>
              <a:rPr lang="en-US" altLang="en-US" sz="2800" baseline="30000" dirty="0"/>
              <a:t>2</a:t>
            </a:r>
            <a:r>
              <a:rPr lang="en-US" altLang="en-US" sz="2800" dirty="0"/>
              <a:t> </a:t>
            </a:r>
          </a:p>
          <a:p>
            <a:pPr>
              <a:lnSpc>
                <a:spcPct val="90000"/>
              </a:lnSpc>
            </a:pPr>
            <a:r>
              <a:rPr lang="en-US" altLang="en-US" sz="2800" b="1" dirty="0" err="1">
                <a:solidFill>
                  <a:schemeClr val="folHlink"/>
                </a:solidFill>
              </a:rPr>
              <a:t>Lagrangian</a:t>
            </a:r>
            <a:r>
              <a:rPr lang="en-US" altLang="en-US" sz="2800" b="1" dirty="0">
                <a:solidFill>
                  <a:schemeClr val="folHlink"/>
                </a:solidFill>
              </a:rPr>
              <a:t>:</a:t>
            </a:r>
          </a:p>
          <a:p>
            <a:pPr>
              <a:lnSpc>
                <a:spcPct val="90000"/>
              </a:lnSpc>
              <a:buNone/>
            </a:pPr>
            <a:r>
              <a:rPr lang="en-US" altLang="en-US" sz="2800" dirty="0"/>
              <a:t>	</a:t>
            </a:r>
            <a:r>
              <a:rPr lang="en-US" altLang="en-US" sz="2800" dirty="0" err="1" smtClean="0">
                <a:solidFill>
                  <a:srgbClr val="008000"/>
                </a:solidFill>
              </a:rPr>
              <a:t>R</a:t>
            </a:r>
            <a:r>
              <a:rPr lang="en-US" altLang="en-US" sz="2800" baseline="-25000" dirty="0" err="1" smtClean="0">
                <a:solidFill>
                  <a:srgbClr val="008000"/>
                </a:solidFill>
              </a:rPr>
              <a:t>reg</a:t>
            </a:r>
            <a:r>
              <a:rPr lang="en-US" altLang="en-US" sz="2800" dirty="0" smtClean="0">
                <a:solidFill>
                  <a:srgbClr val="008000"/>
                </a:solidFill>
              </a:rPr>
              <a:t>[</a:t>
            </a:r>
            <a:r>
              <a:rPr lang="en-US" altLang="en-US" sz="2800" dirty="0" err="1" smtClean="0">
                <a:solidFill>
                  <a:srgbClr val="008000"/>
                </a:solidFill>
              </a:rPr>
              <a:t>f,</a:t>
            </a:r>
            <a:r>
              <a:rPr lang="en-US" altLang="en-US" sz="2800" dirty="0" err="1">
                <a:solidFill>
                  <a:srgbClr val="008000"/>
                </a:solidFill>
                <a:latin typeface="Symbol" pitchFamily="18" charset="2"/>
              </a:rPr>
              <a:t>l</a:t>
            </a:r>
            <a:r>
              <a:rPr lang="en-US" altLang="en-US" sz="2800" dirty="0" smtClean="0">
                <a:solidFill>
                  <a:srgbClr val="008000"/>
                </a:solidFill>
              </a:rPr>
              <a:t>]</a:t>
            </a:r>
            <a:r>
              <a:rPr lang="en-US" altLang="en-US" sz="2800" dirty="0" smtClean="0"/>
              <a:t> </a:t>
            </a:r>
            <a:r>
              <a:rPr lang="en-US" altLang="en-US" sz="2800" dirty="0"/>
              <a:t>= </a:t>
            </a:r>
            <a:r>
              <a:rPr lang="en-US" altLang="en-US" sz="2800" dirty="0" err="1">
                <a:solidFill>
                  <a:srgbClr val="0033CC"/>
                </a:solidFill>
              </a:rPr>
              <a:t>R</a:t>
            </a:r>
            <a:r>
              <a:rPr lang="en-US" altLang="en-US" sz="2800" baseline="-25000" dirty="0" err="1">
                <a:solidFill>
                  <a:srgbClr val="0033CC"/>
                </a:solidFill>
              </a:rPr>
              <a:t>train</a:t>
            </a:r>
            <a:r>
              <a:rPr lang="en-US" altLang="en-US" sz="2800" dirty="0">
                <a:solidFill>
                  <a:srgbClr val="0033CC"/>
                </a:solidFill>
              </a:rPr>
              <a:t>[f]</a:t>
            </a:r>
            <a:r>
              <a:rPr lang="en-US" altLang="en-US" sz="2800" dirty="0"/>
              <a:t> + </a:t>
            </a:r>
            <a:r>
              <a:rPr lang="en-US" altLang="en-US" dirty="0" smtClean="0">
                <a:solidFill>
                  <a:srgbClr val="FF0000"/>
                </a:solidFill>
                <a:latin typeface="Symbol" pitchFamily="18" charset="2"/>
              </a:rPr>
              <a:t>l </a:t>
            </a:r>
            <a:r>
              <a:rPr lang="en-US" altLang="en-US" dirty="0" smtClean="0">
                <a:solidFill>
                  <a:schemeClr val="bg1">
                    <a:lumMod val="65000"/>
                  </a:schemeClr>
                </a:solidFill>
                <a:latin typeface="Symbol" pitchFamily="18" charset="2"/>
              </a:rPr>
              <a:t>(</a:t>
            </a:r>
            <a:r>
              <a:rPr lang="en-US" altLang="en-US" dirty="0" smtClean="0">
                <a:solidFill>
                  <a:srgbClr val="FF0000"/>
                </a:solidFill>
              </a:rPr>
              <a:t>ǁ</a:t>
            </a:r>
            <a:r>
              <a:rPr lang="en-US" altLang="en-US" b="1" dirty="0" smtClean="0">
                <a:solidFill>
                  <a:srgbClr val="FF0000"/>
                </a:solidFill>
              </a:rPr>
              <a:t>w</a:t>
            </a:r>
            <a:r>
              <a:rPr lang="en-US" altLang="en-US" dirty="0" smtClean="0">
                <a:solidFill>
                  <a:srgbClr val="FF0000"/>
                </a:solidFill>
              </a:rPr>
              <a:t>ǁ</a:t>
            </a:r>
            <a:r>
              <a:rPr lang="en-US" altLang="en-US" baseline="30000" dirty="0" smtClean="0">
                <a:solidFill>
                  <a:srgbClr val="FF0000"/>
                </a:solidFill>
              </a:rPr>
              <a:t>2 </a:t>
            </a:r>
            <a:r>
              <a:rPr lang="en-US" altLang="en-US" dirty="0">
                <a:solidFill>
                  <a:schemeClr val="bg1">
                    <a:lumMod val="65000"/>
                  </a:schemeClr>
                </a:solidFill>
              </a:rPr>
              <a:t>-</a:t>
            </a:r>
            <a:r>
              <a:rPr lang="en-US" altLang="en-US" dirty="0" smtClean="0">
                <a:solidFill>
                  <a:schemeClr val="bg1">
                    <a:lumMod val="65000"/>
                  </a:schemeClr>
                </a:solidFill>
              </a:rPr>
              <a:t> </a:t>
            </a:r>
            <a:r>
              <a:rPr lang="en-US" altLang="en-US" dirty="0" smtClean="0">
                <a:solidFill>
                  <a:schemeClr val="bg1">
                    <a:lumMod val="65000"/>
                  </a:schemeClr>
                </a:solidFill>
                <a:latin typeface="Symbol" pitchFamily="18" charset="2"/>
              </a:rPr>
              <a:t>w</a:t>
            </a:r>
            <a:r>
              <a:rPr lang="en-US" altLang="en-US" baseline="-25000" dirty="0" smtClean="0">
                <a:solidFill>
                  <a:schemeClr val="bg1">
                    <a:lumMod val="65000"/>
                  </a:schemeClr>
                </a:solidFill>
              </a:rPr>
              <a:t>k</a:t>
            </a:r>
            <a:r>
              <a:rPr lang="en-US" altLang="en-US" baseline="30000" dirty="0" smtClean="0">
                <a:solidFill>
                  <a:schemeClr val="bg1">
                    <a:lumMod val="65000"/>
                  </a:schemeClr>
                </a:solidFill>
              </a:rPr>
              <a:t>2</a:t>
            </a:r>
            <a:r>
              <a:rPr lang="en-US" altLang="en-US" dirty="0" smtClean="0">
                <a:solidFill>
                  <a:schemeClr val="bg1">
                    <a:lumMod val="65000"/>
                  </a:schemeClr>
                </a:solidFill>
                <a:latin typeface="Symbol" pitchFamily="18" charset="2"/>
              </a:rPr>
              <a:t>)</a:t>
            </a:r>
            <a:r>
              <a:rPr lang="en-US" altLang="en-US" sz="2400" dirty="0" smtClean="0"/>
              <a:t>,  </a:t>
            </a:r>
            <a:r>
              <a:rPr lang="en-US" altLang="en-US" sz="2400" dirty="0" smtClean="0">
                <a:latin typeface="Symbol" pitchFamily="18" charset="2"/>
              </a:rPr>
              <a:t>l</a:t>
            </a:r>
            <a:r>
              <a:rPr lang="en-US" altLang="en-US" sz="2400" baseline="-25000" dirty="0" smtClean="0"/>
              <a:t> </a:t>
            </a:r>
            <a:r>
              <a:rPr lang="en-US" altLang="en-US" sz="2400" dirty="0" smtClean="0"/>
              <a:t>&gt; 0</a:t>
            </a:r>
            <a:endParaRPr lang="en-US" altLang="en-US" sz="2400" baseline="30000" dirty="0"/>
          </a:p>
          <a:p>
            <a:pPr>
              <a:lnSpc>
                <a:spcPct val="90000"/>
              </a:lnSpc>
            </a:pPr>
            <a:r>
              <a:rPr lang="en-US" altLang="en-US" sz="2800" b="1" dirty="0" smtClean="0">
                <a:solidFill>
                  <a:schemeClr val="folHlink"/>
                </a:solidFill>
              </a:rPr>
              <a:t>Equivalent problems:</a:t>
            </a:r>
            <a:endParaRPr lang="en-US" altLang="en-US" sz="2800" b="1" dirty="0">
              <a:solidFill>
                <a:schemeClr val="folHlink"/>
              </a:solidFill>
            </a:endParaRPr>
          </a:p>
          <a:p>
            <a:pPr marL="0" indent="0">
              <a:lnSpc>
                <a:spcPct val="90000"/>
              </a:lnSpc>
              <a:buNone/>
            </a:pPr>
            <a:r>
              <a:rPr lang="en-US" altLang="en-US" sz="2800" dirty="0"/>
              <a:t>min </a:t>
            </a:r>
            <a:r>
              <a:rPr lang="en-US" altLang="en-US" sz="2800" dirty="0" err="1">
                <a:solidFill>
                  <a:srgbClr val="0033CC"/>
                </a:solidFill>
              </a:rPr>
              <a:t>R</a:t>
            </a:r>
            <a:r>
              <a:rPr lang="en-US" altLang="en-US" sz="2800" baseline="-25000" dirty="0" err="1">
                <a:solidFill>
                  <a:srgbClr val="0033CC"/>
                </a:solidFill>
              </a:rPr>
              <a:t>train</a:t>
            </a:r>
            <a:r>
              <a:rPr lang="en-US" altLang="en-US" sz="2800" dirty="0">
                <a:solidFill>
                  <a:srgbClr val="0033CC"/>
                </a:solidFill>
              </a:rPr>
              <a:t>[f]</a:t>
            </a:r>
            <a:r>
              <a:rPr lang="en-US" altLang="en-US" sz="2800" dirty="0"/>
              <a:t> </a:t>
            </a:r>
            <a:r>
              <a:rPr lang="en-US" altLang="en-US" sz="2800" dirty="0" err="1" smtClean="0"/>
              <a:t>s.t</a:t>
            </a:r>
            <a:r>
              <a:rPr lang="en-US" altLang="en-US" sz="2800" dirty="0" err="1"/>
              <a:t>.</a:t>
            </a:r>
            <a:r>
              <a:rPr lang="en-US" altLang="en-US" sz="2800" dirty="0"/>
              <a:t> ǁ</a:t>
            </a:r>
            <a:r>
              <a:rPr lang="en-US" altLang="en-US" sz="2800" b="1" dirty="0"/>
              <a:t>w</a:t>
            </a:r>
            <a:r>
              <a:rPr lang="en-US" altLang="en-US" sz="2800" dirty="0"/>
              <a:t>ǁ</a:t>
            </a:r>
            <a:r>
              <a:rPr lang="en-US" altLang="en-US" sz="2800" baseline="30000" dirty="0"/>
              <a:t>2 </a:t>
            </a:r>
            <a:r>
              <a:rPr lang="en-US" altLang="en-US" sz="2800" dirty="0"/>
              <a:t>&lt; </a:t>
            </a:r>
            <a:r>
              <a:rPr lang="en-US" altLang="en-US" sz="2800" dirty="0" smtClean="0">
                <a:latin typeface="Symbol" pitchFamily="18" charset="2"/>
              </a:rPr>
              <a:t>w</a:t>
            </a:r>
            <a:r>
              <a:rPr lang="en-US" altLang="en-US" sz="2800" baseline="-25000" dirty="0" smtClean="0"/>
              <a:t>k</a:t>
            </a:r>
            <a:r>
              <a:rPr lang="en-US" altLang="en-US" sz="2800" baseline="30000" dirty="0" smtClean="0"/>
              <a:t>2</a:t>
            </a:r>
            <a:r>
              <a:rPr lang="en-US" altLang="en-US" sz="2800" dirty="0"/>
              <a:t>,</a:t>
            </a:r>
            <a:r>
              <a:rPr lang="en-US" altLang="en-US" sz="2800" dirty="0" smtClean="0"/>
              <a:t>   </a:t>
            </a:r>
            <a:r>
              <a:rPr lang="en-US" altLang="en-US" sz="2800" dirty="0">
                <a:latin typeface="Symbol" pitchFamily="18" charset="2"/>
              </a:rPr>
              <a:t>w</a:t>
            </a:r>
            <a:r>
              <a:rPr lang="en-US" altLang="en-US" sz="2800" baseline="-25000" dirty="0"/>
              <a:t>1</a:t>
            </a:r>
            <a:r>
              <a:rPr lang="en-US" altLang="en-US" sz="2800" dirty="0"/>
              <a:t>&lt;</a:t>
            </a:r>
            <a:r>
              <a:rPr lang="en-US" altLang="en-US" sz="2800" dirty="0">
                <a:latin typeface="Symbol" pitchFamily="18" charset="2"/>
              </a:rPr>
              <a:t>w</a:t>
            </a:r>
            <a:r>
              <a:rPr lang="en-US" altLang="en-US" sz="2800" baseline="-25000" dirty="0"/>
              <a:t>2</a:t>
            </a:r>
            <a:r>
              <a:rPr lang="en-US" altLang="en-US" sz="2800" dirty="0"/>
              <a:t>&lt;…&lt;</a:t>
            </a:r>
            <a:r>
              <a:rPr lang="en-US" altLang="en-US" sz="2800" dirty="0" err="1" smtClean="0">
                <a:latin typeface="Symbol" pitchFamily="18" charset="2"/>
              </a:rPr>
              <a:t>w</a:t>
            </a:r>
            <a:r>
              <a:rPr lang="en-US" altLang="en-US" sz="2800" baseline="-25000" dirty="0" err="1" smtClean="0"/>
              <a:t>n</a:t>
            </a:r>
            <a:endParaRPr lang="en-US" altLang="en-US" sz="2800" baseline="-25000" dirty="0" smtClean="0"/>
          </a:p>
          <a:p>
            <a:pPr marL="0" indent="0">
              <a:lnSpc>
                <a:spcPct val="90000"/>
              </a:lnSpc>
              <a:buNone/>
            </a:pPr>
            <a:r>
              <a:rPr lang="en-US" altLang="en-US" sz="2800" dirty="0"/>
              <a:t>min </a:t>
            </a:r>
            <a:r>
              <a:rPr lang="en-US" altLang="en-US" sz="2800" dirty="0" err="1" smtClean="0">
                <a:solidFill>
                  <a:srgbClr val="008000"/>
                </a:solidFill>
              </a:rPr>
              <a:t>R</a:t>
            </a:r>
            <a:r>
              <a:rPr lang="en-US" altLang="en-US" sz="2800" baseline="-25000" dirty="0" err="1" smtClean="0">
                <a:solidFill>
                  <a:srgbClr val="008000"/>
                </a:solidFill>
              </a:rPr>
              <a:t>reg</a:t>
            </a:r>
            <a:r>
              <a:rPr lang="en-US" altLang="en-US" sz="2800" dirty="0" smtClean="0">
                <a:solidFill>
                  <a:srgbClr val="008000"/>
                </a:solidFill>
              </a:rPr>
              <a:t>[f]</a:t>
            </a:r>
            <a:r>
              <a:rPr lang="en-US" altLang="en-US" sz="2800" dirty="0"/>
              <a:t> = </a:t>
            </a:r>
            <a:r>
              <a:rPr lang="en-US" altLang="en-US" sz="2800" dirty="0" err="1">
                <a:solidFill>
                  <a:srgbClr val="0033CC"/>
                </a:solidFill>
              </a:rPr>
              <a:t>R</a:t>
            </a:r>
            <a:r>
              <a:rPr lang="en-US" altLang="en-US" sz="2800" baseline="-25000" dirty="0" err="1">
                <a:solidFill>
                  <a:srgbClr val="0033CC"/>
                </a:solidFill>
              </a:rPr>
              <a:t>train</a:t>
            </a:r>
            <a:r>
              <a:rPr lang="en-US" altLang="en-US" sz="2800" dirty="0">
                <a:solidFill>
                  <a:srgbClr val="0033CC"/>
                </a:solidFill>
              </a:rPr>
              <a:t>[f]</a:t>
            </a:r>
            <a:r>
              <a:rPr lang="en-US" altLang="en-US" sz="2800" dirty="0"/>
              <a:t> + </a:t>
            </a:r>
            <a:r>
              <a:rPr lang="en-US" altLang="en-US" sz="2800" dirty="0" smtClean="0">
                <a:solidFill>
                  <a:srgbClr val="FF0000"/>
                </a:solidFill>
                <a:latin typeface="Symbol" pitchFamily="18" charset="2"/>
              </a:rPr>
              <a:t>l</a:t>
            </a:r>
            <a:r>
              <a:rPr lang="en-US" altLang="en-US" sz="2800" baseline="-25000" dirty="0" smtClean="0">
                <a:solidFill>
                  <a:srgbClr val="FF0000"/>
                </a:solidFill>
              </a:rPr>
              <a:t>k</a:t>
            </a:r>
            <a:r>
              <a:rPr lang="en-US" altLang="en-US" sz="2800" dirty="0" smtClean="0">
                <a:solidFill>
                  <a:srgbClr val="FF0000"/>
                </a:solidFill>
              </a:rPr>
              <a:t>ǁ</a:t>
            </a:r>
            <a:r>
              <a:rPr lang="en-US" altLang="en-US" sz="2800" b="1" dirty="0" smtClean="0">
                <a:solidFill>
                  <a:srgbClr val="FF0000"/>
                </a:solidFill>
              </a:rPr>
              <a:t>w</a:t>
            </a:r>
            <a:r>
              <a:rPr lang="en-US" altLang="en-US" sz="2800" dirty="0" smtClean="0">
                <a:solidFill>
                  <a:srgbClr val="FF0000"/>
                </a:solidFill>
              </a:rPr>
              <a:t>ǁ</a:t>
            </a:r>
            <a:r>
              <a:rPr lang="en-US" altLang="en-US" sz="2800" baseline="30000" dirty="0" smtClean="0">
                <a:solidFill>
                  <a:srgbClr val="FF0000"/>
                </a:solidFill>
              </a:rPr>
              <a:t>2</a:t>
            </a:r>
            <a:r>
              <a:rPr lang="en-US" altLang="en-US" sz="2800" dirty="0" smtClean="0"/>
              <a:t>,</a:t>
            </a:r>
            <a:r>
              <a:rPr lang="en-US" altLang="en-US" sz="2800" dirty="0" smtClean="0">
                <a:solidFill>
                  <a:srgbClr val="008000"/>
                </a:solidFill>
              </a:rPr>
              <a:t> </a:t>
            </a:r>
            <a:r>
              <a:rPr lang="en-US" altLang="en-US" sz="2800" dirty="0" smtClean="0">
                <a:latin typeface="Symbol" pitchFamily="18" charset="2"/>
              </a:rPr>
              <a:t>0</a:t>
            </a:r>
            <a:r>
              <a:rPr lang="en-US" altLang="en-US" sz="2800" dirty="0" smtClean="0"/>
              <a:t>&lt;</a:t>
            </a:r>
            <a:r>
              <a:rPr lang="en-US" altLang="en-US" sz="2800" dirty="0" smtClean="0">
                <a:latin typeface="Symbol" pitchFamily="18" charset="2"/>
              </a:rPr>
              <a:t>l</a:t>
            </a:r>
            <a:r>
              <a:rPr lang="en-US" altLang="en-US" sz="2800" baseline="-25000" dirty="0"/>
              <a:t>1</a:t>
            </a:r>
            <a:r>
              <a:rPr lang="en-US" altLang="en-US" sz="2800" dirty="0" smtClean="0"/>
              <a:t>&lt;…&lt;</a:t>
            </a:r>
            <a:r>
              <a:rPr lang="en-US" altLang="en-US" sz="2800" dirty="0">
                <a:latin typeface="Symbol" pitchFamily="18" charset="2"/>
              </a:rPr>
              <a:t>l</a:t>
            </a:r>
            <a:r>
              <a:rPr lang="en-US" altLang="en-US" sz="2800" baseline="-25000" dirty="0" smtClean="0"/>
              <a:t>n</a:t>
            </a:r>
            <a:endParaRPr lang="en-US" altLang="en-US" sz="2800" dirty="0"/>
          </a:p>
          <a:p>
            <a:pPr>
              <a:lnSpc>
                <a:spcPct val="90000"/>
              </a:lnSpc>
              <a:buFontTx/>
              <a:buNone/>
            </a:pPr>
            <a:endParaRPr lang="en-US" altLang="en-US" sz="2800" dirty="0"/>
          </a:p>
        </p:txBody>
      </p:sp>
      <p:grpSp>
        <p:nvGrpSpPr>
          <p:cNvPr id="284676" name="Group 4"/>
          <p:cNvGrpSpPr>
            <a:grpSpLocks/>
          </p:cNvGrpSpPr>
          <p:nvPr/>
        </p:nvGrpSpPr>
        <p:grpSpPr bwMode="auto">
          <a:xfrm>
            <a:off x="276225" y="2395538"/>
            <a:ext cx="2597150" cy="3565525"/>
            <a:chOff x="4197" y="1534"/>
            <a:chExt cx="1892" cy="1510"/>
          </a:xfrm>
        </p:grpSpPr>
        <p:sp>
          <p:nvSpPr>
            <p:cNvPr id="284677" name="Line 5"/>
            <p:cNvSpPr>
              <a:spLocks noChangeShapeType="1"/>
            </p:cNvSpPr>
            <p:nvPr/>
          </p:nvSpPr>
          <p:spPr bwMode="auto">
            <a:xfrm>
              <a:off x="4197" y="1579"/>
              <a:ext cx="0" cy="128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4678" name="Line 6"/>
            <p:cNvSpPr>
              <a:spLocks noChangeShapeType="1"/>
            </p:cNvSpPr>
            <p:nvPr/>
          </p:nvSpPr>
          <p:spPr bwMode="auto">
            <a:xfrm>
              <a:off x="4197" y="2873"/>
              <a:ext cx="140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4679" name="Freeform 7"/>
            <p:cNvSpPr>
              <a:spLocks/>
            </p:cNvSpPr>
            <p:nvPr/>
          </p:nvSpPr>
          <p:spPr bwMode="auto">
            <a:xfrm>
              <a:off x="4197" y="1774"/>
              <a:ext cx="1309" cy="1077"/>
            </a:xfrm>
            <a:custGeom>
              <a:avLst/>
              <a:gdLst>
                <a:gd name="T0" fmla="*/ 0 w 1309"/>
                <a:gd name="T1" fmla="*/ 0 h 1077"/>
                <a:gd name="T2" fmla="*/ 119 w 1309"/>
                <a:gd name="T3" fmla="*/ 441 h 1077"/>
                <a:gd name="T4" fmla="*/ 396 w 1309"/>
                <a:gd name="T5" fmla="*/ 860 h 1077"/>
                <a:gd name="T6" fmla="*/ 882 w 1309"/>
                <a:gd name="T7" fmla="*/ 1039 h 1077"/>
                <a:gd name="T8" fmla="*/ 1309 w 1309"/>
                <a:gd name="T9" fmla="*/ 1077 h 1077"/>
              </a:gdLst>
              <a:ahLst/>
              <a:cxnLst>
                <a:cxn ang="0">
                  <a:pos x="T0" y="T1"/>
                </a:cxn>
                <a:cxn ang="0">
                  <a:pos x="T2" y="T3"/>
                </a:cxn>
                <a:cxn ang="0">
                  <a:pos x="T4" y="T5"/>
                </a:cxn>
                <a:cxn ang="0">
                  <a:pos x="T6" y="T7"/>
                </a:cxn>
                <a:cxn ang="0">
                  <a:pos x="T8" y="T9"/>
                </a:cxn>
              </a:cxnLst>
              <a:rect l="0" t="0" r="r" b="b"/>
              <a:pathLst>
                <a:path w="1309" h="1077">
                  <a:moveTo>
                    <a:pt x="0" y="0"/>
                  </a:moveTo>
                  <a:cubicBezTo>
                    <a:pt x="26" y="149"/>
                    <a:pt x="53" y="298"/>
                    <a:pt x="119" y="441"/>
                  </a:cubicBezTo>
                  <a:cubicBezTo>
                    <a:pt x="185" y="584"/>
                    <a:pt x="269" y="760"/>
                    <a:pt x="396" y="860"/>
                  </a:cubicBezTo>
                  <a:cubicBezTo>
                    <a:pt x="523" y="960"/>
                    <a:pt x="730" y="1003"/>
                    <a:pt x="882" y="1039"/>
                  </a:cubicBezTo>
                  <a:cubicBezTo>
                    <a:pt x="1034" y="1075"/>
                    <a:pt x="1171" y="1076"/>
                    <a:pt x="1309" y="1077"/>
                  </a:cubicBezTo>
                </a:path>
              </a:pathLst>
            </a:custGeom>
            <a:noFill/>
            <a:ln w="254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4680" name="Freeform 8"/>
            <p:cNvSpPr>
              <a:spLocks/>
            </p:cNvSpPr>
            <p:nvPr/>
          </p:nvSpPr>
          <p:spPr bwMode="auto">
            <a:xfrm>
              <a:off x="4197" y="1916"/>
              <a:ext cx="1264" cy="957"/>
            </a:xfrm>
            <a:custGeom>
              <a:avLst/>
              <a:gdLst>
                <a:gd name="T0" fmla="*/ 0 w 1264"/>
                <a:gd name="T1" fmla="*/ 957 h 957"/>
                <a:gd name="T2" fmla="*/ 486 w 1264"/>
                <a:gd name="T3" fmla="*/ 897 h 957"/>
                <a:gd name="T4" fmla="*/ 920 w 1264"/>
                <a:gd name="T5" fmla="*/ 725 h 957"/>
                <a:gd name="T6" fmla="*/ 1264 w 1264"/>
                <a:gd name="T7" fmla="*/ 0 h 957"/>
              </a:gdLst>
              <a:ahLst/>
              <a:cxnLst>
                <a:cxn ang="0">
                  <a:pos x="T0" y="T1"/>
                </a:cxn>
                <a:cxn ang="0">
                  <a:pos x="T2" y="T3"/>
                </a:cxn>
                <a:cxn ang="0">
                  <a:pos x="T4" y="T5"/>
                </a:cxn>
                <a:cxn ang="0">
                  <a:pos x="T6" y="T7"/>
                </a:cxn>
              </a:cxnLst>
              <a:rect l="0" t="0" r="r" b="b"/>
              <a:pathLst>
                <a:path w="1264" h="957">
                  <a:moveTo>
                    <a:pt x="0" y="957"/>
                  </a:moveTo>
                  <a:cubicBezTo>
                    <a:pt x="166" y="946"/>
                    <a:pt x="333" y="936"/>
                    <a:pt x="486" y="897"/>
                  </a:cubicBezTo>
                  <a:cubicBezTo>
                    <a:pt x="639" y="858"/>
                    <a:pt x="790" y="874"/>
                    <a:pt x="920" y="725"/>
                  </a:cubicBezTo>
                  <a:cubicBezTo>
                    <a:pt x="1050" y="576"/>
                    <a:pt x="1157" y="288"/>
                    <a:pt x="1264" y="0"/>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4681" name="Freeform 9"/>
            <p:cNvSpPr>
              <a:spLocks/>
            </p:cNvSpPr>
            <p:nvPr/>
          </p:nvSpPr>
          <p:spPr bwMode="auto">
            <a:xfrm>
              <a:off x="4197" y="1774"/>
              <a:ext cx="1256" cy="859"/>
            </a:xfrm>
            <a:custGeom>
              <a:avLst/>
              <a:gdLst>
                <a:gd name="T0" fmla="*/ 0 w 1256"/>
                <a:gd name="T1" fmla="*/ 0 h 859"/>
                <a:gd name="T2" fmla="*/ 172 w 1256"/>
                <a:gd name="T3" fmla="*/ 463 h 859"/>
                <a:gd name="T4" fmla="*/ 463 w 1256"/>
                <a:gd name="T5" fmla="*/ 785 h 859"/>
                <a:gd name="T6" fmla="*/ 710 w 1256"/>
                <a:gd name="T7" fmla="*/ 845 h 859"/>
                <a:gd name="T8" fmla="*/ 942 w 1256"/>
                <a:gd name="T9" fmla="*/ 703 h 859"/>
                <a:gd name="T10" fmla="*/ 1256 w 1256"/>
                <a:gd name="T11" fmla="*/ 89 h 859"/>
              </a:gdLst>
              <a:ahLst/>
              <a:cxnLst>
                <a:cxn ang="0">
                  <a:pos x="T0" y="T1"/>
                </a:cxn>
                <a:cxn ang="0">
                  <a:pos x="T2" y="T3"/>
                </a:cxn>
                <a:cxn ang="0">
                  <a:pos x="T4" y="T5"/>
                </a:cxn>
                <a:cxn ang="0">
                  <a:pos x="T6" y="T7"/>
                </a:cxn>
                <a:cxn ang="0">
                  <a:pos x="T8" y="T9"/>
                </a:cxn>
                <a:cxn ang="0">
                  <a:pos x="T10" y="T11"/>
                </a:cxn>
              </a:cxnLst>
              <a:rect l="0" t="0" r="r" b="b"/>
              <a:pathLst>
                <a:path w="1256" h="859">
                  <a:moveTo>
                    <a:pt x="0" y="0"/>
                  </a:moveTo>
                  <a:cubicBezTo>
                    <a:pt x="47" y="166"/>
                    <a:pt x="95" y="332"/>
                    <a:pt x="172" y="463"/>
                  </a:cubicBezTo>
                  <a:cubicBezTo>
                    <a:pt x="249" y="594"/>
                    <a:pt x="373" y="721"/>
                    <a:pt x="463" y="785"/>
                  </a:cubicBezTo>
                  <a:cubicBezTo>
                    <a:pt x="553" y="849"/>
                    <a:pt x="630" y="859"/>
                    <a:pt x="710" y="845"/>
                  </a:cubicBezTo>
                  <a:cubicBezTo>
                    <a:pt x="790" y="831"/>
                    <a:pt x="851" y="829"/>
                    <a:pt x="942" y="703"/>
                  </a:cubicBezTo>
                  <a:cubicBezTo>
                    <a:pt x="1033" y="577"/>
                    <a:pt x="1144" y="333"/>
                    <a:pt x="1256" y="89"/>
                  </a:cubicBezTo>
                </a:path>
              </a:pathLst>
            </a:custGeom>
            <a:noFill/>
            <a:ln w="254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4682" name="Text Box 10"/>
            <p:cNvSpPr txBox="1">
              <a:spLocks noChangeArrowheads="1"/>
            </p:cNvSpPr>
            <p:nvPr/>
          </p:nvSpPr>
          <p:spPr bwMode="auto">
            <a:xfrm>
              <a:off x="4264" y="1534"/>
              <a:ext cx="337"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t>R</a:t>
              </a:r>
            </a:p>
          </p:txBody>
        </p:sp>
        <p:sp>
          <p:nvSpPr>
            <p:cNvPr id="284683" name="Text Box 11"/>
            <p:cNvSpPr txBox="1">
              <a:spLocks noChangeArrowheads="1"/>
            </p:cNvSpPr>
            <p:nvPr/>
          </p:nvSpPr>
          <p:spPr bwMode="auto">
            <a:xfrm>
              <a:off x="4855" y="2850"/>
              <a:ext cx="1234"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t>capacity</a:t>
              </a:r>
            </a:p>
          </p:txBody>
        </p:sp>
      </p:grpSp>
      <p:grpSp>
        <p:nvGrpSpPr>
          <p:cNvPr id="284684" name="Group 12"/>
          <p:cNvGrpSpPr>
            <a:grpSpLocks/>
          </p:cNvGrpSpPr>
          <p:nvPr/>
        </p:nvGrpSpPr>
        <p:grpSpPr bwMode="auto">
          <a:xfrm>
            <a:off x="2413000" y="1206500"/>
            <a:ext cx="4902200" cy="914400"/>
            <a:chOff x="2472" y="352"/>
            <a:chExt cx="3088" cy="576"/>
          </a:xfrm>
        </p:grpSpPr>
        <p:sp>
          <p:nvSpPr>
            <p:cNvPr id="284685" name="Rectangle 13"/>
            <p:cNvSpPr>
              <a:spLocks noChangeArrowheads="1"/>
            </p:cNvSpPr>
            <p:nvPr/>
          </p:nvSpPr>
          <p:spPr bwMode="auto">
            <a:xfrm>
              <a:off x="3312" y="352"/>
              <a:ext cx="2112" cy="41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86" name="Text Box 14"/>
            <p:cNvSpPr txBox="1">
              <a:spLocks noChangeArrowheads="1"/>
            </p:cNvSpPr>
            <p:nvPr/>
          </p:nvSpPr>
          <p:spPr bwMode="auto">
            <a:xfrm>
              <a:off x="2472" y="368"/>
              <a:ext cx="3088" cy="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90000"/>
                </a:lnSpc>
                <a:spcBef>
                  <a:spcPct val="20000"/>
                </a:spcBef>
              </a:pPr>
              <a:r>
                <a:rPr lang="en-US" altLang="en-US" sz="2800" b="0">
                  <a:latin typeface="Arial" pitchFamily="34" charset="0"/>
                </a:rPr>
                <a:t>	         S</a:t>
              </a:r>
              <a:r>
                <a:rPr lang="en-US" altLang="en-US" sz="2800" b="0" baseline="-25000">
                  <a:latin typeface="Arial" pitchFamily="34" charset="0"/>
                </a:rPr>
                <a:t>1</a:t>
              </a:r>
              <a:r>
                <a:rPr lang="en-US" altLang="en-US" sz="2800" b="0">
                  <a:latin typeface="Arial" pitchFamily="34" charset="0"/>
                  <a:sym typeface="Symbol" pitchFamily="18" charset="2"/>
                </a:rPr>
                <a:t> </a:t>
              </a:r>
              <a:r>
                <a:rPr lang="en-US" altLang="en-US" sz="2800" b="0">
                  <a:latin typeface="Arial" pitchFamily="34" charset="0"/>
                </a:rPr>
                <a:t>S</a:t>
              </a:r>
              <a:r>
                <a:rPr lang="en-US" altLang="en-US" sz="2800" b="0" baseline="-25000">
                  <a:latin typeface="Arial" pitchFamily="34" charset="0"/>
                </a:rPr>
                <a:t>2</a:t>
              </a:r>
              <a:r>
                <a:rPr lang="en-US" altLang="en-US" sz="2800" b="0">
                  <a:latin typeface="Arial" pitchFamily="34" charset="0"/>
                </a:rPr>
                <a:t> </a:t>
              </a:r>
              <a:r>
                <a:rPr lang="en-US" altLang="en-US" sz="2800" b="0">
                  <a:latin typeface="Arial" pitchFamily="34" charset="0"/>
                  <a:sym typeface="Symbol" pitchFamily="18" charset="2"/>
                </a:rPr>
                <a:t> … </a:t>
              </a:r>
              <a:r>
                <a:rPr lang="en-US" altLang="en-US" sz="2800" b="0">
                  <a:latin typeface="Arial" pitchFamily="34" charset="0"/>
                </a:rPr>
                <a:t>S</a:t>
              </a:r>
              <a:r>
                <a:rPr lang="en-US" altLang="en-US" sz="2800" b="0" baseline="-25000">
                  <a:latin typeface="Arial" pitchFamily="34" charset="0"/>
                </a:rPr>
                <a:t>N</a:t>
              </a:r>
            </a:p>
            <a:p>
              <a:pPr>
                <a:spcBef>
                  <a:spcPct val="50000"/>
                </a:spcBef>
              </a:pPr>
              <a:endParaRPr lang="en-US" altLang="en-US"/>
            </a:p>
          </p:txBody>
        </p:sp>
      </p:grpSp>
    </p:spTree>
    <p:extLst>
      <p:ext uri="{BB962C8B-B14F-4D97-AF65-F5344CB8AC3E}">
        <p14:creationId xmlns:p14="http://schemas.microsoft.com/office/powerpoint/2010/main" val="15599301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46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46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46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467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467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467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8467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8467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846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901700" y="304800"/>
            <a:ext cx="7772400" cy="1143000"/>
          </a:xfrm>
        </p:spPr>
        <p:txBody>
          <a:bodyPr/>
          <a:lstStyle/>
          <a:p>
            <a:r>
              <a:rPr lang="en-US" altLang="en-US"/>
              <a:t>Gradient Descent</a:t>
            </a:r>
          </a:p>
        </p:txBody>
      </p:sp>
      <p:sp>
        <p:nvSpPr>
          <p:cNvPr id="238595" name="Rectangle 3"/>
          <p:cNvSpPr>
            <a:spLocks noGrp="1" noChangeArrowheads="1"/>
          </p:cNvSpPr>
          <p:nvPr>
            <p:ph type="body" idx="1"/>
          </p:nvPr>
        </p:nvSpPr>
        <p:spPr>
          <a:xfrm>
            <a:off x="457200" y="2024063"/>
            <a:ext cx="8458200" cy="4114800"/>
          </a:xfrm>
        </p:spPr>
        <p:txBody>
          <a:bodyPr>
            <a:normAutofit/>
          </a:bodyPr>
          <a:lstStyle/>
          <a:p>
            <a:pPr>
              <a:buFontTx/>
              <a:buNone/>
            </a:pPr>
            <a:r>
              <a:rPr lang="en-US" altLang="en-US" dirty="0" err="1">
                <a:solidFill>
                  <a:srgbClr val="008000"/>
                </a:solidFill>
              </a:rPr>
              <a:t>R</a:t>
            </a:r>
            <a:r>
              <a:rPr lang="en-US" altLang="en-US" baseline="-25000" dirty="0" err="1">
                <a:solidFill>
                  <a:srgbClr val="008000"/>
                </a:solidFill>
              </a:rPr>
              <a:t>reg</a:t>
            </a:r>
            <a:r>
              <a:rPr lang="en-US" altLang="en-US" dirty="0">
                <a:solidFill>
                  <a:srgbClr val="008000"/>
                </a:solidFill>
              </a:rPr>
              <a:t>[f]</a:t>
            </a:r>
            <a:r>
              <a:rPr lang="en-US" altLang="en-US" dirty="0"/>
              <a:t> = </a:t>
            </a:r>
            <a:r>
              <a:rPr lang="en-US" altLang="en-US" dirty="0" err="1" smtClean="0">
                <a:solidFill>
                  <a:srgbClr val="0033CC"/>
                </a:solidFill>
              </a:rPr>
              <a:t>R</a:t>
            </a:r>
            <a:r>
              <a:rPr lang="en-US" altLang="en-US" baseline="-25000" dirty="0" err="1" smtClean="0">
                <a:solidFill>
                  <a:srgbClr val="0033CC"/>
                </a:solidFill>
              </a:rPr>
              <a:t>train</a:t>
            </a:r>
            <a:r>
              <a:rPr lang="en-US" altLang="en-US" dirty="0" smtClean="0">
                <a:solidFill>
                  <a:srgbClr val="0033CC"/>
                </a:solidFill>
              </a:rPr>
              <a:t>[f</a:t>
            </a:r>
            <a:r>
              <a:rPr lang="en-US" altLang="en-US" dirty="0">
                <a:solidFill>
                  <a:srgbClr val="0033CC"/>
                </a:solidFill>
              </a:rPr>
              <a:t>]</a:t>
            </a:r>
            <a:r>
              <a:rPr lang="en-US" altLang="en-US" dirty="0"/>
              <a:t> + </a:t>
            </a:r>
            <a:r>
              <a:rPr lang="en-US" altLang="en-US" sz="3600" dirty="0">
                <a:solidFill>
                  <a:srgbClr val="FF0000"/>
                </a:solidFill>
                <a:latin typeface="Symbol" pitchFamily="18" charset="2"/>
              </a:rPr>
              <a:t>l </a:t>
            </a:r>
            <a:r>
              <a:rPr lang="en-US" altLang="en-US" sz="3600" dirty="0" smtClean="0">
                <a:solidFill>
                  <a:srgbClr val="FF0000"/>
                </a:solidFill>
              </a:rPr>
              <a:t>ǁ</a:t>
            </a:r>
            <a:r>
              <a:rPr lang="en-US" altLang="en-US" sz="3600" b="1" dirty="0" smtClean="0">
                <a:solidFill>
                  <a:srgbClr val="FF0000"/>
                </a:solidFill>
              </a:rPr>
              <a:t>w</a:t>
            </a:r>
            <a:r>
              <a:rPr lang="en-US" altLang="en-US" sz="3600" dirty="0">
                <a:solidFill>
                  <a:srgbClr val="FF0000"/>
                </a:solidFill>
              </a:rPr>
              <a:t>ǁ</a:t>
            </a:r>
            <a:r>
              <a:rPr lang="en-US" altLang="en-US" sz="3600" baseline="30000" dirty="0" smtClean="0">
                <a:solidFill>
                  <a:srgbClr val="FF0000"/>
                </a:solidFill>
              </a:rPr>
              <a:t>2</a:t>
            </a:r>
            <a:r>
              <a:rPr lang="en-US" altLang="en-US" dirty="0" smtClean="0">
                <a:solidFill>
                  <a:srgbClr val="FF0000"/>
                </a:solidFill>
              </a:rPr>
              <a:t> </a:t>
            </a:r>
            <a:r>
              <a:rPr lang="en-US" altLang="en-US" dirty="0"/>
              <a:t>	</a:t>
            </a:r>
            <a:r>
              <a:rPr lang="en-US" altLang="en-US" dirty="0" smtClean="0"/>
              <a:t>	</a:t>
            </a:r>
            <a:r>
              <a:rPr lang="en-US" altLang="en-US" sz="2400" b="1" dirty="0" smtClean="0">
                <a:solidFill>
                  <a:srgbClr val="FF0000"/>
                </a:solidFill>
              </a:rPr>
              <a:t>SRM/regularization</a:t>
            </a:r>
            <a:endParaRPr lang="en-US" altLang="en-US" dirty="0"/>
          </a:p>
          <a:p>
            <a:pPr>
              <a:buFontTx/>
              <a:buNone/>
            </a:pPr>
            <a:endParaRPr lang="en-US" altLang="en-US" dirty="0"/>
          </a:p>
          <a:p>
            <a:pPr>
              <a:buFontTx/>
              <a:buNone/>
            </a:pPr>
            <a:r>
              <a:rPr lang="en-US" altLang="en-US" dirty="0" err="1"/>
              <a:t>w</a:t>
            </a:r>
            <a:r>
              <a:rPr lang="en-US" altLang="en-US" baseline="-25000" dirty="0" err="1"/>
              <a:t>j</a:t>
            </a:r>
            <a:r>
              <a:rPr lang="en-US" altLang="en-US" dirty="0"/>
              <a:t> </a:t>
            </a:r>
            <a:r>
              <a:rPr lang="en-US" altLang="en-US" dirty="0">
                <a:sym typeface="Symbol" pitchFamily="18" charset="2"/>
              </a:rPr>
              <a:t></a:t>
            </a:r>
            <a:r>
              <a:rPr lang="en-US" altLang="en-US" dirty="0"/>
              <a:t> </a:t>
            </a:r>
            <a:r>
              <a:rPr lang="en-US" altLang="en-US" dirty="0" err="1"/>
              <a:t>w</a:t>
            </a:r>
            <a:r>
              <a:rPr lang="en-US" altLang="en-US" baseline="-25000" dirty="0" err="1"/>
              <a:t>j</a:t>
            </a:r>
            <a:r>
              <a:rPr lang="en-US" altLang="en-US" dirty="0"/>
              <a:t> </a:t>
            </a:r>
            <a:r>
              <a:rPr lang="en-US" altLang="en-US" dirty="0">
                <a:solidFill>
                  <a:srgbClr val="008000"/>
                </a:solidFill>
              </a:rPr>
              <a:t>- </a:t>
            </a:r>
            <a:r>
              <a:rPr lang="en-US" altLang="en-US" dirty="0">
                <a:solidFill>
                  <a:srgbClr val="008000"/>
                </a:solidFill>
                <a:sym typeface="Symbol" pitchFamily="18" charset="2"/>
              </a:rPr>
              <a:t> </a:t>
            </a:r>
            <a:r>
              <a:rPr lang="en-US" altLang="en-US" dirty="0" err="1">
                <a:solidFill>
                  <a:srgbClr val="008000"/>
                </a:solidFill>
              </a:rPr>
              <a:t>R</a:t>
            </a:r>
            <a:r>
              <a:rPr lang="en-US" altLang="en-US" baseline="-25000" dirty="0" err="1">
                <a:solidFill>
                  <a:srgbClr val="008000"/>
                </a:solidFill>
              </a:rPr>
              <a:t>reg</a:t>
            </a:r>
            <a:r>
              <a:rPr lang="en-US" altLang="en-US" dirty="0">
                <a:solidFill>
                  <a:srgbClr val="008000"/>
                </a:solidFill>
                <a:sym typeface="Symbol" pitchFamily="18" charset="2"/>
              </a:rPr>
              <a:t>/</a:t>
            </a:r>
            <a:r>
              <a:rPr lang="en-US" altLang="en-US" dirty="0" err="1">
                <a:solidFill>
                  <a:srgbClr val="008000"/>
                </a:solidFill>
                <a:sym typeface="Symbol" pitchFamily="18" charset="2"/>
              </a:rPr>
              <a:t>w</a:t>
            </a:r>
            <a:r>
              <a:rPr lang="en-US" altLang="en-US" baseline="-25000" dirty="0" err="1">
                <a:solidFill>
                  <a:srgbClr val="008000"/>
                </a:solidFill>
              </a:rPr>
              <a:t>j</a:t>
            </a:r>
            <a:endParaRPr lang="en-US" altLang="en-US" baseline="-25000" dirty="0">
              <a:solidFill>
                <a:srgbClr val="008000"/>
              </a:solidFill>
            </a:endParaRPr>
          </a:p>
          <a:p>
            <a:pPr>
              <a:buFontTx/>
              <a:buNone/>
            </a:pPr>
            <a:endParaRPr lang="en-US" altLang="en-US" baseline="-25000" dirty="0">
              <a:solidFill>
                <a:srgbClr val="008000"/>
              </a:solidFill>
            </a:endParaRPr>
          </a:p>
          <a:p>
            <a:pPr>
              <a:buFontTx/>
              <a:buNone/>
            </a:pPr>
            <a:r>
              <a:rPr lang="en-US" altLang="en-US" dirty="0" err="1"/>
              <a:t>w</a:t>
            </a:r>
            <a:r>
              <a:rPr lang="en-US" altLang="en-US" baseline="-25000" dirty="0" err="1"/>
              <a:t>j</a:t>
            </a:r>
            <a:r>
              <a:rPr lang="en-US" altLang="en-US" dirty="0"/>
              <a:t> </a:t>
            </a:r>
            <a:r>
              <a:rPr lang="en-US" altLang="en-US" dirty="0">
                <a:sym typeface="Symbol" pitchFamily="18" charset="2"/>
              </a:rPr>
              <a:t></a:t>
            </a:r>
            <a:r>
              <a:rPr lang="en-US" altLang="en-US" dirty="0"/>
              <a:t> </a:t>
            </a:r>
            <a:r>
              <a:rPr lang="en-US" altLang="en-US" dirty="0" err="1"/>
              <a:t>w</a:t>
            </a:r>
            <a:r>
              <a:rPr lang="en-US" altLang="en-US" baseline="-25000" dirty="0" err="1"/>
              <a:t>j</a:t>
            </a:r>
            <a:r>
              <a:rPr lang="en-US" altLang="en-US" dirty="0"/>
              <a:t> </a:t>
            </a:r>
            <a:r>
              <a:rPr lang="en-US" altLang="en-US" dirty="0">
                <a:solidFill>
                  <a:srgbClr val="0033CC"/>
                </a:solidFill>
              </a:rPr>
              <a:t>- </a:t>
            </a:r>
            <a:r>
              <a:rPr lang="en-US" altLang="en-US" dirty="0">
                <a:solidFill>
                  <a:srgbClr val="0033CC"/>
                </a:solidFill>
                <a:sym typeface="Symbol" pitchFamily="18" charset="2"/>
              </a:rPr>
              <a:t> </a:t>
            </a:r>
            <a:r>
              <a:rPr lang="en-US" altLang="en-US" dirty="0" err="1" smtClean="0">
                <a:solidFill>
                  <a:srgbClr val="0033CC"/>
                </a:solidFill>
              </a:rPr>
              <a:t>R</a:t>
            </a:r>
            <a:r>
              <a:rPr lang="en-US" altLang="en-US" baseline="-25000" dirty="0" err="1" smtClean="0">
                <a:solidFill>
                  <a:srgbClr val="0033CC"/>
                </a:solidFill>
              </a:rPr>
              <a:t>train</a:t>
            </a:r>
            <a:r>
              <a:rPr lang="en-US" altLang="en-US" dirty="0" smtClean="0">
                <a:solidFill>
                  <a:srgbClr val="0033CC"/>
                </a:solidFill>
                <a:sym typeface="Symbol" pitchFamily="18" charset="2"/>
              </a:rPr>
              <a:t>/</a:t>
            </a:r>
            <a:r>
              <a:rPr lang="en-US" altLang="en-US" dirty="0">
                <a:solidFill>
                  <a:srgbClr val="0033CC"/>
                </a:solidFill>
                <a:sym typeface="Symbol" pitchFamily="18" charset="2"/>
              </a:rPr>
              <a:t></a:t>
            </a:r>
            <a:r>
              <a:rPr lang="en-US" altLang="en-US" dirty="0" err="1">
                <a:solidFill>
                  <a:srgbClr val="0033CC"/>
                </a:solidFill>
                <a:sym typeface="Symbol" pitchFamily="18" charset="2"/>
              </a:rPr>
              <a:t>w</a:t>
            </a:r>
            <a:r>
              <a:rPr lang="en-US" altLang="en-US" baseline="-25000" dirty="0" err="1">
                <a:solidFill>
                  <a:srgbClr val="0033CC"/>
                </a:solidFill>
              </a:rPr>
              <a:t>j</a:t>
            </a:r>
            <a:r>
              <a:rPr lang="en-US" altLang="en-US" baseline="-25000" dirty="0"/>
              <a:t>  </a:t>
            </a:r>
            <a:r>
              <a:rPr lang="en-US" altLang="en-US" dirty="0">
                <a:solidFill>
                  <a:srgbClr val="FF0000"/>
                </a:solidFill>
              </a:rPr>
              <a:t>- 2 </a:t>
            </a:r>
            <a:r>
              <a:rPr lang="en-US" altLang="en-US" dirty="0">
                <a:solidFill>
                  <a:srgbClr val="FF0000"/>
                </a:solidFill>
                <a:sym typeface="Symbol" pitchFamily="18" charset="2"/>
              </a:rPr>
              <a:t> </a:t>
            </a:r>
            <a:r>
              <a:rPr lang="en-US" altLang="en-US" sz="3600" dirty="0">
                <a:solidFill>
                  <a:srgbClr val="FF0000"/>
                </a:solidFill>
                <a:latin typeface="Symbol" pitchFamily="18" charset="2"/>
              </a:rPr>
              <a:t>l </a:t>
            </a:r>
            <a:r>
              <a:rPr lang="en-US" altLang="en-US" dirty="0" err="1">
                <a:solidFill>
                  <a:srgbClr val="FF0000"/>
                </a:solidFill>
                <a:sym typeface="Symbol" pitchFamily="18" charset="2"/>
              </a:rPr>
              <a:t>w</a:t>
            </a:r>
            <a:r>
              <a:rPr lang="en-US" altLang="en-US" baseline="-25000" dirty="0" err="1">
                <a:solidFill>
                  <a:srgbClr val="FF0000"/>
                </a:solidFill>
              </a:rPr>
              <a:t>j</a:t>
            </a:r>
            <a:r>
              <a:rPr lang="en-US" altLang="en-US" baseline="-25000" dirty="0"/>
              <a:t> </a:t>
            </a:r>
            <a:r>
              <a:rPr lang="en-US" altLang="en-US" baseline="-25000" dirty="0" smtClean="0"/>
              <a:t> 	</a:t>
            </a:r>
            <a:r>
              <a:rPr lang="en-US" altLang="en-US" baseline="-25000" dirty="0"/>
              <a:t> </a:t>
            </a:r>
            <a:r>
              <a:rPr lang="en-US" altLang="en-US" dirty="0" smtClean="0"/>
              <a:t>       </a:t>
            </a:r>
            <a:r>
              <a:rPr lang="en-US" altLang="en-US" sz="2800" dirty="0" smtClean="0">
                <a:latin typeface="Symbol" pitchFamily="18" charset="2"/>
              </a:rPr>
              <a:t>g </a:t>
            </a:r>
            <a:r>
              <a:rPr lang="en-US" altLang="en-US" sz="2800" dirty="0" smtClean="0">
                <a:sym typeface="Symbol" pitchFamily="18" charset="2"/>
              </a:rPr>
              <a:t>=</a:t>
            </a:r>
            <a:r>
              <a:rPr lang="en-US" altLang="en-US" sz="2800" dirty="0" smtClean="0"/>
              <a:t>2 </a:t>
            </a:r>
            <a:r>
              <a:rPr lang="en-US" altLang="en-US" sz="2800" dirty="0" smtClean="0">
                <a:sym typeface="Symbol" pitchFamily="18" charset="2"/>
              </a:rPr>
              <a:t> </a:t>
            </a:r>
            <a:r>
              <a:rPr lang="en-US" altLang="en-US" sz="2800" dirty="0">
                <a:latin typeface="Symbol" pitchFamily="18" charset="2"/>
              </a:rPr>
              <a:t>l </a:t>
            </a:r>
            <a:endParaRPr lang="en-US" altLang="en-US" sz="2800" baseline="-25000" dirty="0"/>
          </a:p>
          <a:p>
            <a:pPr>
              <a:buFontTx/>
              <a:buNone/>
            </a:pPr>
            <a:endParaRPr lang="en-US" altLang="en-US" baseline="-25000" dirty="0"/>
          </a:p>
          <a:p>
            <a:pPr>
              <a:buFontTx/>
              <a:buNone/>
            </a:pPr>
            <a:r>
              <a:rPr lang="en-US" altLang="en-US" dirty="0" err="1"/>
              <a:t>w</a:t>
            </a:r>
            <a:r>
              <a:rPr lang="en-US" altLang="en-US" baseline="-25000" dirty="0" err="1"/>
              <a:t>j</a:t>
            </a:r>
            <a:r>
              <a:rPr lang="en-US" altLang="en-US" dirty="0"/>
              <a:t> </a:t>
            </a:r>
            <a:r>
              <a:rPr lang="en-US" altLang="en-US" dirty="0">
                <a:sym typeface="Symbol" pitchFamily="18" charset="2"/>
              </a:rPr>
              <a:t></a:t>
            </a:r>
            <a:r>
              <a:rPr lang="en-US" altLang="en-US" dirty="0"/>
              <a:t> </a:t>
            </a:r>
            <a:r>
              <a:rPr lang="en-US" altLang="en-US" dirty="0">
                <a:solidFill>
                  <a:srgbClr val="FF0000"/>
                </a:solidFill>
              </a:rPr>
              <a:t>(1- </a:t>
            </a:r>
            <a:r>
              <a:rPr lang="en-US" altLang="en-US" dirty="0">
                <a:solidFill>
                  <a:srgbClr val="FF0000"/>
                </a:solidFill>
                <a:latin typeface="Symbol" pitchFamily="18" charset="2"/>
              </a:rPr>
              <a:t>g</a:t>
            </a:r>
            <a:r>
              <a:rPr lang="en-US" altLang="en-US" dirty="0">
                <a:solidFill>
                  <a:srgbClr val="FF0000"/>
                </a:solidFill>
              </a:rPr>
              <a:t>)</a:t>
            </a:r>
            <a:r>
              <a:rPr lang="en-US" altLang="en-US" sz="3600" dirty="0">
                <a:solidFill>
                  <a:srgbClr val="FF0000"/>
                </a:solidFill>
                <a:latin typeface="Symbol" pitchFamily="18" charset="2"/>
              </a:rPr>
              <a:t> </a:t>
            </a:r>
            <a:r>
              <a:rPr lang="en-US" altLang="en-US" dirty="0" err="1">
                <a:solidFill>
                  <a:srgbClr val="FF0000"/>
                </a:solidFill>
              </a:rPr>
              <a:t>w</a:t>
            </a:r>
            <a:r>
              <a:rPr lang="en-US" altLang="en-US" baseline="-25000" dirty="0" err="1">
                <a:solidFill>
                  <a:srgbClr val="FF0000"/>
                </a:solidFill>
              </a:rPr>
              <a:t>j</a:t>
            </a:r>
            <a:r>
              <a:rPr lang="en-US" altLang="en-US" dirty="0"/>
              <a:t> </a:t>
            </a:r>
            <a:r>
              <a:rPr lang="en-US" altLang="en-US" dirty="0">
                <a:solidFill>
                  <a:srgbClr val="0033CC"/>
                </a:solidFill>
              </a:rPr>
              <a:t>- </a:t>
            </a:r>
            <a:r>
              <a:rPr lang="en-US" altLang="en-US" dirty="0">
                <a:solidFill>
                  <a:srgbClr val="0033CC"/>
                </a:solidFill>
                <a:sym typeface="Symbol" pitchFamily="18" charset="2"/>
              </a:rPr>
              <a:t> </a:t>
            </a:r>
            <a:r>
              <a:rPr lang="en-US" altLang="en-US" dirty="0" err="1" smtClean="0">
                <a:solidFill>
                  <a:srgbClr val="0033CC"/>
                </a:solidFill>
              </a:rPr>
              <a:t>R</a:t>
            </a:r>
            <a:r>
              <a:rPr lang="en-US" altLang="en-US" baseline="-25000" dirty="0" err="1" smtClean="0">
                <a:solidFill>
                  <a:srgbClr val="0033CC"/>
                </a:solidFill>
              </a:rPr>
              <a:t>train</a:t>
            </a:r>
            <a:r>
              <a:rPr lang="en-US" altLang="en-US" dirty="0" smtClean="0">
                <a:solidFill>
                  <a:srgbClr val="0033CC"/>
                </a:solidFill>
                <a:sym typeface="Symbol" pitchFamily="18" charset="2"/>
              </a:rPr>
              <a:t>/</a:t>
            </a:r>
            <a:r>
              <a:rPr lang="en-US" altLang="en-US" dirty="0">
                <a:solidFill>
                  <a:srgbClr val="0033CC"/>
                </a:solidFill>
                <a:sym typeface="Symbol" pitchFamily="18" charset="2"/>
              </a:rPr>
              <a:t></a:t>
            </a:r>
            <a:r>
              <a:rPr lang="en-US" altLang="en-US" dirty="0" err="1">
                <a:solidFill>
                  <a:srgbClr val="0033CC"/>
                </a:solidFill>
                <a:sym typeface="Symbol" pitchFamily="18" charset="2"/>
              </a:rPr>
              <a:t>w</a:t>
            </a:r>
            <a:r>
              <a:rPr lang="en-US" altLang="en-US" baseline="-25000" dirty="0" err="1">
                <a:solidFill>
                  <a:srgbClr val="0033CC"/>
                </a:solidFill>
              </a:rPr>
              <a:t>j</a:t>
            </a:r>
            <a:r>
              <a:rPr lang="en-US" altLang="en-US" baseline="-25000" dirty="0">
                <a:solidFill>
                  <a:srgbClr val="0033CC"/>
                </a:solidFill>
              </a:rPr>
              <a:t> 	</a:t>
            </a:r>
            <a:r>
              <a:rPr lang="en-US" altLang="en-US" sz="2400" b="1" dirty="0">
                <a:solidFill>
                  <a:srgbClr val="FF0000"/>
                </a:solidFill>
              </a:rPr>
              <a:t>Weight decay</a:t>
            </a:r>
            <a:endParaRPr lang="en-US" altLang="en-US" dirty="0">
              <a:solidFill>
                <a:srgbClr val="0033CC"/>
              </a:solidFill>
            </a:endParaRPr>
          </a:p>
          <a:p>
            <a:endParaRPr lang="en-US" altLang="en-US" dirty="0"/>
          </a:p>
        </p:txBody>
      </p:sp>
    </p:spTree>
    <p:extLst>
      <p:ext uri="{BB962C8B-B14F-4D97-AF65-F5344CB8AC3E}">
        <p14:creationId xmlns:p14="http://schemas.microsoft.com/office/powerpoint/2010/main" val="28353569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85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85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859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85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38200"/>
            <a:ext cx="8191500" cy="5868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pPr lvl="1" algn="ctr" rtl="0">
              <a:spcBef>
                <a:spcPct val="0"/>
              </a:spcBef>
            </a:pPr>
            <a:r>
              <a:rPr lang="en-US" dirty="0" smtClean="0"/>
              <a:t>Example: </a:t>
            </a:r>
            <a:r>
              <a:rPr lang="en-US" altLang="en-US" b="1" dirty="0" smtClean="0"/>
              <a:t>Mean square error:</a:t>
            </a:r>
            <a:r>
              <a:rPr lang="en-US" altLang="en-US" dirty="0" smtClean="0"/>
              <a:t> </a:t>
            </a:r>
            <a:r>
              <a:rPr lang="en-US" altLang="en-US" sz="2000" dirty="0" smtClean="0">
                <a:solidFill>
                  <a:schemeClr val="accent2"/>
                </a:solidFill>
              </a:rPr>
              <a:t>(1/N) </a:t>
            </a:r>
            <a:r>
              <a:rPr lang="en-US" altLang="en-US" dirty="0" err="1" smtClean="0">
                <a:solidFill>
                  <a:schemeClr val="accent2"/>
                </a:solidFill>
                <a:latin typeface="Symbol" pitchFamily="18" charset="2"/>
              </a:rPr>
              <a:t>S</a:t>
            </a:r>
            <a:r>
              <a:rPr lang="en-US" altLang="en-US" baseline="-25000" dirty="0" err="1" smtClean="0">
                <a:solidFill>
                  <a:schemeClr val="accent2"/>
                </a:solidFill>
              </a:rPr>
              <a:t>k</a:t>
            </a:r>
            <a:r>
              <a:rPr lang="en-US" altLang="en-US" baseline="-25000" dirty="0" smtClean="0">
                <a:solidFill>
                  <a:schemeClr val="accent2"/>
                </a:solidFill>
              </a:rPr>
              <a:t>=1:N </a:t>
            </a:r>
            <a:r>
              <a:rPr lang="en-US" altLang="en-US" dirty="0" smtClean="0">
                <a:solidFill>
                  <a:srgbClr val="C00000"/>
                </a:solidFill>
              </a:rPr>
              <a:t>( f(</a:t>
            </a:r>
            <a:r>
              <a:rPr lang="en-US" altLang="en-US" b="1" dirty="0" err="1" smtClean="0">
                <a:solidFill>
                  <a:srgbClr val="C00000"/>
                </a:solidFill>
              </a:rPr>
              <a:t>x</a:t>
            </a:r>
            <a:r>
              <a:rPr lang="en-US" altLang="en-US" baseline="30000" dirty="0" err="1" smtClean="0">
                <a:solidFill>
                  <a:srgbClr val="C00000"/>
                </a:solidFill>
              </a:rPr>
              <a:t>k</a:t>
            </a:r>
            <a:r>
              <a:rPr lang="en-US" altLang="en-US" dirty="0" smtClean="0">
                <a:solidFill>
                  <a:srgbClr val="C00000"/>
                </a:solidFill>
              </a:rPr>
              <a:t>) </a:t>
            </a:r>
            <a:r>
              <a:rPr lang="en-US" altLang="en-US" dirty="0" smtClean="0">
                <a:solidFill>
                  <a:srgbClr val="C00000"/>
                </a:solidFill>
                <a:sym typeface="Symbol" pitchFamily="18" charset="2"/>
              </a:rPr>
              <a:t>- </a:t>
            </a:r>
            <a:r>
              <a:rPr lang="en-US" altLang="en-US" dirty="0" err="1" smtClean="0">
                <a:solidFill>
                  <a:srgbClr val="C00000"/>
                </a:solidFill>
                <a:sym typeface="Symbol" pitchFamily="18" charset="2"/>
              </a:rPr>
              <a:t>y</a:t>
            </a:r>
            <a:r>
              <a:rPr lang="en-US" altLang="en-US" baseline="30000" dirty="0" err="1" smtClean="0">
                <a:solidFill>
                  <a:srgbClr val="C00000"/>
                </a:solidFill>
              </a:rPr>
              <a:t>k</a:t>
            </a:r>
            <a:r>
              <a:rPr lang="en-US" altLang="en-US" baseline="30000" dirty="0" smtClean="0">
                <a:solidFill>
                  <a:srgbClr val="C00000"/>
                </a:solidFill>
              </a:rPr>
              <a:t> </a:t>
            </a:r>
            <a:r>
              <a:rPr lang="en-US" altLang="en-US" dirty="0" smtClean="0">
                <a:solidFill>
                  <a:srgbClr val="C00000"/>
                </a:solidFill>
                <a:sym typeface="Symbol" pitchFamily="18" charset="2"/>
              </a:rPr>
              <a:t>)</a:t>
            </a:r>
            <a:r>
              <a:rPr lang="en-US" altLang="en-US" baseline="30000" dirty="0" smtClean="0">
                <a:solidFill>
                  <a:srgbClr val="C00000"/>
                </a:solidFill>
                <a:sym typeface="Symbol" pitchFamily="18" charset="2"/>
              </a:rPr>
              <a:t>2</a:t>
            </a:r>
            <a:r>
              <a:rPr lang="en-US" altLang="en-US" baseline="30000" dirty="0" smtClean="0">
                <a:solidFill>
                  <a:srgbClr val="C00000"/>
                </a:solidFill>
              </a:rPr>
              <a:t/>
            </a:r>
            <a:br>
              <a:rPr lang="en-US" altLang="en-US" baseline="30000" dirty="0" smtClean="0">
                <a:solidFill>
                  <a:srgbClr val="C00000"/>
                </a:solidFill>
              </a:rPr>
            </a:br>
            <a:r>
              <a:rPr lang="en-US" altLang="en-US" baseline="30000" dirty="0">
                <a:solidFill>
                  <a:srgbClr val="FF0000"/>
                </a:solidFill>
              </a:rPr>
              <a:t/>
            </a:r>
            <a:br>
              <a:rPr lang="en-US" altLang="en-US" baseline="30000" dirty="0">
                <a:solidFill>
                  <a:srgbClr val="FF0000"/>
                </a:solidFill>
              </a:rPr>
            </a:br>
            <a:endParaRPr lang="en-US" dirty="0"/>
          </a:p>
        </p:txBody>
      </p:sp>
      <p:sp>
        <p:nvSpPr>
          <p:cNvPr id="4" name="Slide Number Placeholder 3"/>
          <p:cNvSpPr>
            <a:spLocks noGrp="1"/>
          </p:cNvSpPr>
          <p:nvPr>
            <p:ph type="sldNum" sz="quarter" idx="12"/>
          </p:nvPr>
        </p:nvSpPr>
        <p:spPr/>
        <p:txBody>
          <a:bodyPr/>
          <a:lstStyle/>
          <a:p>
            <a:fld id="{DF7AE947-2A1D-49DB-AAF9-66B4A4AB3439}" type="slidenum">
              <a:rPr lang="en-US" smtClean="0"/>
              <a:t>22</a:t>
            </a:fld>
            <a:endParaRPr lang="en-US"/>
          </a:p>
        </p:txBody>
      </p:sp>
      <p:sp>
        <p:nvSpPr>
          <p:cNvPr id="7" name="Rectangle 6"/>
          <p:cNvSpPr/>
          <p:nvPr/>
        </p:nvSpPr>
        <p:spPr>
          <a:xfrm>
            <a:off x="2590800" y="6396335"/>
            <a:ext cx="4572000" cy="461665"/>
          </a:xfrm>
          <a:prstGeom prst="rect">
            <a:avLst/>
          </a:prstGeom>
        </p:spPr>
        <p:txBody>
          <a:bodyPr>
            <a:spAutoFit/>
          </a:bodyPr>
          <a:lstStyle/>
          <a:p>
            <a:r>
              <a:rPr lang="en-US" sz="1200" b="1" dirty="0">
                <a:solidFill>
                  <a:schemeClr val="bg1">
                    <a:lumMod val="65000"/>
                  </a:schemeClr>
                </a:solidFill>
              </a:rPr>
              <a:t>An Introduction to Statistical Learning: with Applications in R, Gareth James Daniela Witten Trevor Hastie Robert </a:t>
            </a:r>
            <a:r>
              <a:rPr lang="en-US" sz="1200" b="1" dirty="0" err="1">
                <a:solidFill>
                  <a:schemeClr val="bg1">
                    <a:lumMod val="65000"/>
                  </a:schemeClr>
                </a:solidFill>
              </a:rPr>
              <a:t>Tibshirani</a:t>
            </a:r>
            <a:r>
              <a:rPr lang="en-US" sz="1200" b="1" dirty="0">
                <a:solidFill>
                  <a:schemeClr val="bg1">
                    <a:lumMod val="65000"/>
                  </a:schemeClr>
                </a:solidFill>
              </a:rPr>
              <a:t> </a:t>
            </a:r>
          </a:p>
        </p:txBody>
      </p:sp>
      <p:sp>
        <p:nvSpPr>
          <p:cNvPr id="8" name="Left Brace 7"/>
          <p:cNvSpPr/>
          <p:nvPr/>
        </p:nvSpPr>
        <p:spPr>
          <a:xfrm rot="16200000">
            <a:off x="6372224" y="47625"/>
            <a:ext cx="222251" cy="18161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tangle 8"/>
          <p:cNvSpPr/>
          <p:nvPr/>
        </p:nvSpPr>
        <p:spPr>
          <a:xfrm>
            <a:off x="6224207" y="990600"/>
            <a:ext cx="518283" cy="369332"/>
          </a:xfrm>
          <a:prstGeom prst="rect">
            <a:avLst/>
          </a:prstGeom>
        </p:spPr>
        <p:txBody>
          <a:bodyPr wrap="none">
            <a:spAutoFit/>
          </a:bodyPr>
          <a:lstStyle/>
          <a:p>
            <a:r>
              <a:rPr lang="en-US" dirty="0" smtClean="0"/>
              <a:t>RSS</a:t>
            </a:r>
            <a:endParaRPr lang="en-US" dirty="0"/>
          </a:p>
        </p:txBody>
      </p:sp>
    </p:spTree>
    <p:extLst>
      <p:ext uri="{BB962C8B-B14F-4D97-AF65-F5344CB8AC3E}">
        <p14:creationId xmlns:p14="http://schemas.microsoft.com/office/powerpoint/2010/main" val="36051629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748" y="2157871"/>
            <a:ext cx="7889704" cy="2747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Contour maps</a:t>
            </a:r>
            <a:endParaRPr lang="en-US" dirty="0"/>
          </a:p>
        </p:txBody>
      </p:sp>
      <p:sp>
        <p:nvSpPr>
          <p:cNvPr id="4" name="Slide Number Placeholder 3"/>
          <p:cNvSpPr>
            <a:spLocks noGrp="1"/>
          </p:cNvSpPr>
          <p:nvPr>
            <p:ph type="sldNum" sz="quarter" idx="12"/>
          </p:nvPr>
        </p:nvSpPr>
        <p:spPr/>
        <p:txBody>
          <a:bodyPr/>
          <a:lstStyle/>
          <a:p>
            <a:fld id="{DF7AE947-2A1D-49DB-AAF9-66B4A4AB3439}" type="slidenum">
              <a:rPr lang="en-US" smtClean="0"/>
              <a:t>23</a:t>
            </a:fld>
            <a:endParaRPr lang="en-US"/>
          </a:p>
        </p:txBody>
      </p:sp>
      <p:sp>
        <p:nvSpPr>
          <p:cNvPr id="6" name="Rectangle 5"/>
          <p:cNvSpPr/>
          <p:nvPr/>
        </p:nvSpPr>
        <p:spPr>
          <a:xfrm>
            <a:off x="589048" y="4775028"/>
            <a:ext cx="9296400" cy="261610"/>
          </a:xfrm>
          <a:prstGeom prst="rect">
            <a:avLst/>
          </a:prstGeom>
        </p:spPr>
        <p:txBody>
          <a:bodyPr wrap="square">
            <a:spAutoFit/>
          </a:bodyPr>
          <a:lstStyle/>
          <a:p>
            <a:r>
              <a:rPr lang="en-US" sz="1100" dirty="0">
                <a:solidFill>
                  <a:schemeClr val="bg1">
                    <a:lumMod val="65000"/>
                  </a:schemeClr>
                </a:solidFill>
              </a:rPr>
              <a:t>http://geology.isu.edu/geostac/Field_Exercise/topomaps/topo_map.htm</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6200" y="2309680"/>
            <a:ext cx="3695700" cy="25961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4114800" y="5044076"/>
            <a:ext cx="4965700" cy="246221"/>
          </a:xfrm>
          <a:prstGeom prst="rect">
            <a:avLst/>
          </a:prstGeom>
        </p:spPr>
        <p:txBody>
          <a:bodyPr wrap="square">
            <a:spAutoFit/>
          </a:bodyPr>
          <a:lstStyle/>
          <a:p>
            <a:r>
              <a:rPr lang="en-US" sz="1000" dirty="0">
                <a:solidFill>
                  <a:schemeClr val="bg1">
                    <a:lumMod val="65000"/>
                  </a:schemeClr>
                </a:solidFill>
              </a:rPr>
              <a:t>http://www.nationalgeographic.com/adventure/images/02_06/Appalachian_TOPO_5.jpg</a:t>
            </a:r>
          </a:p>
        </p:txBody>
      </p:sp>
    </p:spTree>
    <p:extLst>
      <p:ext uri="{BB962C8B-B14F-4D97-AF65-F5344CB8AC3E}">
        <p14:creationId xmlns:p14="http://schemas.microsoft.com/office/powerpoint/2010/main" val="33107216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Shrinkage justified</a:t>
            </a:r>
            <a:endParaRPr lang="en-US" dirty="0"/>
          </a:p>
        </p:txBody>
      </p:sp>
      <p:sp>
        <p:nvSpPr>
          <p:cNvPr id="4" name="Slide Number Placeholder 3"/>
          <p:cNvSpPr>
            <a:spLocks noGrp="1"/>
          </p:cNvSpPr>
          <p:nvPr>
            <p:ph type="sldNum" sz="quarter" idx="12"/>
          </p:nvPr>
        </p:nvSpPr>
        <p:spPr/>
        <p:txBody>
          <a:bodyPr/>
          <a:lstStyle/>
          <a:p>
            <a:fld id="{DF7AE947-2A1D-49DB-AAF9-66B4A4AB3439}" type="slidenum">
              <a:rPr lang="en-US" smtClean="0"/>
              <a:t>24</a:t>
            </a:fld>
            <a:endParaRPr lang="en-US"/>
          </a:p>
        </p:txBody>
      </p:sp>
      <p:sp>
        <p:nvSpPr>
          <p:cNvPr id="5" name="Rectangle 4"/>
          <p:cNvSpPr/>
          <p:nvPr/>
        </p:nvSpPr>
        <p:spPr>
          <a:xfrm>
            <a:off x="762000" y="1524001"/>
            <a:ext cx="7010400" cy="4081117"/>
          </a:xfrm>
          <a:prstGeom prst="rect">
            <a:avLst/>
          </a:prstGeom>
        </p:spPr>
        <p:txBody>
          <a:bodyPr wrap="square">
            <a:spAutoFit/>
          </a:bodyPr>
          <a:lstStyle/>
          <a:p>
            <a:pPr>
              <a:lnSpc>
                <a:spcPct val="90000"/>
              </a:lnSpc>
            </a:pPr>
            <a:r>
              <a:rPr lang="en-US" altLang="en-US" sz="2400" b="1" dirty="0" smtClean="0">
                <a:solidFill>
                  <a:srgbClr val="C00000"/>
                </a:solidFill>
              </a:rPr>
              <a:t>Why do we want “simple” models? </a:t>
            </a:r>
          </a:p>
          <a:p>
            <a:pPr>
              <a:lnSpc>
                <a:spcPct val="90000"/>
              </a:lnSpc>
            </a:pPr>
            <a:endParaRPr lang="en-US" altLang="en-US" sz="2400" b="1" dirty="0"/>
          </a:p>
          <a:p>
            <a:pPr>
              <a:lnSpc>
                <a:spcPct val="90000"/>
              </a:lnSpc>
            </a:pPr>
            <a:r>
              <a:rPr lang="en-US" altLang="en-US" sz="2400" b="1" dirty="0" smtClean="0"/>
              <a:t>Everything is about mitigating risk</a:t>
            </a:r>
          </a:p>
          <a:p>
            <a:pPr>
              <a:lnSpc>
                <a:spcPct val="90000"/>
              </a:lnSpc>
            </a:pPr>
            <a:endParaRPr lang="en-US" altLang="en-US" sz="2400" b="1" dirty="0"/>
          </a:p>
          <a:p>
            <a:pPr>
              <a:lnSpc>
                <a:spcPct val="90000"/>
              </a:lnSpc>
            </a:pPr>
            <a:r>
              <a:rPr lang="en-US" altLang="en-US" sz="2400" b="1" dirty="0" smtClean="0"/>
              <a:t>Guaranteed </a:t>
            </a:r>
            <a:r>
              <a:rPr lang="en-US" altLang="en-US" sz="2400" b="1" dirty="0"/>
              <a:t>risk</a:t>
            </a:r>
            <a:r>
              <a:rPr lang="en-US" altLang="en-US" sz="2400" dirty="0"/>
              <a:t>: </a:t>
            </a:r>
          </a:p>
          <a:p>
            <a:pPr>
              <a:lnSpc>
                <a:spcPct val="90000"/>
              </a:lnSpc>
              <a:buFontTx/>
              <a:buNone/>
            </a:pPr>
            <a:r>
              <a:rPr lang="en-US" altLang="en-US" sz="2400" dirty="0"/>
              <a:t> 	With </a:t>
            </a:r>
            <a:r>
              <a:rPr lang="en-US" altLang="en-US" sz="2400" i="1" dirty="0"/>
              <a:t>high</a:t>
            </a:r>
            <a:r>
              <a:rPr lang="en-US" altLang="en-US" sz="2400" dirty="0"/>
              <a:t> probability (1-</a:t>
            </a:r>
            <a:r>
              <a:rPr lang="en-US" altLang="en-US" sz="2400" dirty="0">
                <a:latin typeface="Symbol" pitchFamily="18" charset="2"/>
              </a:rPr>
              <a:t>d</a:t>
            </a:r>
            <a:r>
              <a:rPr lang="en-US" altLang="en-US" sz="2400" dirty="0"/>
              <a:t>), </a:t>
            </a:r>
            <a:r>
              <a:rPr lang="en-US" altLang="en-US" sz="2400" dirty="0">
                <a:solidFill>
                  <a:srgbClr val="008000"/>
                </a:solidFill>
              </a:rPr>
              <a:t>R[f]</a:t>
            </a:r>
            <a:r>
              <a:rPr lang="en-US" altLang="en-US" sz="2400" dirty="0"/>
              <a:t> </a:t>
            </a:r>
            <a:r>
              <a:rPr lang="en-US" altLang="en-US" sz="2400" dirty="0">
                <a:sym typeface="Symbol" pitchFamily="18" charset="2"/>
              </a:rPr>
              <a:t></a:t>
            </a:r>
            <a:r>
              <a:rPr lang="en-US" altLang="en-US" sz="2400" dirty="0"/>
              <a:t> </a:t>
            </a:r>
            <a:r>
              <a:rPr lang="en-US" altLang="en-US" sz="2400" dirty="0" err="1">
                <a:solidFill>
                  <a:srgbClr val="008000"/>
                </a:solidFill>
              </a:rPr>
              <a:t>R</a:t>
            </a:r>
            <a:r>
              <a:rPr lang="en-US" altLang="en-US" sz="2400" baseline="-25000" dirty="0" err="1">
                <a:solidFill>
                  <a:srgbClr val="008000"/>
                </a:solidFill>
              </a:rPr>
              <a:t>gua</a:t>
            </a:r>
            <a:r>
              <a:rPr lang="en-US" altLang="en-US" sz="2400" dirty="0">
                <a:solidFill>
                  <a:srgbClr val="008000"/>
                </a:solidFill>
              </a:rPr>
              <a:t>[f] </a:t>
            </a:r>
          </a:p>
          <a:p>
            <a:pPr>
              <a:lnSpc>
                <a:spcPct val="90000"/>
              </a:lnSpc>
              <a:buFontTx/>
              <a:buNone/>
            </a:pPr>
            <a:endParaRPr lang="en-US" altLang="en-US" sz="2400" dirty="0"/>
          </a:p>
          <a:p>
            <a:pPr>
              <a:lnSpc>
                <a:spcPct val="90000"/>
              </a:lnSpc>
              <a:buFontTx/>
              <a:buNone/>
            </a:pPr>
            <a:r>
              <a:rPr lang="en-US" altLang="en-US" sz="2400" dirty="0">
                <a:solidFill>
                  <a:srgbClr val="008000"/>
                </a:solidFill>
              </a:rPr>
              <a:t>		</a:t>
            </a:r>
            <a:r>
              <a:rPr lang="en-US" altLang="en-US" sz="2400" dirty="0" err="1" smtClean="0">
                <a:solidFill>
                  <a:srgbClr val="008000"/>
                </a:solidFill>
              </a:rPr>
              <a:t>R</a:t>
            </a:r>
            <a:r>
              <a:rPr lang="en-US" altLang="en-US" sz="2400" baseline="-25000" dirty="0" err="1" smtClean="0">
                <a:solidFill>
                  <a:srgbClr val="008000"/>
                </a:solidFill>
              </a:rPr>
              <a:t>gua</a:t>
            </a:r>
            <a:r>
              <a:rPr lang="en-US" altLang="en-US" sz="2400" dirty="0" smtClean="0">
                <a:solidFill>
                  <a:srgbClr val="008000"/>
                </a:solidFill>
              </a:rPr>
              <a:t>[f</a:t>
            </a:r>
            <a:r>
              <a:rPr lang="en-US" altLang="en-US" sz="2400" dirty="0">
                <a:solidFill>
                  <a:srgbClr val="008000"/>
                </a:solidFill>
              </a:rPr>
              <a:t>] = </a:t>
            </a:r>
            <a:r>
              <a:rPr lang="en-US" altLang="en-US" sz="2400" dirty="0" err="1">
                <a:solidFill>
                  <a:srgbClr val="0033CC"/>
                </a:solidFill>
              </a:rPr>
              <a:t>R</a:t>
            </a:r>
            <a:r>
              <a:rPr lang="en-US" altLang="en-US" sz="2400" baseline="-25000" dirty="0" err="1">
                <a:solidFill>
                  <a:srgbClr val="0033CC"/>
                </a:solidFill>
              </a:rPr>
              <a:t>train</a:t>
            </a:r>
            <a:r>
              <a:rPr lang="en-US" altLang="en-US" sz="2400" dirty="0">
                <a:solidFill>
                  <a:srgbClr val="0033CC"/>
                </a:solidFill>
              </a:rPr>
              <a:t>[f]</a:t>
            </a:r>
            <a:r>
              <a:rPr lang="en-US" altLang="en-US" sz="2400" dirty="0">
                <a:solidFill>
                  <a:srgbClr val="008000"/>
                </a:solidFill>
              </a:rPr>
              <a:t> </a:t>
            </a:r>
            <a:r>
              <a:rPr lang="en-US" altLang="en-US" sz="2400" dirty="0"/>
              <a:t>+ </a:t>
            </a:r>
            <a:r>
              <a:rPr lang="en-US" altLang="en-US" sz="2400" dirty="0">
                <a:solidFill>
                  <a:srgbClr val="FF0000"/>
                </a:solidFill>
                <a:latin typeface="Symbol" pitchFamily="18" charset="2"/>
              </a:rPr>
              <a:t>e(d, </a:t>
            </a:r>
            <a:r>
              <a:rPr lang="en-US" altLang="en-US" sz="2400" dirty="0">
                <a:solidFill>
                  <a:srgbClr val="FF0000"/>
                </a:solidFill>
              </a:rPr>
              <a:t>C/N</a:t>
            </a:r>
            <a:r>
              <a:rPr lang="en-US" altLang="en-US" sz="2400" dirty="0" smtClean="0">
                <a:solidFill>
                  <a:srgbClr val="FF0000"/>
                </a:solidFill>
                <a:latin typeface="Symbol" pitchFamily="18" charset="2"/>
              </a:rPr>
              <a:t>)</a:t>
            </a:r>
          </a:p>
          <a:p>
            <a:pPr>
              <a:lnSpc>
                <a:spcPct val="90000"/>
              </a:lnSpc>
              <a:buFontTx/>
              <a:buNone/>
            </a:pPr>
            <a:endParaRPr lang="en-US" altLang="en-US" sz="2400" dirty="0">
              <a:solidFill>
                <a:srgbClr val="FF0000"/>
              </a:solidFill>
              <a:latin typeface="Symbol" pitchFamily="18" charset="2"/>
            </a:endParaRPr>
          </a:p>
          <a:p>
            <a:pPr>
              <a:lnSpc>
                <a:spcPct val="90000"/>
              </a:lnSpc>
            </a:pPr>
            <a:r>
              <a:rPr lang="en-US" altLang="en-US" sz="2400" b="1" dirty="0" smtClean="0"/>
              <a:t>Regularized </a:t>
            </a:r>
            <a:r>
              <a:rPr lang="en-US" altLang="en-US" sz="2400" b="1" dirty="0"/>
              <a:t>risk</a:t>
            </a:r>
            <a:r>
              <a:rPr lang="en-US" altLang="en-US" sz="2400" dirty="0"/>
              <a:t>: </a:t>
            </a:r>
          </a:p>
          <a:p>
            <a:pPr>
              <a:lnSpc>
                <a:spcPct val="90000"/>
              </a:lnSpc>
              <a:buFontTx/>
              <a:buNone/>
            </a:pPr>
            <a:r>
              <a:rPr lang="en-US" altLang="en-US" sz="2400" dirty="0" smtClean="0">
                <a:solidFill>
                  <a:srgbClr val="008000"/>
                </a:solidFill>
              </a:rPr>
              <a:t>		</a:t>
            </a:r>
            <a:r>
              <a:rPr lang="en-US" altLang="en-US" sz="2400" dirty="0" err="1" smtClean="0">
                <a:solidFill>
                  <a:srgbClr val="008000"/>
                </a:solidFill>
              </a:rPr>
              <a:t>R</a:t>
            </a:r>
            <a:r>
              <a:rPr lang="en-US" altLang="en-US" sz="2400" baseline="-25000" dirty="0" err="1" smtClean="0">
                <a:solidFill>
                  <a:srgbClr val="008000"/>
                </a:solidFill>
              </a:rPr>
              <a:t>reg</a:t>
            </a:r>
            <a:r>
              <a:rPr lang="en-US" altLang="en-US" sz="2400" dirty="0" smtClean="0">
                <a:solidFill>
                  <a:srgbClr val="008000"/>
                </a:solidFill>
              </a:rPr>
              <a:t>[f</a:t>
            </a:r>
            <a:r>
              <a:rPr lang="en-US" altLang="en-US" sz="2400" dirty="0">
                <a:solidFill>
                  <a:srgbClr val="008000"/>
                </a:solidFill>
              </a:rPr>
              <a:t>]</a:t>
            </a:r>
            <a:r>
              <a:rPr lang="en-US" altLang="en-US" sz="2400" dirty="0"/>
              <a:t> = </a:t>
            </a:r>
            <a:r>
              <a:rPr lang="en-US" altLang="en-US" sz="2400" dirty="0" err="1">
                <a:solidFill>
                  <a:srgbClr val="0033CC"/>
                </a:solidFill>
              </a:rPr>
              <a:t>R</a:t>
            </a:r>
            <a:r>
              <a:rPr lang="en-US" altLang="en-US" sz="2400" baseline="-25000" dirty="0" err="1">
                <a:solidFill>
                  <a:srgbClr val="0033CC"/>
                </a:solidFill>
              </a:rPr>
              <a:t>train</a:t>
            </a:r>
            <a:r>
              <a:rPr lang="en-US" altLang="en-US" sz="2400" dirty="0">
                <a:solidFill>
                  <a:srgbClr val="0033CC"/>
                </a:solidFill>
              </a:rPr>
              <a:t>[f]</a:t>
            </a:r>
            <a:r>
              <a:rPr lang="en-US" altLang="en-US" sz="2400" dirty="0"/>
              <a:t> + </a:t>
            </a:r>
            <a:r>
              <a:rPr lang="en-US" altLang="en-US" sz="2400" dirty="0">
                <a:solidFill>
                  <a:srgbClr val="FF0000"/>
                </a:solidFill>
                <a:latin typeface="Symbol" pitchFamily="18" charset="2"/>
              </a:rPr>
              <a:t>l </a:t>
            </a:r>
            <a:r>
              <a:rPr lang="en-US" altLang="en-US" sz="2400" dirty="0">
                <a:solidFill>
                  <a:srgbClr val="FF0000"/>
                </a:solidFill>
              </a:rPr>
              <a:t>ǁ</a:t>
            </a:r>
            <a:r>
              <a:rPr lang="en-US" altLang="en-US" sz="2400" b="1" dirty="0">
                <a:solidFill>
                  <a:srgbClr val="FF0000"/>
                </a:solidFill>
              </a:rPr>
              <a:t>w</a:t>
            </a:r>
            <a:r>
              <a:rPr lang="en-US" altLang="en-US" sz="2400" dirty="0">
                <a:solidFill>
                  <a:srgbClr val="FF0000"/>
                </a:solidFill>
              </a:rPr>
              <a:t>ǁ</a:t>
            </a:r>
            <a:r>
              <a:rPr lang="en-US" altLang="en-US" sz="2400" baseline="30000" dirty="0">
                <a:solidFill>
                  <a:srgbClr val="FF0000"/>
                </a:solidFill>
              </a:rPr>
              <a:t>2</a:t>
            </a:r>
            <a:endParaRPr lang="en-US" altLang="en-US" sz="2400" dirty="0"/>
          </a:p>
          <a:p>
            <a:pPr>
              <a:lnSpc>
                <a:spcPct val="90000"/>
              </a:lnSpc>
              <a:buFontTx/>
              <a:buNone/>
            </a:pPr>
            <a:r>
              <a:rPr lang="en-US" altLang="en-US" sz="2400" dirty="0">
                <a:solidFill>
                  <a:srgbClr val="008000"/>
                </a:solidFill>
              </a:rPr>
              <a:t>		</a:t>
            </a:r>
            <a:endParaRPr lang="en-US" altLang="en-US" sz="2400" dirty="0">
              <a:latin typeface="Symbol" pitchFamily="18" charset="2"/>
            </a:endParaRPr>
          </a:p>
        </p:txBody>
      </p:sp>
      <p:cxnSp>
        <p:nvCxnSpPr>
          <p:cNvPr id="9" name="Straight Arrow Connector 8"/>
          <p:cNvCxnSpPr/>
          <p:nvPr/>
        </p:nvCxnSpPr>
        <p:spPr>
          <a:xfrm flipV="1">
            <a:off x="3124200" y="5334000"/>
            <a:ext cx="685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5181600" y="5334000"/>
            <a:ext cx="914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659008" y="5861050"/>
            <a:ext cx="465192" cy="369332"/>
          </a:xfrm>
          <a:prstGeom prst="rect">
            <a:avLst/>
          </a:prstGeom>
        </p:spPr>
        <p:txBody>
          <a:bodyPr wrap="none">
            <a:spAutoFit/>
          </a:bodyPr>
          <a:lstStyle/>
          <a:p>
            <a:r>
              <a:rPr lang="en-US" altLang="en-US" b="1" dirty="0" smtClean="0"/>
              <a:t>FIT</a:t>
            </a:r>
            <a:endParaRPr lang="en-US" dirty="0"/>
          </a:p>
        </p:txBody>
      </p:sp>
      <p:sp>
        <p:nvSpPr>
          <p:cNvPr id="13" name="Rectangle 12"/>
          <p:cNvSpPr/>
          <p:nvPr/>
        </p:nvSpPr>
        <p:spPr>
          <a:xfrm>
            <a:off x="5486400" y="5867400"/>
            <a:ext cx="1449115" cy="369332"/>
          </a:xfrm>
          <a:prstGeom prst="rect">
            <a:avLst/>
          </a:prstGeom>
        </p:spPr>
        <p:txBody>
          <a:bodyPr wrap="none">
            <a:spAutoFit/>
          </a:bodyPr>
          <a:lstStyle/>
          <a:p>
            <a:r>
              <a:rPr lang="en-US" altLang="en-US" b="1" dirty="0" smtClean="0"/>
              <a:t>ROBUSTNESS</a:t>
            </a:r>
            <a:endParaRPr lang="en-US" dirty="0"/>
          </a:p>
        </p:txBody>
      </p:sp>
    </p:spTree>
    <p:extLst>
      <p:ext uri="{BB962C8B-B14F-4D97-AF65-F5344CB8AC3E}">
        <p14:creationId xmlns:p14="http://schemas.microsoft.com/office/powerpoint/2010/main" val="35941605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774700" y="228600"/>
            <a:ext cx="7772400" cy="1143000"/>
          </a:xfrm>
        </p:spPr>
        <p:txBody>
          <a:bodyPr/>
          <a:lstStyle/>
          <a:p>
            <a:r>
              <a:rPr lang="en-US" altLang="en-US"/>
              <a:t>Multiple Structures</a:t>
            </a:r>
          </a:p>
        </p:txBody>
      </p:sp>
      <p:sp>
        <p:nvSpPr>
          <p:cNvPr id="286723" name="Rectangle 3"/>
          <p:cNvSpPr>
            <a:spLocks noGrp="1" noChangeArrowheads="1"/>
          </p:cNvSpPr>
          <p:nvPr>
            <p:ph type="body" idx="1"/>
          </p:nvPr>
        </p:nvSpPr>
        <p:spPr>
          <a:xfrm>
            <a:off x="609600" y="1371600"/>
            <a:ext cx="8089900" cy="5549900"/>
          </a:xfrm>
        </p:spPr>
        <p:txBody>
          <a:bodyPr>
            <a:normAutofit/>
          </a:bodyPr>
          <a:lstStyle/>
          <a:p>
            <a:r>
              <a:rPr lang="en-US" altLang="en-US" sz="2400" b="1" dirty="0" smtClean="0">
                <a:solidFill>
                  <a:schemeClr val="folHlink"/>
                </a:solidFill>
              </a:rPr>
              <a:t>Shrinkage </a:t>
            </a:r>
            <a:r>
              <a:rPr lang="en-US" altLang="en-US" sz="2400" b="1" dirty="0">
                <a:solidFill>
                  <a:schemeClr val="folHlink"/>
                </a:solidFill>
              </a:rPr>
              <a:t>(weight decay, ridge regression, SVM):</a:t>
            </a:r>
            <a:r>
              <a:rPr lang="en-US" altLang="en-US" sz="2800" dirty="0"/>
              <a:t> </a:t>
            </a:r>
          </a:p>
          <a:p>
            <a:pPr>
              <a:buFontTx/>
              <a:buNone/>
            </a:pPr>
            <a:r>
              <a:rPr lang="en-US" altLang="en-US" sz="2800" dirty="0"/>
              <a:t>	</a:t>
            </a:r>
            <a:r>
              <a:rPr lang="en-US" altLang="en-US" sz="2800" dirty="0" err="1"/>
              <a:t>S</a:t>
            </a:r>
            <a:r>
              <a:rPr lang="en-US" altLang="en-US" sz="2800" baseline="-25000" dirty="0" err="1"/>
              <a:t>k</a:t>
            </a:r>
            <a:r>
              <a:rPr lang="en-US" altLang="en-US" sz="2800" dirty="0"/>
              <a:t> = { </a:t>
            </a:r>
            <a:r>
              <a:rPr lang="en-US" altLang="en-US" sz="2800" b="1" dirty="0"/>
              <a:t>w</a:t>
            </a:r>
            <a:r>
              <a:rPr lang="en-US" altLang="en-US" sz="2800" dirty="0"/>
              <a:t> |  </a:t>
            </a:r>
            <a:r>
              <a:rPr lang="en-US" altLang="en-US" sz="2800" dirty="0" smtClean="0"/>
              <a:t>ǁ</a:t>
            </a:r>
            <a:r>
              <a:rPr lang="en-US" altLang="en-US" sz="2800" b="1" dirty="0" smtClean="0"/>
              <a:t>w</a:t>
            </a:r>
            <a:r>
              <a:rPr lang="en-US" altLang="en-US" sz="2800" dirty="0"/>
              <a:t>ǁ</a:t>
            </a:r>
            <a:r>
              <a:rPr lang="en-US" altLang="en-US" sz="2800" b="1" baseline="-25000" dirty="0" smtClean="0">
                <a:solidFill>
                  <a:srgbClr val="FF0000"/>
                </a:solidFill>
              </a:rPr>
              <a:t>2</a:t>
            </a:r>
            <a:r>
              <a:rPr lang="en-US" altLang="en-US" sz="2800" dirty="0"/>
              <a:t>&lt; </a:t>
            </a:r>
            <a:r>
              <a:rPr lang="en-US" altLang="en-US" sz="2800" dirty="0" err="1">
                <a:latin typeface="Symbol" pitchFamily="18" charset="2"/>
              </a:rPr>
              <a:t>w</a:t>
            </a:r>
            <a:r>
              <a:rPr lang="en-US" altLang="en-US" sz="2800" baseline="-25000" dirty="0" err="1"/>
              <a:t>k</a:t>
            </a:r>
            <a:r>
              <a:rPr lang="en-US" altLang="en-US" sz="2800" dirty="0"/>
              <a:t> }, </a:t>
            </a:r>
            <a:r>
              <a:rPr lang="en-US" altLang="en-US" sz="2800" dirty="0">
                <a:latin typeface="Symbol" pitchFamily="18" charset="2"/>
              </a:rPr>
              <a:t>w</a:t>
            </a:r>
            <a:r>
              <a:rPr lang="en-US" altLang="en-US" sz="2800" baseline="-25000" dirty="0"/>
              <a:t>1</a:t>
            </a:r>
            <a:r>
              <a:rPr lang="en-US" altLang="en-US" sz="2800" dirty="0"/>
              <a:t>&lt;</a:t>
            </a:r>
            <a:r>
              <a:rPr lang="en-US" altLang="en-US" sz="2800" dirty="0">
                <a:latin typeface="Symbol" pitchFamily="18" charset="2"/>
              </a:rPr>
              <a:t>w</a:t>
            </a:r>
            <a:r>
              <a:rPr lang="en-US" altLang="en-US" sz="2800" baseline="-25000" dirty="0"/>
              <a:t>2</a:t>
            </a:r>
            <a:r>
              <a:rPr lang="en-US" altLang="en-US" sz="2800" dirty="0"/>
              <a:t>&lt;…&lt;</a:t>
            </a:r>
            <a:r>
              <a:rPr lang="en-US" altLang="en-US" sz="2800" dirty="0" err="1">
                <a:latin typeface="Symbol" pitchFamily="18" charset="2"/>
              </a:rPr>
              <a:t>w</a:t>
            </a:r>
            <a:r>
              <a:rPr lang="en-US" altLang="en-US" sz="2800" baseline="-25000" dirty="0" err="1"/>
              <a:t>k</a:t>
            </a:r>
            <a:endParaRPr lang="en-US" altLang="en-US" sz="2800" baseline="-25000" dirty="0"/>
          </a:p>
          <a:p>
            <a:pPr>
              <a:buFontTx/>
              <a:buNone/>
            </a:pPr>
            <a:r>
              <a:rPr lang="en-US" altLang="en-US" sz="2800" baseline="-25000" dirty="0"/>
              <a:t>	</a:t>
            </a:r>
            <a:r>
              <a:rPr lang="en-US" altLang="en-US" sz="2800" dirty="0">
                <a:solidFill>
                  <a:srgbClr val="FF0000"/>
                </a:solidFill>
                <a:latin typeface="Symbol" pitchFamily="18" charset="2"/>
              </a:rPr>
              <a:t>g</a:t>
            </a:r>
            <a:r>
              <a:rPr lang="en-US" altLang="en-US" sz="2800" baseline="-25000" dirty="0">
                <a:solidFill>
                  <a:srgbClr val="FF0000"/>
                </a:solidFill>
              </a:rPr>
              <a:t>1 </a:t>
            </a:r>
            <a:r>
              <a:rPr lang="en-US" altLang="en-US" sz="2800" dirty="0">
                <a:solidFill>
                  <a:srgbClr val="FF0000"/>
                </a:solidFill>
              </a:rPr>
              <a:t>&gt; </a:t>
            </a:r>
            <a:r>
              <a:rPr lang="en-US" altLang="en-US" sz="2800" dirty="0">
                <a:solidFill>
                  <a:srgbClr val="FF0000"/>
                </a:solidFill>
                <a:latin typeface="Symbol" pitchFamily="18" charset="2"/>
              </a:rPr>
              <a:t>g</a:t>
            </a:r>
            <a:r>
              <a:rPr lang="en-US" altLang="en-US" sz="2800" baseline="-25000" dirty="0">
                <a:solidFill>
                  <a:srgbClr val="FF0000"/>
                </a:solidFill>
              </a:rPr>
              <a:t>2 </a:t>
            </a:r>
            <a:r>
              <a:rPr lang="en-US" altLang="en-US" sz="2800" dirty="0">
                <a:solidFill>
                  <a:srgbClr val="FF0000"/>
                </a:solidFill>
              </a:rPr>
              <a:t>&gt; </a:t>
            </a:r>
            <a:r>
              <a:rPr lang="en-US" altLang="en-US" sz="2800" dirty="0">
                <a:solidFill>
                  <a:srgbClr val="FF0000"/>
                </a:solidFill>
                <a:latin typeface="Symbol" pitchFamily="18" charset="2"/>
              </a:rPr>
              <a:t>g</a:t>
            </a:r>
            <a:r>
              <a:rPr lang="en-US" altLang="en-US" sz="2800" baseline="-25000" dirty="0">
                <a:solidFill>
                  <a:srgbClr val="FF0000"/>
                </a:solidFill>
              </a:rPr>
              <a:t>3 </a:t>
            </a:r>
            <a:r>
              <a:rPr lang="en-US" altLang="en-US" sz="2800" dirty="0">
                <a:solidFill>
                  <a:srgbClr val="FF0000"/>
                </a:solidFill>
              </a:rPr>
              <a:t>&gt;… &gt; </a:t>
            </a:r>
            <a:r>
              <a:rPr lang="en-US" altLang="en-US" sz="2800" dirty="0" err="1">
                <a:solidFill>
                  <a:srgbClr val="FF0000"/>
                </a:solidFill>
                <a:latin typeface="Symbol" pitchFamily="18" charset="2"/>
              </a:rPr>
              <a:t>g</a:t>
            </a:r>
            <a:r>
              <a:rPr lang="en-US" altLang="en-US" sz="2800" baseline="-25000" dirty="0" err="1">
                <a:solidFill>
                  <a:srgbClr val="FF0000"/>
                </a:solidFill>
              </a:rPr>
              <a:t>k</a:t>
            </a:r>
            <a:r>
              <a:rPr lang="en-US" altLang="en-US" sz="2800" baseline="-25000" dirty="0">
                <a:solidFill>
                  <a:srgbClr val="FF0000"/>
                </a:solidFill>
              </a:rPr>
              <a:t>			 </a:t>
            </a:r>
            <a:r>
              <a:rPr lang="en-US" altLang="en-US" sz="2800" i="1" dirty="0"/>
              <a:t>(</a:t>
            </a:r>
            <a:r>
              <a:rPr lang="en-US" altLang="en-US" sz="2800" i="1" dirty="0">
                <a:latin typeface="Symbol" pitchFamily="18" charset="2"/>
              </a:rPr>
              <a:t>g</a:t>
            </a:r>
            <a:r>
              <a:rPr lang="en-US" altLang="en-US" sz="2800" i="1" dirty="0"/>
              <a:t> </a:t>
            </a:r>
            <a:r>
              <a:rPr lang="en-US" altLang="en-US" sz="2400" i="1" dirty="0"/>
              <a:t>is the ridge</a:t>
            </a:r>
            <a:r>
              <a:rPr lang="en-US" altLang="en-US" sz="2800" i="1" dirty="0"/>
              <a:t>)</a:t>
            </a:r>
            <a:endParaRPr lang="en-US" altLang="en-US" sz="2800" i="1" baseline="-25000" dirty="0"/>
          </a:p>
          <a:p>
            <a:pPr>
              <a:buFontTx/>
              <a:buNone/>
            </a:pPr>
            <a:endParaRPr lang="en-US" altLang="en-US" sz="1000" baseline="-25000" dirty="0"/>
          </a:p>
          <a:p>
            <a:r>
              <a:rPr lang="en-US" altLang="en-US" sz="2400" b="1" dirty="0">
                <a:solidFill>
                  <a:schemeClr val="folHlink"/>
                </a:solidFill>
              </a:rPr>
              <a:t>Feature selection:</a:t>
            </a:r>
            <a:r>
              <a:rPr lang="en-US" altLang="en-US" sz="2800" dirty="0"/>
              <a:t> </a:t>
            </a:r>
          </a:p>
          <a:p>
            <a:pPr>
              <a:buFontTx/>
              <a:buNone/>
            </a:pPr>
            <a:r>
              <a:rPr lang="en-US" altLang="en-US" sz="2800" dirty="0"/>
              <a:t>	</a:t>
            </a:r>
            <a:r>
              <a:rPr lang="en-US" altLang="en-US" sz="2800" dirty="0" err="1"/>
              <a:t>S</a:t>
            </a:r>
            <a:r>
              <a:rPr lang="en-US" altLang="en-US" sz="2800" baseline="-25000" dirty="0" err="1"/>
              <a:t>k</a:t>
            </a:r>
            <a:r>
              <a:rPr lang="en-US" altLang="en-US" sz="2800" dirty="0"/>
              <a:t> = { </a:t>
            </a:r>
            <a:r>
              <a:rPr lang="en-US" altLang="en-US" sz="2800" b="1" dirty="0"/>
              <a:t>w</a:t>
            </a:r>
            <a:r>
              <a:rPr lang="en-US" altLang="en-US" sz="2800" dirty="0"/>
              <a:t> |  </a:t>
            </a:r>
            <a:r>
              <a:rPr lang="en-US" altLang="en-US" sz="2800" dirty="0" smtClean="0"/>
              <a:t>ǁ</a:t>
            </a:r>
            <a:r>
              <a:rPr lang="en-US" altLang="en-US" sz="2800" b="1" dirty="0" smtClean="0"/>
              <a:t>w</a:t>
            </a:r>
            <a:r>
              <a:rPr lang="en-US" altLang="en-US" sz="2800" dirty="0"/>
              <a:t>ǁ</a:t>
            </a:r>
            <a:r>
              <a:rPr lang="en-US" altLang="en-US" sz="2800" b="1" baseline="-25000" dirty="0" smtClean="0">
                <a:solidFill>
                  <a:srgbClr val="FF0000"/>
                </a:solidFill>
              </a:rPr>
              <a:t>0</a:t>
            </a:r>
            <a:r>
              <a:rPr lang="en-US" altLang="en-US" sz="2800" dirty="0"/>
              <a:t>&lt; </a:t>
            </a:r>
            <a:r>
              <a:rPr lang="en-US" altLang="en-US" sz="2800" dirty="0" err="1" smtClean="0">
                <a:latin typeface="Symbol" pitchFamily="18" charset="2"/>
              </a:rPr>
              <a:t>n</a:t>
            </a:r>
            <a:r>
              <a:rPr lang="en-US" altLang="en-US" sz="2800" baseline="-25000" dirty="0" err="1" smtClean="0"/>
              <a:t>k</a:t>
            </a:r>
            <a:r>
              <a:rPr lang="en-US" altLang="en-US" sz="2800" dirty="0" smtClean="0"/>
              <a:t> </a:t>
            </a:r>
            <a:r>
              <a:rPr lang="en-US" altLang="en-US" sz="2800" dirty="0"/>
              <a:t>}, </a:t>
            </a:r>
          </a:p>
          <a:p>
            <a:pPr>
              <a:buFontTx/>
              <a:buNone/>
            </a:pPr>
            <a:r>
              <a:rPr lang="en-US" altLang="en-US" sz="2800" dirty="0"/>
              <a:t>	</a:t>
            </a:r>
            <a:r>
              <a:rPr lang="en-US" altLang="en-US" sz="2800" dirty="0" smtClean="0">
                <a:solidFill>
                  <a:srgbClr val="FF0000"/>
                </a:solidFill>
                <a:latin typeface="Symbol" pitchFamily="18" charset="2"/>
              </a:rPr>
              <a:t>n</a:t>
            </a:r>
            <a:r>
              <a:rPr lang="en-US" altLang="en-US" sz="2800" baseline="-25000" dirty="0" smtClean="0">
                <a:solidFill>
                  <a:srgbClr val="FF0000"/>
                </a:solidFill>
              </a:rPr>
              <a:t>1</a:t>
            </a:r>
            <a:r>
              <a:rPr lang="en-US" altLang="en-US" sz="2800" dirty="0" smtClean="0">
                <a:solidFill>
                  <a:srgbClr val="FF0000"/>
                </a:solidFill>
              </a:rPr>
              <a:t>&lt;</a:t>
            </a:r>
            <a:r>
              <a:rPr lang="en-US" altLang="en-US" sz="2800" dirty="0" smtClean="0">
                <a:solidFill>
                  <a:srgbClr val="FF0000"/>
                </a:solidFill>
                <a:latin typeface="Symbol" pitchFamily="18" charset="2"/>
              </a:rPr>
              <a:t>n</a:t>
            </a:r>
            <a:r>
              <a:rPr lang="en-US" altLang="en-US" sz="2800" baseline="-25000" dirty="0" smtClean="0">
                <a:solidFill>
                  <a:srgbClr val="FF0000"/>
                </a:solidFill>
              </a:rPr>
              <a:t>2</a:t>
            </a:r>
            <a:r>
              <a:rPr lang="en-US" altLang="en-US" sz="2800" dirty="0" smtClean="0">
                <a:solidFill>
                  <a:srgbClr val="FF0000"/>
                </a:solidFill>
              </a:rPr>
              <a:t>&lt;…&lt;</a:t>
            </a:r>
            <a:r>
              <a:rPr lang="en-US" altLang="en-US" sz="2800" dirty="0" err="1" smtClean="0">
                <a:solidFill>
                  <a:srgbClr val="FF0000"/>
                </a:solidFill>
                <a:latin typeface="Symbol" pitchFamily="18" charset="2"/>
              </a:rPr>
              <a:t>n</a:t>
            </a:r>
            <a:r>
              <a:rPr lang="en-US" altLang="en-US" sz="2800" baseline="-25000" dirty="0" err="1" smtClean="0">
                <a:solidFill>
                  <a:srgbClr val="FF0000"/>
                </a:solidFill>
              </a:rPr>
              <a:t>k</a:t>
            </a:r>
            <a:r>
              <a:rPr lang="en-US" altLang="en-US" sz="2800" baseline="-25000" dirty="0">
                <a:solidFill>
                  <a:srgbClr val="FF0000"/>
                </a:solidFill>
              </a:rPr>
              <a:t>		</a:t>
            </a:r>
            <a:r>
              <a:rPr lang="en-US" altLang="en-US" sz="2800" i="1" dirty="0" smtClean="0"/>
              <a:t>(</a:t>
            </a:r>
            <a:r>
              <a:rPr lang="en-US" altLang="en-US" sz="2800" i="1" dirty="0" smtClean="0">
                <a:latin typeface="Symbol" pitchFamily="18" charset="2"/>
              </a:rPr>
              <a:t>n</a:t>
            </a:r>
            <a:r>
              <a:rPr lang="en-US" altLang="en-US" sz="2800" i="1" dirty="0" smtClean="0"/>
              <a:t> </a:t>
            </a:r>
            <a:r>
              <a:rPr lang="en-US" altLang="en-US" sz="2400" i="1" dirty="0"/>
              <a:t>is the number of features</a:t>
            </a:r>
            <a:r>
              <a:rPr lang="en-US" altLang="en-US" sz="2800" i="1" dirty="0"/>
              <a:t>)</a:t>
            </a:r>
            <a:endParaRPr lang="en-US" altLang="en-US" sz="2800" baseline="-25000" dirty="0">
              <a:solidFill>
                <a:srgbClr val="FF0000"/>
              </a:solidFill>
            </a:endParaRPr>
          </a:p>
          <a:p>
            <a:pPr>
              <a:buFontTx/>
              <a:buNone/>
            </a:pPr>
            <a:endParaRPr lang="en-US" altLang="en-US" sz="1000" baseline="-25000" dirty="0">
              <a:solidFill>
                <a:srgbClr val="FF0000"/>
              </a:solidFill>
            </a:endParaRPr>
          </a:p>
          <a:p>
            <a:r>
              <a:rPr lang="en-US" altLang="en-US" sz="2400" b="1" dirty="0" smtClean="0">
                <a:solidFill>
                  <a:schemeClr val="folHlink"/>
                </a:solidFill>
              </a:rPr>
              <a:t>Kernel parameters </a:t>
            </a:r>
            <a:r>
              <a:rPr lang="en-US" altLang="en-US" sz="2400" dirty="0" smtClean="0"/>
              <a:t>k(</a:t>
            </a:r>
            <a:r>
              <a:rPr lang="en-US" altLang="en-US" sz="2400" b="1" dirty="0" smtClean="0"/>
              <a:t>s</a:t>
            </a:r>
            <a:r>
              <a:rPr lang="en-US" altLang="en-US" sz="2400" dirty="0"/>
              <a:t>, </a:t>
            </a:r>
            <a:r>
              <a:rPr lang="en-US" altLang="en-US" sz="2400" b="1" dirty="0"/>
              <a:t>t</a:t>
            </a:r>
            <a:r>
              <a:rPr lang="en-US" altLang="en-US" sz="2400" dirty="0"/>
              <a:t>) = (</a:t>
            </a:r>
            <a:r>
              <a:rPr lang="en-US" altLang="en-US" sz="2400" b="1" dirty="0"/>
              <a:t>s </a:t>
            </a:r>
            <a:r>
              <a:rPr lang="en-US" altLang="en-US" sz="2400" dirty="0">
                <a:sym typeface="Symbol" pitchFamily="18" charset="2"/>
              </a:rPr>
              <a:t></a:t>
            </a:r>
            <a:r>
              <a:rPr lang="en-US" altLang="en-US" sz="2400" dirty="0"/>
              <a:t> </a:t>
            </a:r>
            <a:r>
              <a:rPr lang="en-US" altLang="en-US" sz="2400" b="1" dirty="0"/>
              <a:t>t</a:t>
            </a:r>
            <a:r>
              <a:rPr lang="en-US" altLang="en-US" sz="2400" dirty="0">
                <a:solidFill>
                  <a:schemeClr val="bg1">
                    <a:lumMod val="65000"/>
                  </a:schemeClr>
                </a:solidFill>
              </a:rPr>
              <a:t> </a:t>
            </a:r>
            <a:r>
              <a:rPr lang="en-US" altLang="en-US" sz="2400" dirty="0"/>
              <a:t>+ 1)</a:t>
            </a:r>
            <a:r>
              <a:rPr lang="en-US" altLang="en-US" sz="2400" baseline="30000" dirty="0"/>
              <a:t>q </a:t>
            </a:r>
            <a:r>
              <a:rPr lang="en-US" altLang="en-US" sz="2400" b="1" dirty="0" smtClean="0">
                <a:solidFill>
                  <a:schemeClr val="folHlink"/>
                </a:solidFill>
              </a:rPr>
              <a:t>:</a:t>
            </a:r>
            <a:endParaRPr lang="en-US" altLang="en-US" sz="2400" b="1" dirty="0">
              <a:solidFill>
                <a:schemeClr val="folHlink"/>
              </a:solidFill>
            </a:endParaRPr>
          </a:p>
          <a:p>
            <a:pPr>
              <a:buFontTx/>
              <a:buNone/>
            </a:pPr>
            <a:r>
              <a:rPr lang="en-US" altLang="en-US" sz="2800" dirty="0"/>
              <a:t>	</a:t>
            </a:r>
            <a:r>
              <a:rPr lang="en-US" altLang="en-US" sz="2800" dirty="0">
                <a:latin typeface="+mj-lt"/>
              </a:rPr>
              <a:t> </a:t>
            </a:r>
            <a:r>
              <a:rPr lang="en-US" altLang="en-US" sz="2800" dirty="0" smtClean="0">
                <a:solidFill>
                  <a:srgbClr val="FF0000"/>
                </a:solidFill>
                <a:latin typeface="+mj-lt"/>
                <a:cs typeface="Arial" panose="020B0604020202020204" pitchFamily="34" charset="0"/>
              </a:rPr>
              <a:t>q</a:t>
            </a:r>
            <a:r>
              <a:rPr lang="en-US" altLang="en-US" sz="2800" baseline="-25000" dirty="0" smtClean="0">
                <a:solidFill>
                  <a:srgbClr val="FF0000"/>
                </a:solidFill>
                <a:latin typeface="+mj-lt"/>
              </a:rPr>
              <a:t>1</a:t>
            </a:r>
            <a:r>
              <a:rPr lang="en-US" altLang="en-US" sz="2800" dirty="0" smtClean="0">
                <a:solidFill>
                  <a:srgbClr val="FF0000"/>
                </a:solidFill>
                <a:latin typeface="+mj-lt"/>
              </a:rPr>
              <a:t>&lt;</a:t>
            </a:r>
            <a:r>
              <a:rPr lang="en-US" altLang="en-US" sz="2800" dirty="0">
                <a:solidFill>
                  <a:srgbClr val="FF0000"/>
                </a:solidFill>
                <a:latin typeface="+mj-lt"/>
                <a:cs typeface="Arial" panose="020B0604020202020204" pitchFamily="34" charset="0"/>
              </a:rPr>
              <a:t>q</a:t>
            </a:r>
            <a:r>
              <a:rPr lang="en-US" altLang="en-US" sz="2800" baseline="-25000" dirty="0" smtClean="0">
                <a:solidFill>
                  <a:srgbClr val="FF0000"/>
                </a:solidFill>
                <a:latin typeface="+mj-lt"/>
              </a:rPr>
              <a:t>2</a:t>
            </a:r>
            <a:r>
              <a:rPr lang="en-US" altLang="en-US" sz="2800" dirty="0" smtClean="0">
                <a:solidFill>
                  <a:srgbClr val="FF0000"/>
                </a:solidFill>
                <a:latin typeface="+mj-lt"/>
              </a:rPr>
              <a:t>&lt;…&lt;</a:t>
            </a:r>
            <a:r>
              <a:rPr lang="en-US" altLang="en-US" sz="2800" dirty="0" err="1" smtClean="0">
                <a:solidFill>
                  <a:srgbClr val="FF0000"/>
                </a:solidFill>
                <a:latin typeface="+mj-lt"/>
                <a:cs typeface="Arial" panose="020B0604020202020204" pitchFamily="34" charset="0"/>
              </a:rPr>
              <a:t>q</a:t>
            </a:r>
            <a:r>
              <a:rPr lang="en-US" altLang="en-US" sz="2800" baseline="-25000" dirty="0" err="1" smtClean="0">
                <a:solidFill>
                  <a:srgbClr val="FF0000"/>
                </a:solidFill>
                <a:latin typeface="+mj-lt"/>
              </a:rPr>
              <a:t>k</a:t>
            </a:r>
            <a:r>
              <a:rPr lang="en-US" altLang="en-US" sz="2800" baseline="-25000" dirty="0" smtClean="0">
                <a:solidFill>
                  <a:srgbClr val="FF0000"/>
                </a:solidFill>
                <a:latin typeface="+mj-lt"/>
              </a:rPr>
              <a:t> </a:t>
            </a:r>
            <a:r>
              <a:rPr lang="en-US" altLang="en-US" sz="2800" baseline="-25000" dirty="0">
                <a:solidFill>
                  <a:srgbClr val="FF0000"/>
                </a:solidFill>
              </a:rPr>
              <a:t>	</a:t>
            </a:r>
            <a:r>
              <a:rPr lang="en-US" altLang="en-US" sz="2800" baseline="-25000" dirty="0" smtClean="0">
                <a:solidFill>
                  <a:srgbClr val="FF0000"/>
                </a:solidFill>
              </a:rPr>
              <a:t>	</a:t>
            </a:r>
            <a:r>
              <a:rPr lang="en-US" altLang="en-US" sz="2400" i="1" dirty="0" smtClean="0"/>
              <a:t>(</a:t>
            </a:r>
            <a:r>
              <a:rPr lang="en-US" altLang="en-US" sz="2400" i="1" dirty="0" smtClean="0">
                <a:latin typeface="+mj-lt"/>
              </a:rPr>
              <a:t>q</a:t>
            </a:r>
            <a:r>
              <a:rPr lang="en-US" altLang="en-US" sz="2400" i="1" dirty="0" smtClean="0"/>
              <a:t> </a:t>
            </a:r>
            <a:r>
              <a:rPr lang="en-US" altLang="en-US" sz="2400" i="1" dirty="0"/>
              <a:t>is the </a:t>
            </a:r>
            <a:r>
              <a:rPr lang="en-US" altLang="en-US" sz="2400" i="1" dirty="0" smtClean="0"/>
              <a:t>polynomial degree)</a:t>
            </a:r>
          </a:p>
          <a:p>
            <a:pPr>
              <a:buFontTx/>
              <a:buNone/>
            </a:pPr>
            <a:r>
              <a:rPr lang="en-US" altLang="en-US" sz="2400" dirty="0" smtClean="0"/>
              <a:t>				k(</a:t>
            </a:r>
            <a:r>
              <a:rPr lang="en-US" altLang="en-US" sz="2400" b="1" dirty="0" smtClean="0"/>
              <a:t>s</a:t>
            </a:r>
            <a:r>
              <a:rPr lang="en-US" altLang="en-US" sz="2400" dirty="0"/>
              <a:t>, </a:t>
            </a:r>
            <a:r>
              <a:rPr lang="en-US" altLang="en-US" sz="2400" b="1" dirty="0"/>
              <a:t>t</a:t>
            </a:r>
            <a:r>
              <a:rPr lang="en-US" altLang="en-US" sz="2400" dirty="0"/>
              <a:t>) = </a:t>
            </a:r>
            <a:r>
              <a:rPr lang="en-US" altLang="en-US" sz="2400" dirty="0" err="1"/>
              <a:t>exp</a:t>
            </a:r>
            <a:r>
              <a:rPr lang="en-US" altLang="en-US" sz="2400" dirty="0"/>
              <a:t>(-</a:t>
            </a:r>
            <a:r>
              <a:rPr lang="en-US" altLang="en-US" sz="2400" dirty="0" smtClean="0"/>
              <a:t>ǁ</a:t>
            </a:r>
            <a:r>
              <a:rPr lang="en-US" altLang="en-US" sz="2400" b="1" dirty="0" smtClean="0"/>
              <a:t>s</a:t>
            </a:r>
            <a:r>
              <a:rPr lang="en-US" altLang="en-US" sz="2400" dirty="0" smtClean="0"/>
              <a:t>-</a:t>
            </a:r>
            <a:r>
              <a:rPr lang="en-US" altLang="en-US" sz="2400" b="1" dirty="0" smtClean="0"/>
              <a:t>t</a:t>
            </a:r>
            <a:r>
              <a:rPr lang="en-US" altLang="en-US" sz="2400" dirty="0" smtClean="0"/>
              <a:t>ǁ</a:t>
            </a:r>
            <a:r>
              <a:rPr lang="en-US" altLang="en-US" sz="2400" baseline="30000" dirty="0" smtClean="0"/>
              <a:t>2</a:t>
            </a:r>
            <a:r>
              <a:rPr lang="en-US" altLang="en-US" sz="2400" dirty="0" smtClean="0"/>
              <a:t>/</a:t>
            </a:r>
            <a:r>
              <a:rPr lang="en-US" altLang="en-US" sz="2400" dirty="0" smtClean="0">
                <a:latin typeface="Symbol" pitchFamily="18" charset="2"/>
              </a:rPr>
              <a:t>s</a:t>
            </a:r>
            <a:r>
              <a:rPr lang="en-US" altLang="en-US" sz="2400" baseline="30000" dirty="0" smtClean="0"/>
              <a:t>2</a:t>
            </a:r>
            <a:r>
              <a:rPr lang="en-US" altLang="en-US" sz="2400" dirty="0" smtClean="0"/>
              <a:t>)</a:t>
            </a:r>
          </a:p>
          <a:p>
            <a:pPr>
              <a:buNone/>
            </a:pPr>
            <a:r>
              <a:rPr lang="en-US" altLang="en-US" sz="2800" dirty="0">
                <a:solidFill>
                  <a:srgbClr val="FF0000"/>
                </a:solidFill>
                <a:cs typeface="Arial" panose="020B0604020202020204" pitchFamily="34" charset="0"/>
              </a:rPr>
              <a:t>	</a:t>
            </a:r>
            <a:r>
              <a:rPr lang="en-US" altLang="en-US" sz="2800" dirty="0">
                <a:solidFill>
                  <a:srgbClr val="FF0000"/>
                </a:solidFill>
                <a:latin typeface="Symbol" pitchFamily="18" charset="2"/>
              </a:rPr>
              <a:t> </a:t>
            </a:r>
            <a:r>
              <a:rPr lang="en-US" altLang="en-US" sz="2800" dirty="0" smtClean="0">
                <a:solidFill>
                  <a:srgbClr val="FF0000"/>
                </a:solidFill>
                <a:latin typeface="Symbol" pitchFamily="18" charset="2"/>
              </a:rPr>
              <a:t>s</a:t>
            </a:r>
            <a:r>
              <a:rPr lang="en-US" altLang="en-US" sz="2800" baseline="-25000" dirty="0" smtClean="0">
                <a:solidFill>
                  <a:srgbClr val="FF0000"/>
                </a:solidFill>
              </a:rPr>
              <a:t>1 </a:t>
            </a:r>
            <a:r>
              <a:rPr lang="en-US" altLang="en-US" sz="2800" dirty="0">
                <a:solidFill>
                  <a:srgbClr val="FF0000"/>
                </a:solidFill>
              </a:rPr>
              <a:t>&gt; </a:t>
            </a:r>
            <a:r>
              <a:rPr lang="en-US" altLang="en-US" sz="2800" dirty="0" smtClean="0">
                <a:solidFill>
                  <a:srgbClr val="FF0000"/>
                </a:solidFill>
                <a:latin typeface="Symbol" pitchFamily="18" charset="2"/>
              </a:rPr>
              <a:t>s</a:t>
            </a:r>
            <a:r>
              <a:rPr lang="en-US" altLang="en-US" sz="2800" baseline="-25000" dirty="0" smtClean="0">
                <a:solidFill>
                  <a:srgbClr val="FF0000"/>
                </a:solidFill>
              </a:rPr>
              <a:t>2 </a:t>
            </a:r>
            <a:r>
              <a:rPr lang="en-US" altLang="en-US" sz="2800" dirty="0">
                <a:solidFill>
                  <a:srgbClr val="FF0000"/>
                </a:solidFill>
              </a:rPr>
              <a:t>&gt; </a:t>
            </a:r>
            <a:r>
              <a:rPr lang="en-US" altLang="en-US" sz="2800" dirty="0" smtClean="0">
                <a:solidFill>
                  <a:srgbClr val="FF0000"/>
                </a:solidFill>
                <a:latin typeface="Symbol" pitchFamily="18" charset="2"/>
              </a:rPr>
              <a:t>s</a:t>
            </a:r>
            <a:r>
              <a:rPr lang="en-US" altLang="en-US" sz="2800" baseline="-25000" dirty="0" smtClean="0">
                <a:solidFill>
                  <a:srgbClr val="FF0000"/>
                </a:solidFill>
              </a:rPr>
              <a:t>3 </a:t>
            </a:r>
            <a:r>
              <a:rPr lang="en-US" altLang="en-US" sz="2800" dirty="0">
                <a:solidFill>
                  <a:srgbClr val="FF0000"/>
                </a:solidFill>
              </a:rPr>
              <a:t>&gt;… &gt; </a:t>
            </a:r>
            <a:r>
              <a:rPr lang="en-US" altLang="en-US" sz="2800" dirty="0" err="1" smtClean="0">
                <a:solidFill>
                  <a:srgbClr val="FF0000"/>
                </a:solidFill>
                <a:latin typeface="Symbol" pitchFamily="18" charset="2"/>
              </a:rPr>
              <a:t>s</a:t>
            </a:r>
            <a:r>
              <a:rPr lang="en-US" altLang="en-US" sz="2800" baseline="-25000" dirty="0" err="1" smtClean="0">
                <a:solidFill>
                  <a:srgbClr val="FF0000"/>
                </a:solidFill>
              </a:rPr>
              <a:t>k</a:t>
            </a:r>
            <a:r>
              <a:rPr lang="en-US" altLang="en-US" sz="2800" baseline="-25000" dirty="0" smtClean="0">
                <a:solidFill>
                  <a:srgbClr val="FF0000"/>
                </a:solidFill>
              </a:rPr>
              <a:t>       </a:t>
            </a:r>
            <a:r>
              <a:rPr lang="en-US" altLang="en-US" sz="2400" i="1" dirty="0" smtClean="0"/>
              <a:t>(</a:t>
            </a:r>
            <a:r>
              <a:rPr lang="en-US" altLang="en-US" sz="2400" dirty="0">
                <a:latin typeface="Symbol" pitchFamily="18" charset="2"/>
              </a:rPr>
              <a:t>s</a:t>
            </a:r>
            <a:r>
              <a:rPr lang="en-US" altLang="en-US" sz="2400" i="1" dirty="0" smtClean="0"/>
              <a:t> </a:t>
            </a:r>
            <a:r>
              <a:rPr lang="en-US" altLang="en-US" sz="2400" i="1" dirty="0"/>
              <a:t>is the </a:t>
            </a:r>
            <a:r>
              <a:rPr lang="en-US" altLang="en-US" sz="2400" i="1" dirty="0" smtClean="0"/>
              <a:t>kernel width)</a:t>
            </a:r>
            <a:endParaRPr lang="en-US" altLang="en-US" sz="2400" i="1" dirty="0"/>
          </a:p>
          <a:p>
            <a:pPr>
              <a:buFontTx/>
              <a:buNone/>
            </a:pPr>
            <a:endParaRPr lang="en-US" altLang="en-US" sz="2800" baseline="-25000" dirty="0">
              <a:solidFill>
                <a:srgbClr val="FF0000"/>
              </a:solidFill>
            </a:endParaRPr>
          </a:p>
        </p:txBody>
      </p:sp>
    </p:spTree>
    <p:extLst>
      <p:ext uri="{BB962C8B-B14F-4D97-AF65-F5344CB8AC3E}">
        <p14:creationId xmlns:p14="http://schemas.microsoft.com/office/powerpoint/2010/main" val="1928987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67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67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672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672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672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86723">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8672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8672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8672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3"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ltLang="en-US" dirty="0"/>
              <a:t>Loss Functions</a:t>
            </a:r>
          </a:p>
        </p:txBody>
      </p:sp>
      <p:pic>
        <p:nvPicPr>
          <p:cNvPr id="172036" name="Picture 4" descr="C:\Users\Isabelle\Projects\ETH\Presentations\Lecture1\loss.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219200"/>
            <a:ext cx="6781800" cy="5086350"/>
          </a:xfrm>
          <a:prstGeom prst="rect">
            <a:avLst/>
          </a:prstGeom>
          <a:noFill/>
          <a:extLst>
            <a:ext uri="{909E8E84-426E-40DD-AFC4-6F175D3DCCD1}">
              <a14:hiddenFill xmlns:a14="http://schemas.microsoft.com/office/drawing/2010/main">
                <a:solidFill>
                  <a:srgbClr val="FFFFFF"/>
                </a:solidFill>
              </a14:hiddenFill>
            </a:ext>
          </a:extLst>
        </p:spPr>
      </p:pic>
      <p:sp>
        <p:nvSpPr>
          <p:cNvPr id="172037" name="Line 5"/>
          <p:cNvSpPr>
            <a:spLocks noChangeShapeType="1"/>
          </p:cNvSpPr>
          <p:nvPr/>
        </p:nvSpPr>
        <p:spPr bwMode="auto">
          <a:xfrm flipV="1">
            <a:off x="3851275" y="2605088"/>
            <a:ext cx="0" cy="20574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38" name="Line 6"/>
          <p:cNvSpPr>
            <a:spLocks noChangeShapeType="1"/>
          </p:cNvSpPr>
          <p:nvPr/>
        </p:nvSpPr>
        <p:spPr bwMode="auto">
          <a:xfrm flipV="1">
            <a:off x="5591175" y="2238375"/>
            <a:ext cx="0" cy="342900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39" name="Text Box 7"/>
          <p:cNvSpPr txBox="1">
            <a:spLocks noChangeArrowheads="1"/>
          </p:cNvSpPr>
          <p:nvPr/>
        </p:nvSpPr>
        <p:spPr bwMode="auto">
          <a:xfrm>
            <a:off x="7601400" y="5738756"/>
            <a:ext cx="152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dirty="0"/>
              <a:t>z=y f(</a:t>
            </a:r>
            <a:r>
              <a:rPr lang="en-US" altLang="en-US" sz="2800" b="1" dirty="0"/>
              <a:t>x</a:t>
            </a:r>
            <a:r>
              <a:rPr lang="en-US" altLang="en-US" sz="2800" dirty="0"/>
              <a:t>)</a:t>
            </a:r>
          </a:p>
        </p:txBody>
      </p:sp>
      <p:sp>
        <p:nvSpPr>
          <p:cNvPr id="172040" name="Text Box 8"/>
          <p:cNvSpPr txBox="1">
            <a:spLocks noChangeArrowheads="1"/>
          </p:cNvSpPr>
          <p:nvPr/>
        </p:nvSpPr>
        <p:spPr bwMode="auto">
          <a:xfrm>
            <a:off x="381000" y="1295400"/>
            <a:ext cx="1828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dirty="0" smtClean="0"/>
              <a:t>L(f(</a:t>
            </a:r>
            <a:r>
              <a:rPr lang="en-US" altLang="en-US" sz="2800" b="1" dirty="0" smtClean="0"/>
              <a:t>x</a:t>
            </a:r>
            <a:r>
              <a:rPr lang="en-US" altLang="en-US" sz="2800" dirty="0" smtClean="0"/>
              <a:t>), y)</a:t>
            </a:r>
            <a:endParaRPr lang="en-US" altLang="en-US" sz="2800" dirty="0"/>
          </a:p>
        </p:txBody>
      </p:sp>
      <p:sp>
        <p:nvSpPr>
          <p:cNvPr id="172041" name="Text Box 9"/>
          <p:cNvSpPr txBox="1">
            <a:spLocks noChangeArrowheads="1"/>
          </p:cNvSpPr>
          <p:nvPr/>
        </p:nvSpPr>
        <p:spPr bwMode="auto">
          <a:xfrm>
            <a:off x="3124200" y="1524000"/>
            <a:ext cx="1447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i="1"/>
              <a:t>Decision boundary</a:t>
            </a:r>
          </a:p>
        </p:txBody>
      </p:sp>
      <p:sp>
        <p:nvSpPr>
          <p:cNvPr id="172042" name="Text Box 10"/>
          <p:cNvSpPr txBox="1">
            <a:spLocks noChangeArrowheads="1"/>
          </p:cNvSpPr>
          <p:nvPr/>
        </p:nvSpPr>
        <p:spPr bwMode="auto">
          <a:xfrm>
            <a:off x="5181600" y="15240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i="1"/>
              <a:t>Margin</a:t>
            </a:r>
          </a:p>
        </p:txBody>
      </p:sp>
      <p:grpSp>
        <p:nvGrpSpPr>
          <p:cNvPr id="172043" name="Group 11"/>
          <p:cNvGrpSpPr>
            <a:grpSpLocks/>
          </p:cNvGrpSpPr>
          <p:nvPr/>
        </p:nvGrpSpPr>
        <p:grpSpPr bwMode="auto">
          <a:xfrm>
            <a:off x="723900" y="5943600"/>
            <a:ext cx="7086600" cy="457200"/>
            <a:chOff x="480" y="3744"/>
            <a:chExt cx="4464" cy="288"/>
          </a:xfrm>
        </p:grpSpPr>
        <p:sp>
          <p:nvSpPr>
            <p:cNvPr id="172044" name="Line 12"/>
            <p:cNvSpPr>
              <a:spLocks noChangeShapeType="1"/>
            </p:cNvSpPr>
            <p:nvPr/>
          </p:nvSpPr>
          <p:spPr bwMode="auto">
            <a:xfrm>
              <a:off x="2448" y="3984"/>
              <a:ext cx="2496" cy="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45" name="Text Box 13"/>
            <p:cNvSpPr txBox="1">
              <a:spLocks noChangeArrowheads="1"/>
            </p:cNvSpPr>
            <p:nvPr/>
          </p:nvSpPr>
          <p:spPr bwMode="auto">
            <a:xfrm>
              <a:off x="2832" y="3744"/>
              <a:ext cx="17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i="1">
                  <a:solidFill>
                    <a:srgbClr val="008000"/>
                  </a:solidFill>
                </a:rPr>
                <a:t>well classified</a:t>
              </a:r>
            </a:p>
          </p:txBody>
        </p:sp>
        <p:sp>
          <p:nvSpPr>
            <p:cNvPr id="172046" name="Line 14"/>
            <p:cNvSpPr>
              <a:spLocks noChangeShapeType="1"/>
            </p:cNvSpPr>
            <p:nvPr/>
          </p:nvSpPr>
          <p:spPr bwMode="auto">
            <a:xfrm flipH="1" flipV="1">
              <a:off x="480" y="3984"/>
              <a:ext cx="1968"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47" name="Text Box 15"/>
            <p:cNvSpPr txBox="1">
              <a:spLocks noChangeArrowheads="1"/>
            </p:cNvSpPr>
            <p:nvPr/>
          </p:nvSpPr>
          <p:spPr bwMode="auto">
            <a:xfrm>
              <a:off x="672" y="3744"/>
              <a:ext cx="17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i="1">
                  <a:solidFill>
                    <a:srgbClr val="FF0000"/>
                  </a:solidFill>
                </a:rPr>
                <a:t>missclassified</a:t>
              </a:r>
            </a:p>
          </p:txBody>
        </p:sp>
      </p:grpSp>
      <p:sp>
        <p:nvSpPr>
          <p:cNvPr id="172048" name="Text Box 16"/>
          <p:cNvSpPr txBox="1">
            <a:spLocks noChangeArrowheads="1"/>
          </p:cNvSpPr>
          <p:nvPr/>
        </p:nvSpPr>
        <p:spPr bwMode="auto">
          <a:xfrm>
            <a:off x="2895600" y="4876800"/>
            <a:ext cx="114300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solidFill>
                  <a:srgbClr val="D60093"/>
                </a:solidFill>
              </a:rPr>
              <a:t>0/1 </a:t>
            </a:r>
            <a:r>
              <a:rPr lang="en-US" altLang="en-US" dirty="0" smtClean="0">
                <a:solidFill>
                  <a:srgbClr val="D60093"/>
                </a:solidFill>
              </a:rPr>
              <a:t>loss</a:t>
            </a:r>
          </a:p>
          <a:p>
            <a:pPr>
              <a:spcBef>
                <a:spcPct val="50000"/>
              </a:spcBef>
            </a:pPr>
            <a:endParaRPr lang="en-US" altLang="en-US" dirty="0">
              <a:solidFill>
                <a:srgbClr val="D60093"/>
              </a:solidFill>
            </a:endParaRPr>
          </a:p>
        </p:txBody>
      </p:sp>
      <p:sp>
        <p:nvSpPr>
          <p:cNvPr id="172049" name="Text Box 17"/>
          <p:cNvSpPr txBox="1">
            <a:spLocks noChangeArrowheads="1"/>
          </p:cNvSpPr>
          <p:nvPr/>
        </p:nvSpPr>
        <p:spPr bwMode="auto">
          <a:xfrm>
            <a:off x="6781800" y="4207962"/>
            <a:ext cx="1828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solidFill>
                  <a:srgbClr val="FF0000"/>
                </a:solidFill>
              </a:rPr>
              <a:t>square loss (1- z)</a:t>
            </a:r>
            <a:r>
              <a:rPr lang="en-US" altLang="en-US" baseline="30000" dirty="0">
                <a:solidFill>
                  <a:srgbClr val="FF0000"/>
                </a:solidFill>
              </a:rPr>
              <a:t>2</a:t>
            </a:r>
          </a:p>
        </p:txBody>
      </p:sp>
      <p:sp>
        <p:nvSpPr>
          <p:cNvPr id="172050" name="Text Box 18"/>
          <p:cNvSpPr txBox="1">
            <a:spLocks noChangeArrowheads="1"/>
          </p:cNvSpPr>
          <p:nvPr/>
        </p:nvSpPr>
        <p:spPr bwMode="auto">
          <a:xfrm>
            <a:off x="3965400" y="4355068"/>
            <a:ext cx="2283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smtClean="0">
                <a:solidFill>
                  <a:srgbClr val="33CC33"/>
                </a:solidFill>
              </a:rPr>
              <a:t>Hinge </a:t>
            </a:r>
            <a:r>
              <a:rPr lang="en-US" altLang="en-US" dirty="0">
                <a:solidFill>
                  <a:srgbClr val="33CC33"/>
                </a:solidFill>
              </a:rPr>
              <a:t>loss max(0, 1-z)</a:t>
            </a:r>
            <a:endParaRPr lang="en-US" altLang="en-US" baseline="30000" dirty="0">
              <a:solidFill>
                <a:srgbClr val="33CC33"/>
              </a:solidFill>
            </a:endParaRPr>
          </a:p>
        </p:txBody>
      </p:sp>
      <p:sp>
        <p:nvSpPr>
          <p:cNvPr id="172051" name="Text Box 19"/>
          <p:cNvSpPr txBox="1">
            <a:spLocks noChangeArrowheads="1"/>
          </p:cNvSpPr>
          <p:nvPr/>
        </p:nvSpPr>
        <p:spPr bwMode="auto">
          <a:xfrm>
            <a:off x="648600" y="3893403"/>
            <a:ext cx="1561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solidFill>
                  <a:srgbClr val="0033CC"/>
                </a:solidFill>
              </a:rPr>
              <a:t>logistic loss </a:t>
            </a:r>
            <a:r>
              <a:rPr lang="en-US" altLang="en-US" dirty="0" smtClean="0">
                <a:solidFill>
                  <a:srgbClr val="0033CC"/>
                </a:solidFill>
              </a:rPr>
              <a:t>log(1+e</a:t>
            </a:r>
            <a:r>
              <a:rPr lang="en-US" altLang="en-US" baseline="30000" dirty="0" smtClean="0">
                <a:solidFill>
                  <a:srgbClr val="0033CC"/>
                </a:solidFill>
              </a:rPr>
              <a:t>-z</a:t>
            </a:r>
            <a:r>
              <a:rPr lang="en-US" altLang="en-US" dirty="0">
                <a:solidFill>
                  <a:srgbClr val="0033CC"/>
                </a:solidFill>
              </a:rPr>
              <a:t>)</a:t>
            </a:r>
          </a:p>
        </p:txBody>
      </p:sp>
      <p:sp>
        <p:nvSpPr>
          <p:cNvPr id="172052" name="Text Box 20"/>
          <p:cNvSpPr txBox="1">
            <a:spLocks noChangeArrowheads="1"/>
          </p:cNvSpPr>
          <p:nvPr/>
        </p:nvSpPr>
        <p:spPr bwMode="auto">
          <a:xfrm>
            <a:off x="533400" y="2514600"/>
            <a:ext cx="1600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dirty="0" err="1"/>
              <a:t>Adaboost</a:t>
            </a:r>
            <a:r>
              <a:rPr lang="en-US" altLang="en-US" dirty="0"/>
              <a:t> loss e</a:t>
            </a:r>
            <a:r>
              <a:rPr lang="en-US" altLang="en-US" baseline="30000" dirty="0"/>
              <a:t>-z</a:t>
            </a:r>
            <a:endParaRPr lang="en-US" altLang="en-US" dirty="0"/>
          </a:p>
        </p:txBody>
      </p:sp>
      <p:sp>
        <p:nvSpPr>
          <p:cNvPr id="172053" name="Line 21"/>
          <p:cNvSpPr>
            <a:spLocks noChangeShapeType="1"/>
          </p:cNvSpPr>
          <p:nvPr/>
        </p:nvSpPr>
        <p:spPr bwMode="auto">
          <a:xfrm flipV="1">
            <a:off x="2101850" y="1447800"/>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54" name="Line 22"/>
          <p:cNvSpPr>
            <a:spLocks noChangeShapeType="1"/>
          </p:cNvSpPr>
          <p:nvPr/>
        </p:nvSpPr>
        <p:spPr bwMode="auto">
          <a:xfrm>
            <a:off x="7361238" y="5757863"/>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55" name="Line 23"/>
          <p:cNvSpPr>
            <a:spLocks noChangeShapeType="1"/>
          </p:cNvSpPr>
          <p:nvPr/>
        </p:nvSpPr>
        <p:spPr bwMode="auto">
          <a:xfrm flipV="1">
            <a:off x="3848100" y="5953125"/>
            <a:ext cx="0" cy="3810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56" name="Line 24"/>
          <p:cNvSpPr>
            <a:spLocks noChangeShapeType="1"/>
          </p:cNvSpPr>
          <p:nvPr/>
        </p:nvSpPr>
        <p:spPr bwMode="auto">
          <a:xfrm>
            <a:off x="2057400" y="4724400"/>
            <a:ext cx="1828800" cy="1066800"/>
          </a:xfrm>
          <a:prstGeom prst="line">
            <a:avLst/>
          </a:prstGeom>
          <a:noFill/>
          <a:ln w="254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57" name="Text Box 25"/>
          <p:cNvSpPr txBox="1">
            <a:spLocks noChangeArrowheads="1"/>
          </p:cNvSpPr>
          <p:nvPr/>
        </p:nvSpPr>
        <p:spPr bwMode="auto">
          <a:xfrm>
            <a:off x="496200" y="4724400"/>
            <a:ext cx="2133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solidFill>
                  <a:srgbClr val="FF9900"/>
                </a:solidFill>
              </a:rPr>
              <a:t>Perceptron loss max(0, -z)</a:t>
            </a:r>
          </a:p>
        </p:txBody>
      </p:sp>
      <p:sp>
        <p:nvSpPr>
          <p:cNvPr id="2" name="TextBox 1"/>
          <p:cNvSpPr txBox="1"/>
          <p:nvPr/>
        </p:nvSpPr>
        <p:spPr>
          <a:xfrm>
            <a:off x="6975640" y="620475"/>
            <a:ext cx="2092160" cy="646331"/>
          </a:xfrm>
          <a:prstGeom prst="rect">
            <a:avLst/>
          </a:prstGeom>
          <a:noFill/>
        </p:spPr>
        <p:txBody>
          <a:bodyPr wrap="square" rtlCol="0">
            <a:spAutoFit/>
          </a:bodyPr>
          <a:lstStyle/>
          <a:p>
            <a:r>
              <a:rPr lang="en-US" dirty="0" smtClean="0"/>
              <a:t>The risk is the average of the loss.</a:t>
            </a:r>
            <a:endParaRPr lang="en-US" dirty="0"/>
          </a:p>
        </p:txBody>
      </p:sp>
      <p:sp>
        <p:nvSpPr>
          <p:cNvPr id="3" name="Slide Number Placeholder 2"/>
          <p:cNvSpPr>
            <a:spLocks noGrp="1"/>
          </p:cNvSpPr>
          <p:nvPr>
            <p:ph type="sldNum" sz="quarter" idx="12"/>
          </p:nvPr>
        </p:nvSpPr>
        <p:spPr/>
        <p:txBody>
          <a:bodyPr/>
          <a:lstStyle/>
          <a:p>
            <a:fld id="{DF7AE947-2A1D-49DB-AAF9-66B4A4AB3439}" type="slidenum">
              <a:rPr lang="en-US" smtClean="0"/>
              <a:t>26</a:t>
            </a:fld>
            <a:endParaRPr lang="en-US"/>
          </a:p>
        </p:txBody>
      </p:sp>
    </p:spTree>
    <p:extLst>
      <p:ext uri="{BB962C8B-B14F-4D97-AF65-F5344CB8AC3E}">
        <p14:creationId xmlns:p14="http://schemas.microsoft.com/office/powerpoint/2010/main" val="6485558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4572000" y="2613600"/>
            <a:ext cx="3456000" cy="3211200"/>
          </a:xfrm>
          <a:custGeom>
            <a:avLst/>
            <a:gdLst>
              <a:gd name="connsiteX0" fmla="*/ 86400 w 3456000"/>
              <a:gd name="connsiteY0" fmla="*/ 316800 h 3211200"/>
              <a:gd name="connsiteX1" fmla="*/ 388800 w 3456000"/>
              <a:gd name="connsiteY1" fmla="*/ 0 h 3211200"/>
              <a:gd name="connsiteX2" fmla="*/ 3456000 w 3456000"/>
              <a:gd name="connsiteY2" fmla="*/ 2865600 h 3211200"/>
              <a:gd name="connsiteX3" fmla="*/ 3110400 w 3456000"/>
              <a:gd name="connsiteY3" fmla="*/ 3211200 h 3211200"/>
              <a:gd name="connsiteX4" fmla="*/ 0 w 3456000"/>
              <a:gd name="connsiteY4" fmla="*/ 302400 h 321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000" h="3211200">
                <a:moveTo>
                  <a:pt x="86400" y="316800"/>
                </a:moveTo>
                <a:lnTo>
                  <a:pt x="388800" y="0"/>
                </a:lnTo>
                <a:lnTo>
                  <a:pt x="3456000" y="2865600"/>
                </a:lnTo>
                <a:lnTo>
                  <a:pt x="3110400" y="3211200"/>
                </a:lnTo>
                <a:lnTo>
                  <a:pt x="0" y="302400"/>
                </a:lnTo>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086" name="Rectangle 38"/>
          <p:cNvSpPr>
            <a:spLocks noGrp="1" noChangeArrowheads="1"/>
          </p:cNvSpPr>
          <p:nvPr>
            <p:ph type="title"/>
          </p:nvPr>
        </p:nvSpPr>
        <p:spPr>
          <a:xfrm>
            <a:off x="927100" y="228600"/>
            <a:ext cx="7772400" cy="1143000"/>
          </a:xfrm>
        </p:spPr>
        <p:txBody>
          <a:bodyPr/>
          <a:lstStyle/>
          <a:p>
            <a:r>
              <a:rPr lang="en-US" altLang="en-US" dirty="0" smtClean="0"/>
              <a:t>Maximizing the </a:t>
            </a:r>
            <a:r>
              <a:rPr lang="en-US" altLang="en-US" dirty="0" smtClean="0"/>
              <a:t>margin</a:t>
            </a:r>
            <a:endParaRPr lang="en-US" altLang="en-US" dirty="0"/>
          </a:p>
        </p:txBody>
      </p:sp>
      <p:sp>
        <p:nvSpPr>
          <p:cNvPr id="2" name="Slide Number Placeholder 1"/>
          <p:cNvSpPr>
            <a:spLocks noGrp="1"/>
          </p:cNvSpPr>
          <p:nvPr>
            <p:ph type="sldNum" sz="quarter" idx="12"/>
          </p:nvPr>
        </p:nvSpPr>
        <p:spPr/>
        <p:txBody>
          <a:bodyPr/>
          <a:lstStyle/>
          <a:p>
            <a:fld id="{DF7AE947-2A1D-49DB-AAF9-66B4A4AB3439}" type="slidenum">
              <a:rPr lang="en-US" smtClean="0"/>
              <a:t>27</a:t>
            </a:fld>
            <a:endParaRPr lang="en-US" dirty="0"/>
          </a:p>
        </p:txBody>
      </p:sp>
      <p:grpSp>
        <p:nvGrpSpPr>
          <p:cNvPr id="139" name="Group 138"/>
          <p:cNvGrpSpPr/>
          <p:nvPr/>
        </p:nvGrpSpPr>
        <p:grpSpPr>
          <a:xfrm>
            <a:off x="4148913" y="2435225"/>
            <a:ext cx="4160838" cy="3919538"/>
            <a:chOff x="0" y="2435225"/>
            <a:chExt cx="4160838" cy="3919538"/>
          </a:xfrm>
        </p:grpSpPr>
        <p:sp>
          <p:nvSpPr>
            <p:cNvPr id="140" name="Oval 39"/>
            <p:cNvSpPr>
              <a:spLocks noChangeArrowheads="1"/>
            </p:cNvSpPr>
            <p:nvPr/>
          </p:nvSpPr>
          <p:spPr bwMode="auto">
            <a:xfrm>
              <a:off x="1598613" y="5532438"/>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141" name="Oval 40"/>
            <p:cNvSpPr>
              <a:spLocks noChangeArrowheads="1"/>
            </p:cNvSpPr>
            <p:nvPr/>
          </p:nvSpPr>
          <p:spPr bwMode="auto">
            <a:xfrm>
              <a:off x="1446213" y="5313363"/>
              <a:ext cx="103187" cy="96837"/>
            </a:xfrm>
            <a:prstGeom prst="ellipse">
              <a:avLst/>
            </a:prstGeom>
            <a:solidFill>
              <a:srgbClr val="FFFFFF"/>
            </a:solidFill>
            <a:ln w="26988" cap="rnd">
              <a:solidFill>
                <a:srgbClr val="000000"/>
              </a:solidFill>
              <a:round/>
              <a:headEnd/>
              <a:tailEnd/>
            </a:ln>
          </p:spPr>
          <p:txBody>
            <a:bodyPr/>
            <a:lstStyle/>
            <a:p>
              <a:endParaRPr lang="en-US"/>
            </a:p>
          </p:txBody>
        </p:sp>
        <p:sp>
          <p:nvSpPr>
            <p:cNvPr id="142" name="Oval 41"/>
            <p:cNvSpPr>
              <a:spLocks noChangeArrowheads="1"/>
            </p:cNvSpPr>
            <p:nvPr/>
          </p:nvSpPr>
          <p:spPr bwMode="auto">
            <a:xfrm>
              <a:off x="2232025" y="5314950"/>
              <a:ext cx="100013" cy="96838"/>
            </a:xfrm>
            <a:prstGeom prst="ellipse">
              <a:avLst/>
            </a:prstGeom>
            <a:solidFill>
              <a:srgbClr val="FFFFFF"/>
            </a:solidFill>
            <a:ln w="26988" cap="rnd">
              <a:solidFill>
                <a:srgbClr val="000000"/>
              </a:solidFill>
              <a:round/>
              <a:headEnd/>
              <a:tailEnd/>
            </a:ln>
          </p:spPr>
          <p:txBody>
            <a:bodyPr/>
            <a:lstStyle/>
            <a:p>
              <a:endParaRPr lang="en-US"/>
            </a:p>
          </p:txBody>
        </p:sp>
        <p:sp>
          <p:nvSpPr>
            <p:cNvPr id="143" name="Oval 42"/>
            <p:cNvSpPr>
              <a:spLocks noChangeArrowheads="1"/>
            </p:cNvSpPr>
            <p:nvPr/>
          </p:nvSpPr>
          <p:spPr bwMode="auto">
            <a:xfrm>
              <a:off x="1203325" y="5281613"/>
              <a:ext cx="100013" cy="98425"/>
            </a:xfrm>
            <a:prstGeom prst="ellipse">
              <a:avLst/>
            </a:prstGeom>
            <a:solidFill>
              <a:srgbClr val="FFFFFF"/>
            </a:solidFill>
            <a:ln w="26988" cap="rnd">
              <a:solidFill>
                <a:srgbClr val="000000"/>
              </a:solidFill>
              <a:round/>
              <a:headEnd/>
              <a:tailEnd/>
            </a:ln>
          </p:spPr>
          <p:txBody>
            <a:bodyPr/>
            <a:lstStyle/>
            <a:p>
              <a:endParaRPr lang="en-US"/>
            </a:p>
          </p:txBody>
        </p:sp>
        <p:sp>
          <p:nvSpPr>
            <p:cNvPr id="144" name="Oval 43"/>
            <p:cNvSpPr>
              <a:spLocks noChangeArrowheads="1"/>
            </p:cNvSpPr>
            <p:nvPr/>
          </p:nvSpPr>
          <p:spPr bwMode="auto">
            <a:xfrm>
              <a:off x="760413" y="4660900"/>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146" name="Oval 45"/>
            <p:cNvSpPr>
              <a:spLocks noChangeArrowheads="1"/>
            </p:cNvSpPr>
            <p:nvPr/>
          </p:nvSpPr>
          <p:spPr bwMode="auto">
            <a:xfrm>
              <a:off x="2413794" y="4764088"/>
              <a:ext cx="103187" cy="96837"/>
            </a:xfrm>
            <a:prstGeom prst="ellipse">
              <a:avLst/>
            </a:prstGeom>
            <a:solidFill>
              <a:srgbClr val="FFFFFF"/>
            </a:solidFill>
            <a:ln w="26988" cap="rnd">
              <a:solidFill>
                <a:srgbClr val="000000"/>
              </a:solidFill>
              <a:round/>
              <a:headEnd/>
              <a:tailEnd/>
            </a:ln>
          </p:spPr>
          <p:txBody>
            <a:bodyPr/>
            <a:lstStyle/>
            <a:p>
              <a:endParaRPr lang="en-US"/>
            </a:p>
          </p:txBody>
        </p:sp>
        <p:sp>
          <p:nvSpPr>
            <p:cNvPr id="148" name="Oval 47"/>
            <p:cNvSpPr>
              <a:spLocks noChangeArrowheads="1"/>
            </p:cNvSpPr>
            <p:nvPr/>
          </p:nvSpPr>
          <p:spPr bwMode="auto">
            <a:xfrm>
              <a:off x="1847850" y="4568825"/>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150" name="Freeform 49"/>
            <p:cNvSpPr>
              <a:spLocks/>
            </p:cNvSpPr>
            <p:nvPr/>
          </p:nvSpPr>
          <p:spPr bwMode="auto">
            <a:xfrm flipV="1">
              <a:off x="3152775" y="4146550"/>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1" name="Freeform 50"/>
            <p:cNvSpPr>
              <a:spLocks/>
            </p:cNvSpPr>
            <p:nvPr/>
          </p:nvSpPr>
          <p:spPr bwMode="auto">
            <a:xfrm flipV="1">
              <a:off x="3260725" y="4295775"/>
              <a:ext cx="128588" cy="117475"/>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2" name="Freeform 51"/>
            <p:cNvSpPr>
              <a:spLocks/>
            </p:cNvSpPr>
            <p:nvPr/>
          </p:nvSpPr>
          <p:spPr bwMode="auto">
            <a:xfrm flipV="1">
              <a:off x="2384425" y="3419475"/>
              <a:ext cx="128588" cy="115888"/>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 name="Freeform 52"/>
            <p:cNvSpPr>
              <a:spLocks/>
            </p:cNvSpPr>
            <p:nvPr/>
          </p:nvSpPr>
          <p:spPr bwMode="auto">
            <a:xfrm flipV="1">
              <a:off x="2376488" y="408305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4" name="Freeform 53"/>
            <p:cNvSpPr>
              <a:spLocks/>
            </p:cNvSpPr>
            <p:nvPr/>
          </p:nvSpPr>
          <p:spPr bwMode="auto">
            <a:xfrm flipV="1">
              <a:off x="2465388" y="368617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5" name="Freeform 54"/>
            <p:cNvSpPr>
              <a:spLocks/>
            </p:cNvSpPr>
            <p:nvPr/>
          </p:nvSpPr>
          <p:spPr bwMode="auto">
            <a:xfrm flipV="1">
              <a:off x="1933575" y="344805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6" name="Freeform 55"/>
            <p:cNvSpPr>
              <a:spLocks/>
            </p:cNvSpPr>
            <p:nvPr/>
          </p:nvSpPr>
          <p:spPr bwMode="auto">
            <a:xfrm flipV="1">
              <a:off x="2243138" y="326072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7" name="Freeform 56"/>
            <p:cNvSpPr>
              <a:spLocks/>
            </p:cNvSpPr>
            <p:nvPr/>
          </p:nvSpPr>
          <p:spPr bwMode="auto">
            <a:xfrm flipV="1">
              <a:off x="2828925" y="3065463"/>
              <a:ext cx="128588"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8" name="Freeform 57"/>
            <p:cNvSpPr>
              <a:spLocks/>
            </p:cNvSpPr>
            <p:nvPr/>
          </p:nvSpPr>
          <p:spPr bwMode="auto">
            <a:xfrm flipV="1">
              <a:off x="2478088" y="357187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9" name="Freeform 58"/>
            <p:cNvSpPr>
              <a:spLocks/>
            </p:cNvSpPr>
            <p:nvPr/>
          </p:nvSpPr>
          <p:spPr bwMode="auto">
            <a:xfrm flipV="1">
              <a:off x="3175000" y="3332163"/>
              <a:ext cx="125413" cy="115887"/>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0" name="Line 59"/>
            <p:cNvSpPr>
              <a:spLocks noChangeShapeType="1"/>
            </p:cNvSpPr>
            <p:nvPr/>
          </p:nvSpPr>
          <p:spPr bwMode="auto">
            <a:xfrm>
              <a:off x="487363" y="5902325"/>
              <a:ext cx="3532187" cy="0"/>
            </a:xfrm>
            <a:prstGeom prst="line">
              <a:avLst/>
            </a:prstGeom>
            <a:noFill/>
            <a:ln w="27051" cap="rnd">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61" name="Line 60"/>
            <p:cNvSpPr>
              <a:spLocks noChangeShapeType="1"/>
            </p:cNvSpPr>
            <p:nvPr/>
          </p:nvSpPr>
          <p:spPr bwMode="auto">
            <a:xfrm flipV="1">
              <a:off x="487363" y="2505075"/>
              <a:ext cx="1587" cy="339725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2" name="Freeform 61"/>
            <p:cNvSpPr>
              <a:spLocks/>
            </p:cNvSpPr>
            <p:nvPr/>
          </p:nvSpPr>
          <p:spPr bwMode="auto">
            <a:xfrm flipV="1">
              <a:off x="446088" y="2435225"/>
              <a:ext cx="84137" cy="107950"/>
            </a:xfrm>
            <a:custGeom>
              <a:avLst/>
              <a:gdLst>
                <a:gd name="T0" fmla="*/ 0 w 45"/>
                <a:gd name="T1" fmla="*/ 0 h 60"/>
                <a:gd name="T2" fmla="*/ 22 w 45"/>
                <a:gd name="T3" fmla="*/ 60 h 60"/>
                <a:gd name="T4" fmla="*/ 45 w 45"/>
                <a:gd name="T5" fmla="*/ 0 h 60"/>
                <a:gd name="T6" fmla="*/ 22 w 45"/>
                <a:gd name="T7" fmla="*/ 21 h 60"/>
                <a:gd name="T8" fmla="*/ 0 w 45"/>
                <a:gd name="T9" fmla="*/ 0 h 60"/>
              </a:gdLst>
              <a:ahLst/>
              <a:cxnLst>
                <a:cxn ang="0">
                  <a:pos x="T0" y="T1"/>
                </a:cxn>
                <a:cxn ang="0">
                  <a:pos x="T2" y="T3"/>
                </a:cxn>
                <a:cxn ang="0">
                  <a:pos x="T4" y="T5"/>
                </a:cxn>
                <a:cxn ang="0">
                  <a:pos x="T6" y="T7"/>
                </a:cxn>
                <a:cxn ang="0">
                  <a:pos x="T8" y="T9"/>
                </a:cxn>
              </a:cxnLst>
              <a:rect l="0" t="0" r="r" b="b"/>
              <a:pathLst>
                <a:path w="45" h="60">
                  <a:moveTo>
                    <a:pt x="0" y="0"/>
                  </a:moveTo>
                  <a:lnTo>
                    <a:pt x="22" y="60"/>
                  </a:lnTo>
                  <a:lnTo>
                    <a:pt x="45" y="0"/>
                  </a:lnTo>
                  <a:lnTo>
                    <a:pt x="22" y="21"/>
                  </a:lnTo>
                  <a:lnTo>
                    <a:pt x="0" y="0"/>
                  </a:lnTo>
                  <a:close/>
                </a:path>
              </a:pathLst>
            </a:custGeom>
            <a:solidFill>
              <a:srgbClr val="000000"/>
            </a:solidFill>
            <a:ln w="0" cap="rnd">
              <a:solidFill>
                <a:srgbClr val="000000"/>
              </a:solidFill>
              <a:prstDash val="solid"/>
              <a:round/>
              <a:headEnd/>
              <a:tailEnd/>
            </a:ln>
          </p:spPr>
          <p:txBody>
            <a:bodyPr/>
            <a:lstStyle/>
            <a:p>
              <a:endParaRPr lang="en-US"/>
            </a:p>
          </p:txBody>
        </p:sp>
        <p:sp>
          <p:nvSpPr>
            <p:cNvPr id="163" name="Text Box 62"/>
            <p:cNvSpPr txBox="1">
              <a:spLocks noChangeArrowheads="1"/>
            </p:cNvSpPr>
            <p:nvPr/>
          </p:nvSpPr>
          <p:spPr bwMode="auto">
            <a:xfrm>
              <a:off x="3470275" y="5957888"/>
              <a:ext cx="690563"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1</a:t>
              </a:r>
            </a:p>
          </p:txBody>
        </p:sp>
        <p:sp>
          <p:nvSpPr>
            <p:cNvPr id="164" name="Text Box 63"/>
            <p:cNvSpPr txBox="1">
              <a:spLocks noChangeArrowheads="1"/>
            </p:cNvSpPr>
            <p:nvPr/>
          </p:nvSpPr>
          <p:spPr bwMode="auto">
            <a:xfrm>
              <a:off x="0" y="2479675"/>
              <a:ext cx="447675"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2</a:t>
              </a:r>
            </a:p>
          </p:txBody>
        </p:sp>
        <p:sp>
          <p:nvSpPr>
            <p:cNvPr id="166" name="Oval 65"/>
            <p:cNvSpPr>
              <a:spLocks noChangeArrowheads="1"/>
            </p:cNvSpPr>
            <p:nvPr/>
          </p:nvSpPr>
          <p:spPr bwMode="auto">
            <a:xfrm>
              <a:off x="971550" y="4938713"/>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167" name="Oval 66"/>
            <p:cNvSpPr>
              <a:spLocks noChangeArrowheads="1"/>
            </p:cNvSpPr>
            <p:nvPr/>
          </p:nvSpPr>
          <p:spPr bwMode="auto">
            <a:xfrm>
              <a:off x="1852613" y="4989513"/>
              <a:ext cx="100012" cy="96837"/>
            </a:xfrm>
            <a:prstGeom prst="ellipse">
              <a:avLst/>
            </a:prstGeom>
            <a:solidFill>
              <a:srgbClr val="FFFFFF"/>
            </a:solidFill>
            <a:ln w="26988" cap="rnd">
              <a:solidFill>
                <a:srgbClr val="000000"/>
              </a:solidFill>
              <a:round/>
              <a:headEnd/>
              <a:tailEnd/>
            </a:ln>
          </p:spPr>
          <p:txBody>
            <a:bodyPr/>
            <a:lstStyle/>
            <a:p>
              <a:endParaRPr lang="en-US"/>
            </a:p>
          </p:txBody>
        </p:sp>
        <p:sp>
          <p:nvSpPr>
            <p:cNvPr id="168" name="Oval 67"/>
            <p:cNvSpPr>
              <a:spLocks noChangeArrowheads="1"/>
            </p:cNvSpPr>
            <p:nvPr/>
          </p:nvSpPr>
          <p:spPr bwMode="auto">
            <a:xfrm>
              <a:off x="1506538" y="3876675"/>
              <a:ext cx="100012" cy="98425"/>
            </a:xfrm>
            <a:prstGeom prst="ellipse">
              <a:avLst/>
            </a:prstGeom>
            <a:solidFill>
              <a:srgbClr val="FFFFFF"/>
            </a:solidFill>
            <a:ln w="26988" cap="rnd">
              <a:solidFill>
                <a:srgbClr val="000000"/>
              </a:solidFill>
              <a:round/>
              <a:headEnd/>
              <a:tailEnd/>
            </a:ln>
          </p:spPr>
          <p:txBody>
            <a:bodyPr/>
            <a:lstStyle/>
            <a:p>
              <a:endParaRPr lang="en-US"/>
            </a:p>
          </p:txBody>
        </p:sp>
        <p:sp>
          <p:nvSpPr>
            <p:cNvPr id="169" name="Freeform 68"/>
            <p:cNvSpPr>
              <a:spLocks/>
            </p:cNvSpPr>
            <p:nvPr/>
          </p:nvSpPr>
          <p:spPr bwMode="auto">
            <a:xfrm flipV="1">
              <a:off x="2919413" y="447040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0" name="Freeform 69"/>
            <p:cNvSpPr>
              <a:spLocks/>
            </p:cNvSpPr>
            <p:nvPr/>
          </p:nvSpPr>
          <p:spPr bwMode="auto">
            <a:xfrm flipV="1">
              <a:off x="2084388" y="3668713"/>
              <a:ext cx="128587" cy="117475"/>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1" name="Oval 70"/>
            <p:cNvSpPr>
              <a:spLocks noChangeArrowheads="1"/>
            </p:cNvSpPr>
            <p:nvPr/>
          </p:nvSpPr>
          <p:spPr bwMode="auto">
            <a:xfrm>
              <a:off x="2009775" y="4411663"/>
              <a:ext cx="101600" cy="96837"/>
            </a:xfrm>
            <a:prstGeom prst="ellipse">
              <a:avLst/>
            </a:prstGeom>
            <a:solidFill>
              <a:srgbClr val="FFFFFF"/>
            </a:solidFill>
            <a:ln w="26988" cap="rnd">
              <a:solidFill>
                <a:srgbClr val="000000"/>
              </a:solidFill>
              <a:round/>
              <a:headEnd/>
              <a:tailEnd/>
            </a:ln>
          </p:spPr>
          <p:txBody>
            <a:bodyPr/>
            <a:lstStyle/>
            <a:p>
              <a:endParaRPr lang="en-US"/>
            </a:p>
          </p:txBody>
        </p:sp>
      </p:grpSp>
      <p:sp>
        <p:nvSpPr>
          <p:cNvPr id="174" name="Line 64"/>
          <p:cNvSpPr>
            <a:spLocks noChangeShapeType="1"/>
          </p:cNvSpPr>
          <p:nvPr/>
        </p:nvSpPr>
        <p:spPr bwMode="auto">
          <a:xfrm>
            <a:off x="4876800" y="2819400"/>
            <a:ext cx="2971800" cy="2809876"/>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 name="Freeform 100"/>
          <p:cNvSpPr/>
          <p:nvPr/>
        </p:nvSpPr>
        <p:spPr>
          <a:xfrm>
            <a:off x="1232176" y="2285993"/>
            <a:ext cx="2260800" cy="3556800"/>
          </a:xfrm>
          <a:custGeom>
            <a:avLst/>
            <a:gdLst>
              <a:gd name="connsiteX0" fmla="*/ 0 w 2260800"/>
              <a:gd name="connsiteY0" fmla="*/ 172800 h 3556800"/>
              <a:gd name="connsiteX1" fmla="*/ 259200 w 2260800"/>
              <a:gd name="connsiteY1" fmla="*/ 0 h 3556800"/>
              <a:gd name="connsiteX2" fmla="*/ 2260800 w 2260800"/>
              <a:gd name="connsiteY2" fmla="*/ 3412800 h 3556800"/>
              <a:gd name="connsiteX3" fmla="*/ 2001600 w 2260800"/>
              <a:gd name="connsiteY3" fmla="*/ 3556800 h 3556800"/>
              <a:gd name="connsiteX4" fmla="*/ 14400 w 2260800"/>
              <a:gd name="connsiteY4" fmla="*/ 115200 h 355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0800" h="3556800">
                <a:moveTo>
                  <a:pt x="0" y="172800"/>
                </a:moveTo>
                <a:lnTo>
                  <a:pt x="259200" y="0"/>
                </a:lnTo>
                <a:lnTo>
                  <a:pt x="2260800" y="3412800"/>
                </a:lnTo>
                <a:lnTo>
                  <a:pt x="2001600" y="3556800"/>
                </a:lnTo>
                <a:lnTo>
                  <a:pt x="14400" y="115200"/>
                </a:lnTo>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101"/>
          <p:cNvGrpSpPr/>
          <p:nvPr/>
        </p:nvGrpSpPr>
        <p:grpSpPr>
          <a:xfrm>
            <a:off x="189112" y="2416568"/>
            <a:ext cx="4160838" cy="3919538"/>
            <a:chOff x="0" y="2435225"/>
            <a:chExt cx="4160838" cy="3919538"/>
          </a:xfrm>
        </p:grpSpPr>
        <p:sp>
          <p:nvSpPr>
            <p:cNvPr id="103" name="Oval 39"/>
            <p:cNvSpPr>
              <a:spLocks noChangeArrowheads="1"/>
            </p:cNvSpPr>
            <p:nvPr/>
          </p:nvSpPr>
          <p:spPr bwMode="auto">
            <a:xfrm>
              <a:off x="1598613" y="5532438"/>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104" name="Oval 40"/>
            <p:cNvSpPr>
              <a:spLocks noChangeArrowheads="1"/>
            </p:cNvSpPr>
            <p:nvPr/>
          </p:nvSpPr>
          <p:spPr bwMode="auto">
            <a:xfrm>
              <a:off x="1446213" y="5313363"/>
              <a:ext cx="103187" cy="96837"/>
            </a:xfrm>
            <a:prstGeom prst="ellipse">
              <a:avLst/>
            </a:prstGeom>
            <a:solidFill>
              <a:srgbClr val="FFFFFF"/>
            </a:solidFill>
            <a:ln w="26988" cap="rnd">
              <a:solidFill>
                <a:srgbClr val="000000"/>
              </a:solidFill>
              <a:round/>
              <a:headEnd/>
              <a:tailEnd/>
            </a:ln>
          </p:spPr>
          <p:txBody>
            <a:bodyPr/>
            <a:lstStyle/>
            <a:p>
              <a:endParaRPr lang="en-US"/>
            </a:p>
          </p:txBody>
        </p:sp>
        <p:sp>
          <p:nvSpPr>
            <p:cNvPr id="105" name="Oval 41"/>
            <p:cNvSpPr>
              <a:spLocks noChangeArrowheads="1"/>
            </p:cNvSpPr>
            <p:nvPr/>
          </p:nvSpPr>
          <p:spPr bwMode="auto">
            <a:xfrm>
              <a:off x="2232025" y="5314950"/>
              <a:ext cx="100013" cy="96838"/>
            </a:xfrm>
            <a:prstGeom prst="ellipse">
              <a:avLst/>
            </a:prstGeom>
            <a:solidFill>
              <a:srgbClr val="FFFFFF"/>
            </a:solidFill>
            <a:ln w="26988" cap="rnd">
              <a:solidFill>
                <a:srgbClr val="000000"/>
              </a:solidFill>
              <a:round/>
              <a:headEnd/>
              <a:tailEnd/>
            </a:ln>
          </p:spPr>
          <p:txBody>
            <a:bodyPr/>
            <a:lstStyle/>
            <a:p>
              <a:endParaRPr lang="en-US"/>
            </a:p>
          </p:txBody>
        </p:sp>
        <p:sp>
          <p:nvSpPr>
            <p:cNvPr id="106" name="Oval 42"/>
            <p:cNvSpPr>
              <a:spLocks noChangeArrowheads="1"/>
            </p:cNvSpPr>
            <p:nvPr/>
          </p:nvSpPr>
          <p:spPr bwMode="auto">
            <a:xfrm>
              <a:off x="1203325" y="5281613"/>
              <a:ext cx="100013" cy="98425"/>
            </a:xfrm>
            <a:prstGeom prst="ellipse">
              <a:avLst/>
            </a:prstGeom>
            <a:solidFill>
              <a:srgbClr val="FFFFFF"/>
            </a:solidFill>
            <a:ln w="26988" cap="rnd">
              <a:solidFill>
                <a:srgbClr val="000000"/>
              </a:solidFill>
              <a:round/>
              <a:headEnd/>
              <a:tailEnd/>
            </a:ln>
          </p:spPr>
          <p:txBody>
            <a:bodyPr/>
            <a:lstStyle/>
            <a:p>
              <a:endParaRPr lang="en-US"/>
            </a:p>
          </p:txBody>
        </p:sp>
        <p:sp>
          <p:nvSpPr>
            <p:cNvPr id="107" name="Oval 43"/>
            <p:cNvSpPr>
              <a:spLocks noChangeArrowheads="1"/>
            </p:cNvSpPr>
            <p:nvPr/>
          </p:nvSpPr>
          <p:spPr bwMode="auto">
            <a:xfrm>
              <a:off x="760413" y="4660900"/>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108" name="Oval 45"/>
            <p:cNvSpPr>
              <a:spLocks noChangeArrowheads="1"/>
            </p:cNvSpPr>
            <p:nvPr/>
          </p:nvSpPr>
          <p:spPr bwMode="auto">
            <a:xfrm>
              <a:off x="2413794" y="4764088"/>
              <a:ext cx="103187" cy="96837"/>
            </a:xfrm>
            <a:prstGeom prst="ellipse">
              <a:avLst/>
            </a:prstGeom>
            <a:solidFill>
              <a:srgbClr val="FFFFFF"/>
            </a:solidFill>
            <a:ln w="26988" cap="rnd">
              <a:solidFill>
                <a:srgbClr val="000000"/>
              </a:solidFill>
              <a:round/>
              <a:headEnd/>
              <a:tailEnd/>
            </a:ln>
          </p:spPr>
          <p:txBody>
            <a:bodyPr/>
            <a:lstStyle/>
            <a:p>
              <a:endParaRPr lang="en-US"/>
            </a:p>
          </p:txBody>
        </p:sp>
        <p:sp>
          <p:nvSpPr>
            <p:cNvPr id="109" name="Oval 47"/>
            <p:cNvSpPr>
              <a:spLocks noChangeArrowheads="1"/>
            </p:cNvSpPr>
            <p:nvPr/>
          </p:nvSpPr>
          <p:spPr bwMode="auto">
            <a:xfrm>
              <a:off x="1847850" y="4568825"/>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110" name="Freeform 49"/>
            <p:cNvSpPr>
              <a:spLocks/>
            </p:cNvSpPr>
            <p:nvPr/>
          </p:nvSpPr>
          <p:spPr bwMode="auto">
            <a:xfrm flipV="1">
              <a:off x="3152775" y="4146550"/>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1" name="Freeform 50"/>
            <p:cNvSpPr>
              <a:spLocks/>
            </p:cNvSpPr>
            <p:nvPr/>
          </p:nvSpPr>
          <p:spPr bwMode="auto">
            <a:xfrm flipV="1">
              <a:off x="3260725" y="4295775"/>
              <a:ext cx="128588" cy="117475"/>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 name="Freeform 51"/>
            <p:cNvSpPr>
              <a:spLocks/>
            </p:cNvSpPr>
            <p:nvPr/>
          </p:nvSpPr>
          <p:spPr bwMode="auto">
            <a:xfrm flipV="1">
              <a:off x="2384425" y="3419475"/>
              <a:ext cx="128588" cy="115888"/>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 name="Freeform 52"/>
            <p:cNvSpPr>
              <a:spLocks/>
            </p:cNvSpPr>
            <p:nvPr/>
          </p:nvSpPr>
          <p:spPr bwMode="auto">
            <a:xfrm flipV="1">
              <a:off x="2376488" y="408305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4" name="Freeform 53"/>
            <p:cNvSpPr>
              <a:spLocks/>
            </p:cNvSpPr>
            <p:nvPr/>
          </p:nvSpPr>
          <p:spPr bwMode="auto">
            <a:xfrm flipV="1">
              <a:off x="2465388" y="368617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5" name="Freeform 54"/>
            <p:cNvSpPr>
              <a:spLocks/>
            </p:cNvSpPr>
            <p:nvPr/>
          </p:nvSpPr>
          <p:spPr bwMode="auto">
            <a:xfrm flipV="1">
              <a:off x="1933575" y="344805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 name="Freeform 55"/>
            <p:cNvSpPr>
              <a:spLocks/>
            </p:cNvSpPr>
            <p:nvPr/>
          </p:nvSpPr>
          <p:spPr bwMode="auto">
            <a:xfrm flipV="1">
              <a:off x="2243138" y="326072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 name="Freeform 56"/>
            <p:cNvSpPr>
              <a:spLocks/>
            </p:cNvSpPr>
            <p:nvPr/>
          </p:nvSpPr>
          <p:spPr bwMode="auto">
            <a:xfrm flipV="1">
              <a:off x="2828925" y="3065463"/>
              <a:ext cx="128588"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8" name="Freeform 57"/>
            <p:cNvSpPr>
              <a:spLocks/>
            </p:cNvSpPr>
            <p:nvPr/>
          </p:nvSpPr>
          <p:spPr bwMode="auto">
            <a:xfrm flipV="1">
              <a:off x="2478088" y="357187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9" name="Freeform 58"/>
            <p:cNvSpPr>
              <a:spLocks/>
            </p:cNvSpPr>
            <p:nvPr/>
          </p:nvSpPr>
          <p:spPr bwMode="auto">
            <a:xfrm flipV="1">
              <a:off x="3175000" y="3332163"/>
              <a:ext cx="125413" cy="115887"/>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0" name="Line 59"/>
            <p:cNvSpPr>
              <a:spLocks noChangeShapeType="1"/>
            </p:cNvSpPr>
            <p:nvPr/>
          </p:nvSpPr>
          <p:spPr bwMode="auto">
            <a:xfrm>
              <a:off x="487363" y="5902325"/>
              <a:ext cx="3532187" cy="0"/>
            </a:xfrm>
            <a:prstGeom prst="line">
              <a:avLst/>
            </a:prstGeom>
            <a:noFill/>
            <a:ln w="27051" cap="rnd">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21" name="Line 60"/>
            <p:cNvSpPr>
              <a:spLocks noChangeShapeType="1"/>
            </p:cNvSpPr>
            <p:nvPr/>
          </p:nvSpPr>
          <p:spPr bwMode="auto">
            <a:xfrm flipV="1">
              <a:off x="487363" y="2505075"/>
              <a:ext cx="1587" cy="339725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 name="Freeform 61"/>
            <p:cNvSpPr>
              <a:spLocks/>
            </p:cNvSpPr>
            <p:nvPr/>
          </p:nvSpPr>
          <p:spPr bwMode="auto">
            <a:xfrm flipV="1">
              <a:off x="446088" y="2435225"/>
              <a:ext cx="84137" cy="107950"/>
            </a:xfrm>
            <a:custGeom>
              <a:avLst/>
              <a:gdLst>
                <a:gd name="T0" fmla="*/ 0 w 45"/>
                <a:gd name="T1" fmla="*/ 0 h 60"/>
                <a:gd name="T2" fmla="*/ 22 w 45"/>
                <a:gd name="T3" fmla="*/ 60 h 60"/>
                <a:gd name="T4" fmla="*/ 45 w 45"/>
                <a:gd name="T5" fmla="*/ 0 h 60"/>
                <a:gd name="T6" fmla="*/ 22 w 45"/>
                <a:gd name="T7" fmla="*/ 21 h 60"/>
                <a:gd name="T8" fmla="*/ 0 w 45"/>
                <a:gd name="T9" fmla="*/ 0 h 60"/>
              </a:gdLst>
              <a:ahLst/>
              <a:cxnLst>
                <a:cxn ang="0">
                  <a:pos x="T0" y="T1"/>
                </a:cxn>
                <a:cxn ang="0">
                  <a:pos x="T2" y="T3"/>
                </a:cxn>
                <a:cxn ang="0">
                  <a:pos x="T4" y="T5"/>
                </a:cxn>
                <a:cxn ang="0">
                  <a:pos x="T6" y="T7"/>
                </a:cxn>
                <a:cxn ang="0">
                  <a:pos x="T8" y="T9"/>
                </a:cxn>
              </a:cxnLst>
              <a:rect l="0" t="0" r="r" b="b"/>
              <a:pathLst>
                <a:path w="45" h="60">
                  <a:moveTo>
                    <a:pt x="0" y="0"/>
                  </a:moveTo>
                  <a:lnTo>
                    <a:pt x="22" y="60"/>
                  </a:lnTo>
                  <a:lnTo>
                    <a:pt x="45" y="0"/>
                  </a:lnTo>
                  <a:lnTo>
                    <a:pt x="22" y="21"/>
                  </a:lnTo>
                  <a:lnTo>
                    <a:pt x="0" y="0"/>
                  </a:lnTo>
                  <a:close/>
                </a:path>
              </a:pathLst>
            </a:custGeom>
            <a:solidFill>
              <a:srgbClr val="000000"/>
            </a:solidFill>
            <a:ln w="0" cap="rnd">
              <a:solidFill>
                <a:srgbClr val="000000"/>
              </a:solidFill>
              <a:prstDash val="solid"/>
              <a:round/>
              <a:headEnd/>
              <a:tailEnd/>
            </a:ln>
          </p:spPr>
          <p:txBody>
            <a:bodyPr/>
            <a:lstStyle/>
            <a:p>
              <a:endParaRPr lang="en-US"/>
            </a:p>
          </p:txBody>
        </p:sp>
        <p:sp>
          <p:nvSpPr>
            <p:cNvPr id="123" name="Text Box 62"/>
            <p:cNvSpPr txBox="1">
              <a:spLocks noChangeArrowheads="1"/>
            </p:cNvSpPr>
            <p:nvPr/>
          </p:nvSpPr>
          <p:spPr bwMode="auto">
            <a:xfrm>
              <a:off x="3470275" y="5957888"/>
              <a:ext cx="690563"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1</a:t>
              </a:r>
            </a:p>
          </p:txBody>
        </p:sp>
        <p:sp>
          <p:nvSpPr>
            <p:cNvPr id="124" name="Text Box 63"/>
            <p:cNvSpPr txBox="1">
              <a:spLocks noChangeArrowheads="1"/>
            </p:cNvSpPr>
            <p:nvPr/>
          </p:nvSpPr>
          <p:spPr bwMode="auto">
            <a:xfrm>
              <a:off x="0" y="2479675"/>
              <a:ext cx="447675"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2</a:t>
              </a:r>
            </a:p>
          </p:txBody>
        </p:sp>
        <p:sp>
          <p:nvSpPr>
            <p:cNvPr id="125" name="Oval 65"/>
            <p:cNvSpPr>
              <a:spLocks noChangeArrowheads="1"/>
            </p:cNvSpPr>
            <p:nvPr/>
          </p:nvSpPr>
          <p:spPr bwMode="auto">
            <a:xfrm>
              <a:off x="971550" y="4938713"/>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126" name="Oval 66"/>
            <p:cNvSpPr>
              <a:spLocks noChangeArrowheads="1"/>
            </p:cNvSpPr>
            <p:nvPr/>
          </p:nvSpPr>
          <p:spPr bwMode="auto">
            <a:xfrm>
              <a:off x="1852613" y="4989513"/>
              <a:ext cx="100012" cy="96837"/>
            </a:xfrm>
            <a:prstGeom prst="ellipse">
              <a:avLst/>
            </a:prstGeom>
            <a:solidFill>
              <a:srgbClr val="FFFFFF"/>
            </a:solidFill>
            <a:ln w="26988" cap="rnd">
              <a:solidFill>
                <a:srgbClr val="000000"/>
              </a:solidFill>
              <a:round/>
              <a:headEnd/>
              <a:tailEnd/>
            </a:ln>
          </p:spPr>
          <p:txBody>
            <a:bodyPr/>
            <a:lstStyle/>
            <a:p>
              <a:endParaRPr lang="en-US"/>
            </a:p>
          </p:txBody>
        </p:sp>
        <p:sp>
          <p:nvSpPr>
            <p:cNvPr id="127" name="Oval 67"/>
            <p:cNvSpPr>
              <a:spLocks noChangeArrowheads="1"/>
            </p:cNvSpPr>
            <p:nvPr/>
          </p:nvSpPr>
          <p:spPr bwMode="auto">
            <a:xfrm>
              <a:off x="1506538" y="3876675"/>
              <a:ext cx="100012" cy="98425"/>
            </a:xfrm>
            <a:prstGeom prst="ellipse">
              <a:avLst/>
            </a:prstGeom>
            <a:solidFill>
              <a:srgbClr val="FFFFFF"/>
            </a:solidFill>
            <a:ln w="26988" cap="rnd">
              <a:solidFill>
                <a:srgbClr val="000000"/>
              </a:solidFill>
              <a:round/>
              <a:headEnd/>
              <a:tailEnd/>
            </a:ln>
          </p:spPr>
          <p:txBody>
            <a:bodyPr/>
            <a:lstStyle/>
            <a:p>
              <a:endParaRPr lang="en-US"/>
            </a:p>
          </p:txBody>
        </p:sp>
        <p:sp>
          <p:nvSpPr>
            <p:cNvPr id="128" name="Freeform 68"/>
            <p:cNvSpPr>
              <a:spLocks/>
            </p:cNvSpPr>
            <p:nvPr/>
          </p:nvSpPr>
          <p:spPr bwMode="auto">
            <a:xfrm flipV="1">
              <a:off x="2919413" y="447040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9" name="Freeform 69"/>
            <p:cNvSpPr>
              <a:spLocks/>
            </p:cNvSpPr>
            <p:nvPr/>
          </p:nvSpPr>
          <p:spPr bwMode="auto">
            <a:xfrm flipV="1">
              <a:off x="2084388" y="3668713"/>
              <a:ext cx="128587" cy="117475"/>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0" name="Oval 70"/>
            <p:cNvSpPr>
              <a:spLocks noChangeArrowheads="1"/>
            </p:cNvSpPr>
            <p:nvPr/>
          </p:nvSpPr>
          <p:spPr bwMode="auto">
            <a:xfrm>
              <a:off x="2009775" y="4411663"/>
              <a:ext cx="101600" cy="96837"/>
            </a:xfrm>
            <a:prstGeom prst="ellipse">
              <a:avLst/>
            </a:prstGeom>
            <a:solidFill>
              <a:srgbClr val="FFFFFF"/>
            </a:solidFill>
            <a:ln w="26988" cap="rnd">
              <a:solidFill>
                <a:srgbClr val="000000"/>
              </a:solidFill>
              <a:round/>
              <a:headEnd/>
              <a:tailEnd/>
            </a:ln>
          </p:spPr>
          <p:txBody>
            <a:bodyPr/>
            <a:lstStyle/>
            <a:p>
              <a:endParaRPr lang="en-US"/>
            </a:p>
          </p:txBody>
        </p:sp>
      </p:grpSp>
      <p:sp>
        <p:nvSpPr>
          <p:cNvPr id="131" name="Line 64"/>
          <p:cNvSpPr>
            <a:spLocks noChangeShapeType="1"/>
          </p:cNvSpPr>
          <p:nvPr/>
        </p:nvSpPr>
        <p:spPr bwMode="auto">
          <a:xfrm>
            <a:off x="1392437" y="2376908"/>
            <a:ext cx="1949450" cy="337497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 name="TextBox 131"/>
          <p:cNvSpPr txBox="1"/>
          <p:nvPr/>
        </p:nvSpPr>
        <p:spPr>
          <a:xfrm>
            <a:off x="1481188" y="1752599"/>
            <a:ext cx="2069797" cy="523220"/>
          </a:xfrm>
          <a:prstGeom prst="rect">
            <a:avLst/>
          </a:prstGeom>
          <a:noFill/>
        </p:spPr>
        <p:txBody>
          <a:bodyPr wrap="none" rtlCol="0">
            <a:spAutoFit/>
          </a:bodyPr>
          <a:lstStyle/>
          <a:p>
            <a:r>
              <a:rPr lang="en-US" sz="2800" dirty="0" smtClean="0">
                <a:solidFill>
                  <a:schemeClr val="tx1">
                    <a:lumMod val="50000"/>
                    <a:lumOff val="50000"/>
                  </a:schemeClr>
                </a:solidFill>
              </a:rPr>
              <a:t>Large margin</a:t>
            </a:r>
            <a:endParaRPr lang="en-US" sz="2800" dirty="0">
              <a:solidFill>
                <a:schemeClr val="tx1">
                  <a:lumMod val="50000"/>
                  <a:lumOff val="50000"/>
                </a:schemeClr>
              </a:solidFill>
            </a:endParaRPr>
          </a:p>
        </p:txBody>
      </p:sp>
      <p:sp>
        <p:nvSpPr>
          <p:cNvPr id="133" name="TextBox 132"/>
          <p:cNvSpPr txBox="1"/>
          <p:nvPr/>
        </p:nvSpPr>
        <p:spPr>
          <a:xfrm>
            <a:off x="5260631" y="1762773"/>
            <a:ext cx="2674002" cy="523220"/>
          </a:xfrm>
          <a:prstGeom prst="rect">
            <a:avLst/>
          </a:prstGeom>
          <a:noFill/>
        </p:spPr>
        <p:txBody>
          <a:bodyPr wrap="none" rtlCol="0">
            <a:spAutoFit/>
          </a:bodyPr>
          <a:lstStyle/>
          <a:p>
            <a:r>
              <a:rPr lang="en-US" sz="2800" dirty="0" smtClean="0">
                <a:solidFill>
                  <a:schemeClr val="tx1">
                    <a:lumMod val="50000"/>
                    <a:lumOff val="50000"/>
                  </a:schemeClr>
                </a:solidFill>
              </a:rPr>
              <a:t>Optimum margin</a:t>
            </a:r>
            <a:endParaRPr lang="en-US" sz="2800" dirty="0">
              <a:solidFill>
                <a:schemeClr val="tx1">
                  <a:lumMod val="50000"/>
                  <a:lumOff val="50000"/>
                </a:schemeClr>
              </a:solidFill>
            </a:endParaRPr>
          </a:p>
        </p:txBody>
      </p:sp>
      <p:sp>
        <p:nvSpPr>
          <p:cNvPr id="134" name="Rectangle 1052"/>
          <p:cNvSpPr>
            <a:spLocks noChangeArrowheads="1"/>
          </p:cNvSpPr>
          <p:nvPr/>
        </p:nvSpPr>
        <p:spPr bwMode="auto">
          <a:xfrm rot="3490698">
            <a:off x="1334638" y="2571254"/>
            <a:ext cx="9220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 </a:t>
            </a:r>
            <a:r>
              <a:rPr lang="en-US" altLang="en-US" b="0" dirty="0" smtClean="0">
                <a:latin typeface="Arial" pitchFamily="34" charset="0"/>
              </a:rPr>
              <a:t>0</a:t>
            </a:r>
            <a:endParaRPr lang="en-US" altLang="en-US" b="0" dirty="0">
              <a:latin typeface="Arial" pitchFamily="34" charset="0"/>
            </a:endParaRPr>
          </a:p>
        </p:txBody>
      </p:sp>
      <p:sp>
        <p:nvSpPr>
          <p:cNvPr id="145" name="Rectangle 1052"/>
          <p:cNvSpPr>
            <a:spLocks noChangeArrowheads="1"/>
          </p:cNvSpPr>
          <p:nvPr/>
        </p:nvSpPr>
        <p:spPr bwMode="auto">
          <a:xfrm rot="3490698">
            <a:off x="2944363" y="4914540"/>
            <a:ext cx="9220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 </a:t>
            </a:r>
            <a:r>
              <a:rPr lang="en-US" altLang="en-US" b="0" dirty="0" smtClean="0">
                <a:latin typeface="Arial" pitchFamily="34" charset="0"/>
              </a:rPr>
              <a:t>1</a:t>
            </a:r>
            <a:endParaRPr lang="en-US" altLang="en-US" b="0" dirty="0">
              <a:latin typeface="Arial" pitchFamily="34" charset="0"/>
            </a:endParaRPr>
          </a:p>
        </p:txBody>
      </p:sp>
      <p:sp>
        <p:nvSpPr>
          <p:cNvPr id="147" name="Rectangle 1052"/>
          <p:cNvSpPr>
            <a:spLocks noChangeArrowheads="1"/>
          </p:cNvSpPr>
          <p:nvPr/>
        </p:nvSpPr>
        <p:spPr bwMode="auto">
          <a:xfrm rot="3490698">
            <a:off x="2327337" y="5243145"/>
            <a:ext cx="9989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a:t>
            </a:r>
            <a:r>
              <a:rPr lang="en-US" altLang="en-US" b="0" dirty="0" smtClean="0">
                <a:latin typeface="Arial" pitchFamily="34" charset="0"/>
              </a:rPr>
              <a:t>= -1</a:t>
            </a:r>
            <a:endParaRPr lang="en-US" altLang="en-US" b="0" dirty="0">
              <a:latin typeface="Arial" pitchFamily="34" charset="0"/>
            </a:endParaRPr>
          </a:p>
        </p:txBody>
      </p:sp>
      <p:cxnSp>
        <p:nvCxnSpPr>
          <p:cNvPr id="6" name="Straight Arrow Connector 5"/>
          <p:cNvCxnSpPr/>
          <p:nvPr/>
        </p:nvCxnSpPr>
        <p:spPr>
          <a:xfrm flipV="1">
            <a:off x="2602906" y="4295775"/>
            <a:ext cx="402483" cy="21272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49" name="Rectangle 1052"/>
          <p:cNvSpPr>
            <a:spLocks noChangeArrowheads="1"/>
          </p:cNvSpPr>
          <p:nvPr/>
        </p:nvSpPr>
        <p:spPr bwMode="auto">
          <a:xfrm rot="3490698">
            <a:off x="2964524" y="4058525"/>
            <a:ext cx="3642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1" dirty="0">
                <a:latin typeface="Arial" pitchFamily="34" charset="0"/>
              </a:rPr>
              <a:t>w</a:t>
            </a:r>
          </a:p>
        </p:txBody>
      </p:sp>
      <p:sp>
        <p:nvSpPr>
          <p:cNvPr id="7" name="Rectangle 6"/>
          <p:cNvSpPr/>
          <p:nvPr/>
        </p:nvSpPr>
        <p:spPr>
          <a:xfrm>
            <a:off x="1677467" y="6137668"/>
            <a:ext cx="950901" cy="400110"/>
          </a:xfrm>
          <a:prstGeom prst="rect">
            <a:avLst/>
          </a:prstGeom>
        </p:spPr>
        <p:txBody>
          <a:bodyPr wrap="none">
            <a:spAutoFit/>
          </a:bodyPr>
          <a:lstStyle/>
          <a:p>
            <a:r>
              <a:rPr lang="en-US" altLang="en-US" sz="2000" dirty="0" err="1" smtClean="0"/>
              <a:t>ǁ</a:t>
            </a:r>
            <a:r>
              <a:rPr lang="en-US" altLang="en-US" sz="2000" b="1" dirty="0" err="1" smtClean="0"/>
              <a:t>w</a:t>
            </a:r>
            <a:r>
              <a:rPr lang="en-US" altLang="en-US" sz="2000" dirty="0" err="1" smtClean="0"/>
              <a:t>ǁ</a:t>
            </a:r>
            <a:r>
              <a:rPr lang="en-US" altLang="en-US" sz="2000" dirty="0" smtClean="0"/>
              <a:t> = 1</a:t>
            </a:r>
            <a:endParaRPr lang="en-US" sz="2000" dirty="0"/>
          </a:p>
        </p:txBody>
      </p:sp>
      <p:sp>
        <p:nvSpPr>
          <p:cNvPr id="165" name="Rectangle 164"/>
          <p:cNvSpPr/>
          <p:nvPr/>
        </p:nvSpPr>
        <p:spPr>
          <a:xfrm>
            <a:off x="4677290" y="6175927"/>
            <a:ext cx="3165995" cy="400110"/>
          </a:xfrm>
          <a:prstGeom prst="rect">
            <a:avLst/>
          </a:prstGeom>
        </p:spPr>
        <p:txBody>
          <a:bodyPr wrap="none">
            <a:spAutoFit/>
          </a:bodyPr>
          <a:lstStyle/>
          <a:p>
            <a:r>
              <a:rPr lang="en-US" altLang="en-US" sz="2000" dirty="0" err="1" smtClean="0"/>
              <a:t>M</a:t>
            </a:r>
            <a:r>
              <a:rPr lang="en-US" altLang="en-US" sz="2000" baseline="-25000" dirty="0" err="1"/>
              <a:t>opt</a:t>
            </a:r>
            <a:r>
              <a:rPr lang="en-US" altLang="en-US" sz="2000" dirty="0" smtClean="0"/>
              <a:t> </a:t>
            </a:r>
            <a:r>
              <a:rPr lang="en-US" altLang="en-US" sz="2000" dirty="0" smtClean="0"/>
              <a:t>= </a:t>
            </a:r>
            <a:r>
              <a:rPr lang="en-US" altLang="en-US" sz="2000" dirty="0" err="1" smtClean="0"/>
              <a:t>argmax</a:t>
            </a:r>
            <a:r>
              <a:rPr lang="en-US" altLang="en-US" sz="2000" baseline="-25000" dirty="0" err="1" smtClean="0"/>
              <a:t>w</a:t>
            </a:r>
            <a:r>
              <a:rPr lang="en-US" altLang="en-US" sz="2000" dirty="0" smtClean="0"/>
              <a:t> </a:t>
            </a:r>
            <a:r>
              <a:rPr lang="en-US" altLang="en-US" sz="2000" dirty="0" smtClean="0"/>
              <a:t>(</a:t>
            </a:r>
            <a:r>
              <a:rPr lang="en-US" altLang="en-US" sz="2000" dirty="0" smtClean="0"/>
              <a:t>min</a:t>
            </a:r>
            <a:r>
              <a:rPr lang="en-US" altLang="en-US" sz="2000" baseline="-25000" dirty="0" smtClean="0"/>
              <a:t>k</a:t>
            </a:r>
            <a:r>
              <a:rPr lang="en-US" altLang="en-US" sz="2000" dirty="0" smtClean="0"/>
              <a:t>(</a:t>
            </a:r>
            <a:r>
              <a:rPr lang="en-US" altLang="en-US" sz="2000" dirty="0" err="1" smtClean="0"/>
              <a:t>y</a:t>
            </a:r>
            <a:r>
              <a:rPr lang="en-US" altLang="en-US" sz="2000" baseline="30000" dirty="0" err="1" smtClean="0"/>
              <a:t>k</a:t>
            </a:r>
            <a:r>
              <a:rPr lang="en-US" altLang="en-US" sz="2000" dirty="0" err="1" smtClean="0"/>
              <a:t>f</a:t>
            </a:r>
            <a:r>
              <a:rPr lang="en-US" altLang="en-US" sz="2000" dirty="0" smtClean="0"/>
              <a:t>(</a:t>
            </a:r>
            <a:r>
              <a:rPr lang="en-US" altLang="en-US" sz="2000" b="1" dirty="0" err="1" smtClean="0"/>
              <a:t>x</a:t>
            </a:r>
            <a:r>
              <a:rPr lang="en-US" altLang="en-US" sz="2000" baseline="30000" dirty="0" err="1" smtClean="0"/>
              <a:t>k</a:t>
            </a:r>
            <a:r>
              <a:rPr lang="en-US" altLang="en-US" sz="2000" dirty="0" smtClean="0"/>
              <a:t>))</a:t>
            </a:r>
            <a:endParaRPr lang="en-US" sz="2000" dirty="0"/>
          </a:p>
        </p:txBody>
      </p:sp>
      <p:sp>
        <p:nvSpPr>
          <p:cNvPr id="172" name="Rectangle 1052"/>
          <p:cNvSpPr>
            <a:spLocks noChangeArrowheads="1"/>
          </p:cNvSpPr>
          <p:nvPr/>
        </p:nvSpPr>
        <p:spPr bwMode="auto">
          <a:xfrm rot="2692619">
            <a:off x="4991228" y="2939534"/>
            <a:ext cx="9220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 </a:t>
            </a:r>
            <a:r>
              <a:rPr lang="en-US" altLang="en-US" b="0" dirty="0" smtClean="0">
                <a:latin typeface="Arial" pitchFamily="34" charset="0"/>
              </a:rPr>
              <a:t>0</a:t>
            </a:r>
            <a:endParaRPr lang="en-US" altLang="en-US" b="0" dirty="0">
              <a:latin typeface="Arial" pitchFamily="34" charset="0"/>
            </a:endParaRPr>
          </a:p>
        </p:txBody>
      </p:sp>
      <p:sp>
        <p:nvSpPr>
          <p:cNvPr id="173" name="Rectangle 1052"/>
          <p:cNvSpPr>
            <a:spLocks noChangeArrowheads="1"/>
          </p:cNvSpPr>
          <p:nvPr/>
        </p:nvSpPr>
        <p:spPr bwMode="auto">
          <a:xfrm rot="2692619">
            <a:off x="7265594" y="4779985"/>
            <a:ext cx="9861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 </a:t>
            </a:r>
            <a:r>
              <a:rPr lang="en-US" altLang="en-US" b="0" dirty="0" smtClean="0">
                <a:latin typeface="Arial" pitchFamily="34" charset="0"/>
              </a:rPr>
              <a:t>M</a:t>
            </a:r>
            <a:endParaRPr lang="en-US" altLang="en-US" b="0" dirty="0">
              <a:latin typeface="Arial" pitchFamily="34" charset="0"/>
            </a:endParaRPr>
          </a:p>
        </p:txBody>
      </p:sp>
      <p:sp>
        <p:nvSpPr>
          <p:cNvPr id="175" name="Rectangle 1052"/>
          <p:cNvSpPr>
            <a:spLocks noChangeArrowheads="1"/>
          </p:cNvSpPr>
          <p:nvPr/>
        </p:nvSpPr>
        <p:spPr bwMode="auto">
          <a:xfrm rot="2692619">
            <a:off x="6553835" y="5289927"/>
            <a:ext cx="10631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a:t>
            </a:r>
            <a:r>
              <a:rPr lang="en-US" altLang="en-US" b="0" dirty="0" smtClean="0">
                <a:latin typeface="Arial" pitchFamily="34" charset="0"/>
              </a:rPr>
              <a:t>= -M</a:t>
            </a:r>
            <a:endParaRPr lang="en-US" altLang="en-US" b="0" dirty="0">
              <a:latin typeface="Arial" pitchFamily="34" charset="0"/>
            </a:endParaRPr>
          </a:p>
        </p:txBody>
      </p:sp>
      <p:cxnSp>
        <p:nvCxnSpPr>
          <p:cNvPr id="176" name="Straight Arrow Connector 175"/>
          <p:cNvCxnSpPr/>
          <p:nvPr/>
        </p:nvCxnSpPr>
        <p:spPr>
          <a:xfrm rot="20361369" flipV="1">
            <a:off x="6646268" y="4289968"/>
            <a:ext cx="402483" cy="21272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77" name="Rectangle 1052"/>
          <p:cNvSpPr>
            <a:spLocks noChangeArrowheads="1"/>
          </p:cNvSpPr>
          <p:nvPr/>
        </p:nvSpPr>
        <p:spPr bwMode="auto">
          <a:xfrm rot="2252067">
            <a:off x="6893566" y="3952546"/>
            <a:ext cx="3642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1" dirty="0">
                <a:latin typeface="Arial" pitchFamily="34" charset="0"/>
              </a:rPr>
              <a:t>w</a:t>
            </a:r>
          </a:p>
        </p:txBody>
      </p:sp>
    </p:spTree>
    <p:extLst>
      <p:ext uri="{BB962C8B-B14F-4D97-AF65-F5344CB8AC3E}">
        <p14:creationId xmlns:p14="http://schemas.microsoft.com/office/powerpoint/2010/main" val="31126827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Linking geometrical </a:t>
            </a:r>
            <a:br>
              <a:rPr lang="en-US" dirty="0" smtClean="0"/>
            </a:br>
            <a:r>
              <a:rPr lang="en-US" dirty="0" smtClean="0"/>
              <a:t>and functional margin</a:t>
            </a:r>
            <a:endParaRPr lang="en-US" dirty="0"/>
          </a:p>
        </p:txBody>
      </p:sp>
      <p:sp>
        <p:nvSpPr>
          <p:cNvPr id="3" name="Slide Number Placeholder 2"/>
          <p:cNvSpPr>
            <a:spLocks noGrp="1"/>
          </p:cNvSpPr>
          <p:nvPr>
            <p:ph type="sldNum" sz="quarter" idx="12"/>
          </p:nvPr>
        </p:nvSpPr>
        <p:spPr/>
        <p:txBody>
          <a:bodyPr/>
          <a:lstStyle/>
          <a:p>
            <a:fld id="{DF7AE947-2A1D-49DB-AAF9-66B4A4AB3439}" type="slidenum">
              <a:rPr lang="en-US" smtClean="0"/>
              <a:t>28</a:t>
            </a:fld>
            <a:endParaRPr lang="en-US"/>
          </a:p>
        </p:txBody>
      </p:sp>
      <p:grpSp>
        <p:nvGrpSpPr>
          <p:cNvPr id="42" name="Group 41"/>
          <p:cNvGrpSpPr/>
          <p:nvPr/>
        </p:nvGrpSpPr>
        <p:grpSpPr>
          <a:xfrm>
            <a:off x="13687" y="1722564"/>
            <a:ext cx="5619951" cy="5135563"/>
            <a:chOff x="4148913" y="2435225"/>
            <a:chExt cx="4288788" cy="3919538"/>
          </a:xfrm>
        </p:grpSpPr>
        <p:sp>
          <p:nvSpPr>
            <p:cNvPr id="4" name="Freeform 3"/>
            <p:cNvSpPr/>
            <p:nvPr/>
          </p:nvSpPr>
          <p:spPr>
            <a:xfrm>
              <a:off x="4572000" y="2613600"/>
              <a:ext cx="3456000" cy="3211200"/>
            </a:xfrm>
            <a:custGeom>
              <a:avLst/>
              <a:gdLst>
                <a:gd name="connsiteX0" fmla="*/ 86400 w 3456000"/>
                <a:gd name="connsiteY0" fmla="*/ 316800 h 3211200"/>
                <a:gd name="connsiteX1" fmla="*/ 388800 w 3456000"/>
                <a:gd name="connsiteY1" fmla="*/ 0 h 3211200"/>
                <a:gd name="connsiteX2" fmla="*/ 3456000 w 3456000"/>
                <a:gd name="connsiteY2" fmla="*/ 2865600 h 3211200"/>
                <a:gd name="connsiteX3" fmla="*/ 3110400 w 3456000"/>
                <a:gd name="connsiteY3" fmla="*/ 3211200 h 3211200"/>
                <a:gd name="connsiteX4" fmla="*/ 0 w 3456000"/>
                <a:gd name="connsiteY4" fmla="*/ 302400 h 321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000" h="3211200">
                  <a:moveTo>
                    <a:pt x="86400" y="316800"/>
                  </a:moveTo>
                  <a:lnTo>
                    <a:pt x="388800" y="0"/>
                  </a:lnTo>
                  <a:lnTo>
                    <a:pt x="3456000" y="2865600"/>
                  </a:lnTo>
                  <a:lnTo>
                    <a:pt x="3110400" y="3211200"/>
                  </a:lnTo>
                  <a:lnTo>
                    <a:pt x="0" y="302400"/>
                  </a:lnTo>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4148913" y="2435225"/>
              <a:ext cx="4160838" cy="3919538"/>
              <a:chOff x="0" y="2435225"/>
              <a:chExt cx="4160838" cy="3919538"/>
            </a:xfrm>
          </p:grpSpPr>
          <p:sp>
            <p:nvSpPr>
              <p:cNvPr id="23" name="Line 59"/>
              <p:cNvSpPr>
                <a:spLocks noChangeShapeType="1"/>
              </p:cNvSpPr>
              <p:nvPr/>
            </p:nvSpPr>
            <p:spPr bwMode="auto">
              <a:xfrm>
                <a:off x="487363" y="5902325"/>
                <a:ext cx="3532187" cy="0"/>
              </a:xfrm>
              <a:prstGeom prst="line">
                <a:avLst/>
              </a:prstGeom>
              <a:noFill/>
              <a:ln w="27051" cap="rnd">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4" name="Line 60"/>
              <p:cNvSpPr>
                <a:spLocks noChangeShapeType="1"/>
              </p:cNvSpPr>
              <p:nvPr/>
            </p:nvSpPr>
            <p:spPr bwMode="auto">
              <a:xfrm flipV="1">
                <a:off x="487363" y="2505075"/>
                <a:ext cx="1587" cy="339725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Freeform 61"/>
              <p:cNvSpPr>
                <a:spLocks/>
              </p:cNvSpPr>
              <p:nvPr/>
            </p:nvSpPr>
            <p:spPr bwMode="auto">
              <a:xfrm flipV="1">
                <a:off x="446088" y="2435225"/>
                <a:ext cx="84137" cy="107950"/>
              </a:xfrm>
              <a:custGeom>
                <a:avLst/>
                <a:gdLst>
                  <a:gd name="T0" fmla="*/ 0 w 45"/>
                  <a:gd name="T1" fmla="*/ 0 h 60"/>
                  <a:gd name="T2" fmla="*/ 22 w 45"/>
                  <a:gd name="T3" fmla="*/ 60 h 60"/>
                  <a:gd name="T4" fmla="*/ 45 w 45"/>
                  <a:gd name="T5" fmla="*/ 0 h 60"/>
                  <a:gd name="T6" fmla="*/ 22 w 45"/>
                  <a:gd name="T7" fmla="*/ 21 h 60"/>
                  <a:gd name="T8" fmla="*/ 0 w 45"/>
                  <a:gd name="T9" fmla="*/ 0 h 60"/>
                </a:gdLst>
                <a:ahLst/>
                <a:cxnLst>
                  <a:cxn ang="0">
                    <a:pos x="T0" y="T1"/>
                  </a:cxn>
                  <a:cxn ang="0">
                    <a:pos x="T2" y="T3"/>
                  </a:cxn>
                  <a:cxn ang="0">
                    <a:pos x="T4" y="T5"/>
                  </a:cxn>
                  <a:cxn ang="0">
                    <a:pos x="T6" y="T7"/>
                  </a:cxn>
                  <a:cxn ang="0">
                    <a:pos x="T8" y="T9"/>
                  </a:cxn>
                </a:cxnLst>
                <a:rect l="0" t="0" r="r" b="b"/>
                <a:pathLst>
                  <a:path w="45" h="60">
                    <a:moveTo>
                      <a:pt x="0" y="0"/>
                    </a:moveTo>
                    <a:lnTo>
                      <a:pt x="22" y="60"/>
                    </a:lnTo>
                    <a:lnTo>
                      <a:pt x="45" y="0"/>
                    </a:lnTo>
                    <a:lnTo>
                      <a:pt x="22" y="21"/>
                    </a:lnTo>
                    <a:lnTo>
                      <a:pt x="0" y="0"/>
                    </a:lnTo>
                    <a:close/>
                  </a:path>
                </a:pathLst>
              </a:custGeom>
              <a:solidFill>
                <a:srgbClr val="000000"/>
              </a:solidFill>
              <a:ln w="0" cap="rnd">
                <a:solidFill>
                  <a:srgbClr val="000000"/>
                </a:solidFill>
                <a:prstDash val="solid"/>
                <a:round/>
                <a:headEnd/>
                <a:tailEnd/>
              </a:ln>
            </p:spPr>
            <p:txBody>
              <a:bodyPr/>
              <a:lstStyle/>
              <a:p>
                <a:endParaRPr lang="en-US"/>
              </a:p>
            </p:txBody>
          </p:sp>
          <p:sp>
            <p:nvSpPr>
              <p:cNvPr id="26" name="Text Box 62"/>
              <p:cNvSpPr txBox="1">
                <a:spLocks noChangeArrowheads="1"/>
              </p:cNvSpPr>
              <p:nvPr/>
            </p:nvSpPr>
            <p:spPr bwMode="auto">
              <a:xfrm>
                <a:off x="3470275" y="5957888"/>
                <a:ext cx="690563"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1</a:t>
                </a:r>
              </a:p>
            </p:txBody>
          </p:sp>
          <p:sp>
            <p:nvSpPr>
              <p:cNvPr id="27" name="Text Box 63"/>
              <p:cNvSpPr txBox="1">
                <a:spLocks noChangeArrowheads="1"/>
              </p:cNvSpPr>
              <p:nvPr/>
            </p:nvSpPr>
            <p:spPr bwMode="auto">
              <a:xfrm>
                <a:off x="0" y="2479675"/>
                <a:ext cx="447675"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2</a:t>
                </a:r>
              </a:p>
            </p:txBody>
          </p:sp>
        </p:grpSp>
        <p:sp>
          <p:nvSpPr>
            <p:cNvPr id="34" name="Line 64"/>
            <p:cNvSpPr>
              <a:spLocks noChangeShapeType="1"/>
            </p:cNvSpPr>
            <p:nvPr/>
          </p:nvSpPr>
          <p:spPr bwMode="auto">
            <a:xfrm>
              <a:off x="4876800" y="2819400"/>
              <a:ext cx="2971800" cy="2809876"/>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Rectangle 1052"/>
            <p:cNvSpPr>
              <a:spLocks noChangeArrowheads="1"/>
            </p:cNvSpPr>
            <p:nvPr/>
          </p:nvSpPr>
          <p:spPr bwMode="auto">
            <a:xfrm rot="2692619">
              <a:off x="5297893" y="3692225"/>
              <a:ext cx="1616236" cy="281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Arial" pitchFamily="34" charset="0"/>
                </a:rPr>
                <a:t>f(</a:t>
              </a:r>
              <a:r>
                <a:rPr lang="en-US" altLang="en-US" b="1" dirty="0">
                  <a:latin typeface="Arial" pitchFamily="34" charset="0"/>
                </a:rPr>
                <a:t>x</a:t>
              </a:r>
              <a:r>
                <a:rPr lang="en-US" altLang="en-US" dirty="0">
                  <a:latin typeface="Arial" pitchFamily="34" charset="0"/>
                </a:rPr>
                <a:t>) = </a:t>
              </a:r>
              <a:r>
                <a:rPr lang="en-US" altLang="en-US" b="1" dirty="0" smtClean="0">
                  <a:latin typeface="Arial" pitchFamily="34" charset="0"/>
                </a:rPr>
                <a:t>w</a:t>
              </a:r>
              <a:r>
                <a:rPr lang="en-US" altLang="en-US" dirty="0" smtClean="0">
                  <a:latin typeface="Arial" pitchFamily="34" charset="0"/>
                  <a:sym typeface="Symbol" pitchFamily="18" charset="2"/>
                </a:rPr>
                <a:t> </a:t>
              </a:r>
              <a:r>
                <a:rPr lang="en-US" altLang="en-US" dirty="0">
                  <a:latin typeface="Arial" pitchFamily="34" charset="0"/>
                  <a:sym typeface="Symbol" pitchFamily="18" charset="2"/>
                </a:rPr>
                <a:t> </a:t>
              </a:r>
              <a:r>
                <a:rPr lang="en-US" altLang="en-US" b="1" dirty="0" smtClean="0">
                  <a:latin typeface="Arial" pitchFamily="34" charset="0"/>
                </a:rPr>
                <a:t>x</a:t>
              </a:r>
              <a:r>
                <a:rPr lang="en-US" altLang="en-US" b="0" dirty="0" smtClean="0">
                  <a:latin typeface="Arial" pitchFamily="34" charset="0"/>
                </a:rPr>
                <a:t> + b = </a:t>
              </a:r>
              <a:r>
                <a:rPr lang="en-US" altLang="en-US" b="0" dirty="0" smtClean="0">
                  <a:latin typeface="Arial" pitchFamily="34" charset="0"/>
                </a:rPr>
                <a:t>0</a:t>
              </a:r>
              <a:endParaRPr lang="en-US" altLang="en-US" b="0" dirty="0">
                <a:latin typeface="Arial" pitchFamily="34" charset="0"/>
              </a:endParaRPr>
            </a:p>
          </p:txBody>
        </p:sp>
        <p:sp>
          <p:nvSpPr>
            <p:cNvPr id="36" name="Rectangle 1052"/>
            <p:cNvSpPr>
              <a:spLocks noChangeArrowheads="1"/>
            </p:cNvSpPr>
            <p:nvPr/>
          </p:nvSpPr>
          <p:spPr bwMode="auto">
            <a:xfrm rot="2692619">
              <a:off x="6777160" y="4764218"/>
              <a:ext cx="1660541" cy="281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smtClean="0">
                  <a:latin typeface="Arial" pitchFamily="34" charset="0"/>
                </a:rPr>
                <a:t>f(</a:t>
              </a:r>
              <a:r>
                <a:rPr lang="en-US" altLang="en-US" b="1" dirty="0" smtClean="0">
                  <a:latin typeface="Arial" pitchFamily="34" charset="0"/>
                </a:rPr>
                <a:t>x</a:t>
              </a:r>
              <a:r>
                <a:rPr lang="en-US" altLang="en-US" dirty="0" smtClean="0">
                  <a:latin typeface="Arial" pitchFamily="34" charset="0"/>
                </a:rPr>
                <a:t>) = </a:t>
              </a:r>
              <a:r>
                <a:rPr lang="en-US" altLang="en-US" b="1" dirty="0" smtClean="0">
                  <a:latin typeface="Arial" pitchFamily="34" charset="0"/>
                </a:rPr>
                <a:t>w</a:t>
              </a:r>
              <a:r>
                <a:rPr lang="en-US" altLang="en-US" dirty="0" smtClean="0">
                  <a:latin typeface="Arial" pitchFamily="34" charset="0"/>
                  <a:sym typeface="Symbol" pitchFamily="18" charset="2"/>
                </a:rPr>
                <a:t> </a:t>
              </a:r>
              <a:r>
                <a:rPr lang="en-US" altLang="en-US" dirty="0">
                  <a:latin typeface="Arial" pitchFamily="34" charset="0"/>
                  <a:sym typeface="Symbol" pitchFamily="18" charset="2"/>
                </a:rPr>
                <a:t> </a:t>
              </a:r>
              <a:r>
                <a:rPr lang="en-US" altLang="en-US" b="1" dirty="0">
                  <a:latin typeface="Arial" pitchFamily="34" charset="0"/>
                </a:rPr>
                <a:t>x</a:t>
              </a:r>
              <a:r>
                <a:rPr lang="en-US" altLang="en-US" dirty="0">
                  <a:latin typeface="Arial" pitchFamily="34" charset="0"/>
                </a:rPr>
                <a:t> + b = </a:t>
              </a:r>
              <a:r>
                <a:rPr lang="en-US" altLang="en-US" b="0" dirty="0" smtClean="0">
                  <a:latin typeface="Arial" pitchFamily="34" charset="0"/>
                </a:rPr>
                <a:t>1</a:t>
              </a:r>
              <a:endParaRPr lang="en-US" altLang="en-US" b="0" dirty="0">
                <a:latin typeface="Arial" pitchFamily="34" charset="0"/>
              </a:endParaRPr>
            </a:p>
          </p:txBody>
        </p:sp>
        <p:sp>
          <p:nvSpPr>
            <p:cNvPr id="37" name="Rectangle 1052"/>
            <p:cNvSpPr>
              <a:spLocks noChangeArrowheads="1"/>
            </p:cNvSpPr>
            <p:nvPr/>
          </p:nvSpPr>
          <p:spPr bwMode="auto">
            <a:xfrm rot="2692619">
              <a:off x="6155415" y="5159865"/>
              <a:ext cx="1674956" cy="281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Arial" pitchFamily="34" charset="0"/>
                </a:rPr>
                <a:t>f(</a:t>
              </a:r>
              <a:r>
                <a:rPr lang="en-US" altLang="en-US" b="1" dirty="0">
                  <a:latin typeface="Arial" pitchFamily="34" charset="0"/>
                </a:rPr>
                <a:t>x</a:t>
              </a:r>
              <a:r>
                <a:rPr lang="en-US" altLang="en-US" dirty="0">
                  <a:latin typeface="Arial" pitchFamily="34" charset="0"/>
                </a:rPr>
                <a:t>) = </a:t>
              </a:r>
              <a:r>
                <a:rPr lang="en-US" altLang="en-US" b="1" dirty="0" smtClean="0">
                  <a:latin typeface="Arial" pitchFamily="34" charset="0"/>
                </a:rPr>
                <a:t>w</a:t>
              </a:r>
              <a:r>
                <a:rPr lang="en-US" altLang="en-US" dirty="0" smtClean="0">
                  <a:latin typeface="Arial" pitchFamily="34" charset="0"/>
                  <a:sym typeface="Symbol" pitchFamily="18" charset="2"/>
                </a:rPr>
                <a:t> </a:t>
              </a:r>
              <a:r>
                <a:rPr lang="en-US" altLang="en-US" dirty="0">
                  <a:latin typeface="Arial" pitchFamily="34" charset="0"/>
                  <a:sym typeface="Symbol" pitchFamily="18" charset="2"/>
                </a:rPr>
                <a:t> </a:t>
              </a:r>
              <a:r>
                <a:rPr lang="en-US" altLang="en-US" b="1" dirty="0">
                  <a:latin typeface="Arial" pitchFamily="34" charset="0"/>
                </a:rPr>
                <a:t>x</a:t>
              </a:r>
              <a:r>
                <a:rPr lang="en-US" altLang="en-US" dirty="0">
                  <a:latin typeface="Arial" pitchFamily="34" charset="0"/>
                </a:rPr>
                <a:t> + b = </a:t>
              </a:r>
              <a:r>
                <a:rPr lang="en-US" altLang="en-US" b="0" dirty="0" smtClean="0">
                  <a:latin typeface="Arial" pitchFamily="34" charset="0"/>
                </a:rPr>
                <a:t>-1</a:t>
              </a:r>
              <a:endParaRPr lang="en-US" altLang="en-US" b="0" dirty="0">
                <a:latin typeface="Arial" pitchFamily="34" charset="0"/>
              </a:endParaRPr>
            </a:p>
          </p:txBody>
        </p:sp>
        <p:cxnSp>
          <p:nvCxnSpPr>
            <p:cNvPr id="38" name="Straight Arrow Connector 37"/>
            <p:cNvCxnSpPr/>
            <p:nvPr/>
          </p:nvCxnSpPr>
          <p:spPr>
            <a:xfrm rot="20361369" flipV="1">
              <a:off x="6646268" y="4289968"/>
              <a:ext cx="402483" cy="21272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9" name="Rectangle 1052"/>
            <p:cNvSpPr>
              <a:spLocks noChangeArrowheads="1"/>
            </p:cNvSpPr>
            <p:nvPr/>
          </p:nvSpPr>
          <p:spPr bwMode="auto">
            <a:xfrm rot="2252067">
              <a:off x="6893566" y="3952546"/>
              <a:ext cx="3642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1" dirty="0">
                  <a:latin typeface="Arial" pitchFamily="34" charset="0"/>
                </a:rPr>
                <a:t>w</a:t>
              </a:r>
            </a:p>
          </p:txBody>
        </p:sp>
      </p:grpSp>
      <p:sp>
        <p:nvSpPr>
          <p:cNvPr id="43" name="Rectangle 42"/>
          <p:cNvSpPr/>
          <p:nvPr/>
        </p:nvSpPr>
        <p:spPr>
          <a:xfrm>
            <a:off x="1760754" y="2174327"/>
            <a:ext cx="470000" cy="461665"/>
          </a:xfrm>
          <a:prstGeom prst="rect">
            <a:avLst/>
          </a:prstGeom>
        </p:spPr>
        <p:txBody>
          <a:bodyPr wrap="none">
            <a:spAutoFit/>
          </a:bodyPr>
          <a:lstStyle/>
          <a:p>
            <a:r>
              <a:rPr lang="en-US" altLang="en-US" sz="2400" b="1" dirty="0" smtClean="0">
                <a:solidFill>
                  <a:srgbClr val="FF0000"/>
                </a:solidFill>
                <a:latin typeface="Arial" pitchFamily="34" charset="0"/>
              </a:rPr>
              <a:t>x</a:t>
            </a:r>
            <a:r>
              <a:rPr lang="en-US" altLang="en-US" sz="2400" b="1" baseline="30000" dirty="0" smtClean="0">
                <a:solidFill>
                  <a:srgbClr val="FF0000"/>
                </a:solidFill>
                <a:latin typeface="Arial" pitchFamily="34" charset="0"/>
              </a:rPr>
              <a:t>1</a:t>
            </a:r>
            <a:endParaRPr lang="en-US" sz="2400" baseline="30000" dirty="0">
              <a:solidFill>
                <a:srgbClr val="FF0000"/>
              </a:solidFill>
            </a:endParaRPr>
          </a:p>
        </p:txBody>
      </p:sp>
      <p:sp>
        <p:nvSpPr>
          <p:cNvPr id="44" name="Rectangle 43"/>
          <p:cNvSpPr/>
          <p:nvPr/>
        </p:nvSpPr>
        <p:spPr>
          <a:xfrm>
            <a:off x="879389" y="2869004"/>
            <a:ext cx="470000" cy="461665"/>
          </a:xfrm>
          <a:prstGeom prst="rect">
            <a:avLst/>
          </a:prstGeom>
        </p:spPr>
        <p:txBody>
          <a:bodyPr wrap="none">
            <a:spAutoFit/>
          </a:bodyPr>
          <a:lstStyle/>
          <a:p>
            <a:r>
              <a:rPr lang="en-US" altLang="en-US" sz="2400" b="1" dirty="0" smtClean="0">
                <a:solidFill>
                  <a:srgbClr val="0070C0"/>
                </a:solidFill>
                <a:latin typeface="Arial" pitchFamily="34" charset="0"/>
              </a:rPr>
              <a:t>x</a:t>
            </a:r>
            <a:r>
              <a:rPr lang="en-US" altLang="en-US" sz="2400" b="1" baseline="30000" dirty="0" smtClean="0">
                <a:solidFill>
                  <a:srgbClr val="0070C0"/>
                </a:solidFill>
                <a:latin typeface="Arial" pitchFamily="34" charset="0"/>
              </a:rPr>
              <a:t>2</a:t>
            </a:r>
            <a:endParaRPr lang="en-US" sz="2400" baseline="30000" dirty="0">
              <a:solidFill>
                <a:srgbClr val="0070C0"/>
              </a:solidFill>
            </a:endParaRPr>
          </a:p>
        </p:txBody>
      </p:sp>
      <p:cxnSp>
        <p:nvCxnSpPr>
          <p:cNvPr id="46" name="Straight Connector 45"/>
          <p:cNvCxnSpPr/>
          <p:nvPr/>
        </p:nvCxnSpPr>
        <p:spPr>
          <a:xfrm flipV="1">
            <a:off x="1315705" y="2600029"/>
            <a:ext cx="460978" cy="46033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rot="2767922">
            <a:off x="1492642" y="2630873"/>
            <a:ext cx="149843" cy="14353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67"/>
          <p:cNvSpPr>
            <a:spLocks noChangeArrowheads="1"/>
          </p:cNvSpPr>
          <p:nvPr/>
        </p:nvSpPr>
        <p:spPr bwMode="auto">
          <a:xfrm>
            <a:off x="1251644" y="2995884"/>
            <a:ext cx="131054" cy="128961"/>
          </a:xfrm>
          <a:prstGeom prst="ellipse">
            <a:avLst/>
          </a:prstGeom>
          <a:solidFill>
            <a:schemeClr val="tx2"/>
          </a:solidFill>
          <a:ln w="26988" cap="rnd">
            <a:solidFill>
              <a:srgbClr val="000000"/>
            </a:solidFill>
            <a:round/>
            <a:headEnd/>
            <a:tailEnd/>
          </a:ln>
        </p:spPr>
        <p:txBody>
          <a:bodyPr/>
          <a:lstStyle/>
          <a:p>
            <a:endParaRPr lang="en-US"/>
          </a:p>
        </p:txBody>
      </p:sp>
      <p:sp>
        <p:nvSpPr>
          <p:cNvPr id="53" name="Oval 67"/>
          <p:cNvSpPr>
            <a:spLocks noChangeArrowheads="1"/>
          </p:cNvSpPr>
          <p:nvPr/>
        </p:nvSpPr>
        <p:spPr bwMode="auto">
          <a:xfrm>
            <a:off x="1710708" y="2553008"/>
            <a:ext cx="131054" cy="128961"/>
          </a:xfrm>
          <a:prstGeom prst="ellipse">
            <a:avLst/>
          </a:prstGeom>
          <a:solidFill>
            <a:srgbClr val="FF0000"/>
          </a:solidFill>
          <a:ln w="26988" cap="rnd">
            <a:solidFill>
              <a:srgbClr val="C00000"/>
            </a:solidFill>
            <a:round/>
            <a:headEnd/>
            <a:tailEnd/>
          </a:ln>
        </p:spPr>
        <p:txBody>
          <a:bodyPr/>
          <a:lstStyle/>
          <a:p>
            <a:endParaRPr lang="en-US"/>
          </a:p>
        </p:txBody>
      </p:sp>
      <p:sp>
        <p:nvSpPr>
          <p:cNvPr id="54" name="Rectangle 53"/>
          <p:cNvSpPr/>
          <p:nvPr/>
        </p:nvSpPr>
        <p:spPr>
          <a:xfrm rot="2767922">
            <a:off x="3289667" y="4317381"/>
            <a:ext cx="149843" cy="14353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536141" y="1524000"/>
            <a:ext cx="4572000" cy="3693319"/>
          </a:xfrm>
          <a:prstGeom prst="rect">
            <a:avLst/>
          </a:prstGeom>
        </p:spPr>
        <p:txBody>
          <a:bodyPr wrap="square">
            <a:spAutoFit/>
          </a:bodyPr>
          <a:lstStyle/>
          <a:p>
            <a:r>
              <a:rPr lang="en-US" altLang="en-US" dirty="0" smtClean="0"/>
              <a:t>Imagine that we want to impose </a:t>
            </a:r>
            <a:r>
              <a:rPr lang="en-US" altLang="en-US" dirty="0" err="1" smtClean="0"/>
              <a:t>y</a:t>
            </a:r>
            <a:r>
              <a:rPr lang="en-US" altLang="en-US" baseline="30000" dirty="0" err="1" smtClean="0"/>
              <a:t>k</a:t>
            </a:r>
            <a:r>
              <a:rPr lang="en-US" altLang="en-US" baseline="30000" dirty="0" smtClean="0"/>
              <a:t> </a:t>
            </a:r>
            <a:r>
              <a:rPr lang="en-US" altLang="en-US" dirty="0" smtClean="0"/>
              <a:t>f(</a:t>
            </a:r>
            <a:r>
              <a:rPr lang="en-US" altLang="en-US" b="1" dirty="0" err="1" smtClean="0"/>
              <a:t>x</a:t>
            </a:r>
            <a:r>
              <a:rPr lang="en-US" altLang="en-US" baseline="30000" dirty="0" err="1" smtClean="0"/>
              <a:t>k</a:t>
            </a:r>
            <a:r>
              <a:rPr lang="en-US" altLang="en-US" dirty="0" smtClean="0"/>
              <a:t>) ≥ 1</a:t>
            </a:r>
          </a:p>
          <a:p>
            <a:r>
              <a:rPr lang="en-US" altLang="en-US" dirty="0" smtClean="0">
                <a:solidFill>
                  <a:srgbClr val="0070C0"/>
                </a:solidFill>
              </a:rPr>
              <a:t>	</a:t>
            </a:r>
            <a:r>
              <a:rPr lang="en-US" altLang="en-US" dirty="0" err="1" smtClean="0">
                <a:solidFill>
                  <a:srgbClr val="0070C0"/>
                </a:solidFill>
              </a:rPr>
              <a:t>y</a:t>
            </a:r>
            <a:r>
              <a:rPr lang="en-US" altLang="en-US" baseline="30000" dirty="0" err="1" smtClean="0">
                <a:solidFill>
                  <a:srgbClr val="0070C0"/>
                </a:solidFill>
              </a:rPr>
              <a:t>k</a:t>
            </a:r>
            <a:r>
              <a:rPr lang="en-US" altLang="en-US" baseline="30000" dirty="0" smtClean="0">
                <a:solidFill>
                  <a:srgbClr val="0070C0"/>
                </a:solidFill>
              </a:rPr>
              <a:t> </a:t>
            </a:r>
            <a:r>
              <a:rPr lang="en-US" altLang="en-US" dirty="0">
                <a:solidFill>
                  <a:srgbClr val="0070C0"/>
                </a:solidFill>
              </a:rPr>
              <a:t>f(</a:t>
            </a:r>
            <a:r>
              <a:rPr lang="en-US" altLang="en-US" b="1" dirty="0" err="1">
                <a:solidFill>
                  <a:srgbClr val="0070C0"/>
                </a:solidFill>
              </a:rPr>
              <a:t>x</a:t>
            </a:r>
            <a:r>
              <a:rPr lang="en-US" altLang="en-US" baseline="30000" dirty="0" err="1">
                <a:solidFill>
                  <a:srgbClr val="0070C0"/>
                </a:solidFill>
              </a:rPr>
              <a:t>k</a:t>
            </a:r>
            <a:r>
              <a:rPr lang="en-US" altLang="en-US" dirty="0" smtClean="0">
                <a:solidFill>
                  <a:srgbClr val="0070C0"/>
                </a:solidFill>
              </a:rPr>
              <a:t>) is the functional margin</a:t>
            </a:r>
          </a:p>
          <a:p>
            <a:r>
              <a:rPr lang="en-US" altLang="en-US" dirty="0" smtClean="0"/>
              <a:t>Take two points on opposite sides of </a:t>
            </a:r>
            <a:r>
              <a:rPr lang="en-US" altLang="en-US" dirty="0" smtClean="0">
                <a:solidFill>
                  <a:srgbClr val="0070C0"/>
                </a:solidFill>
              </a:rPr>
              <a:t>geometrical margin</a:t>
            </a:r>
            <a:r>
              <a:rPr lang="en-US" altLang="en-US" dirty="0" smtClean="0"/>
              <a:t>:</a:t>
            </a:r>
          </a:p>
          <a:p>
            <a:r>
              <a:rPr lang="en-US" altLang="en-US" b="1" dirty="0">
                <a:latin typeface="Arial" pitchFamily="34" charset="0"/>
              </a:rPr>
              <a:t>w</a:t>
            </a:r>
            <a:r>
              <a:rPr lang="en-US" altLang="en-US" dirty="0">
                <a:latin typeface="Arial" pitchFamily="34" charset="0"/>
                <a:sym typeface="Symbol" pitchFamily="18" charset="2"/>
              </a:rPr>
              <a:t>  </a:t>
            </a:r>
            <a:r>
              <a:rPr lang="en-US" altLang="en-US" b="1" dirty="0" smtClean="0">
                <a:solidFill>
                  <a:srgbClr val="FF0000"/>
                </a:solidFill>
                <a:latin typeface="Arial" pitchFamily="34" charset="0"/>
              </a:rPr>
              <a:t>x</a:t>
            </a:r>
            <a:r>
              <a:rPr lang="en-US" altLang="en-US" b="1" baseline="30000" dirty="0" smtClean="0">
                <a:solidFill>
                  <a:srgbClr val="FF0000"/>
                </a:solidFill>
                <a:latin typeface="Arial" pitchFamily="34" charset="0"/>
              </a:rPr>
              <a:t>1</a:t>
            </a:r>
            <a:r>
              <a:rPr lang="en-US" altLang="en-US" dirty="0" smtClean="0">
                <a:latin typeface="Arial" pitchFamily="34" charset="0"/>
              </a:rPr>
              <a:t> </a:t>
            </a:r>
            <a:r>
              <a:rPr lang="en-US" altLang="en-US" dirty="0">
                <a:latin typeface="Arial" pitchFamily="34" charset="0"/>
              </a:rPr>
              <a:t>+ b = </a:t>
            </a:r>
            <a:r>
              <a:rPr lang="en-US" altLang="en-US" dirty="0" smtClean="0">
                <a:latin typeface="Arial" pitchFamily="34" charset="0"/>
              </a:rPr>
              <a:t>1</a:t>
            </a:r>
          </a:p>
          <a:p>
            <a:r>
              <a:rPr lang="en-US" altLang="en-US" b="1" dirty="0">
                <a:latin typeface="Arial" pitchFamily="34" charset="0"/>
              </a:rPr>
              <a:t>w</a:t>
            </a:r>
            <a:r>
              <a:rPr lang="en-US" altLang="en-US" dirty="0">
                <a:latin typeface="Arial" pitchFamily="34" charset="0"/>
                <a:sym typeface="Symbol" pitchFamily="18" charset="2"/>
              </a:rPr>
              <a:t>  </a:t>
            </a:r>
            <a:r>
              <a:rPr lang="en-US" altLang="en-US" b="1" dirty="0" smtClean="0">
                <a:solidFill>
                  <a:srgbClr val="0070C0"/>
                </a:solidFill>
                <a:latin typeface="Arial" pitchFamily="34" charset="0"/>
              </a:rPr>
              <a:t>x</a:t>
            </a:r>
            <a:r>
              <a:rPr lang="en-US" altLang="en-US" b="1" baseline="30000" dirty="0" smtClean="0">
                <a:solidFill>
                  <a:srgbClr val="0070C0"/>
                </a:solidFill>
                <a:latin typeface="Arial" pitchFamily="34" charset="0"/>
              </a:rPr>
              <a:t>2</a:t>
            </a:r>
            <a:r>
              <a:rPr lang="en-US" altLang="en-US" dirty="0" smtClean="0">
                <a:latin typeface="Arial" pitchFamily="34" charset="0"/>
              </a:rPr>
              <a:t> </a:t>
            </a:r>
            <a:r>
              <a:rPr lang="en-US" altLang="en-US" dirty="0">
                <a:latin typeface="Arial" pitchFamily="34" charset="0"/>
              </a:rPr>
              <a:t>+ b = </a:t>
            </a:r>
            <a:r>
              <a:rPr lang="en-US" altLang="en-US" dirty="0" smtClean="0">
                <a:latin typeface="Arial" pitchFamily="34" charset="0"/>
              </a:rPr>
              <a:t>-1</a:t>
            </a:r>
            <a:endParaRPr lang="en-US" altLang="en-US" dirty="0">
              <a:latin typeface="Arial" pitchFamily="34" charset="0"/>
            </a:endParaRPr>
          </a:p>
          <a:p>
            <a:r>
              <a:rPr lang="en-US" altLang="en-US" dirty="0" smtClean="0">
                <a:latin typeface="+mj-lt"/>
              </a:rPr>
              <a:t>Subtract:</a:t>
            </a:r>
          </a:p>
          <a:p>
            <a:r>
              <a:rPr lang="en-US" altLang="en-US" b="1" dirty="0" smtClean="0">
                <a:latin typeface="Arial" pitchFamily="34" charset="0"/>
              </a:rPr>
              <a:t>w</a:t>
            </a:r>
            <a:r>
              <a:rPr lang="en-US" altLang="en-US" dirty="0" smtClean="0">
                <a:latin typeface="Arial" pitchFamily="34" charset="0"/>
                <a:sym typeface="Symbol" pitchFamily="18" charset="2"/>
              </a:rPr>
              <a:t> </a:t>
            </a:r>
            <a:r>
              <a:rPr lang="en-US" altLang="en-US" dirty="0">
                <a:latin typeface="Arial" pitchFamily="34" charset="0"/>
                <a:sym typeface="Symbol" pitchFamily="18" charset="2"/>
              </a:rPr>
              <a:t> </a:t>
            </a:r>
            <a:r>
              <a:rPr lang="en-US" altLang="en-US" dirty="0" smtClean="0">
                <a:latin typeface="Arial" pitchFamily="34" charset="0"/>
                <a:sym typeface="Symbol" pitchFamily="18" charset="2"/>
              </a:rPr>
              <a:t>(</a:t>
            </a:r>
            <a:r>
              <a:rPr lang="en-US" altLang="en-US" b="1" dirty="0" smtClean="0">
                <a:solidFill>
                  <a:srgbClr val="FF0000"/>
                </a:solidFill>
                <a:latin typeface="Arial" pitchFamily="34" charset="0"/>
              </a:rPr>
              <a:t>x</a:t>
            </a:r>
            <a:r>
              <a:rPr lang="en-US" altLang="en-US" b="1" baseline="30000" dirty="0" smtClean="0">
                <a:solidFill>
                  <a:srgbClr val="FF0000"/>
                </a:solidFill>
                <a:latin typeface="Arial" pitchFamily="34" charset="0"/>
              </a:rPr>
              <a:t>1</a:t>
            </a:r>
            <a:r>
              <a:rPr lang="en-US" altLang="en-US" dirty="0" smtClean="0">
                <a:latin typeface="Arial" pitchFamily="34" charset="0"/>
              </a:rPr>
              <a:t> - </a:t>
            </a:r>
            <a:r>
              <a:rPr lang="en-US" altLang="en-US" b="1" dirty="0">
                <a:solidFill>
                  <a:srgbClr val="0070C0"/>
                </a:solidFill>
                <a:latin typeface="Arial" pitchFamily="34" charset="0"/>
              </a:rPr>
              <a:t>x</a:t>
            </a:r>
            <a:r>
              <a:rPr lang="en-US" altLang="en-US" b="1" baseline="30000" dirty="0">
                <a:solidFill>
                  <a:srgbClr val="0070C0"/>
                </a:solidFill>
                <a:latin typeface="Arial" pitchFamily="34" charset="0"/>
              </a:rPr>
              <a:t>2</a:t>
            </a:r>
            <a:r>
              <a:rPr lang="en-US" altLang="en-US" b="1" baseline="-25000" dirty="0">
                <a:solidFill>
                  <a:srgbClr val="0070C0"/>
                </a:solidFill>
                <a:latin typeface="Arial" pitchFamily="34" charset="0"/>
              </a:rPr>
              <a:t> </a:t>
            </a:r>
            <a:r>
              <a:rPr lang="en-US" altLang="en-US" dirty="0" smtClean="0">
                <a:latin typeface="Arial" pitchFamily="34" charset="0"/>
                <a:sym typeface="Symbol" pitchFamily="18" charset="2"/>
              </a:rPr>
              <a:t>)</a:t>
            </a:r>
            <a:r>
              <a:rPr lang="en-US" altLang="en-US" dirty="0" smtClean="0">
                <a:latin typeface="Arial" pitchFamily="34" charset="0"/>
              </a:rPr>
              <a:t> </a:t>
            </a:r>
            <a:r>
              <a:rPr lang="en-US" altLang="en-US" dirty="0">
                <a:latin typeface="Arial" pitchFamily="34" charset="0"/>
              </a:rPr>
              <a:t>= </a:t>
            </a:r>
            <a:r>
              <a:rPr lang="en-US" altLang="en-US" dirty="0" smtClean="0">
                <a:latin typeface="Arial" pitchFamily="34" charset="0"/>
              </a:rPr>
              <a:t>2</a:t>
            </a:r>
            <a:endParaRPr lang="en-US" altLang="en-US" dirty="0">
              <a:latin typeface="Arial" pitchFamily="34" charset="0"/>
            </a:endParaRPr>
          </a:p>
          <a:p>
            <a:r>
              <a:rPr lang="en-US" altLang="en-US" dirty="0" smtClean="0"/>
              <a:t>The distance between </a:t>
            </a:r>
            <a:r>
              <a:rPr lang="en-US" altLang="en-US" b="1" dirty="0">
                <a:solidFill>
                  <a:srgbClr val="FF0000"/>
                </a:solidFill>
                <a:latin typeface="Arial" pitchFamily="34" charset="0"/>
              </a:rPr>
              <a:t>x</a:t>
            </a:r>
            <a:r>
              <a:rPr lang="en-US" altLang="en-US" b="1" baseline="30000" dirty="0">
                <a:solidFill>
                  <a:srgbClr val="FF0000"/>
                </a:solidFill>
                <a:latin typeface="Arial" pitchFamily="34" charset="0"/>
              </a:rPr>
              <a:t>1</a:t>
            </a:r>
            <a:r>
              <a:rPr lang="en-US" altLang="en-US" b="1" baseline="-25000" dirty="0">
                <a:solidFill>
                  <a:srgbClr val="FF0000"/>
                </a:solidFill>
                <a:latin typeface="Arial" pitchFamily="34" charset="0"/>
              </a:rPr>
              <a:t> </a:t>
            </a:r>
            <a:r>
              <a:rPr lang="en-US" altLang="en-US" dirty="0" smtClean="0"/>
              <a:t>and </a:t>
            </a:r>
            <a:r>
              <a:rPr lang="en-US" altLang="en-US" b="1" dirty="0" smtClean="0">
                <a:solidFill>
                  <a:srgbClr val="0070C0"/>
                </a:solidFill>
                <a:latin typeface="Arial" pitchFamily="34" charset="0"/>
              </a:rPr>
              <a:t>x</a:t>
            </a:r>
            <a:r>
              <a:rPr lang="en-US" altLang="en-US" b="1" baseline="30000" dirty="0" smtClean="0">
                <a:solidFill>
                  <a:srgbClr val="0070C0"/>
                </a:solidFill>
                <a:latin typeface="Arial" pitchFamily="34" charset="0"/>
              </a:rPr>
              <a:t>2</a:t>
            </a:r>
            <a:r>
              <a:rPr lang="en-US" altLang="en-US" b="1" baseline="-25000" dirty="0" smtClean="0">
                <a:solidFill>
                  <a:srgbClr val="0070C0"/>
                </a:solidFill>
                <a:latin typeface="Arial" pitchFamily="34" charset="0"/>
              </a:rPr>
              <a:t> </a:t>
            </a:r>
            <a:r>
              <a:rPr lang="en-US" altLang="en-US" dirty="0" smtClean="0"/>
              <a:t>is:</a:t>
            </a:r>
            <a:endParaRPr lang="en-US" altLang="en-US" dirty="0"/>
          </a:p>
          <a:p>
            <a:r>
              <a:rPr lang="en-US" altLang="en-US" dirty="0" smtClean="0"/>
              <a:t>2 M = ǁ </a:t>
            </a:r>
            <a:r>
              <a:rPr lang="en-US" altLang="en-US" b="1" dirty="0" smtClean="0"/>
              <a:t>x</a:t>
            </a:r>
            <a:r>
              <a:rPr lang="en-US" altLang="en-US" baseline="30000" dirty="0" smtClean="0"/>
              <a:t>1</a:t>
            </a:r>
            <a:r>
              <a:rPr lang="en-US" altLang="en-US" dirty="0" smtClean="0"/>
              <a:t> – </a:t>
            </a:r>
            <a:r>
              <a:rPr lang="en-US" altLang="en-US" b="1" dirty="0" smtClean="0"/>
              <a:t>x</a:t>
            </a:r>
            <a:r>
              <a:rPr lang="en-US" altLang="en-US" baseline="30000" dirty="0" smtClean="0"/>
              <a:t>2</a:t>
            </a:r>
            <a:r>
              <a:rPr lang="en-US" altLang="en-US" dirty="0" smtClean="0"/>
              <a:t> ǁ</a:t>
            </a:r>
          </a:p>
          <a:p>
            <a:r>
              <a:rPr lang="en-US" altLang="en-US" dirty="0" smtClean="0"/>
              <a:t>        = </a:t>
            </a:r>
            <a:r>
              <a:rPr lang="en-US" altLang="en-US" dirty="0" smtClean="0">
                <a:latin typeface="Arial" pitchFamily="34" charset="0"/>
                <a:sym typeface="Symbol" pitchFamily="18" charset="2"/>
              </a:rPr>
              <a:t>(</a:t>
            </a:r>
            <a:r>
              <a:rPr lang="en-US" altLang="en-US" b="1" dirty="0" smtClean="0">
                <a:solidFill>
                  <a:srgbClr val="FF0000"/>
                </a:solidFill>
                <a:latin typeface="Arial" pitchFamily="34" charset="0"/>
              </a:rPr>
              <a:t>x</a:t>
            </a:r>
            <a:r>
              <a:rPr lang="en-US" altLang="en-US" b="1" baseline="30000" dirty="0" smtClean="0">
                <a:solidFill>
                  <a:srgbClr val="FF0000"/>
                </a:solidFill>
                <a:latin typeface="Arial" pitchFamily="34" charset="0"/>
              </a:rPr>
              <a:t>1</a:t>
            </a:r>
            <a:r>
              <a:rPr lang="en-US" altLang="en-US" dirty="0" smtClean="0">
                <a:latin typeface="Arial" pitchFamily="34" charset="0"/>
              </a:rPr>
              <a:t> - </a:t>
            </a:r>
            <a:r>
              <a:rPr lang="en-US" altLang="en-US" b="1" dirty="0" smtClean="0">
                <a:solidFill>
                  <a:srgbClr val="0070C0"/>
                </a:solidFill>
                <a:latin typeface="Arial" pitchFamily="34" charset="0"/>
              </a:rPr>
              <a:t>x</a:t>
            </a:r>
            <a:r>
              <a:rPr lang="en-US" altLang="en-US" b="1" baseline="30000" dirty="0" smtClean="0">
                <a:solidFill>
                  <a:srgbClr val="0070C0"/>
                </a:solidFill>
                <a:latin typeface="Arial" pitchFamily="34" charset="0"/>
              </a:rPr>
              <a:t>2</a:t>
            </a:r>
            <a:r>
              <a:rPr lang="en-US" altLang="en-US" b="1" baseline="-25000" dirty="0" smtClean="0">
                <a:solidFill>
                  <a:srgbClr val="0070C0"/>
                </a:solidFill>
                <a:latin typeface="Arial" pitchFamily="34" charset="0"/>
              </a:rPr>
              <a:t> </a:t>
            </a:r>
            <a:r>
              <a:rPr lang="en-US" altLang="en-US" dirty="0" smtClean="0">
                <a:latin typeface="Arial" pitchFamily="34" charset="0"/>
                <a:sym typeface="Symbol" pitchFamily="18" charset="2"/>
              </a:rPr>
              <a:t>)</a:t>
            </a:r>
            <a:r>
              <a:rPr lang="en-US" altLang="en-US" dirty="0" smtClean="0">
                <a:latin typeface="Arial" pitchFamily="34" charset="0"/>
              </a:rPr>
              <a:t> </a:t>
            </a:r>
            <a:r>
              <a:rPr lang="en-US" altLang="en-US" dirty="0" smtClean="0">
                <a:latin typeface="Arial" pitchFamily="34" charset="0"/>
                <a:sym typeface="Symbol" pitchFamily="18" charset="2"/>
              </a:rPr>
              <a:t> </a:t>
            </a:r>
            <a:r>
              <a:rPr lang="en-US" altLang="en-US" b="1" dirty="0" smtClean="0">
                <a:latin typeface="Arial" pitchFamily="34" charset="0"/>
              </a:rPr>
              <a:t>w/</a:t>
            </a:r>
            <a:r>
              <a:rPr lang="en-US" altLang="en-US" dirty="0" err="1" smtClean="0"/>
              <a:t>ǁ</a:t>
            </a:r>
            <a:r>
              <a:rPr lang="en-US" altLang="en-US" b="1" dirty="0" err="1" smtClean="0">
                <a:latin typeface="Arial" pitchFamily="34" charset="0"/>
              </a:rPr>
              <a:t>w</a:t>
            </a:r>
            <a:r>
              <a:rPr lang="en-US" altLang="en-US" dirty="0" err="1" smtClean="0"/>
              <a:t>ǁ</a:t>
            </a:r>
            <a:endParaRPr lang="en-US" altLang="en-US" dirty="0" smtClean="0"/>
          </a:p>
          <a:p>
            <a:r>
              <a:rPr lang="en-US" altLang="en-US" dirty="0" smtClean="0"/>
              <a:t>        = 2 </a:t>
            </a:r>
            <a:r>
              <a:rPr lang="en-US" altLang="en-US" b="1" dirty="0" smtClean="0">
                <a:latin typeface="Arial" pitchFamily="34" charset="0"/>
              </a:rPr>
              <a:t>/ </a:t>
            </a:r>
            <a:r>
              <a:rPr lang="en-US" altLang="en-US" dirty="0" err="1" smtClean="0"/>
              <a:t>ǁ</a:t>
            </a:r>
            <a:r>
              <a:rPr lang="en-US" altLang="en-US" b="1" dirty="0" err="1" smtClean="0">
                <a:latin typeface="Arial" pitchFamily="34" charset="0"/>
              </a:rPr>
              <a:t>w</a:t>
            </a:r>
            <a:r>
              <a:rPr lang="en-US" altLang="en-US" dirty="0" err="1" smtClean="0"/>
              <a:t>ǁ</a:t>
            </a:r>
            <a:endParaRPr lang="en-US" altLang="en-US" dirty="0" smtClean="0"/>
          </a:p>
          <a:p>
            <a:endParaRPr lang="en-US" dirty="0"/>
          </a:p>
        </p:txBody>
      </p:sp>
      <p:cxnSp>
        <p:nvCxnSpPr>
          <p:cNvPr id="56" name="Straight Arrow Connector 55"/>
          <p:cNvCxnSpPr/>
          <p:nvPr/>
        </p:nvCxnSpPr>
        <p:spPr>
          <a:xfrm rot="20361369" flipV="1">
            <a:off x="4609377" y="5788907"/>
            <a:ext cx="527406" cy="278722"/>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4794446" y="5830644"/>
            <a:ext cx="604653" cy="369332"/>
          </a:xfrm>
          <a:prstGeom prst="rect">
            <a:avLst/>
          </a:prstGeom>
        </p:spPr>
        <p:txBody>
          <a:bodyPr wrap="none">
            <a:spAutoFit/>
          </a:bodyPr>
          <a:lstStyle/>
          <a:p>
            <a:r>
              <a:rPr lang="en-US" altLang="en-US" dirty="0"/>
              <a:t>2 M </a:t>
            </a:r>
            <a:endParaRPr lang="en-US" dirty="0"/>
          </a:p>
        </p:txBody>
      </p:sp>
      <p:sp>
        <p:nvSpPr>
          <p:cNvPr id="58" name="Rectangle 57"/>
          <p:cNvSpPr/>
          <p:nvPr/>
        </p:nvSpPr>
        <p:spPr>
          <a:xfrm>
            <a:off x="6705600" y="5105400"/>
            <a:ext cx="1263487" cy="646331"/>
          </a:xfrm>
          <a:prstGeom prst="rect">
            <a:avLst/>
          </a:prstGeom>
        </p:spPr>
        <p:txBody>
          <a:bodyPr wrap="none">
            <a:spAutoFit/>
          </a:bodyPr>
          <a:lstStyle/>
          <a:p>
            <a:r>
              <a:rPr lang="en-US" altLang="en-US" dirty="0" smtClean="0"/>
              <a:t>M </a:t>
            </a:r>
            <a:r>
              <a:rPr lang="en-US" altLang="en-US" dirty="0"/>
              <a:t>= </a:t>
            </a:r>
            <a:r>
              <a:rPr lang="en-US" altLang="en-US" dirty="0" smtClean="0"/>
              <a:t>1 </a:t>
            </a:r>
            <a:r>
              <a:rPr lang="en-US" altLang="en-US" b="1" dirty="0">
                <a:latin typeface="Arial" pitchFamily="34" charset="0"/>
              </a:rPr>
              <a:t>/ </a:t>
            </a:r>
            <a:r>
              <a:rPr lang="en-US" altLang="en-US" dirty="0" err="1"/>
              <a:t>ǁ</a:t>
            </a:r>
            <a:r>
              <a:rPr lang="en-US" altLang="en-US" b="1" dirty="0" err="1">
                <a:latin typeface="Arial" pitchFamily="34" charset="0"/>
              </a:rPr>
              <a:t>w</a:t>
            </a:r>
            <a:r>
              <a:rPr lang="en-US" altLang="en-US" dirty="0" err="1"/>
              <a:t>ǁ</a:t>
            </a:r>
            <a:endParaRPr lang="en-US" altLang="en-US" dirty="0"/>
          </a:p>
          <a:p>
            <a:endParaRPr lang="en-US" dirty="0"/>
          </a:p>
        </p:txBody>
      </p:sp>
      <p:sp>
        <p:nvSpPr>
          <p:cNvPr id="59" name="Rectangle 58"/>
          <p:cNvSpPr/>
          <p:nvPr/>
        </p:nvSpPr>
        <p:spPr>
          <a:xfrm>
            <a:off x="6553200" y="4958786"/>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53138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86" name="Rectangle 38"/>
          <p:cNvSpPr>
            <a:spLocks noGrp="1" noChangeArrowheads="1"/>
          </p:cNvSpPr>
          <p:nvPr>
            <p:ph type="title"/>
          </p:nvPr>
        </p:nvSpPr>
        <p:spPr>
          <a:xfrm>
            <a:off x="927100" y="228600"/>
            <a:ext cx="7772400" cy="1143000"/>
          </a:xfrm>
        </p:spPr>
        <p:txBody>
          <a:bodyPr/>
          <a:lstStyle/>
          <a:p>
            <a:r>
              <a:rPr lang="en-US" altLang="en-US" dirty="0" smtClean="0"/>
              <a:t>Equivalent formulations</a:t>
            </a:r>
            <a:endParaRPr lang="en-US" altLang="en-US" dirty="0"/>
          </a:p>
        </p:txBody>
      </p:sp>
      <p:sp>
        <p:nvSpPr>
          <p:cNvPr id="2" name="Slide Number Placeholder 1"/>
          <p:cNvSpPr>
            <a:spLocks noGrp="1"/>
          </p:cNvSpPr>
          <p:nvPr>
            <p:ph type="sldNum" sz="quarter" idx="12"/>
          </p:nvPr>
        </p:nvSpPr>
        <p:spPr/>
        <p:txBody>
          <a:bodyPr/>
          <a:lstStyle/>
          <a:p>
            <a:fld id="{DF7AE947-2A1D-49DB-AAF9-66B4A4AB3439}" type="slidenum">
              <a:rPr lang="en-US" smtClean="0"/>
              <a:t>29</a:t>
            </a:fld>
            <a:endParaRPr lang="en-US"/>
          </a:p>
        </p:txBody>
      </p:sp>
      <p:sp>
        <p:nvSpPr>
          <p:cNvPr id="80" name="Freeform 79"/>
          <p:cNvSpPr/>
          <p:nvPr/>
        </p:nvSpPr>
        <p:spPr>
          <a:xfrm>
            <a:off x="4572000" y="2613600"/>
            <a:ext cx="3456000" cy="3211200"/>
          </a:xfrm>
          <a:custGeom>
            <a:avLst/>
            <a:gdLst>
              <a:gd name="connsiteX0" fmla="*/ 86400 w 3456000"/>
              <a:gd name="connsiteY0" fmla="*/ 316800 h 3211200"/>
              <a:gd name="connsiteX1" fmla="*/ 388800 w 3456000"/>
              <a:gd name="connsiteY1" fmla="*/ 0 h 3211200"/>
              <a:gd name="connsiteX2" fmla="*/ 3456000 w 3456000"/>
              <a:gd name="connsiteY2" fmla="*/ 2865600 h 3211200"/>
              <a:gd name="connsiteX3" fmla="*/ 3110400 w 3456000"/>
              <a:gd name="connsiteY3" fmla="*/ 3211200 h 3211200"/>
              <a:gd name="connsiteX4" fmla="*/ 0 w 3456000"/>
              <a:gd name="connsiteY4" fmla="*/ 302400 h 321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000" h="3211200">
                <a:moveTo>
                  <a:pt x="86400" y="316800"/>
                </a:moveTo>
                <a:lnTo>
                  <a:pt x="388800" y="0"/>
                </a:lnTo>
                <a:lnTo>
                  <a:pt x="3456000" y="2865600"/>
                </a:lnTo>
                <a:lnTo>
                  <a:pt x="3110400" y="3211200"/>
                </a:lnTo>
                <a:lnTo>
                  <a:pt x="0" y="302400"/>
                </a:lnTo>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7AE947-2A1D-49DB-AAF9-66B4A4AB3439}" type="slidenum">
              <a:rPr lang="en-US" smtClean="0"/>
              <a:pPr/>
              <a:t>29</a:t>
            </a:fld>
            <a:endParaRPr lang="en-US"/>
          </a:p>
        </p:txBody>
      </p:sp>
      <p:grpSp>
        <p:nvGrpSpPr>
          <p:cNvPr id="82" name="Group 81"/>
          <p:cNvGrpSpPr/>
          <p:nvPr/>
        </p:nvGrpSpPr>
        <p:grpSpPr>
          <a:xfrm>
            <a:off x="4148913" y="2435225"/>
            <a:ext cx="4160838" cy="3919538"/>
            <a:chOff x="0" y="2435225"/>
            <a:chExt cx="4160838" cy="3919538"/>
          </a:xfrm>
        </p:grpSpPr>
        <p:sp>
          <p:nvSpPr>
            <p:cNvPr id="83" name="Oval 39"/>
            <p:cNvSpPr>
              <a:spLocks noChangeArrowheads="1"/>
            </p:cNvSpPr>
            <p:nvPr/>
          </p:nvSpPr>
          <p:spPr bwMode="auto">
            <a:xfrm>
              <a:off x="1598613" y="5532438"/>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84" name="Oval 40"/>
            <p:cNvSpPr>
              <a:spLocks noChangeArrowheads="1"/>
            </p:cNvSpPr>
            <p:nvPr/>
          </p:nvSpPr>
          <p:spPr bwMode="auto">
            <a:xfrm>
              <a:off x="1446213" y="5313363"/>
              <a:ext cx="103187" cy="96837"/>
            </a:xfrm>
            <a:prstGeom prst="ellipse">
              <a:avLst/>
            </a:prstGeom>
            <a:solidFill>
              <a:srgbClr val="FFFFFF"/>
            </a:solidFill>
            <a:ln w="26988" cap="rnd">
              <a:solidFill>
                <a:srgbClr val="000000"/>
              </a:solidFill>
              <a:round/>
              <a:headEnd/>
              <a:tailEnd/>
            </a:ln>
          </p:spPr>
          <p:txBody>
            <a:bodyPr/>
            <a:lstStyle/>
            <a:p>
              <a:endParaRPr lang="en-US"/>
            </a:p>
          </p:txBody>
        </p:sp>
        <p:sp>
          <p:nvSpPr>
            <p:cNvPr id="85" name="Oval 41"/>
            <p:cNvSpPr>
              <a:spLocks noChangeArrowheads="1"/>
            </p:cNvSpPr>
            <p:nvPr/>
          </p:nvSpPr>
          <p:spPr bwMode="auto">
            <a:xfrm>
              <a:off x="2232025" y="5314950"/>
              <a:ext cx="100013" cy="96838"/>
            </a:xfrm>
            <a:prstGeom prst="ellipse">
              <a:avLst/>
            </a:prstGeom>
            <a:solidFill>
              <a:srgbClr val="FFFFFF"/>
            </a:solidFill>
            <a:ln w="26988" cap="rnd">
              <a:solidFill>
                <a:srgbClr val="000000"/>
              </a:solidFill>
              <a:round/>
              <a:headEnd/>
              <a:tailEnd/>
            </a:ln>
          </p:spPr>
          <p:txBody>
            <a:bodyPr/>
            <a:lstStyle/>
            <a:p>
              <a:endParaRPr lang="en-US"/>
            </a:p>
          </p:txBody>
        </p:sp>
        <p:sp>
          <p:nvSpPr>
            <p:cNvPr id="86" name="Oval 42"/>
            <p:cNvSpPr>
              <a:spLocks noChangeArrowheads="1"/>
            </p:cNvSpPr>
            <p:nvPr/>
          </p:nvSpPr>
          <p:spPr bwMode="auto">
            <a:xfrm>
              <a:off x="1203325" y="5281613"/>
              <a:ext cx="100013" cy="98425"/>
            </a:xfrm>
            <a:prstGeom prst="ellipse">
              <a:avLst/>
            </a:prstGeom>
            <a:solidFill>
              <a:srgbClr val="FFFFFF"/>
            </a:solidFill>
            <a:ln w="26988" cap="rnd">
              <a:solidFill>
                <a:srgbClr val="000000"/>
              </a:solidFill>
              <a:round/>
              <a:headEnd/>
              <a:tailEnd/>
            </a:ln>
          </p:spPr>
          <p:txBody>
            <a:bodyPr/>
            <a:lstStyle/>
            <a:p>
              <a:endParaRPr lang="en-US"/>
            </a:p>
          </p:txBody>
        </p:sp>
        <p:sp>
          <p:nvSpPr>
            <p:cNvPr id="87" name="Oval 43"/>
            <p:cNvSpPr>
              <a:spLocks noChangeArrowheads="1"/>
            </p:cNvSpPr>
            <p:nvPr/>
          </p:nvSpPr>
          <p:spPr bwMode="auto">
            <a:xfrm>
              <a:off x="760413" y="4660900"/>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88" name="Oval 45"/>
            <p:cNvSpPr>
              <a:spLocks noChangeArrowheads="1"/>
            </p:cNvSpPr>
            <p:nvPr/>
          </p:nvSpPr>
          <p:spPr bwMode="auto">
            <a:xfrm>
              <a:off x="2413794" y="4764088"/>
              <a:ext cx="103187" cy="96837"/>
            </a:xfrm>
            <a:prstGeom prst="ellipse">
              <a:avLst/>
            </a:prstGeom>
            <a:solidFill>
              <a:srgbClr val="FFFFFF"/>
            </a:solidFill>
            <a:ln w="26988" cap="rnd">
              <a:solidFill>
                <a:srgbClr val="000000"/>
              </a:solidFill>
              <a:round/>
              <a:headEnd/>
              <a:tailEnd/>
            </a:ln>
          </p:spPr>
          <p:txBody>
            <a:bodyPr/>
            <a:lstStyle/>
            <a:p>
              <a:endParaRPr lang="en-US"/>
            </a:p>
          </p:txBody>
        </p:sp>
        <p:sp>
          <p:nvSpPr>
            <p:cNvPr id="89" name="Oval 47"/>
            <p:cNvSpPr>
              <a:spLocks noChangeArrowheads="1"/>
            </p:cNvSpPr>
            <p:nvPr/>
          </p:nvSpPr>
          <p:spPr bwMode="auto">
            <a:xfrm>
              <a:off x="1847850" y="4568825"/>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90" name="Freeform 49"/>
            <p:cNvSpPr>
              <a:spLocks/>
            </p:cNvSpPr>
            <p:nvPr/>
          </p:nvSpPr>
          <p:spPr bwMode="auto">
            <a:xfrm flipV="1">
              <a:off x="3152775" y="4146550"/>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1" name="Freeform 50"/>
            <p:cNvSpPr>
              <a:spLocks/>
            </p:cNvSpPr>
            <p:nvPr/>
          </p:nvSpPr>
          <p:spPr bwMode="auto">
            <a:xfrm flipV="1">
              <a:off x="3260725" y="4295775"/>
              <a:ext cx="128588" cy="117475"/>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 name="Freeform 51"/>
            <p:cNvSpPr>
              <a:spLocks/>
            </p:cNvSpPr>
            <p:nvPr/>
          </p:nvSpPr>
          <p:spPr bwMode="auto">
            <a:xfrm flipV="1">
              <a:off x="2384425" y="3419475"/>
              <a:ext cx="128588" cy="115888"/>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3" name="Freeform 52"/>
            <p:cNvSpPr>
              <a:spLocks/>
            </p:cNvSpPr>
            <p:nvPr/>
          </p:nvSpPr>
          <p:spPr bwMode="auto">
            <a:xfrm flipV="1">
              <a:off x="2376488" y="408305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 name="Freeform 53"/>
            <p:cNvSpPr>
              <a:spLocks/>
            </p:cNvSpPr>
            <p:nvPr/>
          </p:nvSpPr>
          <p:spPr bwMode="auto">
            <a:xfrm flipV="1">
              <a:off x="2465388" y="368617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5" name="Freeform 54"/>
            <p:cNvSpPr>
              <a:spLocks/>
            </p:cNvSpPr>
            <p:nvPr/>
          </p:nvSpPr>
          <p:spPr bwMode="auto">
            <a:xfrm flipV="1">
              <a:off x="1933575" y="344805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6" name="Freeform 55"/>
            <p:cNvSpPr>
              <a:spLocks/>
            </p:cNvSpPr>
            <p:nvPr/>
          </p:nvSpPr>
          <p:spPr bwMode="auto">
            <a:xfrm flipV="1">
              <a:off x="2243138" y="326072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7" name="Freeform 56"/>
            <p:cNvSpPr>
              <a:spLocks/>
            </p:cNvSpPr>
            <p:nvPr/>
          </p:nvSpPr>
          <p:spPr bwMode="auto">
            <a:xfrm flipV="1">
              <a:off x="2828925" y="3065463"/>
              <a:ext cx="128588"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8" name="Freeform 57"/>
            <p:cNvSpPr>
              <a:spLocks/>
            </p:cNvSpPr>
            <p:nvPr/>
          </p:nvSpPr>
          <p:spPr bwMode="auto">
            <a:xfrm flipV="1">
              <a:off x="2478088" y="357187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 name="Freeform 58"/>
            <p:cNvSpPr>
              <a:spLocks/>
            </p:cNvSpPr>
            <p:nvPr/>
          </p:nvSpPr>
          <p:spPr bwMode="auto">
            <a:xfrm flipV="1">
              <a:off x="3175000" y="3332163"/>
              <a:ext cx="125413" cy="115887"/>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 name="Line 59"/>
            <p:cNvSpPr>
              <a:spLocks noChangeShapeType="1"/>
            </p:cNvSpPr>
            <p:nvPr/>
          </p:nvSpPr>
          <p:spPr bwMode="auto">
            <a:xfrm>
              <a:off x="487363" y="5902325"/>
              <a:ext cx="3532187" cy="0"/>
            </a:xfrm>
            <a:prstGeom prst="line">
              <a:avLst/>
            </a:prstGeom>
            <a:noFill/>
            <a:ln w="27051" cap="rnd">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35" name="Line 60"/>
            <p:cNvSpPr>
              <a:spLocks noChangeShapeType="1"/>
            </p:cNvSpPr>
            <p:nvPr/>
          </p:nvSpPr>
          <p:spPr bwMode="auto">
            <a:xfrm flipV="1">
              <a:off x="487363" y="2505075"/>
              <a:ext cx="1587" cy="339725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 name="Freeform 61"/>
            <p:cNvSpPr>
              <a:spLocks/>
            </p:cNvSpPr>
            <p:nvPr/>
          </p:nvSpPr>
          <p:spPr bwMode="auto">
            <a:xfrm flipV="1">
              <a:off x="446088" y="2435225"/>
              <a:ext cx="84137" cy="107950"/>
            </a:xfrm>
            <a:custGeom>
              <a:avLst/>
              <a:gdLst>
                <a:gd name="T0" fmla="*/ 0 w 45"/>
                <a:gd name="T1" fmla="*/ 0 h 60"/>
                <a:gd name="T2" fmla="*/ 22 w 45"/>
                <a:gd name="T3" fmla="*/ 60 h 60"/>
                <a:gd name="T4" fmla="*/ 45 w 45"/>
                <a:gd name="T5" fmla="*/ 0 h 60"/>
                <a:gd name="T6" fmla="*/ 22 w 45"/>
                <a:gd name="T7" fmla="*/ 21 h 60"/>
                <a:gd name="T8" fmla="*/ 0 w 45"/>
                <a:gd name="T9" fmla="*/ 0 h 60"/>
              </a:gdLst>
              <a:ahLst/>
              <a:cxnLst>
                <a:cxn ang="0">
                  <a:pos x="T0" y="T1"/>
                </a:cxn>
                <a:cxn ang="0">
                  <a:pos x="T2" y="T3"/>
                </a:cxn>
                <a:cxn ang="0">
                  <a:pos x="T4" y="T5"/>
                </a:cxn>
                <a:cxn ang="0">
                  <a:pos x="T6" y="T7"/>
                </a:cxn>
                <a:cxn ang="0">
                  <a:pos x="T8" y="T9"/>
                </a:cxn>
              </a:cxnLst>
              <a:rect l="0" t="0" r="r" b="b"/>
              <a:pathLst>
                <a:path w="45" h="60">
                  <a:moveTo>
                    <a:pt x="0" y="0"/>
                  </a:moveTo>
                  <a:lnTo>
                    <a:pt x="22" y="60"/>
                  </a:lnTo>
                  <a:lnTo>
                    <a:pt x="45" y="0"/>
                  </a:lnTo>
                  <a:lnTo>
                    <a:pt x="22" y="21"/>
                  </a:lnTo>
                  <a:lnTo>
                    <a:pt x="0" y="0"/>
                  </a:lnTo>
                  <a:close/>
                </a:path>
              </a:pathLst>
            </a:custGeom>
            <a:solidFill>
              <a:srgbClr val="000000"/>
            </a:solidFill>
            <a:ln w="0" cap="rnd">
              <a:solidFill>
                <a:srgbClr val="000000"/>
              </a:solidFill>
              <a:prstDash val="solid"/>
              <a:round/>
              <a:headEnd/>
              <a:tailEnd/>
            </a:ln>
          </p:spPr>
          <p:txBody>
            <a:bodyPr/>
            <a:lstStyle/>
            <a:p>
              <a:endParaRPr lang="en-US"/>
            </a:p>
          </p:txBody>
        </p:sp>
        <p:sp>
          <p:nvSpPr>
            <p:cNvPr id="137" name="Text Box 62"/>
            <p:cNvSpPr txBox="1">
              <a:spLocks noChangeArrowheads="1"/>
            </p:cNvSpPr>
            <p:nvPr/>
          </p:nvSpPr>
          <p:spPr bwMode="auto">
            <a:xfrm>
              <a:off x="3470275" y="5957888"/>
              <a:ext cx="690563"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1</a:t>
              </a:r>
            </a:p>
          </p:txBody>
        </p:sp>
        <p:sp>
          <p:nvSpPr>
            <p:cNvPr id="138" name="Text Box 63"/>
            <p:cNvSpPr txBox="1">
              <a:spLocks noChangeArrowheads="1"/>
            </p:cNvSpPr>
            <p:nvPr/>
          </p:nvSpPr>
          <p:spPr bwMode="auto">
            <a:xfrm>
              <a:off x="0" y="2479675"/>
              <a:ext cx="447675"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2</a:t>
              </a:r>
            </a:p>
          </p:txBody>
        </p:sp>
        <p:sp>
          <p:nvSpPr>
            <p:cNvPr id="178" name="Oval 65"/>
            <p:cNvSpPr>
              <a:spLocks noChangeArrowheads="1"/>
            </p:cNvSpPr>
            <p:nvPr/>
          </p:nvSpPr>
          <p:spPr bwMode="auto">
            <a:xfrm>
              <a:off x="971550" y="4938713"/>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179" name="Oval 66"/>
            <p:cNvSpPr>
              <a:spLocks noChangeArrowheads="1"/>
            </p:cNvSpPr>
            <p:nvPr/>
          </p:nvSpPr>
          <p:spPr bwMode="auto">
            <a:xfrm>
              <a:off x="1852613" y="4989513"/>
              <a:ext cx="100012" cy="96837"/>
            </a:xfrm>
            <a:prstGeom prst="ellipse">
              <a:avLst/>
            </a:prstGeom>
            <a:solidFill>
              <a:srgbClr val="FFFFFF"/>
            </a:solidFill>
            <a:ln w="26988" cap="rnd">
              <a:solidFill>
                <a:srgbClr val="000000"/>
              </a:solidFill>
              <a:round/>
              <a:headEnd/>
              <a:tailEnd/>
            </a:ln>
          </p:spPr>
          <p:txBody>
            <a:bodyPr/>
            <a:lstStyle/>
            <a:p>
              <a:endParaRPr lang="en-US"/>
            </a:p>
          </p:txBody>
        </p:sp>
        <p:sp>
          <p:nvSpPr>
            <p:cNvPr id="180" name="Oval 67"/>
            <p:cNvSpPr>
              <a:spLocks noChangeArrowheads="1"/>
            </p:cNvSpPr>
            <p:nvPr/>
          </p:nvSpPr>
          <p:spPr bwMode="auto">
            <a:xfrm>
              <a:off x="1506538" y="3876675"/>
              <a:ext cx="100012" cy="98425"/>
            </a:xfrm>
            <a:prstGeom prst="ellipse">
              <a:avLst/>
            </a:prstGeom>
            <a:solidFill>
              <a:srgbClr val="FFFFFF"/>
            </a:solidFill>
            <a:ln w="26988" cap="rnd">
              <a:solidFill>
                <a:srgbClr val="000000"/>
              </a:solidFill>
              <a:round/>
              <a:headEnd/>
              <a:tailEnd/>
            </a:ln>
          </p:spPr>
          <p:txBody>
            <a:bodyPr/>
            <a:lstStyle/>
            <a:p>
              <a:endParaRPr lang="en-US"/>
            </a:p>
          </p:txBody>
        </p:sp>
        <p:sp>
          <p:nvSpPr>
            <p:cNvPr id="181" name="Freeform 68"/>
            <p:cNvSpPr>
              <a:spLocks/>
            </p:cNvSpPr>
            <p:nvPr/>
          </p:nvSpPr>
          <p:spPr bwMode="auto">
            <a:xfrm flipV="1">
              <a:off x="2919413" y="447040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2" name="Freeform 69"/>
            <p:cNvSpPr>
              <a:spLocks/>
            </p:cNvSpPr>
            <p:nvPr/>
          </p:nvSpPr>
          <p:spPr bwMode="auto">
            <a:xfrm flipV="1">
              <a:off x="2084388" y="3668713"/>
              <a:ext cx="128587" cy="117475"/>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3" name="Oval 70"/>
            <p:cNvSpPr>
              <a:spLocks noChangeArrowheads="1"/>
            </p:cNvSpPr>
            <p:nvPr/>
          </p:nvSpPr>
          <p:spPr bwMode="auto">
            <a:xfrm>
              <a:off x="2009775" y="4411663"/>
              <a:ext cx="101600" cy="96837"/>
            </a:xfrm>
            <a:prstGeom prst="ellipse">
              <a:avLst/>
            </a:prstGeom>
            <a:solidFill>
              <a:srgbClr val="FFFFFF"/>
            </a:solidFill>
            <a:ln w="26988" cap="rnd">
              <a:solidFill>
                <a:srgbClr val="000000"/>
              </a:solidFill>
              <a:round/>
              <a:headEnd/>
              <a:tailEnd/>
            </a:ln>
          </p:spPr>
          <p:txBody>
            <a:bodyPr/>
            <a:lstStyle/>
            <a:p>
              <a:endParaRPr lang="en-US"/>
            </a:p>
          </p:txBody>
        </p:sp>
      </p:grpSp>
      <p:sp>
        <p:nvSpPr>
          <p:cNvPr id="184" name="Line 64"/>
          <p:cNvSpPr>
            <a:spLocks noChangeShapeType="1"/>
          </p:cNvSpPr>
          <p:nvPr/>
        </p:nvSpPr>
        <p:spPr bwMode="auto">
          <a:xfrm>
            <a:off x="4876800" y="2819400"/>
            <a:ext cx="2971800" cy="2809876"/>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 name="Rectangle 222"/>
          <p:cNvSpPr/>
          <p:nvPr/>
        </p:nvSpPr>
        <p:spPr>
          <a:xfrm>
            <a:off x="1866078" y="1371600"/>
            <a:ext cx="950901" cy="400110"/>
          </a:xfrm>
          <a:prstGeom prst="rect">
            <a:avLst/>
          </a:prstGeom>
        </p:spPr>
        <p:txBody>
          <a:bodyPr wrap="none">
            <a:spAutoFit/>
          </a:bodyPr>
          <a:lstStyle/>
          <a:p>
            <a:r>
              <a:rPr lang="en-US" altLang="en-US" sz="2000" dirty="0" err="1" smtClean="0"/>
              <a:t>ǁ</a:t>
            </a:r>
            <a:r>
              <a:rPr lang="en-US" altLang="en-US" sz="2000" b="1" dirty="0" err="1" smtClean="0"/>
              <a:t>w</a:t>
            </a:r>
            <a:r>
              <a:rPr lang="en-US" altLang="en-US" sz="2000" dirty="0" err="1" smtClean="0"/>
              <a:t>ǁ</a:t>
            </a:r>
            <a:r>
              <a:rPr lang="en-US" altLang="en-US" sz="2000" dirty="0" smtClean="0"/>
              <a:t> = 1</a:t>
            </a:r>
            <a:endParaRPr lang="en-US" sz="2000" dirty="0"/>
          </a:p>
        </p:txBody>
      </p:sp>
      <p:sp>
        <p:nvSpPr>
          <p:cNvPr id="225" name="Rectangle 1052"/>
          <p:cNvSpPr>
            <a:spLocks noChangeArrowheads="1"/>
          </p:cNvSpPr>
          <p:nvPr/>
        </p:nvSpPr>
        <p:spPr bwMode="auto">
          <a:xfrm rot="2692619">
            <a:off x="4991228" y="2939534"/>
            <a:ext cx="9220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 </a:t>
            </a:r>
            <a:r>
              <a:rPr lang="en-US" altLang="en-US" b="0" dirty="0" smtClean="0">
                <a:latin typeface="Arial" pitchFamily="34" charset="0"/>
              </a:rPr>
              <a:t>0</a:t>
            </a:r>
            <a:endParaRPr lang="en-US" altLang="en-US" b="0" dirty="0">
              <a:latin typeface="Arial" pitchFamily="34" charset="0"/>
            </a:endParaRPr>
          </a:p>
        </p:txBody>
      </p:sp>
      <p:sp>
        <p:nvSpPr>
          <p:cNvPr id="226" name="Rectangle 1052"/>
          <p:cNvSpPr>
            <a:spLocks noChangeArrowheads="1"/>
          </p:cNvSpPr>
          <p:nvPr/>
        </p:nvSpPr>
        <p:spPr bwMode="auto">
          <a:xfrm rot="2692619">
            <a:off x="7297654" y="4779985"/>
            <a:ext cx="9220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 </a:t>
            </a:r>
            <a:r>
              <a:rPr lang="en-US" altLang="en-US" b="0" dirty="0" smtClean="0">
                <a:latin typeface="Arial" pitchFamily="34" charset="0"/>
              </a:rPr>
              <a:t>1</a:t>
            </a:r>
            <a:endParaRPr lang="en-US" altLang="en-US" b="0" dirty="0">
              <a:latin typeface="Arial" pitchFamily="34" charset="0"/>
            </a:endParaRPr>
          </a:p>
        </p:txBody>
      </p:sp>
      <p:sp>
        <p:nvSpPr>
          <p:cNvPr id="227" name="Rectangle 1052"/>
          <p:cNvSpPr>
            <a:spLocks noChangeArrowheads="1"/>
          </p:cNvSpPr>
          <p:nvPr/>
        </p:nvSpPr>
        <p:spPr bwMode="auto">
          <a:xfrm rot="2692619">
            <a:off x="6585895" y="5289927"/>
            <a:ext cx="9989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a:t>
            </a:r>
            <a:r>
              <a:rPr lang="en-US" altLang="en-US" b="0" dirty="0" smtClean="0">
                <a:latin typeface="Arial" pitchFamily="34" charset="0"/>
              </a:rPr>
              <a:t>= </a:t>
            </a:r>
            <a:r>
              <a:rPr lang="en-US" altLang="en-US" b="0" dirty="0" smtClean="0">
                <a:latin typeface="Arial" pitchFamily="34" charset="0"/>
              </a:rPr>
              <a:t>-1</a:t>
            </a:r>
            <a:endParaRPr lang="en-US" altLang="en-US" b="0" dirty="0">
              <a:latin typeface="Arial" pitchFamily="34" charset="0"/>
            </a:endParaRPr>
          </a:p>
        </p:txBody>
      </p:sp>
      <p:cxnSp>
        <p:nvCxnSpPr>
          <p:cNvPr id="228" name="Straight Arrow Connector 227"/>
          <p:cNvCxnSpPr/>
          <p:nvPr/>
        </p:nvCxnSpPr>
        <p:spPr>
          <a:xfrm rot="20361369" flipV="1">
            <a:off x="6646268" y="4289968"/>
            <a:ext cx="402483" cy="21272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29" name="Rectangle 1052"/>
          <p:cNvSpPr>
            <a:spLocks noChangeArrowheads="1"/>
          </p:cNvSpPr>
          <p:nvPr/>
        </p:nvSpPr>
        <p:spPr bwMode="auto">
          <a:xfrm rot="2252067">
            <a:off x="6680367" y="3952546"/>
            <a:ext cx="7906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smtClean="0">
                <a:latin typeface="Arial" pitchFamily="34" charset="0"/>
              </a:rPr>
              <a:t>w/</a:t>
            </a:r>
            <a:r>
              <a:rPr lang="en-US" altLang="en-US" dirty="0" err="1" smtClean="0"/>
              <a:t>ǁ</a:t>
            </a:r>
            <a:r>
              <a:rPr lang="en-US" altLang="en-US" b="1" dirty="0" err="1">
                <a:latin typeface="Arial" pitchFamily="34" charset="0"/>
              </a:rPr>
              <a:t>w</a:t>
            </a:r>
            <a:r>
              <a:rPr lang="en-US" altLang="en-US" dirty="0" err="1" smtClean="0"/>
              <a:t>ǁ</a:t>
            </a:r>
            <a:endParaRPr lang="en-US" altLang="en-US" b="1" dirty="0">
              <a:latin typeface="Arial" pitchFamily="34" charset="0"/>
            </a:endParaRPr>
          </a:p>
        </p:txBody>
      </p:sp>
      <p:sp>
        <p:nvSpPr>
          <p:cNvPr id="230" name="Freeform 229"/>
          <p:cNvSpPr/>
          <p:nvPr/>
        </p:nvSpPr>
        <p:spPr>
          <a:xfrm>
            <a:off x="570222" y="2596560"/>
            <a:ext cx="3456000" cy="3211200"/>
          </a:xfrm>
          <a:custGeom>
            <a:avLst/>
            <a:gdLst>
              <a:gd name="connsiteX0" fmla="*/ 86400 w 3456000"/>
              <a:gd name="connsiteY0" fmla="*/ 316800 h 3211200"/>
              <a:gd name="connsiteX1" fmla="*/ 388800 w 3456000"/>
              <a:gd name="connsiteY1" fmla="*/ 0 h 3211200"/>
              <a:gd name="connsiteX2" fmla="*/ 3456000 w 3456000"/>
              <a:gd name="connsiteY2" fmla="*/ 2865600 h 3211200"/>
              <a:gd name="connsiteX3" fmla="*/ 3110400 w 3456000"/>
              <a:gd name="connsiteY3" fmla="*/ 3211200 h 3211200"/>
              <a:gd name="connsiteX4" fmla="*/ 0 w 3456000"/>
              <a:gd name="connsiteY4" fmla="*/ 302400 h 321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000" h="3211200">
                <a:moveTo>
                  <a:pt x="86400" y="316800"/>
                </a:moveTo>
                <a:lnTo>
                  <a:pt x="388800" y="0"/>
                </a:lnTo>
                <a:lnTo>
                  <a:pt x="3456000" y="2865600"/>
                </a:lnTo>
                <a:lnTo>
                  <a:pt x="3110400" y="3211200"/>
                </a:lnTo>
                <a:lnTo>
                  <a:pt x="0" y="302400"/>
                </a:lnTo>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1" name="Group 230"/>
          <p:cNvGrpSpPr/>
          <p:nvPr/>
        </p:nvGrpSpPr>
        <p:grpSpPr>
          <a:xfrm>
            <a:off x="147135" y="2418185"/>
            <a:ext cx="4160838" cy="3919538"/>
            <a:chOff x="0" y="2435225"/>
            <a:chExt cx="4160838" cy="3919538"/>
          </a:xfrm>
        </p:grpSpPr>
        <p:sp>
          <p:nvSpPr>
            <p:cNvPr id="232" name="Oval 39"/>
            <p:cNvSpPr>
              <a:spLocks noChangeArrowheads="1"/>
            </p:cNvSpPr>
            <p:nvPr/>
          </p:nvSpPr>
          <p:spPr bwMode="auto">
            <a:xfrm>
              <a:off x="1598613" y="5532438"/>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233" name="Oval 40"/>
            <p:cNvSpPr>
              <a:spLocks noChangeArrowheads="1"/>
            </p:cNvSpPr>
            <p:nvPr/>
          </p:nvSpPr>
          <p:spPr bwMode="auto">
            <a:xfrm>
              <a:off x="1446213" y="5313363"/>
              <a:ext cx="103187" cy="96837"/>
            </a:xfrm>
            <a:prstGeom prst="ellipse">
              <a:avLst/>
            </a:prstGeom>
            <a:solidFill>
              <a:srgbClr val="FFFFFF"/>
            </a:solidFill>
            <a:ln w="26988" cap="rnd">
              <a:solidFill>
                <a:srgbClr val="000000"/>
              </a:solidFill>
              <a:round/>
              <a:headEnd/>
              <a:tailEnd/>
            </a:ln>
          </p:spPr>
          <p:txBody>
            <a:bodyPr/>
            <a:lstStyle/>
            <a:p>
              <a:endParaRPr lang="en-US"/>
            </a:p>
          </p:txBody>
        </p:sp>
        <p:sp>
          <p:nvSpPr>
            <p:cNvPr id="234" name="Oval 41"/>
            <p:cNvSpPr>
              <a:spLocks noChangeArrowheads="1"/>
            </p:cNvSpPr>
            <p:nvPr/>
          </p:nvSpPr>
          <p:spPr bwMode="auto">
            <a:xfrm>
              <a:off x="2232025" y="5314950"/>
              <a:ext cx="100013" cy="96838"/>
            </a:xfrm>
            <a:prstGeom prst="ellipse">
              <a:avLst/>
            </a:prstGeom>
            <a:solidFill>
              <a:srgbClr val="FFFFFF"/>
            </a:solidFill>
            <a:ln w="26988" cap="rnd">
              <a:solidFill>
                <a:srgbClr val="000000"/>
              </a:solidFill>
              <a:round/>
              <a:headEnd/>
              <a:tailEnd/>
            </a:ln>
          </p:spPr>
          <p:txBody>
            <a:bodyPr/>
            <a:lstStyle/>
            <a:p>
              <a:endParaRPr lang="en-US"/>
            </a:p>
          </p:txBody>
        </p:sp>
        <p:sp>
          <p:nvSpPr>
            <p:cNvPr id="235" name="Oval 42"/>
            <p:cNvSpPr>
              <a:spLocks noChangeArrowheads="1"/>
            </p:cNvSpPr>
            <p:nvPr/>
          </p:nvSpPr>
          <p:spPr bwMode="auto">
            <a:xfrm>
              <a:off x="1203325" y="5281613"/>
              <a:ext cx="100013" cy="98425"/>
            </a:xfrm>
            <a:prstGeom prst="ellipse">
              <a:avLst/>
            </a:prstGeom>
            <a:solidFill>
              <a:srgbClr val="FFFFFF"/>
            </a:solidFill>
            <a:ln w="26988" cap="rnd">
              <a:solidFill>
                <a:srgbClr val="000000"/>
              </a:solidFill>
              <a:round/>
              <a:headEnd/>
              <a:tailEnd/>
            </a:ln>
          </p:spPr>
          <p:txBody>
            <a:bodyPr/>
            <a:lstStyle/>
            <a:p>
              <a:endParaRPr lang="en-US"/>
            </a:p>
          </p:txBody>
        </p:sp>
        <p:sp>
          <p:nvSpPr>
            <p:cNvPr id="236" name="Oval 43"/>
            <p:cNvSpPr>
              <a:spLocks noChangeArrowheads="1"/>
            </p:cNvSpPr>
            <p:nvPr/>
          </p:nvSpPr>
          <p:spPr bwMode="auto">
            <a:xfrm>
              <a:off x="760413" y="4660900"/>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237" name="Oval 45"/>
            <p:cNvSpPr>
              <a:spLocks noChangeArrowheads="1"/>
            </p:cNvSpPr>
            <p:nvPr/>
          </p:nvSpPr>
          <p:spPr bwMode="auto">
            <a:xfrm>
              <a:off x="2413794" y="4764088"/>
              <a:ext cx="103187" cy="96837"/>
            </a:xfrm>
            <a:prstGeom prst="ellipse">
              <a:avLst/>
            </a:prstGeom>
            <a:solidFill>
              <a:srgbClr val="FFFFFF"/>
            </a:solidFill>
            <a:ln w="26988" cap="rnd">
              <a:solidFill>
                <a:srgbClr val="000000"/>
              </a:solidFill>
              <a:round/>
              <a:headEnd/>
              <a:tailEnd/>
            </a:ln>
          </p:spPr>
          <p:txBody>
            <a:bodyPr/>
            <a:lstStyle/>
            <a:p>
              <a:endParaRPr lang="en-US"/>
            </a:p>
          </p:txBody>
        </p:sp>
        <p:sp>
          <p:nvSpPr>
            <p:cNvPr id="238" name="Oval 47"/>
            <p:cNvSpPr>
              <a:spLocks noChangeArrowheads="1"/>
            </p:cNvSpPr>
            <p:nvPr/>
          </p:nvSpPr>
          <p:spPr bwMode="auto">
            <a:xfrm>
              <a:off x="1847850" y="4568825"/>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239" name="Freeform 49"/>
            <p:cNvSpPr>
              <a:spLocks/>
            </p:cNvSpPr>
            <p:nvPr/>
          </p:nvSpPr>
          <p:spPr bwMode="auto">
            <a:xfrm flipV="1">
              <a:off x="3152775" y="4146550"/>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0" name="Freeform 50"/>
            <p:cNvSpPr>
              <a:spLocks/>
            </p:cNvSpPr>
            <p:nvPr/>
          </p:nvSpPr>
          <p:spPr bwMode="auto">
            <a:xfrm flipV="1">
              <a:off x="3260725" y="4295775"/>
              <a:ext cx="128588" cy="117475"/>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1" name="Freeform 51"/>
            <p:cNvSpPr>
              <a:spLocks/>
            </p:cNvSpPr>
            <p:nvPr/>
          </p:nvSpPr>
          <p:spPr bwMode="auto">
            <a:xfrm flipV="1">
              <a:off x="2384425" y="3419475"/>
              <a:ext cx="128588" cy="115888"/>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2" name="Freeform 52"/>
            <p:cNvSpPr>
              <a:spLocks/>
            </p:cNvSpPr>
            <p:nvPr/>
          </p:nvSpPr>
          <p:spPr bwMode="auto">
            <a:xfrm flipV="1">
              <a:off x="2376488" y="408305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3" name="Freeform 53"/>
            <p:cNvSpPr>
              <a:spLocks/>
            </p:cNvSpPr>
            <p:nvPr/>
          </p:nvSpPr>
          <p:spPr bwMode="auto">
            <a:xfrm flipV="1">
              <a:off x="2465388" y="368617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4" name="Freeform 54"/>
            <p:cNvSpPr>
              <a:spLocks/>
            </p:cNvSpPr>
            <p:nvPr/>
          </p:nvSpPr>
          <p:spPr bwMode="auto">
            <a:xfrm flipV="1">
              <a:off x="1933575" y="344805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 name="Freeform 55"/>
            <p:cNvSpPr>
              <a:spLocks/>
            </p:cNvSpPr>
            <p:nvPr/>
          </p:nvSpPr>
          <p:spPr bwMode="auto">
            <a:xfrm flipV="1">
              <a:off x="2243138" y="326072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 name="Freeform 56"/>
            <p:cNvSpPr>
              <a:spLocks/>
            </p:cNvSpPr>
            <p:nvPr/>
          </p:nvSpPr>
          <p:spPr bwMode="auto">
            <a:xfrm flipV="1">
              <a:off x="2828925" y="3065463"/>
              <a:ext cx="128588"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7" name="Freeform 57"/>
            <p:cNvSpPr>
              <a:spLocks/>
            </p:cNvSpPr>
            <p:nvPr/>
          </p:nvSpPr>
          <p:spPr bwMode="auto">
            <a:xfrm flipV="1">
              <a:off x="2478088" y="357187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8" name="Freeform 58"/>
            <p:cNvSpPr>
              <a:spLocks/>
            </p:cNvSpPr>
            <p:nvPr/>
          </p:nvSpPr>
          <p:spPr bwMode="auto">
            <a:xfrm flipV="1">
              <a:off x="3175000" y="3332163"/>
              <a:ext cx="125413" cy="115887"/>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9" name="Line 59"/>
            <p:cNvSpPr>
              <a:spLocks noChangeShapeType="1"/>
            </p:cNvSpPr>
            <p:nvPr/>
          </p:nvSpPr>
          <p:spPr bwMode="auto">
            <a:xfrm>
              <a:off x="487363" y="5902325"/>
              <a:ext cx="3532187" cy="0"/>
            </a:xfrm>
            <a:prstGeom prst="line">
              <a:avLst/>
            </a:prstGeom>
            <a:noFill/>
            <a:ln w="27051" cap="rnd">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50" name="Line 60"/>
            <p:cNvSpPr>
              <a:spLocks noChangeShapeType="1"/>
            </p:cNvSpPr>
            <p:nvPr/>
          </p:nvSpPr>
          <p:spPr bwMode="auto">
            <a:xfrm flipV="1">
              <a:off x="487363" y="2505075"/>
              <a:ext cx="1587" cy="339725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1" name="Freeform 61"/>
            <p:cNvSpPr>
              <a:spLocks/>
            </p:cNvSpPr>
            <p:nvPr/>
          </p:nvSpPr>
          <p:spPr bwMode="auto">
            <a:xfrm flipV="1">
              <a:off x="446088" y="2435225"/>
              <a:ext cx="84137" cy="107950"/>
            </a:xfrm>
            <a:custGeom>
              <a:avLst/>
              <a:gdLst>
                <a:gd name="T0" fmla="*/ 0 w 45"/>
                <a:gd name="T1" fmla="*/ 0 h 60"/>
                <a:gd name="T2" fmla="*/ 22 w 45"/>
                <a:gd name="T3" fmla="*/ 60 h 60"/>
                <a:gd name="T4" fmla="*/ 45 w 45"/>
                <a:gd name="T5" fmla="*/ 0 h 60"/>
                <a:gd name="T6" fmla="*/ 22 w 45"/>
                <a:gd name="T7" fmla="*/ 21 h 60"/>
                <a:gd name="T8" fmla="*/ 0 w 45"/>
                <a:gd name="T9" fmla="*/ 0 h 60"/>
              </a:gdLst>
              <a:ahLst/>
              <a:cxnLst>
                <a:cxn ang="0">
                  <a:pos x="T0" y="T1"/>
                </a:cxn>
                <a:cxn ang="0">
                  <a:pos x="T2" y="T3"/>
                </a:cxn>
                <a:cxn ang="0">
                  <a:pos x="T4" y="T5"/>
                </a:cxn>
                <a:cxn ang="0">
                  <a:pos x="T6" y="T7"/>
                </a:cxn>
                <a:cxn ang="0">
                  <a:pos x="T8" y="T9"/>
                </a:cxn>
              </a:cxnLst>
              <a:rect l="0" t="0" r="r" b="b"/>
              <a:pathLst>
                <a:path w="45" h="60">
                  <a:moveTo>
                    <a:pt x="0" y="0"/>
                  </a:moveTo>
                  <a:lnTo>
                    <a:pt x="22" y="60"/>
                  </a:lnTo>
                  <a:lnTo>
                    <a:pt x="45" y="0"/>
                  </a:lnTo>
                  <a:lnTo>
                    <a:pt x="22" y="21"/>
                  </a:lnTo>
                  <a:lnTo>
                    <a:pt x="0" y="0"/>
                  </a:lnTo>
                  <a:close/>
                </a:path>
              </a:pathLst>
            </a:custGeom>
            <a:solidFill>
              <a:srgbClr val="000000"/>
            </a:solidFill>
            <a:ln w="0" cap="rnd">
              <a:solidFill>
                <a:srgbClr val="000000"/>
              </a:solidFill>
              <a:prstDash val="solid"/>
              <a:round/>
              <a:headEnd/>
              <a:tailEnd/>
            </a:ln>
          </p:spPr>
          <p:txBody>
            <a:bodyPr/>
            <a:lstStyle/>
            <a:p>
              <a:endParaRPr lang="en-US"/>
            </a:p>
          </p:txBody>
        </p:sp>
        <p:sp>
          <p:nvSpPr>
            <p:cNvPr id="252" name="Text Box 62"/>
            <p:cNvSpPr txBox="1">
              <a:spLocks noChangeArrowheads="1"/>
            </p:cNvSpPr>
            <p:nvPr/>
          </p:nvSpPr>
          <p:spPr bwMode="auto">
            <a:xfrm>
              <a:off x="3470275" y="5957888"/>
              <a:ext cx="690563"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1</a:t>
              </a:r>
            </a:p>
          </p:txBody>
        </p:sp>
        <p:sp>
          <p:nvSpPr>
            <p:cNvPr id="253" name="Text Box 63"/>
            <p:cNvSpPr txBox="1">
              <a:spLocks noChangeArrowheads="1"/>
            </p:cNvSpPr>
            <p:nvPr/>
          </p:nvSpPr>
          <p:spPr bwMode="auto">
            <a:xfrm>
              <a:off x="0" y="2479675"/>
              <a:ext cx="447675"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2</a:t>
              </a:r>
            </a:p>
          </p:txBody>
        </p:sp>
        <p:sp>
          <p:nvSpPr>
            <p:cNvPr id="254" name="Oval 65"/>
            <p:cNvSpPr>
              <a:spLocks noChangeArrowheads="1"/>
            </p:cNvSpPr>
            <p:nvPr/>
          </p:nvSpPr>
          <p:spPr bwMode="auto">
            <a:xfrm>
              <a:off x="971550" y="4938713"/>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255" name="Oval 66"/>
            <p:cNvSpPr>
              <a:spLocks noChangeArrowheads="1"/>
            </p:cNvSpPr>
            <p:nvPr/>
          </p:nvSpPr>
          <p:spPr bwMode="auto">
            <a:xfrm>
              <a:off x="1852613" y="4989513"/>
              <a:ext cx="100012" cy="96837"/>
            </a:xfrm>
            <a:prstGeom prst="ellipse">
              <a:avLst/>
            </a:prstGeom>
            <a:solidFill>
              <a:srgbClr val="FFFFFF"/>
            </a:solidFill>
            <a:ln w="26988" cap="rnd">
              <a:solidFill>
                <a:srgbClr val="000000"/>
              </a:solidFill>
              <a:round/>
              <a:headEnd/>
              <a:tailEnd/>
            </a:ln>
          </p:spPr>
          <p:txBody>
            <a:bodyPr/>
            <a:lstStyle/>
            <a:p>
              <a:endParaRPr lang="en-US"/>
            </a:p>
          </p:txBody>
        </p:sp>
        <p:sp>
          <p:nvSpPr>
            <p:cNvPr id="256" name="Oval 67"/>
            <p:cNvSpPr>
              <a:spLocks noChangeArrowheads="1"/>
            </p:cNvSpPr>
            <p:nvPr/>
          </p:nvSpPr>
          <p:spPr bwMode="auto">
            <a:xfrm>
              <a:off x="1506538" y="3876675"/>
              <a:ext cx="100012" cy="98425"/>
            </a:xfrm>
            <a:prstGeom prst="ellipse">
              <a:avLst/>
            </a:prstGeom>
            <a:solidFill>
              <a:srgbClr val="FFFFFF"/>
            </a:solidFill>
            <a:ln w="26988" cap="rnd">
              <a:solidFill>
                <a:srgbClr val="000000"/>
              </a:solidFill>
              <a:round/>
              <a:headEnd/>
              <a:tailEnd/>
            </a:ln>
          </p:spPr>
          <p:txBody>
            <a:bodyPr/>
            <a:lstStyle/>
            <a:p>
              <a:endParaRPr lang="en-US"/>
            </a:p>
          </p:txBody>
        </p:sp>
        <p:sp>
          <p:nvSpPr>
            <p:cNvPr id="257" name="Freeform 68"/>
            <p:cNvSpPr>
              <a:spLocks/>
            </p:cNvSpPr>
            <p:nvPr/>
          </p:nvSpPr>
          <p:spPr bwMode="auto">
            <a:xfrm flipV="1">
              <a:off x="2919413" y="447040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 name="Freeform 69"/>
            <p:cNvSpPr>
              <a:spLocks/>
            </p:cNvSpPr>
            <p:nvPr/>
          </p:nvSpPr>
          <p:spPr bwMode="auto">
            <a:xfrm flipV="1">
              <a:off x="2084388" y="3668713"/>
              <a:ext cx="128587" cy="117475"/>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9" name="Oval 70"/>
            <p:cNvSpPr>
              <a:spLocks noChangeArrowheads="1"/>
            </p:cNvSpPr>
            <p:nvPr/>
          </p:nvSpPr>
          <p:spPr bwMode="auto">
            <a:xfrm>
              <a:off x="2009775" y="4411663"/>
              <a:ext cx="101600" cy="96837"/>
            </a:xfrm>
            <a:prstGeom prst="ellipse">
              <a:avLst/>
            </a:prstGeom>
            <a:solidFill>
              <a:srgbClr val="FFFFFF"/>
            </a:solidFill>
            <a:ln w="26988" cap="rnd">
              <a:solidFill>
                <a:srgbClr val="000000"/>
              </a:solidFill>
              <a:round/>
              <a:headEnd/>
              <a:tailEnd/>
            </a:ln>
          </p:spPr>
          <p:txBody>
            <a:bodyPr/>
            <a:lstStyle/>
            <a:p>
              <a:endParaRPr lang="en-US"/>
            </a:p>
          </p:txBody>
        </p:sp>
      </p:grpSp>
      <p:sp>
        <p:nvSpPr>
          <p:cNvPr id="260" name="Line 64"/>
          <p:cNvSpPr>
            <a:spLocks noChangeShapeType="1"/>
          </p:cNvSpPr>
          <p:nvPr/>
        </p:nvSpPr>
        <p:spPr bwMode="auto">
          <a:xfrm>
            <a:off x="875022" y="2802360"/>
            <a:ext cx="2971800" cy="2809876"/>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 name="Rectangle 1052"/>
          <p:cNvSpPr>
            <a:spLocks noChangeArrowheads="1"/>
          </p:cNvSpPr>
          <p:nvPr/>
        </p:nvSpPr>
        <p:spPr bwMode="auto">
          <a:xfrm rot="2692619">
            <a:off x="989450" y="2922494"/>
            <a:ext cx="9220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 </a:t>
            </a:r>
            <a:r>
              <a:rPr lang="en-US" altLang="en-US" b="0" dirty="0" smtClean="0">
                <a:latin typeface="Arial" pitchFamily="34" charset="0"/>
              </a:rPr>
              <a:t>0</a:t>
            </a:r>
            <a:endParaRPr lang="en-US" altLang="en-US" b="0" dirty="0">
              <a:latin typeface="Arial" pitchFamily="34" charset="0"/>
            </a:endParaRPr>
          </a:p>
        </p:txBody>
      </p:sp>
      <p:sp>
        <p:nvSpPr>
          <p:cNvPr id="262" name="Rectangle 1052"/>
          <p:cNvSpPr>
            <a:spLocks noChangeArrowheads="1"/>
          </p:cNvSpPr>
          <p:nvPr/>
        </p:nvSpPr>
        <p:spPr bwMode="auto">
          <a:xfrm rot="2692619">
            <a:off x="3263816" y="4762945"/>
            <a:ext cx="9861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 </a:t>
            </a:r>
            <a:r>
              <a:rPr lang="en-US" altLang="en-US" b="0" dirty="0" smtClean="0">
                <a:latin typeface="Arial" pitchFamily="34" charset="0"/>
              </a:rPr>
              <a:t>M</a:t>
            </a:r>
            <a:endParaRPr lang="en-US" altLang="en-US" b="0" dirty="0">
              <a:latin typeface="Arial" pitchFamily="34" charset="0"/>
            </a:endParaRPr>
          </a:p>
        </p:txBody>
      </p:sp>
      <p:sp>
        <p:nvSpPr>
          <p:cNvPr id="263" name="Rectangle 1052"/>
          <p:cNvSpPr>
            <a:spLocks noChangeArrowheads="1"/>
          </p:cNvSpPr>
          <p:nvPr/>
        </p:nvSpPr>
        <p:spPr bwMode="auto">
          <a:xfrm rot="2692619">
            <a:off x="2552057" y="5272887"/>
            <a:ext cx="10631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a:t>
            </a:r>
            <a:r>
              <a:rPr lang="en-US" altLang="en-US" b="0" dirty="0" smtClean="0">
                <a:latin typeface="Arial" pitchFamily="34" charset="0"/>
              </a:rPr>
              <a:t>= -M</a:t>
            </a:r>
            <a:endParaRPr lang="en-US" altLang="en-US" b="0" dirty="0">
              <a:latin typeface="Arial" pitchFamily="34" charset="0"/>
            </a:endParaRPr>
          </a:p>
        </p:txBody>
      </p:sp>
      <p:cxnSp>
        <p:nvCxnSpPr>
          <p:cNvPr id="264" name="Straight Arrow Connector 263"/>
          <p:cNvCxnSpPr/>
          <p:nvPr/>
        </p:nvCxnSpPr>
        <p:spPr>
          <a:xfrm rot="20361369" flipV="1">
            <a:off x="2644490" y="4272928"/>
            <a:ext cx="402483" cy="21272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65" name="Rectangle 1052"/>
          <p:cNvSpPr>
            <a:spLocks noChangeArrowheads="1"/>
          </p:cNvSpPr>
          <p:nvPr/>
        </p:nvSpPr>
        <p:spPr bwMode="auto">
          <a:xfrm rot="2252067">
            <a:off x="2891788" y="3935506"/>
            <a:ext cx="3642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1" dirty="0">
                <a:latin typeface="Arial" pitchFamily="34" charset="0"/>
              </a:rPr>
              <a:t>w</a:t>
            </a:r>
          </a:p>
        </p:txBody>
      </p:sp>
      <p:sp>
        <p:nvSpPr>
          <p:cNvPr id="266" name="Rectangle 265"/>
          <p:cNvSpPr/>
          <p:nvPr/>
        </p:nvSpPr>
        <p:spPr>
          <a:xfrm>
            <a:off x="811657" y="1804530"/>
            <a:ext cx="3284232" cy="400110"/>
          </a:xfrm>
          <a:prstGeom prst="rect">
            <a:avLst/>
          </a:prstGeom>
        </p:spPr>
        <p:txBody>
          <a:bodyPr wrap="none">
            <a:spAutoFit/>
          </a:bodyPr>
          <a:lstStyle/>
          <a:p>
            <a:r>
              <a:rPr lang="en-US" altLang="en-US" sz="2000" dirty="0" err="1" smtClean="0"/>
              <a:t>M</a:t>
            </a:r>
            <a:r>
              <a:rPr lang="en-US" altLang="en-US" sz="2000" baseline="-25000" dirty="0" err="1" smtClean="0"/>
              <a:t>opt</a:t>
            </a:r>
            <a:r>
              <a:rPr lang="en-US" altLang="en-US" sz="2000" dirty="0" smtClean="0"/>
              <a:t> </a:t>
            </a:r>
            <a:r>
              <a:rPr lang="en-US" altLang="en-US" sz="2000" dirty="0"/>
              <a:t>= </a:t>
            </a:r>
            <a:r>
              <a:rPr lang="en-US" altLang="en-US" sz="2000" dirty="0" err="1" smtClean="0"/>
              <a:t>argmax</a:t>
            </a:r>
            <a:r>
              <a:rPr lang="en-US" altLang="en-US" sz="2000" baseline="-25000" dirty="0" err="1" smtClean="0"/>
              <a:t>w</a:t>
            </a:r>
            <a:r>
              <a:rPr lang="en-US" altLang="en-US" sz="2000" dirty="0" smtClean="0"/>
              <a:t> </a:t>
            </a:r>
            <a:r>
              <a:rPr lang="en-US" altLang="en-US" sz="2000" dirty="0"/>
              <a:t>(min</a:t>
            </a:r>
            <a:r>
              <a:rPr lang="en-US" altLang="en-US" sz="2000" baseline="-25000" dirty="0"/>
              <a:t>k</a:t>
            </a:r>
            <a:r>
              <a:rPr lang="en-US" altLang="en-US" sz="2000" dirty="0"/>
              <a:t>(</a:t>
            </a:r>
            <a:r>
              <a:rPr lang="en-US" altLang="en-US" sz="2000" dirty="0" err="1"/>
              <a:t>y</a:t>
            </a:r>
            <a:r>
              <a:rPr lang="en-US" altLang="en-US" sz="2000" baseline="30000" dirty="0" err="1"/>
              <a:t>k</a:t>
            </a:r>
            <a:r>
              <a:rPr lang="en-US" altLang="en-US" sz="2000" dirty="0" err="1"/>
              <a:t>f</a:t>
            </a:r>
            <a:r>
              <a:rPr lang="en-US" altLang="en-US" sz="2000" dirty="0"/>
              <a:t>(</a:t>
            </a:r>
            <a:r>
              <a:rPr lang="en-US" altLang="en-US" sz="2000" b="1" dirty="0" err="1"/>
              <a:t>x</a:t>
            </a:r>
            <a:r>
              <a:rPr lang="en-US" altLang="en-US" sz="2000" baseline="30000" dirty="0" err="1"/>
              <a:t>k</a:t>
            </a:r>
            <a:r>
              <a:rPr lang="en-US" altLang="en-US" sz="2000" dirty="0"/>
              <a:t>))</a:t>
            </a:r>
            <a:endParaRPr lang="en-US" sz="2000" dirty="0"/>
          </a:p>
        </p:txBody>
      </p:sp>
      <p:sp>
        <p:nvSpPr>
          <p:cNvPr id="3" name="Rectangle 2"/>
          <p:cNvSpPr/>
          <p:nvPr/>
        </p:nvSpPr>
        <p:spPr>
          <a:xfrm>
            <a:off x="5954207" y="1454811"/>
            <a:ext cx="2015680" cy="1200329"/>
          </a:xfrm>
          <a:prstGeom prst="rect">
            <a:avLst/>
          </a:prstGeom>
        </p:spPr>
        <p:txBody>
          <a:bodyPr wrap="none">
            <a:spAutoFit/>
          </a:bodyPr>
          <a:lstStyle/>
          <a:p>
            <a:r>
              <a:rPr lang="en-US" altLang="en-US" dirty="0"/>
              <a:t>M = </a:t>
            </a:r>
            <a:r>
              <a:rPr lang="en-US" altLang="en-US" dirty="0" smtClean="0"/>
              <a:t>1/</a:t>
            </a:r>
            <a:r>
              <a:rPr lang="en-US" altLang="en-US" dirty="0"/>
              <a:t> </a:t>
            </a:r>
            <a:r>
              <a:rPr lang="en-US" altLang="en-US" dirty="0" err="1" smtClean="0"/>
              <a:t>ǁ</a:t>
            </a:r>
            <a:r>
              <a:rPr lang="en-US" altLang="en-US" b="1" dirty="0" err="1" smtClean="0"/>
              <a:t>w</a:t>
            </a:r>
            <a:r>
              <a:rPr lang="en-US" altLang="en-US" dirty="0" err="1" smtClean="0"/>
              <a:t>ǁ</a:t>
            </a:r>
            <a:endParaRPr lang="en-US" altLang="en-US" dirty="0" smtClean="0"/>
          </a:p>
          <a:p>
            <a:r>
              <a:rPr lang="en-US" altLang="en-US" dirty="0" err="1"/>
              <a:t>M</a:t>
            </a:r>
            <a:r>
              <a:rPr lang="en-US" altLang="en-US" baseline="-25000" dirty="0" err="1"/>
              <a:t>opt</a:t>
            </a:r>
            <a:r>
              <a:rPr lang="en-US" altLang="en-US" dirty="0"/>
              <a:t> </a:t>
            </a:r>
            <a:r>
              <a:rPr lang="en-US" altLang="en-US" dirty="0" smtClean="0"/>
              <a:t>= max (</a:t>
            </a:r>
            <a:r>
              <a:rPr lang="en-US" altLang="en-US" dirty="0"/>
              <a:t>1/ </a:t>
            </a:r>
            <a:r>
              <a:rPr lang="en-US" altLang="en-US" dirty="0" err="1" smtClean="0"/>
              <a:t>ǁ</a:t>
            </a:r>
            <a:r>
              <a:rPr lang="en-US" altLang="en-US" b="1" dirty="0" err="1" smtClean="0"/>
              <a:t>w</a:t>
            </a:r>
            <a:r>
              <a:rPr lang="en-US" altLang="en-US" dirty="0" err="1" smtClean="0"/>
              <a:t>ǁ</a:t>
            </a:r>
            <a:r>
              <a:rPr lang="en-US" altLang="en-US" dirty="0" smtClean="0"/>
              <a:t>)</a:t>
            </a:r>
          </a:p>
          <a:p>
            <a:r>
              <a:rPr lang="en-US" altLang="en-US" dirty="0" err="1" smtClean="0"/>
              <a:t>s.t.</a:t>
            </a:r>
            <a:r>
              <a:rPr lang="en-US" altLang="en-US" dirty="0" smtClean="0"/>
              <a:t> </a:t>
            </a:r>
            <a:r>
              <a:rPr lang="en-US" altLang="en-US" dirty="0"/>
              <a:t>min</a:t>
            </a:r>
            <a:r>
              <a:rPr lang="en-US" altLang="en-US" baseline="-25000" dirty="0"/>
              <a:t>k</a:t>
            </a:r>
            <a:r>
              <a:rPr lang="en-US" altLang="en-US" dirty="0"/>
              <a:t>(</a:t>
            </a:r>
            <a:r>
              <a:rPr lang="en-US" altLang="en-US" dirty="0" err="1"/>
              <a:t>y</a:t>
            </a:r>
            <a:r>
              <a:rPr lang="en-US" altLang="en-US" baseline="30000" dirty="0" err="1"/>
              <a:t>k</a:t>
            </a:r>
            <a:r>
              <a:rPr lang="en-US" altLang="en-US" dirty="0" err="1"/>
              <a:t>f</a:t>
            </a:r>
            <a:r>
              <a:rPr lang="en-US" altLang="en-US" dirty="0"/>
              <a:t>(</a:t>
            </a:r>
            <a:r>
              <a:rPr lang="en-US" altLang="en-US" b="1" dirty="0" err="1"/>
              <a:t>x</a:t>
            </a:r>
            <a:r>
              <a:rPr lang="en-US" altLang="en-US" baseline="30000" dirty="0" err="1"/>
              <a:t>k</a:t>
            </a:r>
            <a:r>
              <a:rPr lang="en-US" altLang="en-US" dirty="0" smtClean="0"/>
              <a:t>)) = 1</a:t>
            </a:r>
          </a:p>
          <a:p>
            <a:endParaRPr lang="en-US" dirty="0"/>
          </a:p>
        </p:txBody>
      </p:sp>
      <p:sp>
        <p:nvSpPr>
          <p:cNvPr id="5" name="Rectangle 4"/>
          <p:cNvSpPr/>
          <p:nvPr/>
        </p:nvSpPr>
        <p:spPr>
          <a:xfrm>
            <a:off x="4054139" y="1260901"/>
            <a:ext cx="822661" cy="830997"/>
          </a:xfrm>
          <a:prstGeom prst="rect">
            <a:avLst/>
          </a:prstGeom>
        </p:spPr>
        <p:txBody>
          <a:bodyPr wrap="none">
            <a:spAutoFit/>
          </a:bodyPr>
          <a:lstStyle/>
          <a:p>
            <a:r>
              <a:rPr lang="en-US" altLang="en-US" sz="4800" dirty="0"/>
              <a:t>⇔</a:t>
            </a:r>
            <a:endParaRPr lang="en-US" sz="4800" dirty="0"/>
          </a:p>
        </p:txBody>
      </p:sp>
    </p:spTree>
    <p:extLst>
      <p:ext uri="{BB962C8B-B14F-4D97-AF65-F5344CB8AC3E}">
        <p14:creationId xmlns:p14="http://schemas.microsoft.com/office/powerpoint/2010/main" val="37651629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79412" y="228600"/>
            <a:ext cx="8285163" cy="11430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dirty="0" smtClean="0"/>
              <a:t>Come to my office hours…</a:t>
            </a:r>
            <a:br>
              <a:rPr lang="en-US" altLang="en-US" dirty="0" smtClean="0"/>
            </a:br>
            <a:r>
              <a:rPr lang="en-US" altLang="en-US" dirty="0" smtClean="0">
                <a:solidFill>
                  <a:srgbClr val="C00000"/>
                </a:solidFill>
              </a:rPr>
              <a:t>Wed </a:t>
            </a:r>
            <a:r>
              <a:rPr lang="en-US" altLang="en-US" dirty="0">
                <a:solidFill>
                  <a:srgbClr val="C00000"/>
                </a:solidFill>
              </a:rPr>
              <a:t>2:30-4:30</a:t>
            </a:r>
            <a:r>
              <a:rPr lang="en-US" altLang="en-US" dirty="0" smtClean="0">
                <a:solidFill>
                  <a:srgbClr val="C00000"/>
                </a:solidFill>
              </a:rPr>
              <a:t> Soda 329</a:t>
            </a:r>
          </a:p>
        </p:txBody>
      </p:sp>
      <p:sp>
        <p:nvSpPr>
          <p:cNvPr id="8" name="TextBox 7"/>
          <p:cNvSpPr txBox="1"/>
          <p:nvPr/>
        </p:nvSpPr>
        <p:spPr>
          <a:xfrm>
            <a:off x="304800" y="1524001"/>
            <a:ext cx="8534400" cy="507831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algn="ctr"/>
            <a:r>
              <a:rPr lang="en-US" dirty="0" smtClean="0"/>
              <a:t> </a:t>
            </a:r>
            <a:r>
              <a:rPr lang="en-US" sz="3600" b="1" dirty="0" smtClean="0"/>
              <a:t>Today</a:t>
            </a:r>
          </a:p>
          <a:p>
            <a:endParaRPr lang="en-US" sz="3600" b="1" dirty="0"/>
          </a:p>
          <a:p>
            <a:endParaRPr lang="en-US" sz="3600" b="1" dirty="0" smtClean="0"/>
          </a:p>
          <a:p>
            <a:endParaRPr lang="en-US" sz="3600" b="1" dirty="0"/>
          </a:p>
          <a:p>
            <a:endParaRPr lang="en-US" sz="3600" b="1" dirty="0" smtClean="0"/>
          </a:p>
          <a:p>
            <a:endParaRPr lang="en-US" sz="3600" b="1" dirty="0"/>
          </a:p>
          <a:p>
            <a:endParaRPr lang="en-US" sz="3600" b="1" dirty="0" smtClean="0"/>
          </a:p>
          <a:p>
            <a:endParaRPr lang="en-US" sz="3600" b="1" dirty="0"/>
          </a:p>
          <a:p>
            <a:endParaRPr lang="en-US" sz="3600" b="1" dirty="0" smtClean="0"/>
          </a:p>
        </p:txBody>
      </p:sp>
      <p:sp>
        <p:nvSpPr>
          <p:cNvPr id="4" name="Slide Number Placeholder 3"/>
          <p:cNvSpPr>
            <a:spLocks noGrp="1"/>
          </p:cNvSpPr>
          <p:nvPr>
            <p:ph type="sldNum" sz="quarter" idx="12"/>
          </p:nvPr>
        </p:nvSpPr>
        <p:spPr/>
        <p:txBody>
          <a:bodyPr/>
          <a:lstStyle/>
          <a:p>
            <a:fld id="{DF7AE947-2A1D-49DB-AAF9-66B4A4AB3439}" type="slidenum">
              <a:rPr lang="en-US" smtClean="0"/>
              <a:t>3</a:t>
            </a:fld>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3538" y="2514600"/>
            <a:ext cx="5876925"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3886200" y="3124200"/>
            <a:ext cx="2590800" cy="461665"/>
          </a:xfrm>
          <a:prstGeom prst="rect">
            <a:avLst/>
          </a:prstGeom>
          <a:noFill/>
        </p:spPr>
        <p:txBody>
          <a:bodyPr wrap="square" rtlCol="0">
            <a:spAutoFit/>
          </a:bodyPr>
          <a:lstStyle/>
          <a:p>
            <a:r>
              <a:rPr lang="en-US" sz="2400" b="1" dirty="0" smtClean="0">
                <a:solidFill>
                  <a:srgbClr val="FF0000"/>
                </a:solidFill>
              </a:rPr>
              <a:t>(</a:t>
            </a:r>
            <a:r>
              <a:rPr lang="en-US" sz="2400" b="1" dirty="0" smtClean="0">
                <a:solidFill>
                  <a:srgbClr val="FF0000"/>
                </a:solidFill>
                <a:sym typeface="Symbol"/>
              </a:rPr>
              <a:t></a:t>
            </a:r>
            <a:r>
              <a:rPr lang="en-US" sz="2400" b="1" dirty="0" smtClean="0">
                <a:solidFill>
                  <a:srgbClr val="FF0000"/>
                </a:solidFill>
              </a:rPr>
              <a:t> SOFT margin)</a:t>
            </a:r>
            <a:endParaRPr lang="en-US" sz="2400" b="1" dirty="0">
              <a:solidFill>
                <a:srgbClr val="FF0000"/>
              </a:solidFill>
            </a:endParaRPr>
          </a:p>
        </p:txBody>
      </p:sp>
    </p:spTree>
    <p:extLst>
      <p:ext uri="{BB962C8B-B14F-4D97-AF65-F5344CB8AC3E}">
        <p14:creationId xmlns:p14="http://schemas.microsoft.com/office/powerpoint/2010/main" val="3834602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Freeform 80"/>
          <p:cNvSpPr/>
          <p:nvPr/>
        </p:nvSpPr>
        <p:spPr>
          <a:xfrm>
            <a:off x="4964106" y="2632874"/>
            <a:ext cx="3456000" cy="3211200"/>
          </a:xfrm>
          <a:custGeom>
            <a:avLst/>
            <a:gdLst>
              <a:gd name="connsiteX0" fmla="*/ 86400 w 3456000"/>
              <a:gd name="connsiteY0" fmla="*/ 316800 h 3211200"/>
              <a:gd name="connsiteX1" fmla="*/ 388800 w 3456000"/>
              <a:gd name="connsiteY1" fmla="*/ 0 h 3211200"/>
              <a:gd name="connsiteX2" fmla="*/ 3456000 w 3456000"/>
              <a:gd name="connsiteY2" fmla="*/ 2865600 h 3211200"/>
              <a:gd name="connsiteX3" fmla="*/ 3110400 w 3456000"/>
              <a:gd name="connsiteY3" fmla="*/ 3211200 h 3211200"/>
              <a:gd name="connsiteX4" fmla="*/ 0 w 3456000"/>
              <a:gd name="connsiteY4" fmla="*/ 302400 h 321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000" h="3211200">
                <a:moveTo>
                  <a:pt x="86400" y="316800"/>
                </a:moveTo>
                <a:lnTo>
                  <a:pt x="388800" y="0"/>
                </a:lnTo>
                <a:lnTo>
                  <a:pt x="3456000" y="2865600"/>
                </a:lnTo>
                <a:lnTo>
                  <a:pt x="3110400" y="3211200"/>
                </a:lnTo>
                <a:lnTo>
                  <a:pt x="0" y="302400"/>
                </a:lnTo>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Line 64"/>
          <p:cNvSpPr>
            <a:spLocks noChangeShapeType="1"/>
          </p:cNvSpPr>
          <p:nvPr/>
        </p:nvSpPr>
        <p:spPr bwMode="auto">
          <a:xfrm>
            <a:off x="5268906" y="2838674"/>
            <a:ext cx="2971800" cy="2809876"/>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83" name="Straight Arrow Connector 82"/>
          <p:cNvCxnSpPr/>
          <p:nvPr/>
        </p:nvCxnSpPr>
        <p:spPr>
          <a:xfrm rot="20361369" flipV="1">
            <a:off x="7038374" y="4309242"/>
            <a:ext cx="402483" cy="21272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 name="Freeform 3"/>
          <p:cNvSpPr/>
          <p:nvPr/>
        </p:nvSpPr>
        <p:spPr>
          <a:xfrm>
            <a:off x="545306" y="2617542"/>
            <a:ext cx="3456000" cy="3211200"/>
          </a:xfrm>
          <a:custGeom>
            <a:avLst/>
            <a:gdLst>
              <a:gd name="connsiteX0" fmla="*/ 86400 w 3456000"/>
              <a:gd name="connsiteY0" fmla="*/ 316800 h 3211200"/>
              <a:gd name="connsiteX1" fmla="*/ 388800 w 3456000"/>
              <a:gd name="connsiteY1" fmla="*/ 0 h 3211200"/>
              <a:gd name="connsiteX2" fmla="*/ 3456000 w 3456000"/>
              <a:gd name="connsiteY2" fmla="*/ 2865600 h 3211200"/>
              <a:gd name="connsiteX3" fmla="*/ 3110400 w 3456000"/>
              <a:gd name="connsiteY3" fmla="*/ 3211200 h 3211200"/>
              <a:gd name="connsiteX4" fmla="*/ 0 w 3456000"/>
              <a:gd name="connsiteY4" fmla="*/ 302400 h 321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000" h="3211200">
                <a:moveTo>
                  <a:pt x="86400" y="316800"/>
                </a:moveTo>
                <a:lnTo>
                  <a:pt x="388800" y="0"/>
                </a:lnTo>
                <a:lnTo>
                  <a:pt x="3456000" y="2865600"/>
                </a:lnTo>
                <a:lnTo>
                  <a:pt x="3110400" y="3211200"/>
                </a:lnTo>
                <a:lnTo>
                  <a:pt x="0" y="302400"/>
                </a:lnTo>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086" name="Rectangle 38"/>
          <p:cNvSpPr>
            <a:spLocks noGrp="1" noChangeArrowheads="1"/>
          </p:cNvSpPr>
          <p:nvPr>
            <p:ph type="title"/>
          </p:nvPr>
        </p:nvSpPr>
        <p:spPr>
          <a:xfrm>
            <a:off x="927100" y="228600"/>
            <a:ext cx="7772400" cy="1143000"/>
          </a:xfrm>
        </p:spPr>
        <p:txBody>
          <a:bodyPr/>
          <a:lstStyle/>
          <a:p>
            <a:r>
              <a:rPr lang="en-US" altLang="en-US" dirty="0" smtClean="0"/>
              <a:t>Optimum margin</a:t>
            </a:r>
            <a:endParaRPr lang="en-US" altLang="en-US" dirty="0"/>
          </a:p>
        </p:txBody>
      </p:sp>
      <p:sp>
        <p:nvSpPr>
          <p:cNvPr id="2" name="Slide Number Placeholder 1"/>
          <p:cNvSpPr>
            <a:spLocks noGrp="1"/>
          </p:cNvSpPr>
          <p:nvPr>
            <p:ph type="sldNum" sz="quarter" idx="12"/>
          </p:nvPr>
        </p:nvSpPr>
        <p:spPr/>
        <p:txBody>
          <a:bodyPr/>
          <a:lstStyle/>
          <a:p>
            <a:fld id="{DF7AE947-2A1D-49DB-AAF9-66B4A4AB3439}" type="slidenum">
              <a:rPr lang="en-US" smtClean="0"/>
              <a:t>30</a:t>
            </a:fld>
            <a:endParaRPr lang="en-US"/>
          </a:p>
        </p:txBody>
      </p:sp>
      <p:grpSp>
        <p:nvGrpSpPr>
          <p:cNvPr id="139" name="Group 138"/>
          <p:cNvGrpSpPr/>
          <p:nvPr/>
        </p:nvGrpSpPr>
        <p:grpSpPr>
          <a:xfrm>
            <a:off x="122219" y="2439167"/>
            <a:ext cx="4160838" cy="3919538"/>
            <a:chOff x="0" y="2435225"/>
            <a:chExt cx="4160838" cy="3919538"/>
          </a:xfrm>
        </p:grpSpPr>
        <p:sp>
          <p:nvSpPr>
            <p:cNvPr id="140" name="Oval 39"/>
            <p:cNvSpPr>
              <a:spLocks noChangeArrowheads="1"/>
            </p:cNvSpPr>
            <p:nvPr/>
          </p:nvSpPr>
          <p:spPr bwMode="auto">
            <a:xfrm>
              <a:off x="1598613" y="5532438"/>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141" name="Oval 40"/>
            <p:cNvSpPr>
              <a:spLocks noChangeArrowheads="1"/>
            </p:cNvSpPr>
            <p:nvPr/>
          </p:nvSpPr>
          <p:spPr bwMode="auto">
            <a:xfrm>
              <a:off x="1446213" y="5313363"/>
              <a:ext cx="103187" cy="96837"/>
            </a:xfrm>
            <a:prstGeom prst="ellipse">
              <a:avLst/>
            </a:prstGeom>
            <a:solidFill>
              <a:srgbClr val="FFFFFF"/>
            </a:solidFill>
            <a:ln w="26988" cap="rnd">
              <a:solidFill>
                <a:srgbClr val="000000"/>
              </a:solidFill>
              <a:round/>
              <a:headEnd/>
              <a:tailEnd/>
            </a:ln>
          </p:spPr>
          <p:txBody>
            <a:bodyPr/>
            <a:lstStyle/>
            <a:p>
              <a:endParaRPr lang="en-US"/>
            </a:p>
          </p:txBody>
        </p:sp>
        <p:sp>
          <p:nvSpPr>
            <p:cNvPr id="142" name="Oval 41"/>
            <p:cNvSpPr>
              <a:spLocks noChangeArrowheads="1"/>
            </p:cNvSpPr>
            <p:nvPr/>
          </p:nvSpPr>
          <p:spPr bwMode="auto">
            <a:xfrm>
              <a:off x="2232025" y="5314950"/>
              <a:ext cx="100013" cy="96838"/>
            </a:xfrm>
            <a:prstGeom prst="ellipse">
              <a:avLst/>
            </a:prstGeom>
            <a:solidFill>
              <a:srgbClr val="FFFFFF"/>
            </a:solidFill>
            <a:ln w="26988" cap="rnd">
              <a:solidFill>
                <a:srgbClr val="000000"/>
              </a:solidFill>
              <a:round/>
              <a:headEnd/>
              <a:tailEnd/>
            </a:ln>
          </p:spPr>
          <p:txBody>
            <a:bodyPr/>
            <a:lstStyle/>
            <a:p>
              <a:endParaRPr lang="en-US"/>
            </a:p>
          </p:txBody>
        </p:sp>
        <p:sp>
          <p:nvSpPr>
            <p:cNvPr id="143" name="Oval 42"/>
            <p:cNvSpPr>
              <a:spLocks noChangeArrowheads="1"/>
            </p:cNvSpPr>
            <p:nvPr/>
          </p:nvSpPr>
          <p:spPr bwMode="auto">
            <a:xfrm>
              <a:off x="1203325" y="5281613"/>
              <a:ext cx="100013" cy="98425"/>
            </a:xfrm>
            <a:prstGeom prst="ellipse">
              <a:avLst/>
            </a:prstGeom>
            <a:solidFill>
              <a:srgbClr val="FFFFFF"/>
            </a:solidFill>
            <a:ln w="26988" cap="rnd">
              <a:solidFill>
                <a:srgbClr val="000000"/>
              </a:solidFill>
              <a:round/>
              <a:headEnd/>
              <a:tailEnd/>
            </a:ln>
          </p:spPr>
          <p:txBody>
            <a:bodyPr/>
            <a:lstStyle/>
            <a:p>
              <a:endParaRPr lang="en-US"/>
            </a:p>
          </p:txBody>
        </p:sp>
        <p:sp>
          <p:nvSpPr>
            <p:cNvPr id="144" name="Oval 43"/>
            <p:cNvSpPr>
              <a:spLocks noChangeArrowheads="1"/>
            </p:cNvSpPr>
            <p:nvPr/>
          </p:nvSpPr>
          <p:spPr bwMode="auto">
            <a:xfrm>
              <a:off x="760413" y="4660900"/>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146" name="Oval 45"/>
            <p:cNvSpPr>
              <a:spLocks noChangeArrowheads="1"/>
            </p:cNvSpPr>
            <p:nvPr/>
          </p:nvSpPr>
          <p:spPr bwMode="auto">
            <a:xfrm>
              <a:off x="2413794" y="4764088"/>
              <a:ext cx="103187" cy="96837"/>
            </a:xfrm>
            <a:prstGeom prst="ellipse">
              <a:avLst/>
            </a:prstGeom>
            <a:solidFill>
              <a:srgbClr val="FFFFFF"/>
            </a:solidFill>
            <a:ln w="26988" cap="rnd">
              <a:solidFill>
                <a:srgbClr val="000000"/>
              </a:solidFill>
              <a:round/>
              <a:headEnd/>
              <a:tailEnd/>
            </a:ln>
          </p:spPr>
          <p:txBody>
            <a:bodyPr/>
            <a:lstStyle/>
            <a:p>
              <a:endParaRPr lang="en-US"/>
            </a:p>
          </p:txBody>
        </p:sp>
        <p:sp>
          <p:nvSpPr>
            <p:cNvPr id="148" name="Oval 47"/>
            <p:cNvSpPr>
              <a:spLocks noChangeArrowheads="1"/>
            </p:cNvSpPr>
            <p:nvPr/>
          </p:nvSpPr>
          <p:spPr bwMode="auto">
            <a:xfrm>
              <a:off x="1847850" y="4568825"/>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150" name="Freeform 49"/>
            <p:cNvSpPr>
              <a:spLocks/>
            </p:cNvSpPr>
            <p:nvPr/>
          </p:nvSpPr>
          <p:spPr bwMode="auto">
            <a:xfrm flipV="1">
              <a:off x="3152775" y="4146550"/>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1" name="Freeform 50"/>
            <p:cNvSpPr>
              <a:spLocks/>
            </p:cNvSpPr>
            <p:nvPr/>
          </p:nvSpPr>
          <p:spPr bwMode="auto">
            <a:xfrm flipV="1">
              <a:off x="3260725" y="4295775"/>
              <a:ext cx="128588" cy="117475"/>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2" name="Freeform 51"/>
            <p:cNvSpPr>
              <a:spLocks/>
            </p:cNvSpPr>
            <p:nvPr/>
          </p:nvSpPr>
          <p:spPr bwMode="auto">
            <a:xfrm flipV="1">
              <a:off x="2384425" y="3419475"/>
              <a:ext cx="128588" cy="115888"/>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 name="Freeform 52"/>
            <p:cNvSpPr>
              <a:spLocks/>
            </p:cNvSpPr>
            <p:nvPr/>
          </p:nvSpPr>
          <p:spPr bwMode="auto">
            <a:xfrm flipV="1">
              <a:off x="2376488" y="408305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4" name="Freeform 53"/>
            <p:cNvSpPr>
              <a:spLocks/>
            </p:cNvSpPr>
            <p:nvPr/>
          </p:nvSpPr>
          <p:spPr bwMode="auto">
            <a:xfrm flipV="1">
              <a:off x="2465388" y="368617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5" name="Freeform 54"/>
            <p:cNvSpPr>
              <a:spLocks/>
            </p:cNvSpPr>
            <p:nvPr/>
          </p:nvSpPr>
          <p:spPr bwMode="auto">
            <a:xfrm flipV="1">
              <a:off x="1933575" y="344805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6" name="Freeform 55"/>
            <p:cNvSpPr>
              <a:spLocks/>
            </p:cNvSpPr>
            <p:nvPr/>
          </p:nvSpPr>
          <p:spPr bwMode="auto">
            <a:xfrm flipV="1">
              <a:off x="2243138" y="326072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7" name="Freeform 56"/>
            <p:cNvSpPr>
              <a:spLocks/>
            </p:cNvSpPr>
            <p:nvPr/>
          </p:nvSpPr>
          <p:spPr bwMode="auto">
            <a:xfrm flipV="1">
              <a:off x="2828925" y="3065463"/>
              <a:ext cx="128588"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8" name="Freeform 57"/>
            <p:cNvSpPr>
              <a:spLocks/>
            </p:cNvSpPr>
            <p:nvPr/>
          </p:nvSpPr>
          <p:spPr bwMode="auto">
            <a:xfrm flipV="1">
              <a:off x="2478088" y="357187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9" name="Freeform 58"/>
            <p:cNvSpPr>
              <a:spLocks/>
            </p:cNvSpPr>
            <p:nvPr/>
          </p:nvSpPr>
          <p:spPr bwMode="auto">
            <a:xfrm flipV="1">
              <a:off x="3175000" y="3332163"/>
              <a:ext cx="125413" cy="115887"/>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0" name="Line 59"/>
            <p:cNvSpPr>
              <a:spLocks noChangeShapeType="1"/>
            </p:cNvSpPr>
            <p:nvPr/>
          </p:nvSpPr>
          <p:spPr bwMode="auto">
            <a:xfrm>
              <a:off x="487363" y="5902325"/>
              <a:ext cx="3532187" cy="0"/>
            </a:xfrm>
            <a:prstGeom prst="line">
              <a:avLst/>
            </a:prstGeom>
            <a:noFill/>
            <a:ln w="27051" cap="rnd">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61" name="Line 60"/>
            <p:cNvSpPr>
              <a:spLocks noChangeShapeType="1"/>
            </p:cNvSpPr>
            <p:nvPr/>
          </p:nvSpPr>
          <p:spPr bwMode="auto">
            <a:xfrm flipV="1">
              <a:off x="487363" y="2505075"/>
              <a:ext cx="1587" cy="339725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2" name="Freeform 61"/>
            <p:cNvSpPr>
              <a:spLocks/>
            </p:cNvSpPr>
            <p:nvPr/>
          </p:nvSpPr>
          <p:spPr bwMode="auto">
            <a:xfrm flipV="1">
              <a:off x="446088" y="2435225"/>
              <a:ext cx="84137" cy="107950"/>
            </a:xfrm>
            <a:custGeom>
              <a:avLst/>
              <a:gdLst>
                <a:gd name="T0" fmla="*/ 0 w 45"/>
                <a:gd name="T1" fmla="*/ 0 h 60"/>
                <a:gd name="T2" fmla="*/ 22 w 45"/>
                <a:gd name="T3" fmla="*/ 60 h 60"/>
                <a:gd name="T4" fmla="*/ 45 w 45"/>
                <a:gd name="T5" fmla="*/ 0 h 60"/>
                <a:gd name="T6" fmla="*/ 22 w 45"/>
                <a:gd name="T7" fmla="*/ 21 h 60"/>
                <a:gd name="T8" fmla="*/ 0 w 45"/>
                <a:gd name="T9" fmla="*/ 0 h 60"/>
              </a:gdLst>
              <a:ahLst/>
              <a:cxnLst>
                <a:cxn ang="0">
                  <a:pos x="T0" y="T1"/>
                </a:cxn>
                <a:cxn ang="0">
                  <a:pos x="T2" y="T3"/>
                </a:cxn>
                <a:cxn ang="0">
                  <a:pos x="T4" y="T5"/>
                </a:cxn>
                <a:cxn ang="0">
                  <a:pos x="T6" y="T7"/>
                </a:cxn>
                <a:cxn ang="0">
                  <a:pos x="T8" y="T9"/>
                </a:cxn>
              </a:cxnLst>
              <a:rect l="0" t="0" r="r" b="b"/>
              <a:pathLst>
                <a:path w="45" h="60">
                  <a:moveTo>
                    <a:pt x="0" y="0"/>
                  </a:moveTo>
                  <a:lnTo>
                    <a:pt x="22" y="60"/>
                  </a:lnTo>
                  <a:lnTo>
                    <a:pt x="45" y="0"/>
                  </a:lnTo>
                  <a:lnTo>
                    <a:pt x="22" y="21"/>
                  </a:lnTo>
                  <a:lnTo>
                    <a:pt x="0" y="0"/>
                  </a:lnTo>
                  <a:close/>
                </a:path>
              </a:pathLst>
            </a:custGeom>
            <a:solidFill>
              <a:srgbClr val="000000"/>
            </a:solidFill>
            <a:ln w="0" cap="rnd">
              <a:solidFill>
                <a:srgbClr val="000000"/>
              </a:solidFill>
              <a:prstDash val="solid"/>
              <a:round/>
              <a:headEnd/>
              <a:tailEnd/>
            </a:ln>
          </p:spPr>
          <p:txBody>
            <a:bodyPr/>
            <a:lstStyle/>
            <a:p>
              <a:endParaRPr lang="en-US"/>
            </a:p>
          </p:txBody>
        </p:sp>
        <p:sp>
          <p:nvSpPr>
            <p:cNvPr id="163" name="Text Box 62"/>
            <p:cNvSpPr txBox="1">
              <a:spLocks noChangeArrowheads="1"/>
            </p:cNvSpPr>
            <p:nvPr/>
          </p:nvSpPr>
          <p:spPr bwMode="auto">
            <a:xfrm>
              <a:off x="3470275" y="5957888"/>
              <a:ext cx="690563"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1</a:t>
              </a:r>
            </a:p>
          </p:txBody>
        </p:sp>
        <p:sp>
          <p:nvSpPr>
            <p:cNvPr id="164" name="Text Box 63"/>
            <p:cNvSpPr txBox="1">
              <a:spLocks noChangeArrowheads="1"/>
            </p:cNvSpPr>
            <p:nvPr/>
          </p:nvSpPr>
          <p:spPr bwMode="auto">
            <a:xfrm>
              <a:off x="0" y="2479675"/>
              <a:ext cx="447675"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2</a:t>
              </a:r>
            </a:p>
          </p:txBody>
        </p:sp>
        <p:sp>
          <p:nvSpPr>
            <p:cNvPr id="166" name="Oval 65"/>
            <p:cNvSpPr>
              <a:spLocks noChangeArrowheads="1"/>
            </p:cNvSpPr>
            <p:nvPr/>
          </p:nvSpPr>
          <p:spPr bwMode="auto">
            <a:xfrm>
              <a:off x="971550" y="4938713"/>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167" name="Oval 66"/>
            <p:cNvSpPr>
              <a:spLocks noChangeArrowheads="1"/>
            </p:cNvSpPr>
            <p:nvPr/>
          </p:nvSpPr>
          <p:spPr bwMode="auto">
            <a:xfrm>
              <a:off x="1852613" y="4989513"/>
              <a:ext cx="100012" cy="96837"/>
            </a:xfrm>
            <a:prstGeom prst="ellipse">
              <a:avLst/>
            </a:prstGeom>
            <a:solidFill>
              <a:srgbClr val="FFFFFF"/>
            </a:solidFill>
            <a:ln w="26988" cap="rnd">
              <a:solidFill>
                <a:srgbClr val="000000"/>
              </a:solidFill>
              <a:round/>
              <a:headEnd/>
              <a:tailEnd/>
            </a:ln>
          </p:spPr>
          <p:txBody>
            <a:bodyPr/>
            <a:lstStyle/>
            <a:p>
              <a:endParaRPr lang="en-US"/>
            </a:p>
          </p:txBody>
        </p:sp>
        <p:sp>
          <p:nvSpPr>
            <p:cNvPr id="168" name="Oval 67"/>
            <p:cNvSpPr>
              <a:spLocks noChangeArrowheads="1"/>
            </p:cNvSpPr>
            <p:nvPr/>
          </p:nvSpPr>
          <p:spPr bwMode="auto">
            <a:xfrm>
              <a:off x="1506538" y="3876675"/>
              <a:ext cx="100012" cy="98425"/>
            </a:xfrm>
            <a:prstGeom prst="ellipse">
              <a:avLst/>
            </a:prstGeom>
            <a:solidFill>
              <a:srgbClr val="FFFFFF"/>
            </a:solidFill>
            <a:ln w="26988" cap="rnd">
              <a:solidFill>
                <a:srgbClr val="000000"/>
              </a:solidFill>
              <a:round/>
              <a:headEnd/>
              <a:tailEnd/>
            </a:ln>
          </p:spPr>
          <p:txBody>
            <a:bodyPr/>
            <a:lstStyle/>
            <a:p>
              <a:endParaRPr lang="en-US"/>
            </a:p>
          </p:txBody>
        </p:sp>
        <p:sp>
          <p:nvSpPr>
            <p:cNvPr id="169" name="Freeform 68"/>
            <p:cNvSpPr>
              <a:spLocks/>
            </p:cNvSpPr>
            <p:nvPr/>
          </p:nvSpPr>
          <p:spPr bwMode="auto">
            <a:xfrm flipV="1">
              <a:off x="2919413" y="447040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0" name="Freeform 69"/>
            <p:cNvSpPr>
              <a:spLocks/>
            </p:cNvSpPr>
            <p:nvPr/>
          </p:nvSpPr>
          <p:spPr bwMode="auto">
            <a:xfrm flipV="1">
              <a:off x="2084388" y="3668713"/>
              <a:ext cx="128587" cy="117475"/>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1" name="Oval 70"/>
            <p:cNvSpPr>
              <a:spLocks noChangeArrowheads="1"/>
            </p:cNvSpPr>
            <p:nvPr/>
          </p:nvSpPr>
          <p:spPr bwMode="auto">
            <a:xfrm>
              <a:off x="2009775" y="4411663"/>
              <a:ext cx="101600" cy="96837"/>
            </a:xfrm>
            <a:prstGeom prst="ellipse">
              <a:avLst/>
            </a:prstGeom>
            <a:solidFill>
              <a:srgbClr val="FFFFFF"/>
            </a:solidFill>
            <a:ln w="26988" cap="rnd">
              <a:solidFill>
                <a:srgbClr val="000000"/>
              </a:solidFill>
              <a:round/>
              <a:headEnd/>
              <a:tailEnd/>
            </a:ln>
          </p:spPr>
          <p:txBody>
            <a:bodyPr/>
            <a:lstStyle/>
            <a:p>
              <a:endParaRPr lang="en-US"/>
            </a:p>
          </p:txBody>
        </p:sp>
      </p:grpSp>
      <p:sp>
        <p:nvSpPr>
          <p:cNvPr id="174" name="Line 64"/>
          <p:cNvSpPr>
            <a:spLocks noChangeShapeType="1"/>
          </p:cNvSpPr>
          <p:nvPr/>
        </p:nvSpPr>
        <p:spPr bwMode="auto">
          <a:xfrm>
            <a:off x="850106" y="2823342"/>
            <a:ext cx="2971800" cy="2809876"/>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 name="TextBox 132"/>
          <p:cNvSpPr txBox="1"/>
          <p:nvPr/>
        </p:nvSpPr>
        <p:spPr>
          <a:xfrm>
            <a:off x="1233937" y="1385715"/>
            <a:ext cx="1989391" cy="523220"/>
          </a:xfrm>
          <a:prstGeom prst="rect">
            <a:avLst/>
          </a:prstGeom>
          <a:noFill/>
        </p:spPr>
        <p:txBody>
          <a:bodyPr wrap="none" rtlCol="0">
            <a:spAutoFit/>
          </a:bodyPr>
          <a:lstStyle/>
          <a:p>
            <a:r>
              <a:rPr lang="en-US" sz="2800" dirty="0" smtClean="0">
                <a:solidFill>
                  <a:schemeClr val="tx1">
                    <a:lumMod val="50000"/>
                    <a:lumOff val="50000"/>
                  </a:schemeClr>
                </a:solidFill>
              </a:rPr>
              <a:t>Hard </a:t>
            </a:r>
            <a:r>
              <a:rPr lang="en-US" sz="2800" dirty="0" smtClean="0">
                <a:solidFill>
                  <a:schemeClr val="tx1">
                    <a:lumMod val="50000"/>
                    <a:lumOff val="50000"/>
                  </a:schemeClr>
                </a:solidFill>
              </a:rPr>
              <a:t>margin</a:t>
            </a:r>
            <a:endParaRPr lang="en-US" sz="2800" dirty="0">
              <a:solidFill>
                <a:schemeClr val="tx1">
                  <a:lumMod val="50000"/>
                  <a:lumOff val="50000"/>
                </a:schemeClr>
              </a:solidFill>
            </a:endParaRPr>
          </a:p>
        </p:txBody>
      </p:sp>
      <p:sp>
        <p:nvSpPr>
          <p:cNvPr id="172" name="Rectangle 1052"/>
          <p:cNvSpPr>
            <a:spLocks noChangeArrowheads="1"/>
          </p:cNvSpPr>
          <p:nvPr/>
        </p:nvSpPr>
        <p:spPr bwMode="auto">
          <a:xfrm rot="2692619">
            <a:off x="964534" y="2943476"/>
            <a:ext cx="9220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 </a:t>
            </a:r>
            <a:r>
              <a:rPr lang="en-US" altLang="en-US" b="0" dirty="0" smtClean="0">
                <a:latin typeface="Arial" pitchFamily="34" charset="0"/>
              </a:rPr>
              <a:t>0</a:t>
            </a:r>
            <a:endParaRPr lang="en-US" altLang="en-US" b="0" dirty="0">
              <a:latin typeface="Arial" pitchFamily="34" charset="0"/>
            </a:endParaRPr>
          </a:p>
        </p:txBody>
      </p:sp>
      <p:sp>
        <p:nvSpPr>
          <p:cNvPr id="173" name="Rectangle 1052"/>
          <p:cNvSpPr>
            <a:spLocks noChangeArrowheads="1"/>
          </p:cNvSpPr>
          <p:nvPr/>
        </p:nvSpPr>
        <p:spPr bwMode="auto">
          <a:xfrm rot="2692619">
            <a:off x="3270960" y="4783927"/>
            <a:ext cx="9220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 </a:t>
            </a:r>
            <a:r>
              <a:rPr lang="en-US" altLang="en-US" b="0" dirty="0" smtClean="0">
                <a:latin typeface="Arial" pitchFamily="34" charset="0"/>
              </a:rPr>
              <a:t>1</a:t>
            </a:r>
            <a:endParaRPr lang="en-US" altLang="en-US" b="0" dirty="0">
              <a:latin typeface="Arial" pitchFamily="34" charset="0"/>
            </a:endParaRPr>
          </a:p>
        </p:txBody>
      </p:sp>
      <p:sp>
        <p:nvSpPr>
          <p:cNvPr id="175" name="Rectangle 1052"/>
          <p:cNvSpPr>
            <a:spLocks noChangeArrowheads="1"/>
          </p:cNvSpPr>
          <p:nvPr/>
        </p:nvSpPr>
        <p:spPr bwMode="auto">
          <a:xfrm rot="2692619">
            <a:off x="2559201" y="5293869"/>
            <a:ext cx="9989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a:t>
            </a:r>
            <a:r>
              <a:rPr lang="en-US" altLang="en-US" b="0" dirty="0" smtClean="0">
                <a:latin typeface="Arial" pitchFamily="34" charset="0"/>
              </a:rPr>
              <a:t>= </a:t>
            </a:r>
            <a:r>
              <a:rPr lang="en-US" altLang="en-US" b="0" dirty="0" smtClean="0">
                <a:latin typeface="Arial" pitchFamily="34" charset="0"/>
              </a:rPr>
              <a:t>-1</a:t>
            </a:r>
            <a:endParaRPr lang="en-US" altLang="en-US" b="0" dirty="0">
              <a:latin typeface="Arial" pitchFamily="34" charset="0"/>
            </a:endParaRPr>
          </a:p>
        </p:txBody>
      </p:sp>
      <p:cxnSp>
        <p:nvCxnSpPr>
          <p:cNvPr id="176" name="Straight Arrow Connector 175"/>
          <p:cNvCxnSpPr/>
          <p:nvPr/>
        </p:nvCxnSpPr>
        <p:spPr>
          <a:xfrm rot="20361369" flipV="1">
            <a:off x="2619574" y="4293910"/>
            <a:ext cx="402483" cy="21272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77" name="Rectangle 1052"/>
          <p:cNvSpPr>
            <a:spLocks noChangeArrowheads="1"/>
          </p:cNvSpPr>
          <p:nvPr/>
        </p:nvSpPr>
        <p:spPr bwMode="auto">
          <a:xfrm rot="2252067">
            <a:off x="2866872" y="3956488"/>
            <a:ext cx="3642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1" dirty="0">
                <a:latin typeface="Arial" pitchFamily="34" charset="0"/>
              </a:rPr>
              <a:t>w</a:t>
            </a:r>
          </a:p>
        </p:txBody>
      </p:sp>
      <p:grpSp>
        <p:nvGrpSpPr>
          <p:cNvPr id="44" name="Group 3"/>
          <p:cNvGrpSpPr>
            <a:grpSpLocks/>
          </p:cNvGrpSpPr>
          <p:nvPr/>
        </p:nvGrpSpPr>
        <p:grpSpPr bwMode="auto">
          <a:xfrm>
            <a:off x="4543425" y="2435225"/>
            <a:ext cx="4160838" cy="3919538"/>
            <a:chOff x="2862" y="1534"/>
            <a:chExt cx="2621" cy="2469"/>
          </a:xfrm>
        </p:grpSpPr>
        <p:sp>
          <p:nvSpPr>
            <p:cNvPr id="46" name="Rectangle 4"/>
            <p:cNvSpPr>
              <a:spLocks noChangeArrowheads="1"/>
            </p:cNvSpPr>
            <p:nvPr/>
          </p:nvSpPr>
          <p:spPr bwMode="auto">
            <a:xfrm>
              <a:off x="2999" y="1534"/>
              <a:ext cx="2441" cy="2348"/>
            </a:xfrm>
            <a:prstGeom prst="rect">
              <a:avLst/>
            </a:prstGeom>
            <a:noFill/>
            <a:ln w="0" cap="rnd">
              <a:solidFill>
                <a:srgbClr val="FFFFFF"/>
              </a:solidFill>
              <a:round/>
              <a:headEnd/>
              <a:tailEnd/>
            </a:ln>
          </p:spPr>
          <p:txBody>
            <a:bodyPr/>
            <a:lstStyle/>
            <a:p>
              <a:endParaRPr lang="en-US"/>
            </a:p>
          </p:txBody>
        </p:sp>
        <p:sp>
          <p:nvSpPr>
            <p:cNvPr id="47" name="Oval 5"/>
            <p:cNvSpPr>
              <a:spLocks noChangeArrowheads="1"/>
            </p:cNvSpPr>
            <p:nvPr/>
          </p:nvSpPr>
          <p:spPr bwMode="auto">
            <a:xfrm>
              <a:off x="3869" y="3485"/>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48" name="Oval 6"/>
            <p:cNvSpPr>
              <a:spLocks noChangeArrowheads="1"/>
            </p:cNvSpPr>
            <p:nvPr/>
          </p:nvSpPr>
          <p:spPr bwMode="auto">
            <a:xfrm>
              <a:off x="3773" y="3347"/>
              <a:ext cx="65" cy="61"/>
            </a:xfrm>
            <a:prstGeom prst="ellipse">
              <a:avLst/>
            </a:prstGeom>
            <a:solidFill>
              <a:srgbClr val="FFFFFF"/>
            </a:solidFill>
            <a:ln w="26988" cap="rnd">
              <a:solidFill>
                <a:srgbClr val="000000"/>
              </a:solidFill>
              <a:round/>
              <a:headEnd/>
              <a:tailEnd/>
            </a:ln>
          </p:spPr>
          <p:txBody>
            <a:bodyPr/>
            <a:lstStyle/>
            <a:p>
              <a:endParaRPr lang="en-US"/>
            </a:p>
          </p:txBody>
        </p:sp>
        <p:sp>
          <p:nvSpPr>
            <p:cNvPr id="49" name="Oval 7"/>
            <p:cNvSpPr>
              <a:spLocks noChangeArrowheads="1"/>
            </p:cNvSpPr>
            <p:nvPr/>
          </p:nvSpPr>
          <p:spPr bwMode="auto">
            <a:xfrm>
              <a:off x="4268" y="3348"/>
              <a:ext cx="63" cy="61"/>
            </a:xfrm>
            <a:prstGeom prst="ellipse">
              <a:avLst/>
            </a:prstGeom>
            <a:solidFill>
              <a:srgbClr val="FFFFFF"/>
            </a:solidFill>
            <a:ln w="26988" cap="rnd">
              <a:solidFill>
                <a:srgbClr val="000000"/>
              </a:solidFill>
              <a:round/>
              <a:headEnd/>
              <a:tailEnd/>
            </a:ln>
          </p:spPr>
          <p:txBody>
            <a:bodyPr/>
            <a:lstStyle/>
            <a:p>
              <a:endParaRPr lang="en-US"/>
            </a:p>
          </p:txBody>
        </p:sp>
        <p:sp>
          <p:nvSpPr>
            <p:cNvPr id="50" name="Oval 8"/>
            <p:cNvSpPr>
              <a:spLocks noChangeArrowheads="1"/>
            </p:cNvSpPr>
            <p:nvPr/>
          </p:nvSpPr>
          <p:spPr bwMode="auto">
            <a:xfrm>
              <a:off x="3620" y="3327"/>
              <a:ext cx="63" cy="62"/>
            </a:xfrm>
            <a:prstGeom prst="ellipse">
              <a:avLst/>
            </a:prstGeom>
            <a:solidFill>
              <a:srgbClr val="FFFFFF"/>
            </a:solidFill>
            <a:ln w="26988" cap="rnd">
              <a:solidFill>
                <a:srgbClr val="000000"/>
              </a:solidFill>
              <a:round/>
              <a:headEnd/>
              <a:tailEnd/>
            </a:ln>
          </p:spPr>
          <p:txBody>
            <a:bodyPr/>
            <a:lstStyle/>
            <a:p>
              <a:endParaRPr lang="en-US"/>
            </a:p>
          </p:txBody>
        </p:sp>
        <p:sp>
          <p:nvSpPr>
            <p:cNvPr id="51" name="Oval 9"/>
            <p:cNvSpPr>
              <a:spLocks noChangeArrowheads="1"/>
            </p:cNvSpPr>
            <p:nvPr/>
          </p:nvSpPr>
          <p:spPr bwMode="auto">
            <a:xfrm>
              <a:off x="3474" y="3111"/>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52" name="Oval 10"/>
            <p:cNvSpPr>
              <a:spLocks noChangeArrowheads="1"/>
            </p:cNvSpPr>
            <p:nvPr/>
          </p:nvSpPr>
          <p:spPr bwMode="auto">
            <a:xfrm>
              <a:off x="3341" y="2936"/>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53" name="Oval 11"/>
            <p:cNvSpPr>
              <a:spLocks noChangeArrowheads="1"/>
            </p:cNvSpPr>
            <p:nvPr/>
          </p:nvSpPr>
          <p:spPr bwMode="auto">
            <a:xfrm>
              <a:off x="4143" y="2784"/>
              <a:ext cx="63" cy="61"/>
            </a:xfrm>
            <a:prstGeom prst="ellipse">
              <a:avLst/>
            </a:prstGeom>
            <a:solidFill>
              <a:srgbClr val="FFFFFF"/>
            </a:solidFill>
            <a:ln w="26988" cap="rnd">
              <a:solidFill>
                <a:srgbClr val="000000"/>
              </a:solidFill>
              <a:round/>
              <a:headEnd/>
              <a:tailEnd/>
            </a:ln>
          </p:spPr>
          <p:txBody>
            <a:bodyPr/>
            <a:lstStyle/>
            <a:p>
              <a:endParaRPr lang="en-US"/>
            </a:p>
          </p:txBody>
        </p:sp>
        <p:sp>
          <p:nvSpPr>
            <p:cNvPr id="54" name="Oval 12"/>
            <p:cNvSpPr>
              <a:spLocks noChangeArrowheads="1"/>
            </p:cNvSpPr>
            <p:nvPr/>
          </p:nvSpPr>
          <p:spPr bwMode="auto">
            <a:xfrm>
              <a:off x="4029" y="3143"/>
              <a:ext cx="63" cy="61"/>
            </a:xfrm>
            <a:prstGeom prst="ellipse">
              <a:avLst/>
            </a:prstGeom>
            <a:solidFill>
              <a:srgbClr val="FFFFFF"/>
            </a:solidFill>
            <a:ln w="26988" cap="rnd">
              <a:solidFill>
                <a:srgbClr val="000000"/>
              </a:solidFill>
              <a:round/>
              <a:headEnd/>
              <a:tailEnd/>
            </a:ln>
          </p:spPr>
          <p:txBody>
            <a:bodyPr/>
            <a:lstStyle/>
            <a:p>
              <a:endParaRPr lang="en-US"/>
            </a:p>
          </p:txBody>
        </p:sp>
        <p:sp>
          <p:nvSpPr>
            <p:cNvPr id="55" name="Oval 13"/>
            <p:cNvSpPr>
              <a:spLocks noChangeArrowheads="1"/>
            </p:cNvSpPr>
            <p:nvPr/>
          </p:nvSpPr>
          <p:spPr bwMode="auto">
            <a:xfrm>
              <a:off x="4261" y="2725"/>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56" name="Oval 14"/>
            <p:cNvSpPr>
              <a:spLocks noChangeArrowheads="1"/>
            </p:cNvSpPr>
            <p:nvPr/>
          </p:nvSpPr>
          <p:spPr bwMode="auto">
            <a:xfrm>
              <a:off x="4403" y="3001"/>
              <a:ext cx="65" cy="61"/>
            </a:xfrm>
            <a:prstGeom prst="ellipse">
              <a:avLst/>
            </a:prstGeom>
            <a:solidFill>
              <a:srgbClr val="FFFFFF"/>
            </a:solidFill>
            <a:ln w="26988" cap="rnd">
              <a:solidFill>
                <a:srgbClr val="000000"/>
              </a:solidFill>
              <a:round/>
              <a:headEnd/>
              <a:tailEnd/>
            </a:ln>
          </p:spPr>
          <p:txBody>
            <a:bodyPr/>
            <a:lstStyle/>
            <a:p>
              <a:endParaRPr lang="en-US"/>
            </a:p>
          </p:txBody>
        </p:sp>
        <p:sp>
          <p:nvSpPr>
            <p:cNvPr id="57" name="Oval 15"/>
            <p:cNvSpPr>
              <a:spLocks noChangeArrowheads="1"/>
            </p:cNvSpPr>
            <p:nvPr/>
          </p:nvSpPr>
          <p:spPr bwMode="auto">
            <a:xfrm>
              <a:off x="4248" y="2568"/>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58" name="Oval 16"/>
            <p:cNvSpPr>
              <a:spLocks noChangeArrowheads="1"/>
            </p:cNvSpPr>
            <p:nvPr/>
          </p:nvSpPr>
          <p:spPr bwMode="auto">
            <a:xfrm>
              <a:off x="4026" y="2878"/>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59" name="Oval 17"/>
            <p:cNvSpPr>
              <a:spLocks noChangeArrowheads="1"/>
            </p:cNvSpPr>
            <p:nvPr/>
          </p:nvSpPr>
          <p:spPr bwMode="auto">
            <a:xfrm>
              <a:off x="3811" y="2442"/>
              <a:ext cx="63" cy="62"/>
            </a:xfrm>
            <a:prstGeom prst="ellipse">
              <a:avLst/>
            </a:prstGeom>
            <a:solidFill>
              <a:srgbClr val="FFFFFF"/>
            </a:solidFill>
            <a:ln w="26988" cap="rnd">
              <a:solidFill>
                <a:srgbClr val="000000"/>
              </a:solidFill>
              <a:round/>
              <a:headEnd/>
              <a:tailEnd/>
            </a:ln>
          </p:spPr>
          <p:txBody>
            <a:bodyPr/>
            <a:lstStyle/>
            <a:p>
              <a:endParaRPr lang="en-US"/>
            </a:p>
          </p:txBody>
        </p:sp>
        <p:sp>
          <p:nvSpPr>
            <p:cNvPr id="60" name="Freeform 18"/>
            <p:cNvSpPr>
              <a:spLocks/>
            </p:cNvSpPr>
            <p:nvPr/>
          </p:nvSpPr>
          <p:spPr bwMode="auto">
            <a:xfrm flipV="1">
              <a:off x="4248" y="2764"/>
              <a:ext cx="81" cy="74"/>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 name="Freeform 19"/>
            <p:cNvSpPr>
              <a:spLocks/>
            </p:cNvSpPr>
            <p:nvPr/>
          </p:nvSpPr>
          <p:spPr bwMode="auto">
            <a:xfrm flipV="1">
              <a:off x="4848" y="2612"/>
              <a:ext cx="80"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 name="Freeform 20"/>
            <p:cNvSpPr>
              <a:spLocks/>
            </p:cNvSpPr>
            <p:nvPr/>
          </p:nvSpPr>
          <p:spPr bwMode="auto">
            <a:xfrm flipV="1">
              <a:off x="4701" y="2816"/>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 name="Freeform 21"/>
            <p:cNvSpPr>
              <a:spLocks/>
            </p:cNvSpPr>
            <p:nvPr/>
          </p:nvSpPr>
          <p:spPr bwMode="auto">
            <a:xfrm flipV="1">
              <a:off x="4175" y="2311"/>
              <a:ext cx="81" cy="74"/>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4" name="Freeform 22"/>
            <p:cNvSpPr>
              <a:spLocks/>
            </p:cNvSpPr>
            <p:nvPr/>
          </p:nvSpPr>
          <p:spPr bwMode="auto">
            <a:xfrm flipV="1">
              <a:off x="4916" y="2706"/>
              <a:ext cx="81" cy="74"/>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5" name="Freeform 23"/>
            <p:cNvSpPr>
              <a:spLocks/>
            </p:cNvSpPr>
            <p:nvPr/>
          </p:nvSpPr>
          <p:spPr bwMode="auto">
            <a:xfrm flipV="1">
              <a:off x="4364" y="2154"/>
              <a:ext cx="81" cy="73"/>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6" name="Freeform 24"/>
            <p:cNvSpPr>
              <a:spLocks/>
            </p:cNvSpPr>
            <p:nvPr/>
          </p:nvSpPr>
          <p:spPr bwMode="auto">
            <a:xfrm flipV="1">
              <a:off x="4359" y="2572"/>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 name="Freeform 25"/>
            <p:cNvSpPr>
              <a:spLocks/>
            </p:cNvSpPr>
            <p:nvPr/>
          </p:nvSpPr>
          <p:spPr bwMode="auto">
            <a:xfrm flipV="1">
              <a:off x="4415" y="2322"/>
              <a:ext cx="80"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8" name="Freeform 26"/>
            <p:cNvSpPr>
              <a:spLocks/>
            </p:cNvSpPr>
            <p:nvPr/>
          </p:nvSpPr>
          <p:spPr bwMode="auto">
            <a:xfrm flipV="1">
              <a:off x="4064" y="2185"/>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 name="Freeform 27"/>
            <p:cNvSpPr>
              <a:spLocks/>
            </p:cNvSpPr>
            <p:nvPr/>
          </p:nvSpPr>
          <p:spPr bwMode="auto">
            <a:xfrm flipV="1">
              <a:off x="4275" y="2054"/>
              <a:ext cx="80"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0" name="Freeform 28"/>
            <p:cNvSpPr>
              <a:spLocks/>
            </p:cNvSpPr>
            <p:nvPr/>
          </p:nvSpPr>
          <p:spPr bwMode="auto">
            <a:xfrm flipV="1">
              <a:off x="4644" y="1931"/>
              <a:ext cx="81"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 name="Freeform 29"/>
            <p:cNvSpPr>
              <a:spLocks/>
            </p:cNvSpPr>
            <p:nvPr/>
          </p:nvSpPr>
          <p:spPr bwMode="auto">
            <a:xfrm flipV="1">
              <a:off x="4423" y="2250"/>
              <a:ext cx="80"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2" name="Freeform 30"/>
            <p:cNvSpPr>
              <a:spLocks/>
            </p:cNvSpPr>
            <p:nvPr/>
          </p:nvSpPr>
          <p:spPr bwMode="auto">
            <a:xfrm flipV="1">
              <a:off x="4862" y="2099"/>
              <a:ext cx="79" cy="73"/>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3" name="Line 31"/>
            <p:cNvSpPr>
              <a:spLocks noChangeShapeType="1"/>
            </p:cNvSpPr>
            <p:nvPr/>
          </p:nvSpPr>
          <p:spPr bwMode="auto">
            <a:xfrm>
              <a:off x="3169" y="3718"/>
              <a:ext cx="2225" cy="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 name="Freeform 32"/>
            <p:cNvSpPr>
              <a:spLocks/>
            </p:cNvSpPr>
            <p:nvPr/>
          </p:nvSpPr>
          <p:spPr bwMode="auto">
            <a:xfrm flipV="1">
              <a:off x="5370" y="3692"/>
              <a:ext cx="70" cy="51"/>
            </a:xfrm>
            <a:custGeom>
              <a:avLst/>
              <a:gdLst>
                <a:gd name="T0" fmla="*/ 0 w 60"/>
                <a:gd name="T1" fmla="*/ 45 h 45"/>
                <a:gd name="T2" fmla="*/ 60 w 60"/>
                <a:gd name="T3" fmla="*/ 22 h 45"/>
                <a:gd name="T4" fmla="*/ 0 w 60"/>
                <a:gd name="T5" fmla="*/ 0 h 45"/>
                <a:gd name="T6" fmla="*/ 21 w 60"/>
                <a:gd name="T7" fmla="*/ 22 h 45"/>
                <a:gd name="T8" fmla="*/ 0 w 60"/>
                <a:gd name="T9" fmla="*/ 45 h 45"/>
              </a:gdLst>
              <a:ahLst/>
              <a:cxnLst>
                <a:cxn ang="0">
                  <a:pos x="T0" y="T1"/>
                </a:cxn>
                <a:cxn ang="0">
                  <a:pos x="T2" y="T3"/>
                </a:cxn>
                <a:cxn ang="0">
                  <a:pos x="T4" y="T5"/>
                </a:cxn>
                <a:cxn ang="0">
                  <a:pos x="T6" y="T7"/>
                </a:cxn>
                <a:cxn ang="0">
                  <a:pos x="T8" y="T9"/>
                </a:cxn>
              </a:cxnLst>
              <a:rect l="0" t="0" r="r" b="b"/>
              <a:pathLst>
                <a:path w="60" h="45">
                  <a:moveTo>
                    <a:pt x="0" y="45"/>
                  </a:moveTo>
                  <a:lnTo>
                    <a:pt x="60" y="22"/>
                  </a:lnTo>
                  <a:lnTo>
                    <a:pt x="0" y="0"/>
                  </a:lnTo>
                  <a:lnTo>
                    <a:pt x="21" y="22"/>
                  </a:lnTo>
                  <a:lnTo>
                    <a:pt x="0" y="45"/>
                  </a:lnTo>
                  <a:close/>
                </a:path>
              </a:pathLst>
            </a:custGeom>
            <a:solidFill>
              <a:srgbClr val="000000"/>
            </a:solidFill>
            <a:ln w="0" cap="rnd">
              <a:solidFill>
                <a:srgbClr val="000000"/>
              </a:solidFill>
              <a:prstDash val="solid"/>
              <a:round/>
              <a:headEnd/>
              <a:tailEnd/>
            </a:ln>
          </p:spPr>
          <p:txBody>
            <a:bodyPr/>
            <a:lstStyle/>
            <a:p>
              <a:endParaRPr lang="en-US"/>
            </a:p>
          </p:txBody>
        </p:sp>
        <p:sp>
          <p:nvSpPr>
            <p:cNvPr id="75" name="Line 33"/>
            <p:cNvSpPr>
              <a:spLocks noChangeShapeType="1"/>
            </p:cNvSpPr>
            <p:nvPr/>
          </p:nvSpPr>
          <p:spPr bwMode="auto">
            <a:xfrm flipV="1">
              <a:off x="3169" y="1578"/>
              <a:ext cx="1" cy="214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 name="Freeform 34"/>
            <p:cNvSpPr>
              <a:spLocks/>
            </p:cNvSpPr>
            <p:nvPr/>
          </p:nvSpPr>
          <p:spPr bwMode="auto">
            <a:xfrm flipV="1">
              <a:off x="3143" y="1534"/>
              <a:ext cx="53" cy="68"/>
            </a:xfrm>
            <a:custGeom>
              <a:avLst/>
              <a:gdLst>
                <a:gd name="T0" fmla="*/ 0 w 45"/>
                <a:gd name="T1" fmla="*/ 0 h 60"/>
                <a:gd name="T2" fmla="*/ 22 w 45"/>
                <a:gd name="T3" fmla="*/ 60 h 60"/>
                <a:gd name="T4" fmla="*/ 45 w 45"/>
                <a:gd name="T5" fmla="*/ 0 h 60"/>
                <a:gd name="T6" fmla="*/ 22 w 45"/>
                <a:gd name="T7" fmla="*/ 21 h 60"/>
                <a:gd name="T8" fmla="*/ 0 w 45"/>
                <a:gd name="T9" fmla="*/ 0 h 60"/>
              </a:gdLst>
              <a:ahLst/>
              <a:cxnLst>
                <a:cxn ang="0">
                  <a:pos x="T0" y="T1"/>
                </a:cxn>
                <a:cxn ang="0">
                  <a:pos x="T2" y="T3"/>
                </a:cxn>
                <a:cxn ang="0">
                  <a:pos x="T4" y="T5"/>
                </a:cxn>
                <a:cxn ang="0">
                  <a:pos x="T6" y="T7"/>
                </a:cxn>
                <a:cxn ang="0">
                  <a:pos x="T8" y="T9"/>
                </a:cxn>
              </a:cxnLst>
              <a:rect l="0" t="0" r="r" b="b"/>
              <a:pathLst>
                <a:path w="45" h="60">
                  <a:moveTo>
                    <a:pt x="0" y="0"/>
                  </a:moveTo>
                  <a:lnTo>
                    <a:pt x="22" y="60"/>
                  </a:lnTo>
                  <a:lnTo>
                    <a:pt x="45" y="0"/>
                  </a:lnTo>
                  <a:lnTo>
                    <a:pt x="22" y="21"/>
                  </a:lnTo>
                  <a:lnTo>
                    <a:pt x="0" y="0"/>
                  </a:lnTo>
                  <a:close/>
                </a:path>
              </a:pathLst>
            </a:custGeom>
            <a:solidFill>
              <a:srgbClr val="000000"/>
            </a:solidFill>
            <a:ln w="0" cap="rnd">
              <a:solidFill>
                <a:srgbClr val="000000"/>
              </a:solidFill>
              <a:prstDash val="solid"/>
              <a:round/>
              <a:headEnd/>
              <a:tailEnd/>
            </a:ln>
          </p:spPr>
          <p:txBody>
            <a:bodyPr/>
            <a:lstStyle/>
            <a:p>
              <a:endParaRPr lang="en-US"/>
            </a:p>
          </p:txBody>
        </p:sp>
        <p:sp>
          <p:nvSpPr>
            <p:cNvPr id="77" name="Text Box 35"/>
            <p:cNvSpPr txBox="1">
              <a:spLocks noChangeArrowheads="1"/>
            </p:cNvSpPr>
            <p:nvPr/>
          </p:nvSpPr>
          <p:spPr bwMode="auto">
            <a:xfrm>
              <a:off x="5048" y="3753"/>
              <a:ext cx="435"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1</a:t>
              </a:r>
            </a:p>
          </p:txBody>
        </p:sp>
        <p:sp>
          <p:nvSpPr>
            <p:cNvPr id="78" name="Text Box 36"/>
            <p:cNvSpPr txBox="1">
              <a:spLocks noChangeArrowheads="1"/>
            </p:cNvSpPr>
            <p:nvPr/>
          </p:nvSpPr>
          <p:spPr bwMode="auto">
            <a:xfrm>
              <a:off x="2862" y="1562"/>
              <a:ext cx="282"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2</a:t>
              </a:r>
            </a:p>
          </p:txBody>
        </p:sp>
      </p:grpSp>
      <p:sp>
        <p:nvSpPr>
          <p:cNvPr id="84" name="TextBox 83"/>
          <p:cNvSpPr txBox="1"/>
          <p:nvPr/>
        </p:nvSpPr>
        <p:spPr>
          <a:xfrm>
            <a:off x="5488455" y="1447800"/>
            <a:ext cx="1867691" cy="523220"/>
          </a:xfrm>
          <a:prstGeom prst="rect">
            <a:avLst/>
          </a:prstGeom>
          <a:noFill/>
        </p:spPr>
        <p:txBody>
          <a:bodyPr wrap="none" rtlCol="0">
            <a:spAutoFit/>
          </a:bodyPr>
          <a:lstStyle/>
          <a:p>
            <a:r>
              <a:rPr lang="en-US" sz="2800" dirty="0" smtClean="0">
                <a:solidFill>
                  <a:schemeClr val="tx1">
                    <a:lumMod val="50000"/>
                    <a:lumOff val="50000"/>
                  </a:schemeClr>
                </a:solidFill>
              </a:rPr>
              <a:t>Soft </a:t>
            </a:r>
            <a:r>
              <a:rPr lang="en-US" sz="2800" dirty="0" smtClean="0">
                <a:solidFill>
                  <a:schemeClr val="tx1">
                    <a:lumMod val="50000"/>
                    <a:lumOff val="50000"/>
                  </a:schemeClr>
                </a:solidFill>
              </a:rPr>
              <a:t>margin</a:t>
            </a:r>
            <a:endParaRPr lang="en-US" sz="2800" dirty="0">
              <a:solidFill>
                <a:schemeClr val="tx1">
                  <a:lumMod val="50000"/>
                  <a:lumOff val="50000"/>
                </a:schemeClr>
              </a:solidFill>
            </a:endParaRPr>
          </a:p>
        </p:txBody>
      </p:sp>
      <p:sp>
        <p:nvSpPr>
          <p:cNvPr id="3" name="Rectangle 2"/>
          <p:cNvSpPr/>
          <p:nvPr/>
        </p:nvSpPr>
        <p:spPr>
          <a:xfrm>
            <a:off x="5443641" y="2039057"/>
            <a:ext cx="2939844" cy="400110"/>
          </a:xfrm>
          <a:prstGeom prst="rect">
            <a:avLst/>
          </a:prstGeom>
        </p:spPr>
        <p:txBody>
          <a:bodyPr wrap="none">
            <a:spAutoFit/>
          </a:bodyPr>
          <a:lstStyle/>
          <a:p>
            <a:r>
              <a:rPr lang="en-US" altLang="en-US" dirty="0" smtClean="0">
                <a:solidFill>
                  <a:srgbClr val="008000"/>
                </a:solidFill>
              </a:rPr>
              <a:t>min </a:t>
            </a:r>
            <a:r>
              <a:rPr lang="en-US" altLang="en-US" dirty="0" err="1" smtClean="0">
                <a:solidFill>
                  <a:srgbClr val="008000"/>
                </a:solidFill>
              </a:rPr>
              <a:t>R</a:t>
            </a:r>
            <a:r>
              <a:rPr lang="en-US" altLang="en-US" baseline="-25000" dirty="0" err="1" smtClean="0">
                <a:solidFill>
                  <a:srgbClr val="008000"/>
                </a:solidFill>
              </a:rPr>
              <a:t>reg</a:t>
            </a:r>
            <a:r>
              <a:rPr lang="en-US" altLang="en-US" dirty="0" smtClean="0">
                <a:solidFill>
                  <a:srgbClr val="008000"/>
                </a:solidFill>
              </a:rPr>
              <a:t>[f</a:t>
            </a:r>
            <a:r>
              <a:rPr lang="en-US" altLang="en-US" dirty="0">
                <a:solidFill>
                  <a:srgbClr val="008000"/>
                </a:solidFill>
              </a:rPr>
              <a:t>]</a:t>
            </a:r>
            <a:r>
              <a:rPr lang="en-US" altLang="en-US" dirty="0"/>
              <a:t> = </a:t>
            </a:r>
            <a:r>
              <a:rPr lang="en-US" altLang="en-US" dirty="0" err="1">
                <a:solidFill>
                  <a:srgbClr val="0033CC"/>
                </a:solidFill>
              </a:rPr>
              <a:t>R</a:t>
            </a:r>
            <a:r>
              <a:rPr lang="en-US" altLang="en-US" baseline="-25000" dirty="0" err="1">
                <a:solidFill>
                  <a:srgbClr val="0033CC"/>
                </a:solidFill>
              </a:rPr>
              <a:t>train</a:t>
            </a:r>
            <a:r>
              <a:rPr lang="en-US" altLang="en-US" dirty="0">
                <a:solidFill>
                  <a:srgbClr val="0033CC"/>
                </a:solidFill>
              </a:rPr>
              <a:t>[f]</a:t>
            </a:r>
            <a:r>
              <a:rPr lang="en-US" altLang="en-US" dirty="0"/>
              <a:t> + </a:t>
            </a:r>
            <a:r>
              <a:rPr lang="en-US" altLang="en-US" sz="2000" dirty="0">
                <a:solidFill>
                  <a:srgbClr val="FF0000"/>
                </a:solidFill>
                <a:latin typeface="Symbol" pitchFamily="18" charset="2"/>
              </a:rPr>
              <a:t>l </a:t>
            </a:r>
            <a:r>
              <a:rPr lang="en-US" altLang="en-US" sz="2000" dirty="0">
                <a:solidFill>
                  <a:srgbClr val="FF0000"/>
                </a:solidFill>
              </a:rPr>
              <a:t>ǁ</a:t>
            </a:r>
            <a:r>
              <a:rPr lang="en-US" altLang="en-US" sz="2000" b="1" dirty="0">
                <a:solidFill>
                  <a:srgbClr val="FF0000"/>
                </a:solidFill>
              </a:rPr>
              <a:t>w</a:t>
            </a:r>
            <a:r>
              <a:rPr lang="en-US" altLang="en-US" sz="2000" dirty="0">
                <a:solidFill>
                  <a:srgbClr val="FF0000"/>
                </a:solidFill>
              </a:rPr>
              <a:t>ǁ</a:t>
            </a:r>
            <a:r>
              <a:rPr lang="en-US" altLang="en-US" sz="2000" baseline="30000" dirty="0">
                <a:solidFill>
                  <a:srgbClr val="FF0000"/>
                </a:solidFill>
              </a:rPr>
              <a:t>2</a:t>
            </a:r>
            <a:r>
              <a:rPr lang="en-US" altLang="en-US" dirty="0">
                <a:solidFill>
                  <a:srgbClr val="FF0000"/>
                </a:solidFill>
              </a:rPr>
              <a:t> </a:t>
            </a:r>
            <a:endParaRPr lang="en-US" dirty="0"/>
          </a:p>
        </p:txBody>
      </p:sp>
      <p:sp>
        <p:nvSpPr>
          <p:cNvPr id="86" name="Rectangle 1052"/>
          <p:cNvSpPr>
            <a:spLocks noChangeArrowheads="1"/>
          </p:cNvSpPr>
          <p:nvPr/>
        </p:nvSpPr>
        <p:spPr bwMode="auto">
          <a:xfrm rot="2692619">
            <a:off x="5390719" y="2952814"/>
            <a:ext cx="9220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 </a:t>
            </a:r>
            <a:r>
              <a:rPr lang="en-US" altLang="en-US" b="0" dirty="0" smtClean="0">
                <a:latin typeface="Arial" pitchFamily="34" charset="0"/>
              </a:rPr>
              <a:t>0</a:t>
            </a:r>
            <a:endParaRPr lang="en-US" altLang="en-US" b="0" dirty="0">
              <a:latin typeface="Arial" pitchFamily="34" charset="0"/>
            </a:endParaRPr>
          </a:p>
        </p:txBody>
      </p:sp>
      <p:sp>
        <p:nvSpPr>
          <p:cNvPr id="87" name="Rectangle 1052"/>
          <p:cNvSpPr>
            <a:spLocks noChangeArrowheads="1"/>
          </p:cNvSpPr>
          <p:nvPr/>
        </p:nvSpPr>
        <p:spPr bwMode="auto">
          <a:xfrm rot="2692619">
            <a:off x="7697145" y="4793265"/>
            <a:ext cx="9220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 </a:t>
            </a:r>
            <a:r>
              <a:rPr lang="en-US" altLang="en-US" b="0" dirty="0" smtClean="0">
                <a:latin typeface="Arial" pitchFamily="34" charset="0"/>
              </a:rPr>
              <a:t>1</a:t>
            </a:r>
            <a:endParaRPr lang="en-US" altLang="en-US" b="0" dirty="0">
              <a:latin typeface="Arial" pitchFamily="34" charset="0"/>
            </a:endParaRPr>
          </a:p>
        </p:txBody>
      </p:sp>
      <p:sp>
        <p:nvSpPr>
          <p:cNvPr id="88" name="Rectangle 1052"/>
          <p:cNvSpPr>
            <a:spLocks noChangeArrowheads="1"/>
          </p:cNvSpPr>
          <p:nvPr/>
        </p:nvSpPr>
        <p:spPr bwMode="auto">
          <a:xfrm rot="2692619">
            <a:off x="6985386" y="5303207"/>
            <a:ext cx="9989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a:t>
            </a:r>
            <a:r>
              <a:rPr lang="en-US" altLang="en-US" b="0" dirty="0" smtClean="0">
                <a:latin typeface="Arial" pitchFamily="34" charset="0"/>
              </a:rPr>
              <a:t>= </a:t>
            </a:r>
            <a:r>
              <a:rPr lang="en-US" altLang="en-US" b="0" dirty="0" smtClean="0">
                <a:latin typeface="Arial" pitchFamily="34" charset="0"/>
              </a:rPr>
              <a:t>-1</a:t>
            </a:r>
            <a:endParaRPr lang="en-US" altLang="en-US" b="0" dirty="0">
              <a:latin typeface="Arial" pitchFamily="34" charset="0"/>
            </a:endParaRPr>
          </a:p>
        </p:txBody>
      </p:sp>
      <p:sp>
        <p:nvSpPr>
          <p:cNvPr id="89" name="Rectangle 1052"/>
          <p:cNvSpPr>
            <a:spLocks noChangeArrowheads="1"/>
          </p:cNvSpPr>
          <p:nvPr/>
        </p:nvSpPr>
        <p:spPr bwMode="auto">
          <a:xfrm rot="2252067">
            <a:off x="7293057" y="3965826"/>
            <a:ext cx="3642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1" dirty="0">
                <a:latin typeface="Arial" pitchFamily="34" charset="0"/>
              </a:rPr>
              <a:t>w</a:t>
            </a:r>
          </a:p>
        </p:txBody>
      </p:sp>
      <p:sp>
        <p:nvSpPr>
          <p:cNvPr id="90" name="Rectangle 89"/>
          <p:cNvSpPr/>
          <p:nvPr/>
        </p:nvSpPr>
        <p:spPr>
          <a:xfrm>
            <a:off x="1822432" y="2017377"/>
            <a:ext cx="2015680" cy="1200329"/>
          </a:xfrm>
          <a:prstGeom prst="rect">
            <a:avLst/>
          </a:prstGeom>
        </p:spPr>
        <p:txBody>
          <a:bodyPr wrap="none">
            <a:spAutoFit/>
          </a:bodyPr>
          <a:lstStyle/>
          <a:p>
            <a:r>
              <a:rPr lang="en-US" altLang="en-US" dirty="0"/>
              <a:t>M = </a:t>
            </a:r>
            <a:r>
              <a:rPr lang="en-US" altLang="en-US" dirty="0" smtClean="0"/>
              <a:t>1/</a:t>
            </a:r>
            <a:r>
              <a:rPr lang="en-US" altLang="en-US" dirty="0"/>
              <a:t> </a:t>
            </a:r>
            <a:r>
              <a:rPr lang="en-US" altLang="en-US" dirty="0" err="1" smtClean="0"/>
              <a:t>ǁ</a:t>
            </a:r>
            <a:r>
              <a:rPr lang="en-US" altLang="en-US" b="1" dirty="0" err="1" smtClean="0"/>
              <a:t>w</a:t>
            </a:r>
            <a:r>
              <a:rPr lang="en-US" altLang="en-US" dirty="0" err="1" smtClean="0"/>
              <a:t>ǁ</a:t>
            </a:r>
            <a:endParaRPr lang="en-US" altLang="en-US" dirty="0" smtClean="0"/>
          </a:p>
          <a:p>
            <a:r>
              <a:rPr lang="en-US" altLang="en-US" dirty="0" err="1"/>
              <a:t>M</a:t>
            </a:r>
            <a:r>
              <a:rPr lang="en-US" altLang="en-US" baseline="-25000" dirty="0" err="1"/>
              <a:t>opt</a:t>
            </a:r>
            <a:r>
              <a:rPr lang="en-US" altLang="en-US" dirty="0"/>
              <a:t> </a:t>
            </a:r>
            <a:r>
              <a:rPr lang="en-US" altLang="en-US" dirty="0" smtClean="0"/>
              <a:t>= max (</a:t>
            </a:r>
            <a:r>
              <a:rPr lang="en-US" altLang="en-US" dirty="0"/>
              <a:t>1/ </a:t>
            </a:r>
            <a:r>
              <a:rPr lang="en-US" altLang="en-US" dirty="0" err="1" smtClean="0"/>
              <a:t>ǁ</a:t>
            </a:r>
            <a:r>
              <a:rPr lang="en-US" altLang="en-US" b="1" dirty="0" err="1" smtClean="0"/>
              <a:t>w</a:t>
            </a:r>
            <a:r>
              <a:rPr lang="en-US" altLang="en-US" dirty="0" err="1" smtClean="0"/>
              <a:t>ǁ</a:t>
            </a:r>
            <a:r>
              <a:rPr lang="en-US" altLang="en-US" dirty="0" smtClean="0"/>
              <a:t>)</a:t>
            </a:r>
          </a:p>
          <a:p>
            <a:r>
              <a:rPr lang="en-US" altLang="en-US" dirty="0" err="1" smtClean="0"/>
              <a:t>s.t.</a:t>
            </a:r>
            <a:r>
              <a:rPr lang="en-US" altLang="en-US" dirty="0" smtClean="0"/>
              <a:t> </a:t>
            </a:r>
            <a:r>
              <a:rPr lang="en-US" altLang="en-US" dirty="0"/>
              <a:t>min</a:t>
            </a:r>
            <a:r>
              <a:rPr lang="en-US" altLang="en-US" baseline="-25000" dirty="0"/>
              <a:t>k</a:t>
            </a:r>
            <a:r>
              <a:rPr lang="en-US" altLang="en-US" dirty="0"/>
              <a:t>(</a:t>
            </a:r>
            <a:r>
              <a:rPr lang="en-US" altLang="en-US" dirty="0" err="1"/>
              <a:t>y</a:t>
            </a:r>
            <a:r>
              <a:rPr lang="en-US" altLang="en-US" baseline="30000" dirty="0" err="1"/>
              <a:t>k</a:t>
            </a:r>
            <a:r>
              <a:rPr lang="en-US" altLang="en-US" dirty="0" err="1"/>
              <a:t>f</a:t>
            </a:r>
            <a:r>
              <a:rPr lang="en-US" altLang="en-US" dirty="0"/>
              <a:t>(</a:t>
            </a:r>
            <a:r>
              <a:rPr lang="en-US" altLang="en-US" b="1" dirty="0" err="1"/>
              <a:t>x</a:t>
            </a:r>
            <a:r>
              <a:rPr lang="en-US" altLang="en-US" baseline="30000" dirty="0" err="1"/>
              <a:t>k</a:t>
            </a:r>
            <a:r>
              <a:rPr lang="en-US" altLang="en-US" dirty="0" smtClean="0"/>
              <a:t>)) = 1</a:t>
            </a:r>
          </a:p>
          <a:p>
            <a:endParaRPr lang="en-US" dirty="0"/>
          </a:p>
        </p:txBody>
      </p:sp>
      <p:sp>
        <p:nvSpPr>
          <p:cNvPr id="5" name="TextBox 4"/>
          <p:cNvSpPr txBox="1"/>
          <p:nvPr/>
        </p:nvSpPr>
        <p:spPr>
          <a:xfrm>
            <a:off x="6627018" y="2432875"/>
            <a:ext cx="1883529" cy="369332"/>
          </a:xfrm>
          <a:prstGeom prst="rect">
            <a:avLst/>
          </a:prstGeom>
          <a:noFill/>
        </p:spPr>
        <p:txBody>
          <a:bodyPr wrap="none" rtlCol="0">
            <a:spAutoFit/>
          </a:bodyPr>
          <a:lstStyle/>
          <a:p>
            <a:r>
              <a:rPr lang="en-US" dirty="0" smtClean="0"/>
              <a:t>Use the hinge loss</a:t>
            </a:r>
            <a:endParaRPr lang="en-US" dirty="0"/>
          </a:p>
        </p:txBody>
      </p:sp>
    </p:spTree>
    <p:extLst>
      <p:ext uri="{BB962C8B-B14F-4D97-AF65-F5344CB8AC3E}">
        <p14:creationId xmlns:p14="http://schemas.microsoft.com/office/powerpoint/2010/main" val="31126827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normAutofit fontScale="90000"/>
          </a:bodyPr>
          <a:lstStyle/>
          <a:p>
            <a:r>
              <a:rPr lang="en-US" altLang="en-US" dirty="0" smtClean="0"/>
              <a:t>Large </a:t>
            </a:r>
            <a:r>
              <a:rPr lang="en-US" altLang="en-US" dirty="0" smtClean="0"/>
              <a:t>margin </a:t>
            </a:r>
            <a:r>
              <a:rPr lang="en-US" altLang="en-US" dirty="0" smtClean="0"/>
              <a:t>Perceptron </a:t>
            </a:r>
            <a:br>
              <a:rPr lang="en-US" altLang="en-US" dirty="0" smtClean="0"/>
            </a:br>
            <a:r>
              <a:rPr lang="en-US" altLang="en-US" dirty="0" smtClean="0"/>
              <a:t>with weight decay = soft margin</a:t>
            </a:r>
            <a:endParaRPr lang="en-US" altLang="en-US" dirty="0"/>
          </a:p>
        </p:txBody>
      </p:sp>
      <p:sp>
        <p:nvSpPr>
          <p:cNvPr id="171011" name="Rectangle 3"/>
          <p:cNvSpPr>
            <a:spLocks noGrp="1" noChangeArrowheads="1"/>
          </p:cNvSpPr>
          <p:nvPr>
            <p:ph type="body" idx="1"/>
          </p:nvPr>
        </p:nvSpPr>
        <p:spPr>
          <a:xfrm>
            <a:off x="145793" y="1752600"/>
            <a:ext cx="8205787" cy="5192712"/>
          </a:xfrm>
        </p:spPr>
        <p:txBody>
          <a:bodyPr>
            <a:normAutofit/>
          </a:bodyPr>
          <a:lstStyle/>
          <a:p>
            <a:pPr marL="0" indent="0">
              <a:buNone/>
            </a:pPr>
            <a:r>
              <a:rPr lang="en-US" altLang="en-US" dirty="0" err="1" smtClean="0">
                <a:solidFill>
                  <a:srgbClr val="0066FF"/>
                </a:solidFill>
              </a:rPr>
              <a:t>L</a:t>
            </a:r>
            <a:r>
              <a:rPr lang="en-US" altLang="en-US" baseline="-25000" dirty="0" err="1" smtClean="0">
                <a:solidFill>
                  <a:srgbClr val="0066FF"/>
                </a:solidFill>
              </a:rPr>
              <a:t>hinge</a:t>
            </a:r>
            <a:r>
              <a:rPr lang="en-US" altLang="en-US" dirty="0" smtClean="0">
                <a:solidFill>
                  <a:srgbClr val="0066FF"/>
                </a:solidFill>
              </a:rPr>
              <a:t> </a:t>
            </a:r>
            <a:r>
              <a:rPr lang="en-US" altLang="en-US" dirty="0">
                <a:solidFill>
                  <a:srgbClr val="0066FF"/>
                </a:solidFill>
              </a:rPr>
              <a:t>= max(0, </a:t>
            </a:r>
            <a:r>
              <a:rPr lang="en-US" altLang="en-US" dirty="0" smtClean="0">
                <a:solidFill>
                  <a:srgbClr val="0066FF"/>
                </a:solidFill>
              </a:rPr>
              <a:t>1 - z</a:t>
            </a:r>
            <a:r>
              <a:rPr lang="en-US" altLang="en-US" dirty="0" smtClean="0">
                <a:solidFill>
                  <a:srgbClr val="0066FF"/>
                </a:solidFill>
              </a:rPr>
              <a:t>)</a:t>
            </a:r>
          </a:p>
          <a:p>
            <a:pPr marL="0" indent="0">
              <a:buNone/>
            </a:pPr>
            <a:r>
              <a:rPr lang="en-US" altLang="en-US" dirty="0" smtClean="0"/>
              <a:t>    z=y </a:t>
            </a:r>
            <a:r>
              <a:rPr lang="en-US" altLang="en-US" dirty="0"/>
              <a:t>f(</a:t>
            </a:r>
            <a:r>
              <a:rPr lang="en-US" altLang="en-US" b="1" dirty="0"/>
              <a:t>x</a:t>
            </a:r>
            <a:r>
              <a:rPr lang="en-US" altLang="en-US" dirty="0"/>
              <a:t>) </a:t>
            </a:r>
            <a:endParaRPr lang="en-US" altLang="en-US" dirty="0" smtClean="0"/>
          </a:p>
          <a:p>
            <a:pPr marL="0" indent="0">
              <a:buNone/>
            </a:pPr>
            <a:r>
              <a:rPr lang="en-US" altLang="en-US" dirty="0" err="1" smtClean="0"/>
              <a:t>min</a:t>
            </a:r>
            <a:r>
              <a:rPr lang="en-US" altLang="en-US" baseline="-25000" dirty="0" err="1" smtClean="0"/>
              <a:t>w</a:t>
            </a:r>
            <a:r>
              <a:rPr lang="en-US" altLang="en-US" dirty="0" smtClean="0"/>
              <a:t> (</a:t>
            </a:r>
            <a:r>
              <a:rPr lang="en-US" altLang="en-US" dirty="0" err="1" smtClean="0">
                <a:solidFill>
                  <a:srgbClr val="0066FF"/>
                </a:solidFill>
              </a:rPr>
              <a:t>L</a:t>
            </a:r>
            <a:r>
              <a:rPr lang="en-US" altLang="en-US" baseline="-25000" dirty="0" err="1" smtClean="0">
                <a:solidFill>
                  <a:srgbClr val="0066FF"/>
                </a:solidFill>
              </a:rPr>
              <a:t>hinge</a:t>
            </a:r>
            <a:r>
              <a:rPr lang="en-US" altLang="en-US" baseline="-25000" dirty="0" smtClean="0"/>
              <a:t> </a:t>
            </a:r>
            <a:r>
              <a:rPr lang="en-US" altLang="en-US" dirty="0" smtClean="0">
                <a:latin typeface="Arial" pitchFamily="34" charset="0"/>
              </a:rPr>
              <a:t>+ </a:t>
            </a:r>
            <a:r>
              <a:rPr lang="en-US" altLang="en-US" dirty="0">
                <a:solidFill>
                  <a:srgbClr val="FF0000"/>
                </a:solidFill>
                <a:latin typeface="Symbol" pitchFamily="18" charset="2"/>
              </a:rPr>
              <a:t>l </a:t>
            </a:r>
            <a:r>
              <a:rPr lang="en-US" altLang="en-US" dirty="0" smtClean="0">
                <a:solidFill>
                  <a:srgbClr val="FF0000"/>
                </a:solidFill>
              </a:rPr>
              <a:t>ǁ</a:t>
            </a:r>
            <a:r>
              <a:rPr lang="en-US" altLang="en-US" b="1" dirty="0" smtClean="0">
                <a:solidFill>
                  <a:srgbClr val="FF0000"/>
                </a:solidFill>
              </a:rPr>
              <a:t>w</a:t>
            </a:r>
            <a:r>
              <a:rPr lang="en-US" altLang="en-US" dirty="0" smtClean="0">
                <a:solidFill>
                  <a:srgbClr val="FF0000"/>
                </a:solidFill>
              </a:rPr>
              <a:t>ǁ</a:t>
            </a:r>
            <a:r>
              <a:rPr lang="en-US" altLang="en-US" baseline="30000" dirty="0" smtClean="0">
                <a:solidFill>
                  <a:srgbClr val="FF0000"/>
                </a:solidFill>
              </a:rPr>
              <a:t>2</a:t>
            </a:r>
            <a:r>
              <a:rPr lang="en-US" altLang="en-US" dirty="0" smtClean="0"/>
              <a:t>)</a:t>
            </a:r>
            <a:endParaRPr lang="en-US" altLang="en-US" dirty="0"/>
          </a:p>
          <a:p>
            <a:pPr marL="0" indent="0">
              <a:buNone/>
            </a:pPr>
            <a:endParaRPr lang="en-US" altLang="en-US" dirty="0" smtClean="0">
              <a:solidFill>
                <a:srgbClr val="00B050"/>
              </a:solidFill>
            </a:endParaRPr>
          </a:p>
          <a:p>
            <a:pPr marL="0" indent="0">
              <a:buNone/>
            </a:pPr>
            <a:endParaRPr lang="en-US" altLang="en-US" dirty="0" smtClean="0">
              <a:latin typeface="Symbol" pitchFamily="18" charset="2"/>
            </a:endParaRPr>
          </a:p>
          <a:p>
            <a:pPr marL="0" indent="0">
              <a:buNone/>
            </a:pPr>
            <a:r>
              <a:rPr lang="en-US" altLang="en-US" dirty="0">
                <a:latin typeface="Symbol" pitchFamily="18" charset="2"/>
              </a:rPr>
              <a:t> </a:t>
            </a:r>
            <a:r>
              <a:rPr lang="en-US" altLang="en-US" dirty="0" smtClean="0">
                <a:latin typeface="Symbol" pitchFamily="18" charset="2"/>
              </a:rPr>
              <a:t>  </a:t>
            </a:r>
          </a:p>
          <a:p>
            <a:pPr marL="0" indent="0">
              <a:buNone/>
            </a:pPr>
            <a:r>
              <a:rPr lang="en-US" altLang="en-US" sz="2800" dirty="0" smtClean="0">
                <a:latin typeface="Symbol" pitchFamily="18" charset="2"/>
              </a:rPr>
              <a:t>    </a:t>
            </a:r>
            <a:r>
              <a:rPr lang="en-US" altLang="en-US" sz="2800" dirty="0" err="1" smtClean="0"/>
              <a:t>w</a:t>
            </a:r>
            <a:r>
              <a:rPr lang="en-US" altLang="en-US" sz="2800" baseline="-25000" dirty="0" err="1" smtClean="0"/>
              <a:t>i</a:t>
            </a:r>
            <a:r>
              <a:rPr lang="en-US" altLang="en-US" sz="2800" dirty="0" smtClean="0"/>
              <a:t> </a:t>
            </a:r>
            <a:r>
              <a:rPr lang="en-US" altLang="en-US" sz="2800" dirty="0">
                <a:latin typeface="Arial" pitchFamily="34" charset="0"/>
                <a:sym typeface="Symbol" pitchFamily="18" charset="2"/>
              </a:rPr>
              <a:t></a:t>
            </a:r>
            <a:endParaRPr lang="en-US" altLang="en-US" sz="2400" dirty="0">
              <a:solidFill>
                <a:schemeClr val="accent6">
                  <a:lumMod val="75000"/>
                </a:schemeClr>
              </a:solidFill>
            </a:endParaRPr>
          </a:p>
          <a:p>
            <a:pPr marL="0" indent="0">
              <a:buNone/>
            </a:pPr>
            <a:endParaRPr lang="en-US" altLang="en-US" sz="2800" dirty="0">
              <a:solidFill>
                <a:schemeClr val="accent6">
                  <a:lumMod val="75000"/>
                </a:schemeClr>
              </a:solidFill>
            </a:endParaRPr>
          </a:p>
        </p:txBody>
      </p:sp>
      <p:sp>
        <p:nvSpPr>
          <p:cNvPr id="2" name="Left Brace 1"/>
          <p:cNvSpPr/>
          <p:nvPr/>
        </p:nvSpPr>
        <p:spPr>
          <a:xfrm>
            <a:off x="1593593" y="5029800"/>
            <a:ext cx="304800" cy="114300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p:cNvSpPr/>
          <p:nvPr/>
        </p:nvSpPr>
        <p:spPr>
          <a:xfrm>
            <a:off x="374393" y="4724400"/>
            <a:ext cx="8351330" cy="15359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733220" y="5029800"/>
            <a:ext cx="7105980" cy="1231106"/>
          </a:xfrm>
          <a:prstGeom prst="rect">
            <a:avLst/>
          </a:prstGeom>
          <a:noFill/>
        </p:spPr>
        <p:txBody>
          <a:bodyPr wrap="square" rtlCol="0">
            <a:spAutoFit/>
          </a:bodyPr>
          <a:lstStyle/>
          <a:p>
            <a:r>
              <a:rPr lang="en-US" altLang="en-US" sz="2800" dirty="0" smtClean="0">
                <a:solidFill>
                  <a:srgbClr val="FF0000"/>
                </a:solidFill>
                <a:latin typeface="Arial" pitchFamily="34" charset="0"/>
              </a:rPr>
              <a:t>(</a:t>
            </a:r>
            <a:r>
              <a:rPr lang="en-US" altLang="en-US" sz="2800" dirty="0">
                <a:solidFill>
                  <a:srgbClr val="FF0000"/>
                </a:solidFill>
                <a:latin typeface="Arial" pitchFamily="34" charset="0"/>
              </a:rPr>
              <a:t>1-</a:t>
            </a:r>
            <a:r>
              <a:rPr lang="en-US" altLang="en-US" sz="2800" dirty="0">
                <a:solidFill>
                  <a:srgbClr val="FF0000"/>
                </a:solidFill>
                <a:latin typeface="Symbol" pitchFamily="18" charset="2"/>
              </a:rPr>
              <a:t>g</a:t>
            </a:r>
            <a:r>
              <a:rPr lang="en-US" altLang="en-US" sz="2800" dirty="0">
                <a:solidFill>
                  <a:srgbClr val="FF0000"/>
                </a:solidFill>
                <a:latin typeface="Arial" pitchFamily="34" charset="0"/>
              </a:rPr>
              <a:t>) </a:t>
            </a:r>
            <a:r>
              <a:rPr lang="en-US" altLang="en-US" sz="2800" dirty="0" err="1" smtClean="0">
                <a:solidFill>
                  <a:srgbClr val="FF0000"/>
                </a:solidFill>
                <a:latin typeface="Arial" pitchFamily="34" charset="0"/>
              </a:rPr>
              <a:t>w</a:t>
            </a:r>
            <a:r>
              <a:rPr lang="en-US" altLang="en-US" sz="2800" baseline="-25000" dirty="0" err="1" smtClean="0">
                <a:solidFill>
                  <a:srgbClr val="FF0000"/>
                </a:solidFill>
                <a:latin typeface="Arial" pitchFamily="34" charset="0"/>
              </a:rPr>
              <a:t>i</a:t>
            </a:r>
            <a:r>
              <a:rPr lang="en-US" altLang="en-US" sz="2800" baseline="-25000" dirty="0" smtClean="0">
                <a:solidFill>
                  <a:srgbClr val="FF0000"/>
                </a:solidFill>
                <a:latin typeface="Arial" pitchFamily="34" charset="0"/>
              </a:rPr>
              <a:t> </a:t>
            </a:r>
            <a:r>
              <a:rPr lang="en-US" altLang="en-US" sz="2800" baseline="-25000" dirty="0" smtClean="0">
                <a:latin typeface="Arial" pitchFamily="34" charset="0"/>
              </a:rPr>
              <a:t> + </a:t>
            </a:r>
            <a:r>
              <a:rPr lang="en-US" altLang="en-US" sz="2800" dirty="0" smtClean="0">
                <a:solidFill>
                  <a:srgbClr val="0066FF"/>
                </a:solidFill>
                <a:sym typeface="Symbol" pitchFamily="18" charset="2"/>
              </a:rPr>
              <a:t> </a:t>
            </a:r>
            <a:r>
              <a:rPr lang="en-US" altLang="en-US" sz="2800" dirty="0">
                <a:solidFill>
                  <a:srgbClr val="0066FF"/>
                </a:solidFill>
              </a:rPr>
              <a:t>y x</a:t>
            </a:r>
            <a:r>
              <a:rPr lang="en-US" altLang="en-US" sz="2800" baseline="-25000" dirty="0">
                <a:solidFill>
                  <a:srgbClr val="0066FF"/>
                </a:solidFill>
              </a:rPr>
              <a:t>i </a:t>
            </a:r>
            <a:r>
              <a:rPr lang="en-US" altLang="en-US" sz="2800" dirty="0" smtClean="0"/>
              <a:t>, </a:t>
            </a:r>
            <a:r>
              <a:rPr lang="en-US" altLang="en-US" sz="2200" dirty="0" smtClean="0"/>
              <a:t>if </a:t>
            </a:r>
            <a:r>
              <a:rPr lang="en-US" altLang="en-US" sz="2200" dirty="0"/>
              <a:t>z &lt; 1 (misclassified or </a:t>
            </a:r>
            <a:r>
              <a:rPr lang="en-US" altLang="en-US" sz="2200" dirty="0">
                <a:solidFill>
                  <a:srgbClr val="00B050"/>
                </a:solidFill>
              </a:rPr>
              <a:t>within margin</a:t>
            </a:r>
            <a:r>
              <a:rPr lang="en-US" altLang="en-US" sz="2200" dirty="0"/>
              <a:t>)</a:t>
            </a:r>
          </a:p>
          <a:p>
            <a:r>
              <a:rPr lang="en-US" altLang="en-US" sz="2800" dirty="0" smtClean="0">
                <a:solidFill>
                  <a:srgbClr val="FF0000"/>
                </a:solidFill>
                <a:latin typeface="Arial" pitchFamily="34" charset="0"/>
              </a:rPr>
              <a:t>(</a:t>
            </a:r>
            <a:r>
              <a:rPr lang="en-US" altLang="en-US" sz="2800" dirty="0">
                <a:solidFill>
                  <a:srgbClr val="FF0000"/>
                </a:solidFill>
                <a:latin typeface="Arial" pitchFamily="34" charset="0"/>
              </a:rPr>
              <a:t>1-</a:t>
            </a:r>
            <a:r>
              <a:rPr lang="en-US" altLang="en-US" sz="2800" dirty="0">
                <a:solidFill>
                  <a:srgbClr val="FF0000"/>
                </a:solidFill>
                <a:latin typeface="Symbol" pitchFamily="18" charset="2"/>
              </a:rPr>
              <a:t>g</a:t>
            </a:r>
            <a:r>
              <a:rPr lang="en-US" altLang="en-US" sz="2800" dirty="0">
                <a:solidFill>
                  <a:srgbClr val="FF0000"/>
                </a:solidFill>
                <a:latin typeface="Arial" pitchFamily="34" charset="0"/>
              </a:rPr>
              <a:t>) </a:t>
            </a:r>
            <a:r>
              <a:rPr lang="en-US" altLang="en-US" sz="2800" dirty="0" err="1">
                <a:solidFill>
                  <a:srgbClr val="FF0000"/>
                </a:solidFill>
                <a:latin typeface="Arial" pitchFamily="34" charset="0"/>
              </a:rPr>
              <a:t>w</a:t>
            </a:r>
            <a:r>
              <a:rPr lang="en-US" altLang="en-US" sz="2800" baseline="-25000" dirty="0" err="1">
                <a:solidFill>
                  <a:srgbClr val="FF0000"/>
                </a:solidFill>
                <a:latin typeface="Arial" pitchFamily="34" charset="0"/>
              </a:rPr>
              <a:t>i</a:t>
            </a:r>
            <a:r>
              <a:rPr lang="en-US" altLang="en-US" sz="2800" dirty="0" smtClean="0"/>
              <a:t>  </a:t>
            </a:r>
            <a:r>
              <a:rPr lang="en-US" altLang="en-US" sz="2200" dirty="0" smtClean="0"/>
              <a:t>otherwise</a:t>
            </a:r>
          </a:p>
          <a:p>
            <a:endParaRPr lang="en-US" dirty="0"/>
          </a:p>
        </p:txBody>
      </p:sp>
      <p:sp>
        <p:nvSpPr>
          <p:cNvPr id="8" name="Rectangle 7"/>
          <p:cNvSpPr/>
          <p:nvPr/>
        </p:nvSpPr>
        <p:spPr>
          <a:xfrm>
            <a:off x="4489193" y="1981200"/>
            <a:ext cx="4572000" cy="228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4437337" y="2023760"/>
            <a:ext cx="4693963" cy="2166836"/>
            <a:chOff x="193827" y="2971800"/>
            <a:chExt cx="7845274" cy="3362331"/>
          </a:xfrm>
          <a:noFill/>
        </p:grpSpPr>
        <p:sp>
          <p:nvSpPr>
            <p:cNvPr id="11" name="Text Box 7"/>
            <p:cNvSpPr txBox="1">
              <a:spLocks noChangeArrowheads="1"/>
            </p:cNvSpPr>
            <p:nvPr/>
          </p:nvSpPr>
          <p:spPr bwMode="auto">
            <a:xfrm>
              <a:off x="6515100" y="5211761"/>
              <a:ext cx="1524001" cy="57310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z=y f(</a:t>
              </a:r>
              <a:r>
                <a:rPr lang="en-US" altLang="en-US" b="1" dirty="0"/>
                <a:t>x</a:t>
              </a:r>
              <a:r>
                <a:rPr lang="en-US" altLang="en-US" dirty="0"/>
                <a:t>)</a:t>
              </a:r>
            </a:p>
          </p:txBody>
        </p:sp>
        <p:sp>
          <p:nvSpPr>
            <p:cNvPr id="12" name="Text Box 8"/>
            <p:cNvSpPr txBox="1">
              <a:spLocks noChangeArrowheads="1"/>
            </p:cNvSpPr>
            <p:nvPr/>
          </p:nvSpPr>
          <p:spPr bwMode="auto">
            <a:xfrm>
              <a:off x="513248" y="2971800"/>
              <a:ext cx="1828801" cy="57310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smtClean="0"/>
                <a:t>L(f(</a:t>
              </a:r>
              <a:r>
                <a:rPr lang="en-US" altLang="en-US" b="1" dirty="0" smtClean="0"/>
                <a:t>x</a:t>
              </a:r>
              <a:r>
                <a:rPr lang="en-US" altLang="en-US" dirty="0" smtClean="0"/>
                <a:t>), y)</a:t>
              </a:r>
              <a:endParaRPr lang="en-US" altLang="en-US" dirty="0"/>
            </a:p>
          </p:txBody>
        </p:sp>
        <p:sp>
          <p:nvSpPr>
            <p:cNvPr id="13" name="Text Box 9"/>
            <p:cNvSpPr txBox="1">
              <a:spLocks noChangeArrowheads="1"/>
            </p:cNvSpPr>
            <p:nvPr/>
          </p:nvSpPr>
          <p:spPr bwMode="auto">
            <a:xfrm>
              <a:off x="3070242" y="3133791"/>
              <a:ext cx="2087033" cy="907409"/>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600" i="1" dirty="0"/>
                <a:t>Decision boundary</a:t>
              </a:r>
            </a:p>
          </p:txBody>
        </p:sp>
        <p:grpSp>
          <p:nvGrpSpPr>
            <p:cNvPr id="14" name="Group 11"/>
            <p:cNvGrpSpPr>
              <a:grpSpLocks/>
            </p:cNvGrpSpPr>
            <p:nvPr/>
          </p:nvGrpSpPr>
          <p:grpSpPr bwMode="auto">
            <a:xfrm>
              <a:off x="512762" y="5786443"/>
              <a:ext cx="6848477" cy="547688"/>
              <a:chOff x="347" y="3645"/>
              <a:chExt cx="4314" cy="345"/>
            </a:xfrm>
            <a:grpFill/>
          </p:grpSpPr>
          <p:sp>
            <p:nvSpPr>
              <p:cNvPr id="22" name="Line 12"/>
              <p:cNvSpPr>
                <a:spLocks noChangeShapeType="1"/>
              </p:cNvSpPr>
              <p:nvPr/>
            </p:nvSpPr>
            <p:spPr bwMode="auto">
              <a:xfrm flipV="1">
                <a:off x="2448" y="3983"/>
                <a:ext cx="2213" cy="1"/>
              </a:xfrm>
              <a:prstGeom prst="line">
                <a:avLst/>
              </a:prstGeom>
              <a:grpFill/>
              <a:ln w="38100">
                <a:solidFill>
                  <a:srgbClr val="008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23" name="Text Box 13"/>
              <p:cNvSpPr txBox="1">
                <a:spLocks noChangeArrowheads="1"/>
              </p:cNvSpPr>
              <p:nvPr/>
            </p:nvSpPr>
            <p:spPr bwMode="auto">
              <a:xfrm>
                <a:off x="2832" y="3645"/>
                <a:ext cx="1776" cy="33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i="1" dirty="0">
                    <a:solidFill>
                      <a:srgbClr val="008000"/>
                    </a:solidFill>
                  </a:rPr>
                  <a:t>well classified</a:t>
                </a:r>
              </a:p>
            </p:txBody>
          </p:sp>
          <p:sp>
            <p:nvSpPr>
              <p:cNvPr id="24" name="Line 14"/>
              <p:cNvSpPr>
                <a:spLocks noChangeShapeType="1"/>
              </p:cNvSpPr>
              <p:nvPr/>
            </p:nvSpPr>
            <p:spPr bwMode="auto">
              <a:xfrm flipH="1">
                <a:off x="347" y="3984"/>
                <a:ext cx="2101" cy="6"/>
              </a:xfrm>
              <a:prstGeom prst="line">
                <a:avLst/>
              </a:prstGeom>
              <a:grpFill/>
              <a:ln w="38100">
                <a:solidFill>
                  <a:srgbClr val="FF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25" name="Text Box 15"/>
              <p:cNvSpPr txBox="1">
                <a:spLocks noChangeArrowheads="1"/>
              </p:cNvSpPr>
              <p:nvPr/>
            </p:nvSpPr>
            <p:spPr bwMode="auto">
              <a:xfrm>
                <a:off x="818" y="3645"/>
                <a:ext cx="1630" cy="33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600" b="1" i="1" dirty="0" err="1">
                    <a:solidFill>
                      <a:srgbClr val="FF0000"/>
                    </a:solidFill>
                  </a:rPr>
                  <a:t>missclassified</a:t>
                </a:r>
                <a:endParaRPr lang="en-US" altLang="en-US" sz="1600" b="1" i="1" dirty="0">
                  <a:solidFill>
                    <a:srgbClr val="FF0000"/>
                  </a:solidFill>
                </a:endParaRPr>
              </a:p>
            </p:txBody>
          </p:sp>
        </p:grpSp>
        <p:sp>
          <p:nvSpPr>
            <p:cNvPr id="15" name="Line 23"/>
            <p:cNvSpPr>
              <a:spLocks noChangeShapeType="1"/>
            </p:cNvSpPr>
            <p:nvPr/>
          </p:nvSpPr>
          <p:spPr bwMode="auto">
            <a:xfrm flipV="1">
              <a:off x="3848100" y="5953125"/>
              <a:ext cx="0" cy="381000"/>
            </a:xfrm>
            <a:prstGeom prst="line">
              <a:avLst/>
            </a:prstGeom>
            <a:grpFill/>
            <a:ln w="254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16" name="Text Box 25"/>
            <p:cNvSpPr txBox="1">
              <a:spLocks noChangeArrowheads="1"/>
            </p:cNvSpPr>
            <p:nvPr/>
          </p:nvSpPr>
          <p:spPr bwMode="auto">
            <a:xfrm>
              <a:off x="193827" y="4364830"/>
              <a:ext cx="1908023" cy="128947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1600" b="1" dirty="0">
                  <a:solidFill>
                    <a:srgbClr val="FF9900"/>
                  </a:solidFill>
                </a:rPr>
                <a:t>Perceptron loss </a:t>
              </a:r>
              <a:r>
                <a:rPr lang="en-US" altLang="en-US" sz="1600" b="1" dirty="0" smtClean="0">
                  <a:solidFill>
                    <a:srgbClr val="FF9900"/>
                  </a:solidFill>
                </a:rPr>
                <a:t>  max(0</a:t>
              </a:r>
              <a:r>
                <a:rPr lang="en-US" altLang="en-US" sz="1600" b="1" dirty="0">
                  <a:solidFill>
                    <a:srgbClr val="FF9900"/>
                  </a:solidFill>
                </a:rPr>
                <a:t>, -z</a:t>
              </a:r>
              <a:r>
                <a:rPr lang="en-US" altLang="en-US" sz="1600" b="1" dirty="0" smtClean="0">
                  <a:solidFill>
                    <a:srgbClr val="FF9900"/>
                  </a:solidFill>
                </a:rPr>
                <a:t>) </a:t>
              </a:r>
              <a:endParaRPr lang="en-US" altLang="en-US" sz="1600" b="1" dirty="0">
                <a:solidFill>
                  <a:srgbClr val="FF9900"/>
                </a:solidFill>
              </a:endParaRPr>
            </a:p>
          </p:txBody>
        </p:sp>
        <p:cxnSp>
          <p:nvCxnSpPr>
            <p:cNvPr id="17" name="Straight Arrow Connector 16"/>
            <p:cNvCxnSpPr/>
            <p:nvPr/>
          </p:nvCxnSpPr>
          <p:spPr>
            <a:xfrm flipV="1">
              <a:off x="2101850" y="2971800"/>
              <a:ext cx="0" cy="2786063"/>
            </a:xfrm>
            <a:prstGeom prst="straightConnector1">
              <a:avLst/>
            </a:prstGeom>
            <a:grpFill/>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101850" y="5738757"/>
              <a:ext cx="5259388" cy="19106"/>
            </a:xfrm>
            <a:prstGeom prst="straightConnector1">
              <a:avLst/>
            </a:prstGeom>
            <a:grpFill/>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101850" y="4692488"/>
              <a:ext cx="1784350" cy="1066800"/>
            </a:xfrm>
            <a:prstGeom prst="line">
              <a:avLst/>
            </a:prstGeom>
            <a:grpFill/>
            <a:ln w="254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886200" y="5738757"/>
              <a:ext cx="3124200" cy="0"/>
            </a:xfrm>
            <a:prstGeom prst="line">
              <a:avLst/>
            </a:prstGeom>
            <a:grpFill/>
            <a:ln w="25400">
              <a:solidFill>
                <a:srgbClr val="FFC000"/>
              </a:solidFill>
            </a:ln>
          </p:spPr>
          <p:style>
            <a:lnRef idx="1">
              <a:schemeClr val="accent1"/>
            </a:lnRef>
            <a:fillRef idx="0">
              <a:schemeClr val="accent1"/>
            </a:fillRef>
            <a:effectRef idx="0">
              <a:schemeClr val="accent1"/>
            </a:effectRef>
            <a:fontRef idx="minor">
              <a:schemeClr val="tx1"/>
            </a:fontRef>
          </p:style>
        </p:cxnSp>
        <p:sp>
          <p:nvSpPr>
            <p:cNvPr id="21" name="Line 5"/>
            <p:cNvSpPr>
              <a:spLocks noChangeShapeType="1"/>
            </p:cNvSpPr>
            <p:nvPr/>
          </p:nvSpPr>
          <p:spPr bwMode="auto">
            <a:xfrm flipV="1">
              <a:off x="3848100" y="4098924"/>
              <a:ext cx="3175" cy="2225675"/>
            </a:xfrm>
            <a:prstGeom prst="line">
              <a:avLst/>
            </a:prstGeom>
            <a:grpFill/>
            <a:ln w="254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grpSp>
      <p:sp>
        <p:nvSpPr>
          <p:cNvPr id="26" name="Text Box 18"/>
          <p:cNvSpPr txBox="1">
            <a:spLocks noChangeArrowheads="1"/>
          </p:cNvSpPr>
          <p:nvPr/>
        </p:nvSpPr>
        <p:spPr bwMode="auto">
          <a:xfrm>
            <a:off x="6696111" y="2920559"/>
            <a:ext cx="22888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b="1" dirty="0" smtClean="0">
                <a:solidFill>
                  <a:srgbClr val="33CC33"/>
                </a:solidFill>
              </a:rPr>
              <a:t>Hinge </a:t>
            </a:r>
            <a:r>
              <a:rPr lang="en-US" altLang="en-US" b="1" dirty="0">
                <a:solidFill>
                  <a:srgbClr val="33CC33"/>
                </a:solidFill>
              </a:rPr>
              <a:t>loss max(0, 1-z)</a:t>
            </a:r>
            <a:endParaRPr lang="en-US" altLang="en-US" b="1" baseline="30000" dirty="0">
              <a:solidFill>
                <a:srgbClr val="33CC33"/>
              </a:solidFill>
            </a:endParaRPr>
          </a:p>
        </p:txBody>
      </p:sp>
      <p:cxnSp>
        <p:nvCxnSpPr>
          <p:cNvPr id="27" name="Straight Connector 26"/>
          <p:cNvCxnSpPr/>
          <p:nvPr/>
        </p:nvCxnSpPr>
        <p:spPr>
          <a:xfrm>
            <a:off x="5558045" y="2436707"/>
            <a:ext cx="2116692" cy="1370203"/>
          </a:xfrm>
          <a:prstGeom prst="line">
            <a:avLst/>
          </a:prstGeom>
          <a:no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674737" y="3806910"/>
            <a:ext cx="993474" cy="0"/>
          </a:xfrm>
          <a:prstGeom prst="line">
            <a:avLst/>
          </a:prstGeom>
          <a:noFill/>
          <a:ln w="25400">
            <a:solidFill>
              <a:srgbClr val="00B05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571069" y="3752488"/>
            <a:ext cx="301686" cy="369332"/>
          </a:xfrm>
          <a:prstGeom prst="rect">
            <a:avLst/>
          </a:prstGeom>
          <a:noFill/>
        </p:spPr>
        <p:txBody>
          <a:bodyPr wrap="none" rtlCol="0">
            <a:spAutoFit/>
          </a:bodyPr>
          <a:lstStyle/>
          <a:p>
            <a:r>
              <a:rPr lang="en-US" dirty="0" smtClean="0"/>
              <a:t>0</a:t>
            </a:r>
            <a:endParaRPr lang="en-US" dirty="0"/>
          </a:p>
        </p:txBody>
      </p:sp>
      <p:sp>
        <p:nvSpPr>
          <p:cNvPr id="32" name="TextBox 31"/>
          <p:cNvSpPr txBox="1"/>
          <p:nvPr/>
        </p:nvSpPr>
        <p:spPr>
          <a:xfrm>
            <a:off x="7585072" y="3473063"/>
            <a:ext cx="301686" cy="369332"/>
          </a:xfrm>
          <a:prstGeom prst="rect">
            <a:avLst/>
          </a:prstGeom>
          <a:noFill/>
        </p:spPr>
        <p:txBody>
          <a:bodyPr wrap="none" rtlCol="0">
            <a:spAutoFit/>
          </a:bodyPr>
          <a:lstStyle/>
          <a:p>
            <a:r>
              <a:rPr lang="en-US" dirty="0" smtClean="0"/>
              <a:t>1</a:t>
            </a:r>
            <a:endParaRPr lang="en-US" dirty="0"/>
          </a:p>
        </p:txBody>
      </p:sp>
      <p:sp>
        <p:nvSpPr>
          <p:cNvPr id="5" name="Slide Number Placeholder 4"/>
          <p:cNvSpPr>
            <a:spLocks noGrp="1"/>
          </p:cNvSpPr>
          <p:nvPr>
            <p:ph type="sldNum" sz="quarter" idx="12"/>
          </p:nvPr>
        </p:nvSpPr>
        <p:spPr/>
        <p:txBody>
          <a:bodyPr/>
          <a:lstStyle/>
          <a:p>
            <a:fld id="{DF7AE947-2A1D-49DB-AAF9-66B4A4AB3439}" type="slidenum">
              <a:rPr lang="en-US" smtClean="0"/>
              <a:t>31</a:t>
            </a:fld>
            <a:endParaRPr lang="en-US" dirty="0"/>
          </a:p>
        </p:txBody>
      </p:sp>
      <p:sp>
        <p:nvSpPr>
          <p:cNvPr id="7" name="Rectangle 6"/>
          <p:cNvSpPr/>
          <p:nvPr/>
        </p:nvSpPr>
        <p:spPr>
          <a:xfrm>
            <a:off x="5286210" y="5600784"/>
            <a:ext cx="1095172" cy="369332"/>
          </a:xfrm>
          <a:prstGeom prst="rect">
            <a:avLst/>
          </a:prstGeom>
        </p:spPr>
        <p:txBody>
          <a:bodyPr wrap="none">
            <a:spAutoFit/>
          </a:bodyPr>
          <a:lstStyle/>
          <a:p>
            <a:r>
              <a:rPr lang="en-US" altLang="en-US" dirty="0" smtClean="0">
                <a:latin typeface="Symbol" pitchFamily="18" charset="2"/>
              </a:rPr>
              <a:t>(g </a:t>
            </a:r>
            <a:r>
              <a:rPr lang="en-US" altLang="en-US" dirty="0">
                <a:sym typeface="Symbol" pitchFamily="18" charset="2"/>
              </a:rPr>
              <a:t>=</a:t>
            </a:r>
            <a:r>
              <a:rPr lang="en-US" altLang="en-US" dirty="0"/>
              <a:t>2 </a:t>
            </a:r>
            <a:r>
              <a:rPr lang="en-US" altLang="en-US" dirty="0">
                <a:sym typeface="Symbol" pitchFamily="18" charset="2"/>
              </a:rPr>
              <a:t> </a:t>
            </a:r>
            <a:r>
              <a:rPr lang="en-US" altLang="en-US" dirty="0" smtClean="0">
                <a:latin typeface="Symbol" pitchFamily="18" charset="2"/>
              </a:rPr>
              <a:t>l)</a:t>
            </a:r>
            <a:endParaRPr lang="en-US" altLang="en-US" dirty="0">
              <a:latin typeface="Symbol" pitchFamily="18" charset="2"/>
            </a:endParaRPr>
          </a:p>
        </p:txBody>
      </p:sp>
    </p:spTree>
    <p:extLst>
      <p:ext uri="{BB962C8B-B14F-4D97-AF65-F5344CB8AC3E}">
        <p14:creationId xmlns:p14="http://schemas.microsoft.com/office/powerpoint/2010/main" val="41900367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Isosceles Triangle 9"/>
          <p:cNvSpPr/>
          <p:nvPr/>
        </p:nvSpPr>
        <p:spPr>
          <a:xfrm flipV="1">
            <a:off x="4038600" y="2367000"/>
            <a:ext cx="4495800" cy="3886200"/>
          </a:xfrm>
          <a:prstGeom prst="triangle">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p:cNvSpPr/>
          <p:nvPr/>
        </p:nvSpPr>
        <p:spPr>
          <a:xfrm>
            <a:off x="381000" y="2362200"/>
            <a:ext cx="4495800" cy="388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Soft Margin </a:t>
            </a:r>
            <a:r>
              <a:rPr lang="en-US" sz="6600" b="1" dirty="0" smtClean="0"/>
              <a:t>C</a:t>
            </a:r>
            <a:r>
              <a:rPr lang="en-US" dirty="0" smtClean="0"/>
              <a:t>ompromise</a:t>
            </a:r>
            <a:endParaRPr lang="en-US" sz="3600" dirty="0"/>
          </a:p>
        </p:txBody>
      </p:sp>
      <p:sp>
        <p:nvSpPr>
          <p:cNvPr id="31" name="Slide Number Placeholder 30"/>
          <p:cNvSpPr>
            <a:spLocks noGrp="1"/>
          </p:cNvSpPr>
          <p:nvPr>
            <p:ph type="sldNum" sz="quarter" idx="12"/>
          </p:nvPr>
        </p:nvSpPr>
        <p:spPr/>
        <p:txBody>
          <a:bodyPr/>
          <a:lstStyle/>
          <a:p>
            <a:fld id="{DF7AE947-2A1D-49DB-AAF9-66B4A4AB3439}" type="slidenum">
              <a:rPr lang="en-US" smtClean="0"/>
              <a:t>32</a:t>
            </a:fld>
            <a:endParaRPr lang="en-US"/>
          </a:p>
        </p:txBody>
      </p:sp>
      <p:sp>
        <p:nvSpPr>
          <p:cNvPr id="22" name="Right Triangle 21"/>
          <p:cNvSpPr/>
          <p:nvPr/>
        </p:nvSpPr>
        <p:spPr>
          <a:xfrm flipV="1">
            <a:off x="7100" y="0"/>
            <a:ext cx="2018094" cy="1676400"/>
          </a:xfrm>
          <a:prstGeom prst="rtTriangle">
            <a:avLst/>
          </a:prstGeom>
          <a:solidFill>
            <a:srgbClr val="EEA4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rot="19095158">
            <a:off x="-28132" y="426638"/>
            <a:ext cx="1527982" cy="523220"/>
          </a:xfrm>
          <a:prstGeom prst="rect">
            <a:avLst/>
          </a:prstGeom>
          <a:noFill/>
        </p:spPr>
        <p:txBody>
          <a:bodyPr wrap="none" rtlCol="0">
            <a:spAutoFit/>
          </a:bodyPr>
          <a:lstStyle/>
          <a:p>
            <a:r>
              <a:rPr lang="en-US" sz="2800" dirty="0" smtClean="0">
                <a:solidFill>
                  <a:schemeClr val="accent1">
                    <a:lumMod val="60000"/>
                    <a:lumOff val="40000"/>
                  </a:schemeClr>
                </a:solidFill>
                <a:effectLst>
                  <a:outerShdw blurRad="38100" dist="38100" dir="2700000" algn="tl">
                    <a:srgbClr val="000000">
                      <a:alpha val="43137"/>
                    </a:srgbClr>
                  </a:outerShdw>
                </a:effectLst>
              </a:rPr>
              <a:t>PREVIEW</a:t>
            </a:r>
            <a:endParaRPr lang="en-US" sz="2800" dirty="0">
              <a:solidFill>
                <a:schemeClr val="accent1">
                  <a:lumMod val="60000"/>
                  <a:lumOff val="40000"/>
                </a:schemeClr>
              </a:solidFill>
              <a:effectLst>
                <a:outerShdw blurRad="38100" dist="38100" dir="2700000" algn="tl">
                  <a:srgbClr val="000000">
                    <a:alpha val="43137"/>
                  </a:srgbClr>
                </a:outerShdw>
              </a:effectLst>
            </a:endParaRPr>
          </a:p>
        </p:txBody>
      </p:sp>
      <p:sp>
        <p:nvSpPr>
          <p:cNvPr id="5" name="TextBox 4"/>
          <p:cNvSpPr txBox="1"/>
          <p:nvPr/>
        </p:nvSpPr>
        <p:spPr>
          <a:xfrm>
            <a:off x="1599001" y="1905000"/>
            <a:ext cx="5943600" cy="2677656"/>
          </a:xfrm>
          <a:prstGeom prst="rect">
            <a:avLst/>
          </a:prstGeom>
          <a:noFill/>
        </p:spPr>
        <p:txBody>
          <a:bodyPr wrap="square" rtlCol="0">
            <a:spAutoFit/>
          </a:bodyPr>
          <a:lstStyle/>
          <a:p>
            <a:r>
              <a:rPr lang="en-US" sz="3200" b="1" dirty="0" smtClean="0"/>
              <a:t>Minimize</a:t>
            </a:r>
          </a:p>
          <a:p>
            <a:endParaRPr lang="en-US" sz="3200" b="1" dirty="0" smtClean="0"/>
          </a:p>
          <a:p>
            <a:endParaRPr lang="en-US" sz="3200" b="1" dirty="0"/>
          </a:p>
          <a:p>
            <a:r>
              <a:rPr lang="en-US" sz="3200" b="1" dirty="0" smtClean="0"/>
              <a:t>(1/Margin)   +</a:t>
            </a:r>
            <a:r>
              <a:rPr lang="en-US" sz="7200" b="1" dirty="0" smtClean="0"/>
              <a:t> C  </a:t>
            </a:r>
            <a:r>
              <a:rPr lang="en-US" sz="3200" b="1" dirty="0" smtClean="0"/>
              <a:t>Training error</a:t>
            </a:r>
          </a:p>
        </p:txBody>
      </p:sp>
      <p:sp>
        <p:nvSpPr>
          <p:cNvPr id="3" name="TextBox 2"/>
          <p:cNvSpPr txBox="1"/>
          <p:nvPr/>
        </p:nvSpPr>
        <p:spPr>
          <a:xfrm>
            <a:off x="5673992" y="4737693"/>
            <a:ext cx="1225015" cy="461665"/>
          </a:xfrm>
          <a:prstGeom prst="rect">
            <a:avLst/>
          </a:prstGeom>
          <a:noFill/>
        </p:spPr>
        <p:txBody>
          <a:bodyPr wrap="none" rtlCol="0">
            <a:spAutoFit/>
          </a:bodyPr>
          <a:lstStyle/>
          <a:p>
            <a:r>
              <a:rPr lang="en-US" sz="2400" b="1" dirty="0"/>
              <a:t>Good fit</a:t>
            </a:r>
            <a:endParaRPr lang="en-US" sz="2400" dirty="0"/>
          </a:p>
        </p:txBody>
      </p:sp>
      <p:sp>
        <p:nvSpPr>
          <p:cNvPr id="4" name="TextBox 3"/>
          <p:cNvSpPr txBox="1"/>
          <p:nvPr/>
        </p:nvSpPr>
        <p:spPr>
          <a:xfrm>
            <a:off x="1567201" y="4730447"/>
            <a:ext cx="2339871" cy="461665"/>
          </a:xfrm>
          <a:prstGeom prst="rect">
            <a:avLst/>
          </a:prstGeom>
          <a:noFill/>
        </p:spPr>
        <p:txBody>
          <a:bodyPr wrap="none" rtlCol="0">
            <a:spAutoFit/>
          </a:bodyPr>
          <a:lstStyle/>
          <a:p>
            <a:r>
              <a:rPr lang="en-US" sz="2400" b="1" dirty="0"/>
              <a:t>Good robustness</a:t>
            </a:r>
            <a:endParaRPr lang="en-US" sz="2400" dirty="0"/>
          </a:p>
        </p:txBody>
      </p:sp>
    </p:spTree>
    <p:extLst>
      <p:ext uri="{BB962C8B-B14F-4D97-AF65-F5344CB8AC3E}">
        <p14:creationId xmlns:p14="http://schemas.microsoft.com/office/powerpoint/2010/main" val="1141123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Isosceles Triangle 9"/>
          <p:cNvSpPr/>
          <p:nvPr/>
        </p:nvSpPr>
        <p:spPr>
          <a:xfrm flipV="1">
            <a:off x="4038600" y="2367000"/>
            <a:ext cx="4495800" cy="3886200"/>
          </a:xfrm>
          <a:prstGeom prst="triangle">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p:cNvSpPr/>
          <p:nvPr/>
        </p:nvSpPr>
        <p:spPr>
          <a:xfrm>
            <a:off x="381000" y="2362200"/>
            <a:ext cx="4495800" cy="388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Soft Margin </a:t>
            </a:r>
            <a:r>
              <a:rPr lang="en-US" sz="6600" b="1" dirty="0" smtClean="0"/>
              <a:t>C</a:t>
            </a:r>
            <a:r>
              <a:rPr lang="en-US" dirty="0" smtClean="0"/>
              <a:t>ompromise</a:t>
            </a:r>
            <a:endParaRPr lang="en-US" sz="3600" dirty="0"/>
          </a:p>
        </p:txBody>
      </p:sp>
      <p:sp>
        <p:nvSpPr>
          <p:cNvPr id="31" name="Slide Number Placeholder 30"/>
          <p:cNvSpPr>
            <a:spLocks noGrp="1"/>
          </p:cNvSpPr>
          <p:nvPr>
            <p:ph type="sldNum" sz="quarter" idx="12"/>
          </p:nvPr>
        </p:nvSpPr>
        <p:spPr/>
        <p:txBody>
          <a:bodyPr/>
          <a:lstStyle/>
          <a:p>
            <a:fld id="{DF7AE947-2A1D-49DB-AAF9-66B4A4AB3439}" type="slidenum">
              <a:rPr lang="en-US" smtClean="0"/>
              <a:t>33</a:t>
            </a:fld>
            <a:endParaRPr lang="en-US"/>
          </a:p>
        </p:txBody>
      </p:sp>
      <p:sp>
        <p:nvSpPr>
          <p:cNvPr id="5" name="TextBox 4"/>
          <p:cNvSpPr txBox="1"/>
          <p:nvPr/>
        </p:nvSpPr>
        <p:spPr>
          <a:xfrm>
            <a:off x="1599000" y="1905000"/>
            <a:ext cx="7392600" cy="2554545"/>
          </a:xfrm>
          <a:prstGeom prst="rect">
            <a:avLst/>
          </a:prstGeom>
          <a:noFill/>
        </p:spPr>
        <p:txBody>
          <a:bodyPr wrap="square" rtlCol="0">
            <a:spAutoFit/>
          </a:bodyPr>
          <a:lstStyle/>
          <a:p>
            <a:r>
              <a:rPr lang="en-US" sz="3200" b="1" dirty="0" smtClean="0"/>
              <a:t>Minimize</a:t>
            </a:r>
            <a:endParaRPr lang="en-US" sz="3200" b="1" dirty="0" smtClean="0"/>
          </a:p>
          <a:p>
            <a:endParaRPr lang="en-US" sz="3200" b="1" dirty="0" smtClean="0"/>
          </a:p>
          <a:p>
            <a:endParaRPr lang="en-US" sz="3200" b="1" dirty="0"/>
          </a:p>
          <a:p>
            <a:pPr marL="0" lvl="1"/>
            <a:r>
              <a:rPr lang="en-US" altLang="en-US" sz="3200" dirty="0" smtClean="0">
                <a:solidFill>
                  <a:srgbClr val="FF0000"/>
                </a:solidFill>
                <a:latin typeface="Symbol" pitchFamily="18" charset="2"/>
              </a:rPr>
              <a:t>    l </a:t>
            </a:r>
            <a:r>
              <a:rPr lang="en-US" altLang="en-US" sz="3200" dirty="0">
                <a:solidFill>
                  <a:srgbClr val="FF0000"/>
                </a:solidFill>
              </a:rPr>
              <a:t>ǁ</a:t>
            </a:r>
            <a:r>
              <a:rPr lang="en-US" altLang="en-US" sz="3200" b="1" dirty="0">
                <a:solidFill>
                  <a:srgbClr val="FF0000"/>
                </a:solidFill>
              </a:rPr>
              <a:t>w</a:t>
            </a:r>
            <a:r>
              <a:rPr lang="en-US" altLang="en-US" sz="3200" dirty="0">
                <a:solidFill>
                  <a:srgbClr val="FF0000"/>
                </a:solidFill>
              </a:rPr>
              <a:t>ǁ</a:t>
            </a:r>
            <a:r>
              <a:rPr lang="en-US" altLang="en-US" sz="3200" baseline="30000" dirty="0">
                <a:solidFill>
                  <a:srgbClr val="FF0000"/>
                </a:solidFill>
              </a:rPr>
              <a:t>2</a:t>
            </a:r>
            <a:r>
              <a:rPr lang="en-US" altLang="en-US" sz="3200" dirty="0">
                <a:solidFill>
                  <a:srgbClr val="FF0000"/>
                </a:solidFill>
              </a:rPr>
              <a:t> </a:t>
            </a:r>
            <a:r>
              <a:rPr lang="en-US" altLang="en-US" sz="3200" dirty="0" smtClean="0">
                <a:solidFill>
                  <a:srgbClr val="FF0000"/>
                </a:solidFill>
              </a:rPr>
              <a:t>       </a:t>
            </a:r>
            <a:r>
              <a:rPr lang="en-US" sz="3200" b="1" dirty="0" smtClean="0"/>
              <a:t>+ </a:t>
            </a:r>
            <a:r>
              <a:rPr lang="en-US" sz="3200" dirty="0" smtClean="0">
                <a:solidFill>
                  <a:srgbClr val="0066FF"/>
                </a:solidFill>
              </a:rPr>
              <a:t>	        </a:t>
            </a:r>
            <a:r>
              <a:rPr lang="en-US" altLang="en-US" sz="3200" dirty="0" err="1" smtClean="0">
                <a:solidFill>
                  <a:srgbClr val="0066FF"/>
                </a:solidFill>
                <a:latin typeface="Symbol" pitchFamily="18" charset="2"/>
              </a:rPr>
              <a:t>S</a:t>
            </a:r>
            <a:r>
              <a:rPr lang="en-US" altLang="en-US" sz="3200" baseline="-25000" dirty="0" err="1" smtClean="0">
                <a:solidFill>
                  <a:srgbClr val="0066FF"/>
                </a:solidFill>
              </a:rPr>
              <a:t>k</a:t>
            </a:r>
            <a:r>
              <a:rPr lang="en-US" altLang="en-US" sz="3200" dirty="0" err="1" smtClean="0">
                <a:solidFill>
                  <a:srgbClr val="0066FF"/>
                </a:solidFill>
              </a:rPr>
              <a:t>max</a:t>
            </a:r>
            <a:r>
              <a:rPr lang="en-US" altLang="en-US" sz="3200" dirty="0" smtClean="0">
                <a:solidFill>
                  <a:srgbClr val="0066FF"/>
                </a:solidFill>
              </a:rPr>
              <a:t>(0</a:t>
            </a:r>
            <a:r>
              <a:rPr lang="en-US" altLang="en-US" sz="3200" dirty="0">
                <a:solidFill>
                  <a:srgbClr val="0066FF"/>
                </a:solidFill>
              </a:rPr>
              <a:t>, </a:t>
            </a:r>
            <a:r>
              <a:rPr lang="en-US" altLang="en-US" sz="3200" dirty="0" smtClean="0">
                <a:solidFill>
                  <a:srgbClr val="0066FF"/>
                </a:solidFill>
              </a:rPr>
              <a:t>1-z</a:t>
            </a:r>
            <a:r>
              <a:rPr lang="en-US" altLang="en-US" sz="3200" baseline="30000" dirty="0">
                <a:solidFill>
                  <a:srgbClr val="0066FF"/>
                </a:solidFill>
              </a:rPr>
              <a:t>k</a:t>
            </a:r>
            <a:r>
              <a:rPr lang="en-US" altLang="en-US" sz="3200" dirty="0" smtClean="0">
                <a:solidFill>
                  <a:srgbClr val="0066FF"/>
                </a:solidFill>
              </a:rPr>
              <a:t>)</a:t>
            </a:r>
            <a:endParaRPr lang="en-US" altLang="en-US" sz="3200" baseline="30000" dirty="0">
              <a:solidFill>
                <a:srgbClr val="0066FF"/>
              </a:solidFill>
            </a:endParaRPr>
          </a:p>
          <a:p>
            <a:pPr marL="0" lvl="1"/>
            <a:endParaRPr lang="en-US" sz="3200" b="1" dirty="0" smtClean="0"/>
          </a:p>
        </p:txBody>
      </p:sp>
      <p:sp>
        <p:nvSpPr>
          <p:cNvPr id="3" name="TextBox 2"/>
          <p:cNvSpPr txBox="1"/>
          <p:nvPr/>
        </p:nvSpPr>
        <p:spPr>
          <a:xfrm>
            <a:off x="5673992" y="4737693"/>
            <a:ext cx="1225015" cy="461665"/>
          </a:xfrm>
          <a:prstGeom prst="rect">
            <a:avLst/>
          </a:prstGeom>
          <a:noFill/>
        </p:spPr>
        <p:txBody>
          <a:bodyPr wrap="none" rtlCol="0">
            <a:spAutoFit/>
          </a:bodyPr>
          <a:lstStyle/>
          <a:p>
            <a:r>
              <a:rPr lang="en-US" sz="2400" b="1" dirty="0"/>
              <a:t>Good fit</a:t>
            </a:r>
            <a:endParaRPr lang="en-US" sz="2400" dirty="0"/>
          </a:p>
        </p:txBody>
      </p:sp>
      <p:sp>
        <p:nvSpPr>
          <p:cNvPr id="4" name="TextBox 3"/>
          <p:cNvSpPr txBox="1"/>
          <p:nvPr/>
        </p:nvSpPr>
        <p:spPr>
          <a:xfrm>
            <a:off x="1567201" y="4730447"/>
            <a:ext cx="2339871" cy="461665"/>
          </a:xfrm>
          <a:prstGeom prst="rect">
            <a:avLst/>
          </a:prstGeom>
          <a:noFill/>
        </p:spPr>
        <p:txBody>
          <a:bodyPr wrap="none" rtlCol="0">
            <a:spAutoFit/>
          </a:bodyPr>
          <a:lstStyle/>
          <a:p>
            <a:r>
              <a:rPr lang="en-US" sz="2400" b="1" dirty="0"/>
              <a:t>Good robustness</a:t>
            </a:r>
            <a:endParaRPr lang="en-US" sz="2400" dirty="0"/>
          </a:p>
        </p:txBody>
      </p:sp>
      <p:sp>
        <p:nvSpPr>
          <p:cNvPr id="7" name="Rectangle 6"/>
          <p:cNvSpPr/>
          <p:nvPr/>
        </p:nvSpPr>
        <p:spPr>
          <a:xfrm>
            <a:off x="5673992" y="2597497"/>
            <a:ext cx="1398909" cy="584775"/>
          </a:xfrm>
          <a:prstGeom prst="rect">
            <a:avLst/>
          </a:prstGeom>
        </p:spPr>
        <p:txBody>
          <a:bodyPr wrap="none">
            <a:spAutoFit/>
          </a:bodyPr>
          <a:lstStyle/>
          <a:p>
            <a:r>
              <a:rPr lang="en-US" altLang="en-US" sz="3200" dirty="0" err="1">
                <a:solidFill>
                  <a:srgbClr val="002060"/>
                </a:solidFill>
              </a:rPr>
              <a:t>R</a:t>
            </a:r>
            <a:r>
              <a:rPr lang="en-US" altLang="en-US" sz="3200" baseline="-25000" dirty="0" err="1">
                <a:solidFill>
                  <a:srgbClr val="002060"/>
                </a:solidFill>
              </a:rPr>
              <a:t>train</a:t>
            </a:r>
            <a:r>
              <a:rPr lang="en-US" altLang="en-US" sz="3200" dirty="0">
                <a:solidFill>
                  <a:srgbClr val="002060"/>
                </a:solidFill>
              </a:rPr>
              <a:t>[f] </a:t>
            </a:r>
            <a:endParaRPr lang="en-US" sz="3200" dirty="0">
              <a:solidFill>
                <a:srgbClr val="002060"/>
              </a:solidFill>
            </a:endParaRPr>
          </a:p>
        </p:txBody>
      </p:sp>
    </p:spTree>
    <p:extLst>
      <p:ext uri="{BB962C8B-B14F-4D97-AF65-F5344CB8AC3E}">
        <p14:creationId xmlns:p14="http://schemas.microsoft.com/office/powerpoint/2010/main" val="1141123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8770" name="Rectangle 1026"/>
          <p:cNvSpPr>
            <a:spLocks noGrp="1" noChangeArrowheads="1"/>
          </p:cNvSpPr>
          <p:nvPr>
            <p:ph type="title"/>
          </p:nvPr>
        </p:nvSpPr>
        <p:spPr>
          <a:xfrm>
            <a:off x="889000" y="241300"/>
            <a:ext cx="7772400" cy="1143000"/>
          </a:xfrm>
        </p:spPr>
        <p:txBody>
          <a:bodyPr/>
          <a:lstStyle/>
          <a:p>
            <a:r>
              <a:rPr lang="en-US" altLang="en-US"/>
              <a:t>Hyper-parameter Selection</a:t>
            </a:r>
          </a:p>
        </p:txBody>
      </p:sp>
      <p:sp>
        <p:nvSpPr>
          <p:cNvPr id="288771" name="Rectangle 1027"/>
          <p:cNvSpPr>
            <a:spLocks noGrp="1" noChangeArrowheads="1"/>
          </p:cNvSpPr>
          <p:nvPr>
            <p:ph type="body" idx="1"/>
          </p:nvPr>
        </p:nvSpPr>
        <p:spPr>
          <a:xfrm>
            <a:off x="4013200" y="1739900"/>
            <a:ext cx="4876800" cy="4838700"/>
          </a:xfrm>
        </p:spPr>
        <p:txBody>
          <a:bodyPr/>
          <a:lstStyle/>
          <a:p>
            <a:pPr>
              <a:lnSpc>
                <a:spcPct val="75000"/>
              </a:lnSpc>
            </a:pPr>
            <a:r>
              <a:rPr lang="en-US" altLang="en-US" sz="2400" b="1" dirty="0"/>
              <a:t>Learning = adjusting</a:t>
            </a:r>
            <a:r>
              <a:rPr lang="en-US" altLang="en-US" sz="2400" b="1" dirty="0">
                <a:latin typeface="Times New Roman" pitchFamily="18" charset="0"/>
              </a:rPr>
              <a:t>:</a:t>
            </a:r>
            <a:r>
              <a:rPr lang="en-US" altLang="en-US" sz="2800" b="1" dirty="0">
                <a:latin typeface="Times New Roman" pitchFamily="18" charset="0"/>
              </a:rPr>
              <a:t> </a:t>
            </a:r>
          </a:p>
          <a:p>
            <a:pPr>
              <a:lnSpc>
                <a:spcPct val="75000"/>
              </a:lnSpc>
              <a:buFontTx/>
              <a:buNone/>
            </a:pPr>
            <a:r>
              <a:rPr lang="en-US" altLang="en-US" sz="2800" b="1" dirty="0">
                <a:latin typeface="Times New Roman" pitchFamily="18" charset="0"/>
              </a:rPr>
              <a:t>	</a:t>
            </a:r>
            <a:r>
              <a:rPr lang="en-US" altLang="en-US" sz="2000" b="1" dirty="0">
                <a:solidFill>
                  <a:schemeClr val="folHlink"/>
                </a:solidFill>
              </a:rPr>
              <a:t>parameters</a:t>
            </a:r>
            <a:r>
              <a:rPr lang="en-US" altLang="en-US" sz="2800" b="1" dirty="0">
                <a:latin typeface="Times New Roman" pitchFamily="18" charset="0"/>
              </a:rPr>
              <a:t> </a:t>
            </a:r>
            <a:r>
              <a:rPr lang="en-US" altLang="en-US" sz="2400" dirty="0"/>
              <a:t>(</a:t>
            </a:r>
            <a:r>
              <a:rPr lang="en-US" altLang="en-US" sz="2000" b="1" dirty="0">
                <a:latin typeface="Times New Roman" pitchFamily="18" charset="0"/>
              </a:rPr>
              <a:t>w</a:t>
            </a:r>
            <a:r>
              <a:rPr lang="en-US" altLang="en-US" sz="2000" dirty="0"/>
              <a:t> vector</a:t>
            </a:r>
            <a:r>
              <a:rPr lang="en-US" altLang="en-US" sz="2400" dirty="0"/>
              <a:t>)</a:t>
            </a:r>
            <a:r>
              <a:rPr lang="en-US" altLang="en-US" sz="2000" dirty="0"/>
              <a:t>. </a:t>
            </a:r>
          </a:p>
          <a:p>
            <a:pPr>
              <a:lnSpc>
                <a:spcPct val="75000"/>
              </a:lnSpc>
              <a:buFont typeface="Symbol" pitchFamily="18" charset="2"/>
              <a:buChar char=" "/>
            </a:pPr>
            <a:r>
              <a:rPr lang="en-US" altLang="en-US" sz="2000" b="1" dirty="0">
                <a:solidFill>
                  <a:schemeClr val="folHlink"/>
                </a:solidFill>
              </a:rPr>
              <a:t>hyper-parameters</a:t>
            </a:r>
            <a:r>
              <a:rPr lang="en-US" altLang="en-US" sz="2000" dirty="0">
                <a:latin typeface="Symbol" pitchFamily="18" charset="2"/>
              </a:rPr>
              <a:t> </a:t>
            </a:r>
            <a:r>
              <a:rPr lang="en-US" altLang="en-US" sz="2400" dirty="0" smtClean="0"/>
              <a:t>(</a:t>
            </a:r>
            <a:r>
              <a:rPr lang="en-US" altLang="en-US" sz="2000" dirty="0">
                <a:latin typeface="Symbol" pitchFamily="18" charset="2"/>
              </a:rPr>
              <a:t>g, n, </a:t>
            </a:r>
            <a:r>
              <a:rPr lang="en-US" altLang="en-US" sz="2000" dirty="0"/>
              <a:t>q</a:t>
            </a:r>
            <a:r>
              <a:rPr lang="en-US" altLang="en-US" sz="2000" dirty="0">
                <a:latin typeface="Symbol" pitchFamily="18" charset="2"/>
              </a:rPr>
              <a:t>, s</a:t>
            </a:r>
            <a:r>
              <a:rPr lang="en-US" altLang="en-US" sz="2400" dirty="0" smtClean="0"/>
              <a:t>)</a:t>
            </a:r>
            <a:r>
              <a:rPr lang="en-US" altLang="en-US" sz="2000" dirty="0" smtClean="0"/>
              <a:t>.</a:t>
            </a:r>
            <a:endParaRPr lang="en-US" altLang="en-US" sz="2000" dirty="0"/>
          </a:p>
          <a:p>
            <a:pPr>
              <a:lnSpc>
                <a:spcPct val="75000"/>
              </a:lnSpc>
              <a:buFont typeface="Symbol" pitchFamily="18" charset="2"/>
              <a:buChar char=" "/>
            </a:pPr>
            <a:endParaRPr lang="en-US" altLang="en-US" sz="800" dirty="0"/>
          </a:p>
          <a:p>
            <a:pPr>
              <a:lnSpc>
                <a:spcPct val="90000"/>
              </a:lnSpc>
            </a:pPr>
            <a:r>
              <a:rPr lang="en-US" altLang="en-US" sz="2400" b="1" i="1" dirty="0"/>
              <a:t>Cross-validation</a:t>
            </a:r>
            <a:r>
              <a:rPr lang="en-US" altLang="en-US" sz="2400" b="1" dirty="0"/>
              <a:t> with K-folds:</a:t>
            </a:r>
            <a:r>
              <a:rPr lang="en-US" altLang="en-US" sz="2400" dirty="0"/>
              <a:t> </a:t>
            </a:r>
          </a:p>
          <a:p>
            <a:pPr>
              <a:lnSpc>
                <a:spcPct val="90000"/>
              </a:lnSpc>
              <a:buFontTx/>
              <a:buNone/>
            </a:pPr>
            <a:r>
              <a:rPr lang="en-US" altLang="en-US" sz="1000" dirty="0"/>
              <a:t>       </a:t>
            </a:r>
          </a:p>
          <a:p>
            <a:pPr>
              <a:lnSpc>
                <a:spcPct val="90000"/>
              </a:lnSpc>
              <a:buFontTx/>
              <a:buNone/>
            </a:pPr>
            <a:r>
              <a:rPr lang="en-US" altLang="en-US" sz="1000" dirty="0"/>
              <a:t>	</a:t>
            </a:r>
            <a:r>
              <a:rPr lang="en-US" altLang="en-US" sz="2000" dirty="0"/>
              <a:t>  For various values of </a:t>
            </a:r>
            <a:r>
              <a:rPr lang="en-US" altLang="en-US" sz="2000" dirty="0">
                <a:latin typeface="Symbol" pitchFamily="18" charset="2"/>
              </a:rPr>
              <a:t>g, </a:t>
            </a:r>
            <a:r>
              <a:rPr lang="en-US" altLang="en-US" sz="2000" dirty="0" smtClean="0">
                <a:latin typeface="Symbol" pitchFamily="18" charset="2"/>
              </a:rPr>
              <a:t>n, </a:t>
            </a:r>
            <a:r>
              <a:rPr lang="en-US" altLang="en-US" sz="2000" dirty="0" smtClean="0">
                <a:latin typeface="+mj-lt"/>
              </a:rPr>
              <a:t>q</a:t>
            </a:r>
            <a:r>
              <a:rPr lang="en-US" altLang="en-US" sz="2000" dirty="0" smtClean="0">
                <a:latin typeface="Symbol" pitchFamily="18" charset="2"/>
              </a:rPr>
              <a:t>, s</a:t>
            </a:r>
            <a:r>
              <a:rPr lang="en-US" altLang="en-US" sz="2000" dirty="0" smtClean="0"/>
              <a:t>:</a:t>
            </a:r>
            <a:endParaRPr lang="en-US" altLang="en-US" sz="2000" dirty="0"/>
          </a:p>
          <a:p>
            <a:pPr lvl="1">
              <a:lnSpc>
                <a:spcPct val="90000"/>
              </a:lnSpc>
              <a:buFontTx/>
              <a:buNone/>
            </a:pPr>
            <a:r>
              <a:rPr lang="en-US" altLang="en-US" sz="2000" dirty="0"/>
              <a:t>   </a:t>
            </a:r>
            <a:r>
              <a:rPr lang="en-US" altLang="en-US" sz="1800" dirty="0"/>
              <a:t>- Adjust </a:t>
            </a:r>
            <a:r>
              <a:rPr lang="en-US" altLang="en-US" sz="1800" b="1" dirty="0">
                <a:latin typeface="Times New Roman" pitchFamily="18" charset="0"/>
              </a:rPr>
              <a:t>w</a:t>
            </a:r>
            <a:r>
              <a:rPr lang="en-US" altLang="en-US" sz="1800" dirty="0"/>
              <a:t> on a fraction (K-1)/K of     training examples </a:t>
            </a:r>
            <a:r>
              <a:rPr lang="en-US" altLang="en-US" sz="1800" i="1" dirty="0"/>
              <a:t>e.g.</a:t>
            </a:r>
            <a:r>
              <a:rPr lang="en-US" altLang="en-US" sz="1800" dirty="0"/>
              <a:t> 9/10</a:t>
            </a:r>
            <a:r>
              <a:rPr lang="en-US" altLang="en-US" sz="1800" baseline="30000" dirty="0"/>
              <a:t>th</a:t>
            </a:r>
            <a:r>
              <a:rPr lang="en-US" altLang="en-US" sz="1800" dirty="0"/>
              <a:t>.</a:t>
            </a:r>
          </a:p>
          <a:p>
            <a:pPr lvl="1">
              <a:lnSpc>
                <a:spcPct val="90000"/>
              </a:lnSpc>
              <a:buFontTx/>
              <a:buNone/>
            </a:pPr>
            <a:r>
              <a:rPr lang="en-US" altLang="en-US" sz="1800" dirty="0"/>
              <a:t>    - Test on 1/K remaining examples     </a:t>
            </a:r>
            <a:r>
              <a:rPr lang="en-US" altLang="en-US" sz="1800" i="1" dirty="0"/>
              <a:t>e.g.</a:t>
            </a:r>
            <a:r>
              <a:rPr lang="en-US" altLang="en-US" sz="1800" dirty="0"/>
              <a:t> 1/10</a:t>
            </a:r>
            <a:r>
              <a:rPr lang="en-US" altLang="en-US" sz="1800" baseline="30000" dirty="0"/>
              <a:t>th</a:t>
            </a:r>
            <a:r>
              <a:rPr lang="en-US" altLang="en-US" sz="1800" dirty="0"/>
              <a:t>.</a:t>
            </a:r>
          </a:p>
          <a:p>
            <a:pPr lvl="1">
              <a:lnSpc>
                <a:spcPct val="90000"/>
              </a:lnSpc>
              <a:buFontTx/>
              <a:buNone/>
            </a:pPr>
            <a:r>
              <a:rPr lang="en-US" altLang="en-US" sz="1800" dirty="0"/>
              <a:t>    - Rotate examples and average test results (CV error).</a:t>
            </a:r>
          </a:p>
          <a:p>
            <a:pPr lvl="1">
              <a:lnSpc>
                <a:spcPct val="90000"/>
              </a:lnSpc>
              <a:buFontTx/>
              <a:buNone/>
            </a:pPr>
            <a:r>
              <a:rPr lang="en-US" altLang="en-US" sz="1800" dirty="0"/>
              <a:t>    - Select </a:t>
            </a:r>
            <a:r>
              <a:rPr lang="en-US" altLang="en-US" sz="1800" dirty="0">
                <a:latin typeface="Symbol" pitchFamily="18" charset="2"/>
              </a:rPr>
              <a:t>g, n, </a:t>
            </a:r>
            <a:r>
              <a:rPr lang="en-US" altLang="en-US" sz="1800" dirty="0"/>
              <a:t>q</a:t>
            </a:r>
            <a:r>
              <a:rPr lang="en-US" altLang="en-US" sz="1800" dirty="0">
                <a:latin typeface="Symbol" pitchFamily="18" charset="2"/>
              </a:rPr>
              <a:t>, s </a:t>
            </a:r>
            <a:r>
              <a:rPr lang="en-US" altLang="en-US" sz="1800" dirty="0" smtClean="0"/>
              <a:t>to </a:t>
            </a:r>
            <a:r>
              <a:rPr lang="en-US" altLang="en-US" sz="1800" dirty="0"/>
              <a:t>minimize CV error.</a:t>
            </a:r>
          </a:p>
          <a:p>
            <a:pPr lvl="1">
              <a:lnSpc>
                <a:spcPct val="90000"/>
              </a:lnSpc>
              <a:buFontTx/>
              <a:buNone/>
            </a:pPr>
            <a:r>
              <a:rPr lang="en-US" altLang="en-US" sz="1800" dirty="0"/>
              <a:t>    - Re-compute </a:t>
            </a:r>
            <a:r>
              <a:rPr lang="en-US" altLang="en-US" sz="1800" b="1" dirty="0">
                <a:latin typeface="Times New Roman" pitchFamily="18" charset="0"/>
              </a:rPr>
              <a:t>w</a:t>
            </a:r>
            <a:r>
              <a:rPr lang="en-US" altLang="en-US" sz="1800" dirty="0"/>
              <a:t> on </a:t>
            </a:r>
            <a:r>
              <a:rPr lang="en-US" altLang="en-US" sz="1800" b="1" dirty="0">
                <a:solidFill>
                  <a:schemeClr val="folHlink"/>
                </a:solidFill>
              </a:rPr>
              <a:t>all</a:t>
            </a:r>
            <a:r>
              <a:rPr lang="en-US" altLang="en-US" sz="1800" dirty="0"/>
              <a:t> training examples using optimal </a:t>
            </a:r>
            <a:r>
              <a:rPr lang="en-US" altLang="en-US" sz="1800" dirty="0">
                <a:latin typeface="Symbol" pitchFamily="18" charset="2"/>
              </a:rPr>
              <a:t>g, n, </a:t>
            </a:r>
            <a:r>
              <a:rPr lang="en-US" altLang="en-US" sz="1800" dirty="0"/>
              <a:t>q</a:t>
            </a:r>
            <a:r>
              <a:rPr lang="en-US" altLang="en-US" sz="1800" dirty="0">
                <a:latin typeface="Symbol" pitchFamily="18" charset="2"/>
              </a:rPr>
              <a:t>, s</a:t>
            </a:r>
            <a:r>
              <a:rPr lang="en-US" altLang="en-US" sz="1800" dirty="0" smtClean="0"/>
              <a:t>.</a:t>
            </a:r>
            <a:endParaRPr lang="en-US" altLang="en-US" sz="1800" dirty="0"/>
          </a:p>
        </p:txBody>
      </p:sp>
      <p:grpSp>
        <p:nvGrpSpPr>
          <p:cNvPr id="288772" name="Group 1028"/>
          <p:cNvGrpSpPr>
            <a:grpSpLocks/>
          </p:cNvGrpSpPr>
          <p:nvPr/>
        </p:nvGrpSpPr>
        <p:grpSpPr bwMode="auto">
          <a:xfrm>
            <a:off x="177800" y="1603375"/>
            <a:ext cx="4292600" cy="4835525"/>
            <a:chOff x="192" y="1010"/>
            <a:chExt cx="2704" cy="3046"/>
          </a:xfrm>
        </p:grpSpPr>
        <p:sp>
          <p:nvSpPr>
            <p:cNvPr id="288773" name="Text Box 1029"/>
            <p:cNvSpPr txBox="1">
              <a:spLocks noChangeArrowheads="1"/>
            </p:cNvSpPr>
            <p:nvPr/>
          </p:nvSpPr>
          <p:spPr bwMode="auto">
            <a:xfrm>
              <a:off x="824" y="1060"/>
              <a:ext cx="37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4400" b="0"/>
                <a:t>X</a:t>
              </a:r>
            </a:p>
          </p:txBody>
        </p:sp>
        <p:sp>
          <p:nvSpPr>
            <p:cNvPr id="288774" name="Text Box 1030"/>
            <p:cNvSpPr txBox="1">
              <a:spLocks noChangeArrowheads="1"/>
            </p:cNvSpPr>
            <p:nvPr/>
          </p:nvSpPr>
          <p:spPr bwMode="auto">
            <a:xfrm>
              <a:off x="1844" y="1010"/>
              <a:ext cx="31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4000"/>
                <a:t>y</a:t>
              </a:r>
              <a:endParaRPr lang="en-US" altLang="en-US" sz="4000" b="0"/>
            </a:p>
          </p:txBody>
        </p:sp>
        <p:sp>
          <p:nvSpPr>
            <p:cNvPr id="288775" name="Rectangle 1031" descr="Dotted grid"/>
            <p:cNvSpPr>
              <a:spLocks noChangeArrowheads="1"/>
            </p:cNvSpPr>
            <p:nvPr/>
          </p:nvSpPr>
          <p:spPr bwMode="auto">
            <a:xfrm>
              <a:off x="608" y="3205"/>
              <a:ext cx="1056" cy="819"/>
            </a:xfrm>
            <a:prstGeom prst="rect">
              <a:avLst/>
            </a:prstGeom>
            <a:pattFill prst="dotGrid">
              <a:fgClr>
                <a:schemeClr val="bg1"/>
              </a:fgClr>
              <a:bgClr>
                <a:srgbClr val="FFCC00"/>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76" name="AutoShape 1032"/>
            <p:cNvSpPr>
              <a:spLocks noChangeArrowheads="1"/>
            </p:cNvSpPr>
            <p:nvPr/>
          </p:nvSpPr>
          <p:spPr bwMode="auto">
            <a:xfrm>
              <a:off x="1720" y="3424"/>
              <a:ext cx="264" cy="408"/>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77" name="Text Box 1033"/>
            <p:cNvSpPr txBox="1">
              <a:spLocks noChangeArrowheads="1"/>
            </p:cNvSpPr>
            <p:nvPr/>
          </p:nvSpPr>
          <p:spPr bwMode="auto">
            <a:xfrm>
              <a:off x="1992" y="3253"/>
              <a:ext cx="904"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Prospective study / “real” validation</a:t>
              </a:r>
            </a:p>
          </p:txBody>
        </p:sp>
        <p:grpSp>
          <p:nvGrpSpPr>
            <p:cNvPr id="288778" name="Group 1034"/>
            <p:cNvGrpSpPr>
              <a:grpSpLocks/>
            </p:cNvGrpSpPr>
            <p:nvPr/>
          </p:nvGrpSpPr>
          <p:grpSpPr bwMode="auto">
            <a:xfrm>
              <a:off x="576" y="1557"/>
              <a:ext cx="1464" cy="1283"/>
              <a:chOff x="0" y="1397"/>
              <a:chExt cx="2320" cy="1283"/>
            </a:xfrm>
          </p:grpSpPr>
          <p:sp>
            <p:nvSpPr>
              <p:cNvPr id="288779" name="Rectangle 1035" descr="Dotted grid"/>
              <p:cNvSpPr>
                <a:spLocks noChangeArrowheads="1"/>
              </p:cNvSpPr>
              <p:nvPr/>
            </p:nvSpPr>
            <p:spPr bwMode="auto">
              <a:xfrm>
                <a:off x="64" y="1405"/>
                <a:ext cx="1656" cy="1275"/>
              </a:xfrm>
              <a:prstGeom prst="rect">
                <a:avLst/>
              </a:prstGeom>
              <a:pattFill prst="dotGrid">
                <a:fgClr>
                  <a:schemeClr val="folHlink"/>
                </a:fgClr>
                <a:bgClr>
                  <a:srgbClr val="DDDDDD"/>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80" name="Rectangle 1036" descr="Dotted grid"/>
              <p:cNvSpPr>
                <a:spLocks noChangeArrowheads="1"/>
              </p:cNvSpPr>
              <p:nvPr/>
            </p:nvSpPr>
            <p:spPr bwMode="auto">
              <a:xfrm>
                <a:off x="2208" y="1397"/>
                <a:ext cx="27" cy="1283"/>
              </a:xfrm>
              <a:prstGeom prst="rect">
                <a:avLst/>
              </a:prstGeom>
              <a:pattFill prst="dotGrid">
                <a:fgClr>
                  <a:schemeClr val="folHlink"/>
                </a:fgClr>
                <a:bgClr>
                  <a:srgbClr val="DDDDDD"/>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88781" name="Group 1037"/>
              <p:cNvGrpSpPr>
                <a:grpSpLocks/>
              </p:cNvGrpSpPr>
              <p:nvPr/>
            </p:nvGrpSpPr>
            <p:grpSpPr bwMode="auto">
              <a:xfrm>
                <a:off x="0" y="1536"/>
                <a:ext cx="2320" cy="1024"/>
                <a:chOff x="1640" y="2168"/>
                <a:chExt cx="2776" cy="1024"/>
              </a:xfrm>
            </p:grpSpPr>
            <p:sp>
              <p:nvSpPr>
                <p:cNvPr id="288782" name="Line 1038"/>
                <p:cNvSpPr>
                  <a:spLocks noChangeShapeType="1"/>
                </p:cNvSpPr>
                <p:nvPr/>
              </p:nvSpPr>
              <p:spPr bwMode="auto">
                <a:xfrm>
                  <a:off x="1640" y="2168"/>
                  <a:ext cx="2776" cy="0"/>
                </a:xfrm>
                <a:prstGeom prst="line">
                  <a:avLst/>
                </a:prstGeom>
                <a:noFill/>
                <a:ln w="25400">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83" name="Line 1039"/>
                <p:cNvSpPr>
                  <a:spLocks noChangeShapeType="1"/>
                </p:cNvSpPr>
                <p:nvPr/>
              </p:nvSpPr>
              <p:spPr bwMode="auto">
                <a:xfrm>
                  <a:off x="1640" y="2296"/>
                  <a:ext cx="2776" cy="0"/>
                </a:xfrm>
                <a:prstGeom prst="line">
                  <a:avLst/>
                </a:prstGeom>
                <a:noFill/>
                <a:ln w="25400">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84" name="Line 1040"/>
                <p:cNvSpPr>
                  <a:spLocks noChangeShapeType="1"/>
                </p:cNvSpPr>
                <p:nvPr/>
              </p:nvSpPr>
              <p:spPr bwMode="auto">
                <a:xfrm>
                  <a:off x="1640" y="2424"/>
                  <a:ext cx="2776" cy="0"/>
                </a:xfrm>
                <a:prstGeom prst="line">
                  <a:avLst/>
                </a:prstGeom>
                <a:noFill/>
                <a:ln w="25400">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85" name="Line 1041"/>
                <p:cNvSpPr>
                  <a:spLocks noChangeShapeType="1"/>
                </p:cNvSpPr>
                <p:nvPr/>
              </p:nvSpPr>
              <p:spPr bwMode="auto">
                <a:xfrm>
                  <a:off x="1640" y="2552"/>
                  <a:ext cx="2776" cy="0"/>
                </a:xfrm>
                <a:prstGeom prst="line">
                  <a:avLst/>
                </a:prstGeom>
                <a:noFill/>
                <a:ln w="25400">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86" name="Line 1042"/>
                <p:cNvSpPr>
                  <a:spLocks noChangeShapeType="1"/>
                </p:cNvSpPr>
                <p:nvPr/>
              </p:nvSpPr>
              <p:spPr bwMode="auto">
                <a:xfrm>
                  <a:off x="1640" y="2680"/>
                  <a:ext cx="2776" cy="0"/>
                </a:xfrm>
                <a:prstGeom prst="line">
                  <a:avLst/>
                </a:prstGeom>
                <a:noFill/>
                <a:ln w="25400">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87" name="Line 1043"/>
                <p:cNvSpPr>
                  <a:spLocks noChangeShapeType="1"/>
                </p:cNvSpPr>
                <p:nvPr/>
              </p:nvSpPr>
              <p:spPr bwMode="auto">
                <a:xfrm>
                  <a:off x="1640" y="2808"/>
                  <a:ext cx="2776" cy="0"/>
                </a:xfrm>
                <a:prstGeom prst="line">
                  <a:avLst/>
                </a:prstGeom>
                <a:noFill/>
                <a:ln w="25400">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88" name="Line 1044"/>
                <p:cNvSpPr>
                  <a:spLocks noChangeShapeType="1"/>
                </p:cNvSpPr>
                <p:nvPr/>
              </p:nvSpPr>
              <p:spPr bwMode="auto">
                <a:xfrm>
                  <a:off x="1640" y="2936"/>
                  <a:ext cx="2776" cy="0"/>
                </a:xfrm>
                <a:prstGeom prst="line">
                  <a:avLst/>
                </a:prstGeom>
                <a:noFill/>
                <a:ln w="25400">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89" name="Line 1045"/>
                <p:cNvSpPr>
                  <a:spLocks noChangeShapeType="1"/>
                </p:cNvSpPr>
                <p:nvPr/>
              </p:nvSpPr>
              <p:spPr bwMode="auto">
                <a:xfrm>
                  <a:off x="1640" y="3064"/>
                  <a:ext cx="2776" cy="0"/>
                </a:xfrm>
                <a:prstGeom prst="line">
                  <a:avLst/>
                </a:prstGeom>
                <a:noFill/>
                <a:ln w="25400">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90" name="Line 1046"/>
                <p:cNvSpPr>
                  <a:spLocks noChangeShapeType="1"/>
                </p:cNvSpPr>
                <p:nvPr/>
              </p:nvSpPr>
              <p:spPr bwMode="auto">
                <a:xfrm>
                  <a:off x="1640" y="3192"/>
                  <a:ext cx="2776" cy="0"/>
                </a:xfrm>
                <a:prstGeom prst="line">
                  <a:avLst/>
                </a:prstGeom>
                <a:noFill/>
                <a:ln w="25400">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88791" name="AutoShape 1047"/>
            <p:cNvSpPr>
              <a:spLocks/>
            </p:cNvSpPr>
            <p:nvPr/>
          </p:nvSpPr>
          <p:spPr bwMode="auto">
            <a:xfrm>
              <a:off x="464" y="1552"/>
              <a:ext cx="80" cy="1280"/>
            </a:xfrm>
            <a:prstGeom prst="leftBrace">
              <a:avLst>
                <a:gd name="adj1" fmla="val 133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92" name="Text Box 1048"/>
            <p:cNvSpPr txBox="1">
              <a:spLocks noChangeArrowheads="1"/>
            </p:cNvSpPr>
            <p:nvPr/>
          </p:nvSpPr>
          <p:spPr bwMode="auto">
            <a:xfrm flipH="1" flipV="1">
              <a:off x="192" y="1184"/>
              <a:ext cx="289" cy="2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altLang="en-US"/>
                <a:t>Training data: Make K folds</a:t>
              </a:r>
            </a:p>
          </p:txBody>
        </p:sp>
        <p:sp>
          <p:nvSpPr>
            <p:cNvPr id="288793" name="AutoShape 1049"/>
            <p:cNvSpPr>
              <a:spLocks/>
            </p:cNvSpPr>
            <p:nvPr/>
          </p:nvSpPr>
          <p:spPr bwMode="auto">
            <a:xfrm>
              <a:off x="448" y="3232"/>
              <a:ext cx="104" cy="752"/>
            </a:xfrm>
            <a:prstGeom prst="leftBrace">
              <a:avLst>
                <a:gd name="adj1" fmla="val 6025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94" name="Text Box 1050"/>
            <p:cNvSpPr txBox="1">
              <a:spLocks noChangeArrowheads="1"/>
            </p:cNvSpPr>
            <p:nvPr/>
          </p:nvSpPr>
          <p:spPr bwMode="auto">
            <a:xfrm flipH="1" flipV="1">
              <a:off x="192" y="3119"/>
              <a:ext cx="289" cy="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altLang="en-US"/>
                <a:t>Test data</a:t>
              </a:r>
            </a:p>
          </p:txBody>
        </p:sp>
      </p:grpSp>
      <p:sp>
        <p:nvSpPr>
          <p:cNvPr id="288795" name="Rectangle 1051"/>
          <p:cNvSpPr>
            <a:spLocks noChangeArrowheads="1"/>
          </p:cNvSpPr>
          <p:nvPr/>
        </p:nvSpPr>
        <p:spPr bwMode="auto">
          <a:xfrm>
            <a:off x="4470400" y="3429000"/>
            <a:ext cx="4165600" cy="3187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4923693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8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8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87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877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877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8771">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88771">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88771">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88771">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88771">
                                            <p:txEl>
                                              <p:pRg st="10" end="1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88771">
                                            <p:txEl>
                                              <p:pRg st="11" end="11"/>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887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build="p" bldLvl="2" autoUpdateAnimBg="0"/>
      <p:bldP spid="28879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a:xfrm>
            <a:off x="736600" y="292100"/>
            <a:ext cx="7772400" cy="1143000"/>
          </a:xfrm>
        </p:spPr>
        <p:txBody>
          <a:bodyPr/>
          <a:lstStyle/>
          <a:p>
            <a:r>
              <a:rPr lang="en-US" altLang="en-US" dirty="0"/>
              <a:t>Summary</a:t>
            </a:r>
          </a:p>
        </p:txBody>
      </p:sp>
      <p:sp>
        <p:nvSpPr>
          <p:cNvPr id="304131" name="Rectangle 3"/>
          <p:cNvSpPr>
            <a:spLocks noGrp="1" noChangeArrowheads="1"/>
          </p:cNvSpPr>
          <p:nvPr>
            <p:ph type="body" idx="1"/>
          </p:nvPr>
        </p:nvSpPr>
        <p:spPr>
          <a:xfrm>
            <a:off x="685800" y="1371600"/>
            <a:ext cx="8077200" cy="5181600"/>
          </a:xfrm>
        </p:spPr>
        <p:txBody>
          <a:bodyPr>
            <a:normAutofit lnSpcReduction="10000"/>
          </a:bodyPr>
          <a:lstStyle/>
          <a:p>
            <a:pPr>
              <a:lnSpc>
                <a:spcPct val="90000"/>
              </a:lnSpc>
            </a:pPr>
            <a:r>
              <a:rPr lang="en-US" altLang="en-US" sz="2800" dirty="0">
                <a:solidFill>
                  <a:srgbClr val="0070C0"/>
                </a:solidFill>
              </a:rPr>
              <a:t>High complexity models may “</a:t>
            </a:r>
            <a:r>
              <a:rPr lang="en-US" altLang="en-US" sz="2800" b="1" dirty="0" err="1">
                <a:solidFill>
                  <a:srgbClr val="0070C0"/>
                </a:solidFill>
              </a:rPr>
              <a:t>overfit</a:t>
            </a:r>
            <a:r>
              <a:rPr lang="en-US" altLang="en-US" sz="2800" dirty="0">
                <a:solidFill>
                  <a:srgbClr val="0070C0"/>
                </a:solidFill>
              </a:rPr>
              <a:t>”:</a:t>
            </a:r>
          </a:p>
          <a:p>
            <a:pPr lvl="1">
              <a:lnSpc>
                <a:spcPct val="90000"/>
              </a:lnSpc>
            </a:pPr>
            <a:r>
              <a:rPr lang="en-US" altLang="en-US" sz="2400" dirty="0">
                <a:solidFill>
                  <a:srgbClr val="0070C0"/>
                </a:solidFill>
              </a:rPr>
              <a:t>Fit perfectly training examples</a:t>
            </a:r>
          </a:p>
          <a:p>
            <a:pPr lvl="1">
              <a:lnSpc>
                <a:spcPct val="90000"/>
              </a:lnSpc>
            </a:pPr>
            <a:r>
              <a:rPr lang="en-US" altLang="en-US" sz="2400" dirty="0">
                <a:solidFill>
                  <a:srgbClr val="0070C0"/>
                </a:solidFill>
              </a:rPr>
              <a:t>Generalize poorly to new cases</a:t>
            </a:r>
          </a:p>
          <a:p>
            <a:pPr>
              <a:lnSpc>
                <a:spcPct val="90000"/>
              </a:lnSpc>
            </a:pPr>
            <a:r>
              <a:rPr lang="en-US" altLang="en-US" sz="2800" b="1" dirty="0"/>
              <a:t>SRM solution</a:t>
            </a:r>
            <a:r>
              <a:rPr lang="en-US" altLang="en-US" sz="2800" dirty="0"/>
              <a:t>: organize the models in nested subsets such that in every structure element</a:t>
            </a:r>
          </a:p>
          <a:p>
            <a:pPr>
              <a:lnSpc>
                <a:spcPct val="90000"/>
              </a:lnSpc>
              <a:buFontTx/>
              <a:buNone/>
            </a:pPr>
            <a:r>
              <a:rPr lang="en-US" altLang="en-US" sz="2800" dirty="0"/>
              <a:t>			</a:t>
            </a:r>
            <a:r>
              <a:rPr lang="en-US" altLang="en-US" sz="2800" dirty="0" smtClean="0">
                <a:solidFill>
                  <a:srgbClr val="FF0000"/>
                </a:solidFill>
              </a:rPr>
              <a:t>complexity </a:t>
            </a:r>
            <a:r>
              <a:rPr lang="en-US" altLang="en-US" sz="2800" dirty="0">
                <a:solidFill>
                  <a:srgbClr val="FF0000"/>
                </a:solidFill>
              </a:rPr>
              <a:t>&lt; </a:t>
            </a:r>
            <a:r>
              <a:rPr lang="en-US" altLang="en-US" sz="2800" dirty="0" smtClean="0">
                <a:solidFill>
                  <a:srgbClr val="FF0000"/>
                </a:solidFill>
                <a:latin typeface="Symbol" panose="05050102010706020507" pitchFamily="18" charset="2"/>
              </a:rPr>
              <a:t>q</a:t>
            </a:r>
            <a:endParaRPr lang="en-US" altLang="en-US" sz="2800" dirty="0" smtClean="0">
              <a:latin typeface="Symbol" panose="05050102010706020507" pitchFamily="18" charset="2"/>
            </a:endParaRPr>
          </a:p>
          <a:p>
            <a:pPr>
              <a:lnSpc>
                <a:spcPct val="90000"/>
              </a:lnSpc>
            </a:pPr>
            <a:r>
              <a:rPr lang="en-US" altLang="en-US" sz="2800" b="1" dirty="0" smtClean="0"/>
              <a:t>Regularization</a:t>
            </a:r>
            <a:r>
              <a:rPr lang="en-US" altLang="en-US" sz="2800" b="1" dirty="0"/>
              <a:t>:</a:t>
            </a:r>
            <a:r>
              <a:rPr lang="en-US" altLang="en-US" sz="2800" dirty="0"/>
              <a:t> Formalize learning as a constrained optimization problem, minimize </a:t>
            </a:r>
          </a:p>
          <a:p>
            <a:pPr>
              <a:lnSpc>
                <a:spcPct val="90000"/>
              </a:lnSpc>
              <a:buFontTx/>
              <a:buNone/>
            </a:pPr>
            <a:r>
              <a:rPr lang="en-US" altLang="en-US" sz="2800" dirty="0"/>
              <a:t>		</a:t>
            </a:r>
            <a:r>
              <a:rPr lang="en-US" altLang="en-US" sz="2800" dirty="0">
                <a:solidFill>
                  <a:srgbClr val="FF0000"/>
                </a:solidFill>
              </a:rPr>
              <a:t>regularized risk = training error + </a:t>
            </a:r>
            <a:r>
              <a:rPr lang="en-US" altLang="en-US" sz="2800" dirty="0">
                <a:solidFill>
                  <a:srgbClr val="FF0000"/>
                </a:solidFill>
                <a:latin typeface="Symbol" pitchFamily="18" charset="2"/>
              </a:rPr>
              <a:t>l</a:t>
            </a:r>
            <a:r>
              <a:rPr lang="en-US" altLang="en-US" sz="2800" dirty="0">
                <a:solidFill>
                  <a:srgbClr val="FF0000"/>
                </a:solidFill>
              </a:rPr>
              <a:t> </a:t>
            </a:r>
            <a:r>
              <a:rPr lang="en-US" altLang="en-US" sz="2800" dirty="0" smtClean="0">
                <a:solidFill>
                  <a:srgbClr val="FF0000"/>
                </a:solidFill>
              </a:rPr>
              <a:t>complexity</a:t>
            </a:r>
          </a:p>
          <a:p>
            <a:pPr>
              <a:lnSpc>
                <a:spcPct val="90000"/>
              </a:lnSpc>
            </a:pPr>
            <a:r>
              <a:rPr lang="en-US" altLang="en-US" sz="2600" dirty="0" smtClean="0">
                <a:solidFill>
                  <a:srgbClr val="0070C0"/>
                </a:solidFill>
              </a:rPr>
              <a:t>Both formulations are equivalent via the use of Lagrange multipliers. </a:t>
            </a:r>
          </a:p>
          <a:p>
            <a:pPr>
              <a:lnSpc>
                <a:spcPct val="90000"/>
              </a:lnSpc>
            </a:pPr>
            <a:r>
              <a:rPr lang="en-US" altLang="en-US" sz="2400" dirty="0" smtClean="0">
                <a:solidFill>
                  <a:srgbClr val="0070C0"/>
                </a:solidFill>
                <a:latin typeface="Symbol" panose="05050102010706020507" pitchFamily="18" charset="2"/>
              </a:rPr>
              <a:t>q </a:t>
            </a:r>
            <a:r>
              <a:rPr lang="en-US" altLang="en-US" sz="2400" dirty="0" smtClean="0">
                <a:solidFill>
                  <a:srgbClr val="0070C0"/>
                </a:solidFill>
                <a:latin typeface="+mj-lt"/>
              </a:rPr>
              <a:t>and</a:t>
            </a:r>
            <a:r>
              <a:rPr lang="en-US" altLang="en-US" sz="2400" dirty="0" smtClean="0">
                <a:solidFill>
                  <a:srgbClr val="0070C0"/>
                </a:solidFill>
                <a:latin typeface="Symbol" panose="05050102010706020507" pitchFamily="18" charset="2"/>
              </a:rPr>
              <a:t> l </a:t>
            </a:r>
            <a:r>
              <a:rPr lang="en-US" altLang="en-US" sz="2400" dirty="0" smtClean="0">
                <a:solidFill>
                  <a:srgbClr val="0070C0"/>
                </a:solidFill>
                <a:latin typeface="+mj-lt"/>
              </a:rPr>
              <a:t>are </a:t>
            </a:r>
            <a:r>
              <a:rPr lang="en-US" altLang="en-US" sz="2400" dirty="0" err="1" smtClean="0">
                <a:solidFill>
                  <a:srgbClr val="0070C0"/>
                </a:solidFill>
                <a:latin typeface="+mj-lt"/>
              </a:rPr>
              <a:t>hyperparamenters</a:t>
            </a:r>
            <a:r>
              <a:rPr lang="en-US" altLang="en-US" sz="2400" dirty="0" smtClean="0">
                <a:solidFill>
                  <a:srgbClr val="0070C0"/>
                </a:solidFill>
                <a:latin typeface="+mj-lt"/>
              </a:rPr>
              <a:t>, which can be optimized by cross-validation.</a:t>
            </a:r>
            <a:endParaRPr lang="en-US" altLang="en-US" sz="2600" dirty="0">
              <a:solidFill>
                <a:srgbClr val="0070C0"/>
              </a:solidFill>
              <a:latin typeface="+mj-lt"/>
            </a:endParaRPr>
          </a:p>
          <a:p>
            <a:pPr>
              <a:lnSpc>
                <a:spcPct val="90000"/>
              </a:lnSpc>
            </a:pPr>
            <a:endParaRPr lang="en-US" altLang="en-US" sz="2800" dirty="0">
              <a:solidFill>
                <a:srgbClr val="FF0000"/>
              </a:solidFill>
            </a:endParaRPr>
          </a:p>
        </p:txBody>
      </p:sp>
    </p:spTree>
    <p:extLst>
      <p:ext uri="{BB962C8B-B14F-4D97-AF65-F5344CB8AC3E}">
        <p14:creationId xmlns:p14="http://schemas.microsoft.com/office/powerpoint/2010/main" val="27674217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79412" y="228600"/>
            <a:ext cx="8285163" cy="11430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dirty="0" smtClean="0"/>
              <a:t>Come to my office hours…</a:t>
            </a:r>
            <a:br>
              <a:rPr lang="en-US" altLang="en-US" dirty="0" smtClean="0"/>
            </a:br>
            <a:r>
              <a:rPr lang="en-US" altLang="en-US" dirty="0" smtClean="0">
                <a:solidFill>
                  <a:srgbClr val="C00000"/>
                </a:solidFill>
              </a:rPr>
              <a:t>Wed </a:t>
            </a:r>
            <a:r>
              <a:rPr lang="en-US" altLang="en-US" dirty="0">
                <a:solidFill>
                  <a:srgbClr val="C00000"/>
                </a:solidFill>
              </a:rPr>
              <a:t>2:30-4:30 </a:t>
            </a:r>
            <a:r>
              <a:rPr lang="en-US" altLang="en-US" dirty="0" smtClean="0">
                <a:solidFill>
                  <a:srgbClr val="C00000"/>
                </a:solidFill>
              </a:rPr>
              <a:t>Soda 329</a:t>
            </a:r>
          </a:p>
        </p:txBody>
      </p:sp>
      <p:sp>
        <p:nvSpPr>
          <p:cNvPr id="8" name="TextBox 7"/>
          <p:cNvSpPr txBox="1"/>
          <p:nvPr/>
        </p:nvSpPr>
        <p:spPr>
          <a:xfrm>
            <a:off x="304800" y="1524001"/>
            <a:ext cx="8534400" cy="507831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algn="ctr"/>
            <a:r>
              <a:rPr lang="en-US" dirty="0" smtClean="0"/>
              <a:t> </a:t>
            </a:r>
            <a:r>
              <a:rPr lang="en-US" sz="3600" b="1" dirty="0" smtClean="0"/>
              <a:t>Next </a:t>
            </a:r>
            <a:r>
              <a:rPr lang="en-US" sz="3600" b="1" dirty="0" smtClean="0"/>
              <a:t>time</a:t>
            </a:r>
            <a:endParaRPr lang="en-US" sz="3600" b="1" dirty="0" smtClean="0"/>
          </a:p>
          <a:p>
            <a:endParaRPr lang="en-US" sz="3600" b="1" dirty="0"/>
          </a:p>
          <a:p>
            <a:endParaRPr lang="en-US" sz="3600" b="1" dirty="0" smtClean="0"/>
          </a:p>
          <a:p>
            <a:endParaRPr lang="en-US" sz="3600" b="1" dirty="0"/>
          </a:p>
          <a:p>
            <a:endParaRPr lang="en-US" sz="3600" b="1" dirty="0" smtClean="0"/>
          </a:p>
          <a:p>
            <a:endParaRPr lang="en-US" sz="3600" b="1" dirty="0"/>
          </a:p>
          <a:p>
            <a:endParaRPr lang="en-US" sz="3600" b="1" dirty="0" smtClean="0"/>
          </a:p>
          <a:p>
            <a:endParaRPr lang="en-US" sz="3600" b="1" dirty="0"/>
          </a:p>
          <a:p>
            <a:endParaRPr lang="en-US" sz="3600" b="1" dirty="0" smtClean="0"/>
          </a:p>
        </p:txBody>
      </p:sp>
      <p:sp>
        <p:nvSpPr>
          <p:cNvPr id="4" name="Slide Number Placeholder 3"/>
          <p:cNvSpPr>
            <a:spLocks noGrp="1"/>
          </p:cNvSpPr>
          <p:nvPr>
            <p:ph type="sldNum" sz="quarter" idx="12"/>
          </p:nvPr>
        </p:nvSpPr>
        <p:spPr/>
        <p:txBody>
          <a:bodyPr/>
          <a:lstStyle/>
          <a:p>
            <a:fld id="{DF7AE947-2A1D-49DB-AAF9-66B4A4AB3439}" type="slidenum">
              <a:rPr lang="en-US" smtClean="0"/>
              <a:t>36</a:t>
            </a:fld>
            <a:endParaRPr lang="en-US"/>
          </a:p>
        </p:txBody>
      </p:sp>
      <p:sp>
        <p:nvSpPr>
          <p:cNvPr id="2" name="Rectangle 1"/>
          <p:cNvSpPr/>
          <p:nvPr/>
        </p:nvSpPr>
        <p:spPr>
          <a:xfrm>
            <a:off x="1371600" y="2438400"/>
            <a:ext cx="7010400" cy="3733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Line 1036"/>
          <p:cNvSpPr>
            <a:spLocks noChangeShapeType="1"/>
          </p:cNvSpPr>
          <p:nvPr/>
        </p:nvSpPr>
        <p:spPr bwMode="auto">
          <a:xfrm>
            <a:off x="1545391" y="2698474"/>
            <a:ext cx="1588168" cy="79227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037"/>
          <p:cNvSpPr>
            <a:spLocks noChangeShapeType="1"/>
          </p:cNvSpPr>
          <p:nvPr/>
        </p:nvSpPr>
        <p:spPr bwMode="auto">
          <a:xfrm>
            <a:off x="1545391" y="3429801"/>
            <a:ext cx="1529347" cy="4266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038"/>
          <p:cNvSpPr>
            <a:spLocks noChangeShapeType="1"/>
          </p:cNvSpPr>
          <p:nvPr/>
        </p:nvSpPr>
        <p:spPr bwMode="auto">
          <a:xfrm flipV="1">
            <a:off x="1545391" y="4587735"/>
            <a:ext cx="1731209" cy="79227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039"/>
          <p:cNvSpPr>
            <a:spLocks noChangeShapeType="1"/>
          </p:cNvSpPr>
          <p:nvPr/>
        </p:nvSpPr>
        <p:spPr bwMode="auto">
          <a:xfrm flipV="1">
            <a:off x="1545391" y="4770567"/>
            <a:ext cx="1823453" cy="127982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041"/>
          <p:cNvSpPr>
            <a:spLocks noChangeShapeType="1"/>
          </p:cNvSpPr>
          <p:nvPr/>
        </p:nvSpPr>
        <p:spPr bwMode="auto">
          <a:xfrm>
            <a:off x="5092700" y="3978297"/>
            <a:ext cx="32131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Rectangle 1043"/>
          <p:cNvSpPr>
            <a:spLocks noChangeArrowheads="1"/>
          </p:cNvSpPr>
          <p:nvPr/>
        </p:nvSpPr>
        <p:spPr bwMode="auto">
          <a:xfrm>
            <a:off x="3545306" y="5557761"/>
            <a:ext cx="185041" cy="585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endParaRPr lang="en-US" altLang="en-US" sz="3200" b="0" dirty="0">
              <a:latin typeface="Arial" pitchFamily="34" charset="0"/>
            </a:endParaRPr>
          </a:p>
        </p:txBody>
      </p:sp>
      <p:sp>
        <p:nvSpPr>
          <p:cNvPr id="44" name="Oval 1095"/>
          <p:cNvSpPr>
            <a:spLocks noChangeArrowheads="1"/>
          </p:cNvSpPr>
          <p:nvPr/>
        </p:nvSpPr>
        <p:spPr bwMode="auto">
          <a:xfrm>
            <a:off x="3062038" y="2885539"/>
            <a:ext cx="2030662" cy="2117382"/>
          </a:xfrm>
          <a:prstGeom prst="ellipse">
            <a:avLst/>
          </a:prstGeom>
          <a:solidFill>
            <a:srgbClr val="66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Text Box 1096"/>
          <p:cNvSpPr txBox="1">
            <a:spLocks noChangeArrowheads="1"/>
          </p:cNvSpPr>
          <p:nvPr/>
        </p:nvSpPr>
        <p:spPr bwMode="auto">
          <a:xfrm>
            <a:off x="3572042" y="3270574"/>
            <a:ext cx="999958" cy="112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8000" b="0" dirty="0">
                <a:latin typeface="Symbol" pitchFamily="18" charset="2"/>
              </a:rPr>
              <a:t>S</a:t>
            </a:r>
          </a:p>
        </p:txBody>
      </p:sp>
      <p:sp>
        <p:nvSpPr>
          <p:cNvPr id="46" name="Oval 1097"/>
          <p:cNvSpPr>
            <a:spLocks noChangeArrowheads="1"/>
          </p:cNvSpPr>
          <p:nvPr/>
        </p:nvSpPr>
        <p:spPr bwMode="auto">
          <a:xfrm>
            <a:off x="2015959" y="2820362"/>
            <a:ext cx="529389" cy="548496"/>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en-US" sz="2400" b="0"/>
              <a:t>w</a:t>
            </a:r>
            <a:r>
              <a:rPr lang="en-US" altLang="en-US" sz="2400" b="0" baseline="-25000"/>
              <a:t>1</a:t>
            </a:r>
          </a:p>
        </p:txBody>
      </p:sp>
      <p:sp>
        <p:nvSpPr>
          <p:cNvPr id="47" name="Oval 1098"/>
          <p:cNvSpPr>
            <a:spLocks noChangeArrowheads="1"/>
          </p:cNvSpPr>
          <p:nvPr/>
        </p:nvSpPr>
        <p:spPr bwMode="auto">
          <a:xfrm>
            <a:off x="2015959" y="3307913"/>
            <a:ext cx="529389" cy="548496"/>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en-US" sz="2400" b="0"/>
              <a:t>w</a:t>
            </a:r>
            <a:r>
              <a:rPr lang="en-US" altLang="en-US" sz="2400" b="0" baseline="-25000"/>
              <a:t>2</a:t>
            </a:r>
          </a:p>
        </p:txBody>
      </p:sp>
      <p:sp>
        <p:nvSpPr>
          <p:cNvPr id="48" name="Oval 1099"/>
          <p:cNvSpPr>
            <a:spLocks noChangeArrowheads="1"/>
          </p:cNvSpPr>
          <p:nvPr/>
        </p:nvSpPr>
        <p:spPr bwMode="auto">
          <a:xfrm>
            <a:off x="2015959" y="4709624"/>
            <a:ext cx="529389" cy="548496"/>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en-US" sz="2400" b="0" dirty="0" err="1" smtClean="0"/>
              <a:t>w</a:t>
            </a:r>
            <a:r>
              <a:rPr lang="en-US" altLang="en-US" sz="2400" baseline="-25000" dirty="0" err="1"/>
              <a:t>D</a:t>
            </a:r>
            <a:endParaRPr lang="en-US" altLang="en-US" sz="2400" b="0" baseline="-25000" dirty="0"/>
          </a:p>
        </p:txBody>
      </p:sp>
      <p:sp>
        <p:nvSpPr>
          <p:cNvPr id="49" name="Oval 1100"/>
          <p:cNvSpPr>
            <a:spLocks noChangeArrowheads="1"/>
          </p:cNvSpPr>
          <p:nvPr/>
        </p:nvSpPr>
        <p:spPr bwMode="auto">
          <a:xfrm>
            <a:off x="2015959" y="5197176"/>
            <a:ext cx="529389" cy="548496"/>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en-US" sz="2400" b="0"/>
              <a:t>b</a:t>
            </a:r>
            <a:endParaRPr lang="en-US" altLang="en-US" sz="2400" b="0" baseline="-2500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7246" y="3381670"/>
            <a:ext cx="2955264" cy="1388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4" name="Rectangle 53"/>
          <p:cNvSpPr/>
          <p:nvPr/>
        </p:nvSpPr>
        <p:spPr>
          <a:xfrm>
            <a:off x="5182092" y="5187913"/>
            <a:ext cx="2521075" cy="461665"/>
          </a:xfrm>
          <a:prstGeom prst="rect">
            <a:avLst/>
          </a:prstGeom>
        </p:spPr>
        <p:txBody>
          <a:bodyPr wrap="none">
            <a:spAutoFit/>
          </a:bodyPr>
          <a:lstStyle/>
          <a:p>
            <a:r>
              <a:rPr lang="en-US" sz="2400" b="1" dirty="0"/>
              <a:t>Logistic regression</a:t>
            </a:r>
            <a:endParaRPr lang="en-US" sz="2400" dirty="0"/>
          </a:p>
        </p:txBody>
      </p:sp>
    </p:spTree>
    <p:extLst>
      <p:ext uri="{BB962C8B-B14F-4D97-AF65-F5344CB8AC3E}">
        <p14:creationId xmlns:p14="http://schemas.microsoft.com/office/powerpoint/2010/main" val="7893149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 prerequisites</a:t>
            </a:r>
            <a:endParaRPr lang="en-US" dirty="0"/>
          </a:p>
        </p:txBody>
      </p:sp>
      <p:sp>
        <p:nvSpPr>
          <p:cNvPr id="3" name="Content Placeholder 2"/>
          <p:cNvSpPr>
            <a:spLocks noGrp="1"/>
          </p:cNvSpPr>
          <p:nvPr>
            <p:ph idx="1"/>
          </p:nvPr>
        </p:nvSpPr>
        <p:spPr/>
        <p:txBody>
          <a:bodyPr>
            <a:normAutofit/>
          </a:bodyPr>
          <a:lstStyle/>
          <a:p>
            <a:r>
              <a:rPr lang="en-US" dirty="0" smtClean="0"/>
              <a:t>Derivative</a:t>
            </a:r>
          </a:p>
          <a:p>
            <a:r>
              <a:rPr lang="en-US" dirty="0" smtClean="0"/>
              <a:t>Chain </a:t>
            </a:r>
            <a:r>
              <a:rPr lang="en-US" dirty="0" smtClean="0"/>
              <a:t>rule</a:t>
            </a:r>
          </a:p>
          <a:p>
            <a:r>
              <a:rPr lang="en-US" dirty="0" smtClean="0"/>
              <a:t>Lagrange multiplier</a:t>
            </a:r>
            <a:endParaRPr lang="en-US" dirty="0" smtClean="0"/>
          </a:p>
          <a:p>
            <a:endParaRPr lang="en-US" dirty="0"/>
          </a:p>
        </p:txBody>
      </p:sp>
      <p:sp>
        <p:nvSpPr>
          <p:cNvPr id="4" name="Slide Number Placeholder 3"/>
          <p:cNvSpPr>
            <a:spLocks noGrp="1"/>
          </p:cNvSpPr>
          <p:nvPr>
            <p:ph type="sldNum" sz="quarter" idx="12"/>
          </p:nvPr>
        </p:nvSpPr>
        <p:spPr/>
        <p:txBody>
          <a:bodyPr/>
          <a:lstStyle/>
          <a:p>
            <a:fld id="{DF7AE947-2A1D-49DB-AAF9-66B4A4AB3439}" type="slidenum">
              <a:rPr lang="en-US" smtClean="0"/>
              <a:t>4</a:t>
            </a:fld>
            <a:endParaRPr lang="en-US"/>
          </a:p>
        </p:txBody>
      </p:sp>
    </p:spTree>
    <p:extLst>
      <p:ext uri="{BB962C8B-B14F-4D97-AF65-F5344CB8AC3E}">
        <p14:creationId xmlns:p14="http://schemas.microsoft.com/office/powerpoint/2010/main" val="1146029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8050" name="Group 2"/>
          <p:cNvGrpSpPr>
            <a:grpSpLocks/>
          </p:cNvGrpSpPr>
          <p:nvPr/>
        </p:nvGrpSpPr>
        <p:grpSpPr bwMode="auto">
          <a:xfrm>
            <a:off x="4543425" y="2435225"/>
            <a:ext cx="4240213" cy="3919538"/>
            <a:chOff x="2862" y="1534"/>
            <a:chExt cx="2671" cy="2469"/>
          </a:xfrm>
        </p:grpSpPr>
        <p:grpSp>
          <p:nvGrpSpPr>
            <p:cNvPr id="258051" name="Group 3"/>
            <p:cNvGrpSpPr>
              <a:grpSpLocks/>
            </p:cNvGrpSpPr>
            <p:nvPr/>
          </p:nvGrpSpPr>
          <p:grpSpPr bwMode="auto">
            <a:xfrm>
              <a:off x="2862" y="1534"/>
              <a:ext cx="2621" cy="2469"/>
              <a:chOff x="2862" y="1534"/>
              <a:chExt cx="2621" cy="2469"/>
            </a:xfrm>
          </p:grpSpPr>
          <p:sp>
            <p:nvSpPr>
              <p:cNvPr id="258052" name="Rectangle 4"/>
              <p:cNvSpPr>
                <a:spLocks noChangeArrowheads="1"/>
              </p:cNvSpPr>
              <p:nvPr/>
            </p:nvSpPr>
            <p:spPr bwMode="auto">
              <a:xfrm>
                <a:off x="2999" y="1534"/>
                <a:ext cx="2441" cy="2348"/>
              </a:xfrm>
              <a:prstGeom prst="rect">
                <a:avLst/>
              </a:prstGeom>
              <a:solidFill>
                <a:srgbClr val="FFFFFF"/>
              </a:solidFill>
              <a:ln w="0" cap="rnd">
                <a:solidFill>
                  <a:srgbClr val="FFFFFF"/>
                </a:solidFill>
                <a:round/>
                <a:headEnd/>
                <a:tailEnd/>
              </a:ln>
            </p:spPr>
            <p:txBody>
              <a:bodyPr/>
              <a:lstStyle/>
              <a:p>
                <a:endParaRPr lang="en-US"/>
              </a:p>
            </p:txBody>
          </p:sp>
          <p:sp>
            <p:nvSpPr>
              <p:cNvPr id="258053" name="Oval 5"/>
              <p:cNvSpPr>
                <a:spLocks noChangeArrowheads="1"/>
              </p:cNvSpPr>
              <p:nvPr/>
            </p:nvSpPr>
            <p:spPr bwMode="auto">
              <a:xfrm>
                <a:off x="3869" y="3485"/>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258054" name="Oval 6"/>
              <p:cNvSpPr>
                <a:spLocks noChangeArrowheads="1"/>
              </p:cNvSpPr>
              <p:nvPr/>
            </p:nvSpPr>
            <p:spPr bwMode="auto">
              <a:xfrm>
                <a:off x="3773" y="3347"/>
                <a:ext cx="65" cy="61"/>
              </a:xfrm>
              <a:prstGeom prst="ellipse">
                <a:avLst/>
              </a:prstGeom>
              <a:solidFill>
                <a:srgbClr val="FFFFFF"/>
              </a:solidFill>
              <a:ln w="26988" cap="rnd">
                <a:solidFill>
                  <a:srgbClr val="000000"/>
                </a:solidFill>
                <a:round/>
                <a:headEnd/>
                <a:tailEnd/>
              </a:ln>
            </p:spPr>
            <p:txBody>
              <a:bodyPr/>
              <a:lstStyle/>
              <a:p>
                <a:endParaRPr lang="en-US"/>
              </a:p>
            </p:txBody>
          </p:sp>
          <p:sp>
            <p:nvSpPr>
              <p:cNvPr id="258055" name="Oval 7"/>
              <p:cNvSpPr>
                <a:spLocks noChangeArrowheads="1"/>
              </p:cNvSpPr>
              <p:nvPr/>
            </p:nvSpPr>
            <p:spPr bwMode="auto">
              <a:xfrm>
                <a:off x="4268" y="3348"/>
                <a:ext cx="63" cy="61"/>
              </a:xfrm>
              <a:prstGeom prst="ellipse">
                <a:avLst/>
              </a:prstGeom>
              <a:solidFill>
                <a:srgbClr val="FFFFFF"/>
              </a:solidFill>
              <a:ln w="26988" cap="rnd">
                <a:solidFill>
                  <a:srgbClr val="000000"/>
                </a:solidFill>
                <a:round/>
                <a:headEnd/>
                <a:tailEnd/>
              </a:ln>
            </p:spPr>
            <p:txBody>
              <a:bodyPr/>
              <a:lstStyle/>
              <a:p>
                <a:endParaRPr lang="en-US"/>
              </a:p>
            </p:txBody>
          </p:sp>
          <p:sp>
            <p:nvSpPr>
              <p:cNvPr id="258056" name="Oval 8"/>
              <p:cNvSpPr>
                <a:spLocks noChangeArrowheads="1"/>
              </p:cNvSpPr>
              <p:nvPr/>
            </p:nvSpPr>
            <p:spPr bwMode="auto">
              <a:xfrm>
                <a:off x="3620" y="3327"/>
                <a:ext cx="63" cy="62"/>
              </a:xfrm>
              <a:prstGeom prst="ellipse">
                <a:avLst/>
              </a:prstGeom>
              <a:solidFill>
                <a:srgbClr val="FFFFFF"/>
              </a:solidFill>
              <a:ln w="26988" cap="rnd">
                <a:solidFill>
                  <a:srgbClr val="000000"/>
                </a:solidFill>
                <a:round/>
                <a:headEnd/>
                <a:tailEnd/>
              </a:ln>
            </p:spPr>
            <p:txBody>
              <a:bodyPr/>
              <a:lstStyle/>
              <a:p>
                <a:endParaRPr lang="en-US"/>
              </a:p>
            </p:txBody>
          </p:sp>
          <p:sp>
            <p:nvSpPr>
              <p:cNvPr id="258057" name="Oval 9"/>
              <p:cNvSpPr>
                <a:spLocks noChangeArrowheads="1"/>
              </p:cNvSpPr>
              <p:nvPr/>
            </p:nvSpPr>
            <p:spPr bwMode="auto">
              <a:xfrm>
                <a:off x="3474" y="3111"/>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258058" name="Oval 10"/>
              <p:cNvSpPr>
                <a:spLocks noChangeArrowheads="1"/>
              </p:cNvSpPr>
              <p:nvPr/>
            </p:nvSpPr>
            <p:spPr bwMode="auto">
              <a:xfrm>
                <a:off x="3341" y="2936"/>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258059" name="Oval 11"/>
              <p:cNvSpPr>
                <a:spLocks noChangeArrowheads="1"/>
              </p:cNvSpPr>
              <p:nvPr/>
            </p:nvSpPr>
            <p:spPr bwMode="auto">
              <a:xfrm>
                <a:off x="4127" y="2803"/>
                <a:ext cx="63" cy="61"/>
              </a:xfrm>
              <a:prstGeom prst="ellipse">
                <a:avLst/>
              </a:prstGeom>
              <a:solidFill>
                <a:srgbClr val="FFFFFF"/>
              </a:solidFill>
              <a:ln w="26988" cap="rnd">
                <a:solidFill>
                  <a:srgbClr val="000000"/>
                </a:solidFill>
                <a:round/>
                <a:headEnd/>
                <a:tailEnd/>
              </a:ln>
            </p:spPr>
            <p:txBody>
              <a:bodyPr/>
              <a:lstStyle/>
              <a:p>
                <a:endParaRPr lang="en-US"/>
              </a:p>
            </p:txBody>
          </p:sp>
          <p:sp>
            <p:nvSpPr>
              <p:cNvPr id="258060" name="Oval 12"/>
              <p:cNvSpPr>
                <a:spLocks noChangeArrowheads="1"/>
              </p:cNvSpPr>
              <p:nvPr/>
            </p:nvSpPr>
            <p:spPr bwMode="auto">
              <a:xfrm>
                <a:off x="4029" y="3143"/>
                <a:ext cx="63" cy="61"/>
              </a:xfrm>
              <a:prstGeom prst="ellipse">
                <a:avLst/>
              </a:prstGeom>
              <a:solidFill>
                <a:srgbClr val="FFFFFF"/>
              </a:solidFill>
              <a:ln w="26988" cap="rnd">
                <a:solidFill>
                  <a:srgbClr val="000000"/>
                </a:solidFill>
                <a:round/>
                <a:headEnd/>
                <a:tailEnd/>
              </a:ln>
            </p:spPr>
            <p:txBody>
              <a:bodyPr/>
              <a:lstStyle/>
              <a:p>
                <a:endParaRPr lang="en-US"/>
              </a:p>
            </p:txBody>
          </p:sp>
          <p:sp>
            <p:nvSpPr>
              <p:cNvPr id="258061" name="Oval 13"/>
              <p:cNvSpPr>
                <a:spLocks noChangeArrowheads="1"/>
              </p:cNvSpPr>
              <p:nvPr/>
            </p:nvSpPr>
            <p:spPr bwMode="auto">
              <a:xfrm>
                <a:off x="4261" y="2725"/>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258062" name="Oval 14"/>
              <p:cNvSpPr>
                <a:spLocks noChangeArrowheads="1"/>
              </p:cNvSpPr>
              <p:nvPr/>
            </p:nvSpPr>
            <p:spPr bwMode="auto">
              <a:xfrm>
                <a:off x="4403" y="3001"/>
                <a:ext cx="65" cy="61"/>
              </a:xfrm>
              <a:prstGeom prst="ellipse">
                <a:avLst/>
              </a:prstGeom>
              <a:solidFill>
                <a:srgbClr val="FFFFFF"/>
              </a:solidFill>
              <a:ln w="26988" cap="rnd">
                <a:solidFill>
                  <a:srgbClr val="000000"/>
                </a:solidFill>
                <a:round/>
                <a:headEnd/>
                <a:tailEnd/>
              </a:ln>
            </p:spPr>
            <p:txBody>
              <a:bodyPr/>
              <a:lstStyle/>
              <a:p>
                <a:endParaRPr lang="en-US"/>
              </a:p>
            </p:txBody>
          </p:sp>
          <p:sp>
            <p:nvSpPr>
              <p:cNvPr id="258063" name="Oval 15"/>
              <p:cNvSpPr>
                <a:spLocks noChangeArrowheads="1"/>
              </p:cNvSpPr>
              <p:nvPr/>
            </p:nvSpPr>
            <p:spPr bwMode="auto">
              <a:xfrm>
                <a:off x="4248" y="2568"/>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258064" name="Oval 16"/>
              <p:cNvSpPr>
                <a:spLocks noChangeArrowheads="1"/>
              </p:cNvSpPr>
              <p:nvPr/>
            </p:nvSpPr>
            <p:spPr bwMode="auto">
              <a:xfrm>
                <a:off x="4026" y="2878"/>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258065" name="Oval 17"/>
              <p:cNvSpPr>
                <a:spLocks noChangeArrowheads="1"/>
              </p:cNvSpPr>
              <p:nvPr/>
            </p:nvSpPr>
            <p:spPr bwMode="auto">
              <a:xfrm>
                <a:off x="3811" y="2442"/>
                <a:ext cx="63" cy="62"/>
              </a:xfrm>
              <a:prstGeom prst="ellipse">
                <a:avLst/>
              </a:prstGeom>
              <a:solidFill>
                <a:srgbClr val="FFFFFF"/>
              </a:solidFill>
              <a:ln w="26988" cap="rnd">
                <a:solidFill>
                  <a:srgbClr val="000000"/>
                </a:solidFill>
                <a:round/>
                <a:headEnd/>
                <a:tailEnd/>
              </a:ln>
            </p:spPr>
            <p:txBody>
              <a:bodyPr/>
              <a:lstStyle/>
              <a:p>
                <a:endParaRPr lang="en-US"/>
              </a:p>
            </p:txBody>
          </p:sp>
          <p:sp>
            <p:nvSpPr>
              <p:cNvPr id="258066" name="Freeform 18"/>
              <p:cNvSpPr>
                <a:spLocks/>
              </p:cNvSpPr>
              <p:nvPr/>
            </p:nvSpPr>
            <p:spPr bwMode="auto">
              <a:xfrm flipV="1">
                <a:off x="4248" y="2764"/>
                <a:ext cx="81" cy="74"/>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67" name="Freeform 19"/>
              <p:cNvSpPr>
                <a:spLocks/>
              </p:cNvSpPr>
              <p:nvPr/>
            </p:nvSpPr>
            <p:spPr bwMode="auto">
              <a:xfrm flipV="1">
                <a:off x="4848" y="2612"/>
                <a:ext cx="80"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68" name="Freeform 20"/>
              <p:cNvSpPr>
                <a:spLocks/>
              </p:cNvSpPr>
              <p:nvPr/>
            </p:nvSpPr>
            <p:spPr bwMode="auto">
              <a:xfrm flipV="1">
                <a:off x="4701" y="2816"/>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69" name="Freeform 21"/>
              <p:cNvSpPr>
                <a:spLocks/>
              </p:cNvSpPr>
              <p:nvPr/>
            </p:nvSpPr>
            <p:spPr bwMode="auto">
              <a:xfrm flipV="1">
                <a:off x="4175" y="2311"/>
                <a:ext cx="81" cy="74"/>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0" name="Freeform 22"/>
              <p:cNvSpPr>
                <a:spLocks/>
              </p:cNvSpPr>
              <p:nvPr/>
            </p:nvSpPr>
            <p:spPr bwMode="auto">
              <a:xfrm flipV="1">
                <a:off x="4916" y="2706"/>
                <a:ext cx="81" cy="74"/>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1" name="Freeform 23"/>
              <p:cNvSpPr>
                <a:spLocks/>
              </p:cNvSpPr>
              <p:nvPr/>
            </p:nvSpPr>
            <p:spPr bwMode="auto">
              <a:xfrm flipV="1">
                <a:off x="4364" y="2154"/>
                <a:ext cx="81" cy="73"/>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2" name="Freeform 24"/>
              <p:cNvSpPr>
                <a:spLocks/>
              </p:cNvSpPr>
              <p:nvPr/>
            </p:nvSpPr>
            <p:spPr bwMode="auto">
              <a:xfrm flipV="1">
                <a:off x="4359" y="2572"/>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3" name="Freeform 25"/>
              <p:cNvSpPr>
                <a:spLocks/>
              </p:cNvSpPr>
              <p:nvPr/>
            </p:nvSpPr>
            <p:spPr bwMode="auto">
              <a:xfrm flipV="1">
                <a:off x="4415" y="2322"/>
                <a:ext cx="80"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4" name="Freeform 26"/>
              <p:cNvSpPr>
                <a:spLocks/>
              </p:cNvSpPr>
              <p:nvPr/>
            </p:nvSpPr>
            <p:spPr bwMode="auto">
              <a:xfrm flipV="1">
                <a:off x="4064" y="2185"/>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5" name="Freeform 27"/>
              <p:cNvSpPr>
                <a:spLocks/>
              </p:cNvSpPr>
              <p:nvPr/>
            </p:nvSpPr>
            <p:spPr bwMode="auto">
              <a:xfrm flipV="1">
                <a:off x="4275" y="2054"/>
                <a:ext cx="80"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6" name="Freeform 28"/>
              <p:cNvSpPr>
                <a:spLocks/>
              </p:cNvSpPr>
              <p:nvPr/>
            </p:nvSpPr>
            <p:spPr bwMode="auto">
              <a:xfrm flipV="1">
                <a:off x="4644" y="1931"/>
                <a:ext cx="81"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7" name="Freeform 29"/>
              <p:cNvSpPr>
                <a:spLocks/>
              </p:cNvSpPr>
              <p:nvPr/>
            </p:nvSpPr>
            <p:spPr bwMode="auto">
              <a:xfrm flipV="1">
                <a:off x="4423" y="2250"/>
                <a:ext cx="80"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8" name="Freeform 30"/>
              <p:cNvSpPr>
                <a:spLocks/>
              </p:cNvSpPr>
              <p:nvPr/>
            </p:nvSpPr>
            <p:spPr bwMode="auto">
              <a:xfrm flipV="1">
                <a:off x="4862" y="2099"/>
                <a:ext cx="79" cy="73"/>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9" name="Line 31"/>
              <p:cNvSpPr>
                <a:spLocks noChangeShapeType="1"/>
              </p:cNvSpPr>
              <p:nvPr/>
            </p:nvSpPr>
            <p:spPr bwMode="auto">
              <a:xfrm>
                <a:off x="3169" y="3718"/>
                <a:ext cx="2225" cy="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8080" name="Freeform 32"/>
              <p:cNvSpPr>
                <a:spLocks/>
              </p:cNvSpPr>
              <p:nvPr/>
            </p:nvSpPr>
            <p:spPr bwMode="auto">
              <a:xfrm flipV="1">
                <a:off x="5370" y="3692"/>
                <a:ext cx="70" cy="51"/>
              </a:xfrm>
              <a:custGeom>
                <a:avLst/>
                <a:gdLst>
                  <a:gd name="T0" fmla="*/ 0 w 60"/>
                  <a:gd name="T1" fmla="*/ 45 h 45"/>
                  <a:gd name="T2" fmla="*/ 60 w 60"/>
                  <a:gd name="T3" fmla="*/ 22 h 45"/>
                  <a:gd name="T4" fmla="*/ 0 w 60"/>
                  <a:gd name="T5" fmla="*/ 0 h 45"/>
                  <a:gd name="T6" fmla="*/ 21 w 60"/>
                  <a:gd name="T7" fmla="*/ 22 h 45"/>
                  <a:gd name="T8" fmla="*/ 0 w 60"/>
                  <a:gd name="T9" fmla="*/ 45 h 45"/>
                </a:gdLst>
                <a:ahLst/>
                <a:cxnLst>
                  <a:cxn ang="0">
                    <a:pos x="T0" y="T1"/>
                  </a:cxn>
                  <a:cxn ang="0">
                    <a:pos x="T2" y="T3"/>
                  </a:cxn>
                  <a:cxn ang="0">
                    <a:pos x="T4" y="T5"/>
                  </a:cxn>
                  <a:cxn ang="0">
                    <a:pos x="T6" y="T7"/>
                  </a:cxn>
                  <a:cxn ang="0">
                    <a:pos x="T8" y="T9"/>
                  </a:cxn>
                </a:cxnLst>
                <a:rect l="0" t="0" r="r" b="b"/>
                <a:pathLst>
                  <a:path w="60" h="45">
                    <a:moveTo>
                      <a:pt x="0" y="45"/>
                    </a:moveTo>
                    <a:lnTo>
                      <a:pt x="60" y="22"/>
                    </a:lnTo>
                    <a:lnTo>
                      <a:pt x="0" y="0"/>
                    </a:lnTo>
                    <a:lnTo>
                      <a:pt x="21" y="22"/>
                    </a:lnTo>
                    <a:lnTo>
                      <a:pt x="0" y="45"/>
                    </a:lnTo>
                    <a:close/>
                  </a:path>
                </a:pathLst>
              </a:custGeom>
              <a:solidFill>
                <a:srgbClr val="000000"/>
              </a:solidFill>
              <a:ln w="0" cap="rnd">
                <a:solidFill>
                  <a:srgbClr val="000000"/>
                </a:solidFill>
                <a:prstDash val="solid"/>
                <a:round/>
                <a:headEnd/>
                <a:tailEnd/>
              </a:ln>
            </p:spPr>
            <p:txBody>
              <a:bodyPr/>
              <a:lstStyle/>
              <a:p>
                <a:endParaRPr lang="en-US"/>
              </a:p>
            </p:txBody>
          </p:sp>
          <p:sp>
            <p:nvSpPr>
              <p:cNvPr id="258081" name="Line 33"/>
              <p:cNvSpPr>
                <a:spLocks noChangeShapeType="1"/>
              </p:cNvSpPr>
              <p:nvPr/>
            </p:nvSpPr>
            <p:spPr bwMode="auto">
              <a:xfrm flipV="1">
                <a:off x="3169" y="1578"/>
                <a:ext cx="1" cy="214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8082" name="Freeform 34"/>
              <p:cNvSpPr>
                <a:spLocks/>
              </p:cNvSpPr>
              <p:nvPr/>
            </p:nvSpPr>
            <p:spPr bwMode="auto">
              <a:xfrm flipV="1">
                <a:off x="3143" y="1534"/>
                <a:ext cx="53" cy="68"/>
              </a:xfrm>
              <a:custGeom>
                <a:avLst/>
                <a:gdLst>
                  <a:gd name="T0" fmla="*/ 0 w 45"/>
                  <a:gd name="T1" fmla="*/ 0 h 60"/>
                  <a:gd name="T2" fmla="*/ 22 w 45"/>
                  <a:gd name="T3" fmla="*/ 60 h 60"/>
                  <a:gd name="T4" fmla="*/ 45 w 45"/>
                  <a:gd name="T5" fmla="*/ 0 h 60"/>
                  <a:gd name="T6" fmla="*/ 22 w 45"/>
                  <a:gd name="T7" fmla="*/ 21 h 60"/>
                  <a:gd name="T8" fmla="*/ 0 w 45"/>
                  <a:gd name="T9" fmla="*/ 0 h 60"/>
                </a:gdLst>
                <a:ahLst/>
                <a:cxnLst>
                  <a:cxn ang="0">
                    <a:pos x="T0" y="T1"/>
                  </a:cxn>
                  <a:cxn ang="0">
                    <a:pos x="T2" y="T3"/>
                  </a:cxn>
                  <a:cxn ang="0">
                    <a:pos x="T4" y="T5"/>
                  </a:cxn>
                  <a:cxn ang="0">
                    <a:pos x="T6" y="T7"/>
                  </a:cxn>
                  <a:cxn ang="0">
                    <a:pos x="T8" y="T9"/>
                  </a:cxn>
                </a:cxnLst>
                <a:rect l="0" t="0" r="r" b="b"/>
                <a:pathLst>
                  <a:path w="45" h="60">
                    <a:moveTo>
                      <a:pt x="0" y="0"/>
                    </a:moveTo>
                    <a:lnTo>
                      <a:pt x="22" y="60"/>
                    </a:lnTo>
                    <a:lnTo>
                      <a:pt x="45" y="0"/>
                    </a:lnTo>
                    <a:lnTo>
                      <a:pt x="22" y="21"/>
                    </a:lnTo>
                    <a:lnTo>
                      <a:pt x="0" y="0"/>
                    </a:lnTo>
                    <a:close/>
                  </a:path>
                </a:pathLst>
              </a:custGeom>
              <a:solidFill>
                <a:srgbClr val="000000"/>
              </a:solidFill>
              <a:ln w="0" cap="rnd">
                <a:solidFill>
                  <a:srgbClr val="000000"/>
                </a:solidFill>
                <a:prstDash val="solid"/>
                <a:round/>
                <a:headEnd/>
                <a:tailEnd/>
              </a:ln>
            </p:spPr>
            <p:txBody>
              <a:bodyPr/>
              <a:lstStyle/>
              <a:p>
                <a:endParaRPr lang="en-US"/>
              </a:p>
            </p:txBody>
          </p:sp>
          <p:sp>
            <p:nvSpPr>
              <p:cNvPr id="258083" name="Text Box 35"/>
              <p:cNvSpPr txBox="1">
                <a:spLocks noChangeArrowheads="1"/>
              </p:cNvSpPr>
              <p:nvPr/>
            </p:nvSpPr>
            <p:spPr bwMode="auto">
              <a:xfrm>
                <a:off x="5048" y="3753"/>
                <a:ext cx="435"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1</a:t>
                </a:r>
              </a:p>
            </p:txBody>
          </p:sp>
          <p:sp>
            <p:nvSpPr>
              <p:cNvPr id="258084" name="Text Box 36"/>
              <p:cNvSpPr txBox="1">
                <a:spLocks noChangeArrowheads="1"/>
              </p:cNvSpPr>
              <p:nvPr/>
            </p:nvSpPr>
            <p:spPr bwMode="auto">
              <a:xfrm>
                <a:off x="2862" y="1562"/>
                <a:ext cx="282"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2</a:t>
                </a:r>
              </a:p>
            </p:txBody>
          </p:sp>
        </p:grpSp>
        <p:sp>
          <p:nvSpPr>
            <p:cNvPr id="258085" name="Freeform 37"/>
            <p:cNvSpPr>
              <a:spLocks/>
            </p:cNvSpPr>
            <p:nvPr/>
          </p:nvSpPr>
          <p:spPr bwMode="auto">
            <a:xfrm>
              <a:off x="3278" y="2101"/>
              <a:ext cx="2255" cy="888"/>
            </a:xfrm>
            <a:custGeom>
              <a:avLst/>
              <a:gdLst>
                <a:gd name="T0" fmla="*/ 2255 w 2255"/>
                <a:gd name="T1" fmla="*/ 747 h 888"/>
                <a:gd name="T2" fmla="*/ 1590 w 2255"/>
                <a:gd name="T3" fmla="*/ 868 h 888"/>
                <a:gd name="T4" fmla="*/ 1030 w 2255"/>
                <a:gd name="T5" fmla="*/ 868 h 888"/>
                <a:gd name="T6" fmla="*/ 916 w 2255"/>
                <a:gd name="T7" fmla="*/ 763 h 888"/>
                <a:gd name="T8" fmla="*/ 1087 w 2255"/>
                <a:gd name="T9" fmla="*/ 601 h 888"/>
                <a:gd name="T10" fmla="*/ 997 w 2255"/>
                <a:gd name="T11" fmla="*/ 406 h 888"/>
                <a:gd name="T12" fmla="*/ 551 w 2255"/>
                <a:gd name="T13" fmla="*/ 187 h 888"/>
                <a:gd name="T14" fmla="*/ 0 w 2255"/>
                <a:gd name="T15" fmla="*/ 0 h 8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55" h="888">
                  <a:moveTo>
                    <a:pt x="2255" y="747"/>
                  </a:moveTo>
                  <a:cubicBezTo>
                    <a:pt x="2024" y="797"/>
                    <a:pt x="1794" y="848"/>
                    <a:pt x="1590" y="868"/>
                  </a:cubicBezTo>
                  <a:cubicBezTo>
                    <a:pt x="1386" y="888"/>
                    <a:pt x="1142" y="885"/>
                    <a:pt x="1030" y="868"/>
                  </a:cubicBezTo>
                  <a:cubicBezTo>
                    <a:pt x="918" y="851"/>
                    <a:pt x="907" y="807"/>
                    <a:pt x="916" y="763"/>
                  </a:cubicBezTo>
                  <a:cubicBezTo>
                    <a:pt x="925" y="719"/>
                    <a:pt x="1074" y="660"/>
                    <a:pt x="1087" y="601"/>
                  </a:cubicBezTo>
                  <a:cubicBezTo>
                    <a:pt x="1100" y="542"/>
                    <a:pt x="1086" y="475"/>
                    <a:pt x="997" y="406"/>
                  </a:cubicBezTo>
                  <a:cubicBezTo>
                    <a:pt x="908" y="337"/>
                    <a:pt x="717" y="255"/>
                    <a:pt x="551" y="187"/>
                  </a:cubicBezTo>
                  <a:cubicBezTo>
                    <a:pt x="385" y="119"/>
                    <a:pt x="192" y="59"/>
                    <a:pt x="0" y="0"/>
                  </a:cubicBezTo>
                </a:path>
              </a:pathLst>
            </a:custGeom>
            <a:noFill/>
            <a:ln w="25400"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58086" name="Rectangle 38"/>
          <p:cNvSpPr>
            <a:spLocks noGrp="1" noChangeArrowheads="1"/>
          </p:cNvSpPr>
          <p:nvPr>
            <p:ph type="title"/>
          </p:nvPr>
        </p:nvSpPr>
        <p:spPr>
          <a:xfrm>
            <a:off x="927100" y="228600"/>
            <a:ext cx="7772400" cy="1143000"/>
          </a:xfrm>
        </p:spPr>
        <p:txBody>
          <a:bodyPr/>
          <a:lstStyle/>
          <a:p>
            <a:r>
              <a:rPr lang="en-US" altLang="en-US"/>
              <a:t>Fit / Robustness Tradeoff</a:t>
            </a:r>
          </a:p>
        </p:txBody>
      </p:sp>
      <p:sp>
        <p:nvSpPr>
          <p:cNvPr id="258087" name="Oval 39"/>
          <p:cNvSpPr>
            <a:spLocks noChangeArrowheads="1"/>
          </p:cNvSpPr>
          <p:nvPr/>
        </p:nvSpPr>
        <p:spPr bwMode="auto">
          <a:xfrm>
            <a:off x="1598613" y="5532438"/>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258088" name="Oval 40"/>
          <p:cNvSpPr>
            <a:spLocks noChangeArrowheads="1"/>
          </p:cNvSpPr>
          <p:nvPr/>
        </p:nvSpPr>
        <p:spPr bwMode="auto">
          <a:xfrm>
            <a:off x="1446213" y="5313363"/>
            <a:ext cx="103187" cy="96837"/>
          </a:xfrm>
          <a:prstGeom prst="ellipse">
            <a:avLst/>
          </a:prstGeom>
          <a:solidFill>
            <a:srgbClr val="FFFFFF"/>
          </a:solidFill>
          <a:ln w="26988" cap="rnd">
            <a:solidFill>
              <a:srgbClr val="000000"/>
            </a:solidFill>
            <a:round/>
            <a:headEnd/>
            <a:tailEnd/>
          </a:ln>
        </p:spPr>
        <p:txBody>
          <a:bodyPr/>
          <a:lstStyle/>
          <a:p>
            <a:endParaRPr lang="en-US"/>
          </a:p>
        </p:txBody>
      </p:sp>
      <p:sp>
        <p:nvSpPr>
          <p:cNvPr id="258089" name="Oval 41"/>
          <p:cNvSpPr>
            <a:spLocks noChangeArrowheads="1"/>
          </p:cNvSpPr>
          <p:nvPr/>
        </p:nvSpPr>
        <p:spPr bwMode="auto">
          <a:xfrm>
            <a:off x="2232025" y="5314950"/>
            <a:ext cx="100013" cy="96838"/>
          </a:xfrm>
          <a:prstGeom prst="ellipse">
            <a:avLst/>
          </a:prstGeom>
          <a:solidFill>
            <a:srgbClr val="FFFFFF"/>
          </a:solidFill>
          <a:ln w="26988" cap="rnd">
            <a:solidFill>
              <a:srgbClr val="000000"/>
            </a:solidFill>
            <a:round/>
            <a:headEnd/>
            <a:tailEnd/>
          </a:ln>
        </p:spPr>
        <p:txBody>
          <a:bodyPr/>
          <a:lstStyle/>
          <a:p>
            <a:endParaRPr lang="en-US"/>
          </a:p>
        </p:txBody>
      </p:sp>
      <p:sp>
        <p:nvSpPr>
          <p:cNvPr id="258090" name="Oval 42"/>
          <p:cNvSpPr>
            <a:spLocks noChangeArrowheads="1"/>
          </p:cNvSpPr>
          <p:nvPr/>
        </p:nvSpPr>
        <p:spPr bwMode="auto">
          <a:xfrm>
            <a:off x="1203325" y="5281613"/>
            <a:ext cx="100013" cy="98425"/>
          </a:xfrm>
          <a:prstGeom prst="ellipse">
            <a:avLst/>
          </a:prstGeom>
          <a:solidFill>
            <a:srgbClr val="FFFFFF"/>
          </a:solidFill>
          <a:ln w="26988" cap="rnd">
            <a:solidFill>
              <a:srgbClr val="000000"/>
            </a:solidFill>
            <a:round/>
            <a:headEnd/>
            <a:tailEnd/>
          </a:ln>
        </p:spPr>
        <p:txBody>
          <a:bodyPr/>
          <a:lstStyle/>
          <a:p>
            <a:endParaRPr lang="en-US"/>
          </a:p>
        </p:txBody>
      </p:sp>
      <p:sp>
        <p:nvSpPr>
          <p:cNvPr id="258091" name="Oval 43"/>
          <p:cNvSpPr>
            <a:spLocks noChangeArrowheads="1"/>
          </p:cNvSpPr>
          <p:nvPr/>
        </p:nvSpPr>
        <p:spPr bwMode="auto">
          <a:xfrm>
            <a:off x="760413" y="4660900"/>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258092" name="Oval 44"/>
          <p:cNvSpPr>
            <a:spLocks noChangeArrowheads="1"/>
          </p:cNvSpPr>
          <p:nvPr/>
        </p:nvSpPr>
        <p:spPr bwMode="auto">
          <a:xfrm>
            <a:off x="2220913" y="4325938"/>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258093" name="Oval 45"/>
          <p:cNvSpPr>
            <a:spLocks noChangeArrowheads="1"/>
          </p:cNvSpPr>
          <p:nvPr/>
        </p:nvSpPr>
        <p:spPr bwMode="auto">
          <a:xfrm>
            <a:off x="2446338" y="4764088"/>
            <a:ext cx="103187" cy="96837"/>
          </a:xfrm>
          <a:prstGeom prst="ellipse">
            <a:avLst/>
          </a:prstGeom>
          <a:solidFill>
            <a:srgbClr val="FFFFFF"/>
          </a:solidFill>
          <a:ln w="26988" cap="rnd">
            <a:solidFill>
              <a:srgbClr val="000000"/>
            </a:solidFill>
            <a:round/>
            <a:headEnd/>
            <a:tailEnd/>
          </a:ln>
        </p:spPr>
        <p:txBody>
          <a:bodyPr/>
          <a:lstStyle/>
          <a:p>
            <a:endParaRPr lang="en-US"/>
          </a:p>
        </p:txBody>
      </p:sp>
      <p:sp>
        <p:nvSpPr>
          <p:cNvPr id="258094" name="Oval 46"/>
          <p:cNvSpPr>
            <a:spLocks noChangeArrowheads="1"/>
          </p:cNvSpPr>
          <p:nvPr/>
        </p:nvSpPr>
        <p:spPr bwMode="auto">
          <a:xfrm>
            <a:off x="2200275" y="4076700"/>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258095" name="Oval 47"/>
          <p:cNvSpPr>
            <a:spLocks noChangeArrowheads="1"/>
          </p:cNvSpPr>
          <p:nvPr/>
        </p:nvSpPr>
        <p:spPr bwMode="auto">
          <a:xfrm>
            <a:off x="1847850" y="4568825"/>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258096" name="Freeform 48"/>
          <p:cNvSpPr>
            <a:spLocks/>
          </p:cNvSpPr>
          <p:nvPr/>
        </p:nvSpPr>
        <p:spPr bwMode="auto">
          <a:xfrm flipV="1">
            <a:off x="2200275" y="4387850"/>
            <a:ext cx="128588" cy="117475"/>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97" name="Freeform 49"/>
          <p:cNvSpPr>
            <a:spLocks/>
          </p:cNvSpPr>
          <p:nvPr/>
        </p:nvSpPr>
        <p:spPr bwMode="auto">
          <a:xfrm flipV="1">
            <a:off x="3152775" y="4146550"/>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98" name="Freeform 50"/>
          <p:cNvSpPr>
            <a:spLocks/>
          </p:cNvSpPr>
          <p:nvPr/>
        </p:nvSpPr>
        <p:spPr bwMode="auto">
          <a:xfrm flipV="1">
            <a:off x="3260725" y="4295775"/>
            <a:ext cx="128588" cy="117475"/>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99" name="Freeform 51"/>
          <p:cNvSpPr>
            <a:spLocks/>
          </p:cNvSpPr>
          <p:nvPr/>
        </p:nvSpPr>
        <p:spPr bwMode="auto">
          <a:xfrm flipV="1">
            <a:off x="2384425" y="3419475"/>
            <a:ext cx="128588" cy="115888"/>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00" name="Freeform 52"/>
          <p:cNvSpPr>
            <a:spLocks/>
          </p:cNvSpPr>
          <p:nvPr/>
        </p:nvSpPr>
        <p:spPr bwMode="auto">
          <a:xfrm flipV="1">
            <a:off x="2376488" y="408305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01" name="Freeform 53"/>
          <p:cNvSpPr>
            <a:spLocks/>
          </p:cNvSpPr>
          <p:nvPr/>
        </p:nvSpPr>
        <p:spPr bwMode="auto">
          <a:xfrm flipV="1">
            <a:off x="2465388" y="368617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02" name="Freeform 54"/>
          <p:cNvSpPr>
            <a:spLocks/>
          </p:cNvSpPr>
          <p:nvPr/>
        </p:nvSpPr>
        <p:spPr bwMode="auto">
          <a:xfrm flipV="1">
            <a:off x="1908175" y="3468688"/>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03" name="Freeform 55"/>
          <p:cNvSpPr>
            <a:spLocks/>
          </p:cNvSpPr>
          <p:nvPr/>
        </p:nvSpPr>
        <p:spPr bwMode="auto">
          <a:xfrm flipV="1">
            <a:off x="2243138" y="326072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04" name="Freeform 56"/>
          <p:cNvSpPr>
            <a:spLocks/>
          </p:cNvSpPr>
          <p:nvPr/>
        </p:nvSpPr>
        <p:spPr bwMode="auto">
          <a:xfrm flipV="1">
            <a:off x="2828925" y="3065463"/>
            <a:ext cx="128588"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05" name="Freeform 57"/>
          <p:cNvSpPr>
            <a:spLocks/>
          </p:cNvSpPr>
          <p:nvPr/>
        </p:nvSpPr>
        <p:spPr bwMode="auto">
          <a:xfrm flipV="1">
            <a:off x="2478088" y="357187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06" name="Freeform 58"/>
          <p:cNvSpPr>
            <a:spLocks/>
          </p:cNvSpPr>
          <p:nvPr/>
        </p:nvSpPr>
        <p:spPr bwMode="auto">
          <a:xfrm flipV="1">
            <a:off x="3175000" y="3332163"/>
            <a:ext cx="125413" cy="115887"/>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07" name="Line 59"/>
          <p:cNvSpPr>
            <a:spLocks noChangeShapeType="1"/>
          </p:cNvSpPr>
          <p:nvPr/>
        </p:nvSpPr>
        <p:spPr bwMode="auto">
          <a:xfrm>
            <a:off x="487363" y="5902325"/>
            <a:ext cx="3532187" cy="0"/>
          </a:xfrm>
          <a:prstGeom prst="line">
            <a:avLst/>
          </a:prstGeom>
          <a:noFill/>
          <a:ln w="27051" cap="rnd">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58108" name="Line 60"/>
          <p:cNvSpPr>
            <a:spLocks noChangeShapeType="1"/>
          </p:cNvSpPr>
          <p:nvPr/>
        </p:nvSpPr>
        <p:spPr bwMode="auto">
          <a:xfrm flipV="1">
            <a:off x="487363" y="2505075"/>
            <a:ext cx="1587" cy="339725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8109" name="Freeform 61"/>
          <p:cNvSpPr>
            <a:spLocks/>
          </p:cNvSpPr>
          <p:nvPr/>
        </p:nvSpPr>
        <p:spPr bwMode="auto">
          <a:xfrm flipV="1">
            <a:off x="446088" y="2435225"/>
            <a:ext cx="84137" cy="107950"/>
          </a:xfrm>
          <a:custGeom>
            <a:avLst/>
            <a:gdLst>
              <a:gd name="T0" fmla="*/ 0 w 45"/>
              <a:gd name="T1" fmla="*/ 0 h 60"/>
              <a:gd name="T2" fmla="*/ 22 w 45"/>
              <a:gd name="T3" fmla="*/ 60 h 60"/>
              <a:gd name="T4" fmla="*/ 45 w 45"/>
              <a:gd name="T5" fmla="*/ 0 h 60"/>
              <a:gd name="T6" fmla="*/ 22 w 45"/>
              <a:gd name="T7" fmla="*/ 21 h 60"/>
              <a:gd name="T8" fmla="*/ 0 w 45"/>
              <a:gd name="T9" fmla="*/ 0 h 60"/>
            </a:gdLst>
            <a:ahLst/>
            <a:cxnLst>
              <a:cxn ang="0">
                <a:pos x="T0" y="T1"/>
              </a:cxn>
              <a:cxn ang="0">
                <a:pos x="T2" y="T3"/>
              </a:cxn>
              <a:cxn ang="0">
                <a:pos x="T4" y="T5"/>
              </a:cxn>
              <a:cxn ang="0">
                <a:pos x="T6" y="T7"/>
              </a:cxn>
              <a:cxn ang="0">
                <a:pos x="T8" y="T9"/>
              </a:cxn>
            </a:cxnLst>
            <a:rect l="0" t="0" r="r" b="b"/>
            <a:pathLst>
              <a:path w="45" h="60">
                <a:moveTo>
                  <a:pt x="0" y="0"/>
                </a:moveTo>
                <a:lnTo>
                  <a:pt x="22" y="60"/>
                </a:lnTo>
                <a:lnTo>
                  <a:pt x="45" y="0"/>
                </a:lnTo>
                <a:lnTo>
                  <a:pt x="22" y="21"/>
                </a:lnTo>
                <a:lnTo>
                  <a:pt x="0" y="0"/>
                </a:lnTo>
                <a:close/>
              </a:path>
            </a:pathLst>
          </a:custGeom>
          <a:solidFill>
            <a:srgbClr val="000000"/>
          </a:solidFill>
          <a:ln w="0" cap="rnd">
            <a:solidFill>
              <a:srgbClr val="000000"/>
            </a:solidFill>
            <a:prstDash val="solid"/>
            <a:round/>
            <a:headEnd/>
            <a:tailEnd/>
          </a:ln>
        </p:spPr>
        <p:txBody>
          <a:bodyPr/>
          <a:lstStyle/>
          <a:p>
            <a:endParaRPr lang="en-US"/>
          </a:p>
        </p:txBody>
      </p:sp>
      <p:sp>
        <p:nvSpPr>
          <p:cNvPr id="258110" name="Text Box 62"/>
          <p:cNvSpPr txBox="1">
            <a:spLocks noChangeArrowheads="1"/>
          </p:cNvSpPr>
          <p:nvPr/>
        </p:nvSpPr>
        <p:spPr bwMode="auto">
          <a:xfrm>
            <a:off x="3470275" y="5957888"/>
            <a:ext cx="690563"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1</a:t>
            </a:r>
          </a:p>
        </p:txBody>
      </p:sp>
      <p:sp>
        <p:nvSpPr>
          <p:cNvPr id="258111" name="Text Box 63"/>
          <p:cNvSpPr txBox="1">
            <a:spLocks noChangeArrowheads="1"/>
          </p:cNvSpPr>
          <p:nvPr/>
        </p:nvSpPr>
        <p:spPr bwMode="auto">
          <a:xfrm>
            <a:off x="0" y="2479675"/>
            <a:ext cx="447675"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2</a:t>
            </a:r>
          </a:p>
        </p:txBody>
      </p:sp>
      <p:sp>
        <p:nvSpPr>
          <p:cNvPr id="258112" name="Line 64"/>
          <p:cNvSpPr>
            <a:spLocks noChangeShapeType="1"/>
          </p:cNvSpPr>
          <p:nvPr/>
        </p:nvSpPr>
        <p:spPr bwMode="auto">
          <a:xfrm>
            <a:off x="1223963" y="2549525"/>
            <a:ext cx="2049462" cy="332105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13" name="Oval 65"/>
          <p:cNvSpPr>
            <a:spLocks noChangeArrowheads="1"/>
          </p:cNvSpPr>
          <p:nvPr/>
        </p:nvSpPr>
        <p:spPr bwMode="auto">
          <a:xfrm>
            <a:off x="971550" y="4938713"/>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258114" name="Oval 66"/>
          <p:cNvSpPr>
            <a:spLocks noChangeArrowheads="1"/>
          </p:cNvSpPr>
          <p:nvPr/>
        </p:nvSpPr>
        <p:spPr bwMode="auto">
          <a:xfrm>
            <a:off x="1852613" y="4989513"/>
            <a:ext cx="100012" cy="96837"/>
          </a:xfrm>
          <a:prstGeom prst="ellipse">
            <a:avLst/>
          </a:prstGeom>
          <a:solidFill>
            <a:srgbClr val="FFFFFF"/>
          </a:solidFill>
          <a:ln w="26988" cap="rnd">
            <a:solidFill>
              <a:srgbClr val="000000"/>
            </a:solidFill>
            <a:round/>
            <a:headEnd/>
            <a:tailEnd/>
          </a:ln>
        </p:spPr>
        <p:txBody>
          <a:bodyPr/>
          <a:lstStyle/>
          <a:p>
            <a:endParaRPr lang="en-US"/>
          </a:p>
        </p:txBody>
      </p:sp>
      <p:sp>
        <p:nvSpPr>
          <p:cNvPr id="258115" name="Oval 67"/>
          <p:cNvSpPr>
            <a:spLocks noChangeArrowheads="1"/>
          </p:cNvSpPr>
          <p:nvPr/>
        </p:nvSpPr>
        <p:spPr bwMode="auto">
          <a:xfrm>
            <a:off x="1506538" y="3876675"/>
            <a:ext cx="100012" cy="98425"/>
          </a:xfrm>
          <a:prstGeom prst="ellipse">
            <a:avLst/>
          </a:prstGeom>
          <a:solidFill>
            <a:srgbClr val="FFFFFF"/>
          </a:solidFill>
          <a:ln w="26988" cap="rnd">
            <a:solidFill>
              <a:srgbClr val="000000"/>
            </a:solidFill>
            <a:round/>
            <a:headEnd/>
            <a:tailEnd/>
          </a:ln>
        </p:spPr>
        <p:txBody>
          <a:bodyPr/>
          <a:lstStyle/>
          <a:p>
            <a:endParaRPr lang="en-US"/>
          </a:p>
        </p:txBody>
      </p:sp>
      <p:sp>
        <p:nvSpPr>
          <p:cNvPr id="258116" name="Freeform 68"/>
          <p:cNvSpPr>
            <a:spLocks/>
          </p:cNvSpPr>
          <p:nvPr/>
        </p:nvSpPr>
        <p:spPr bwMode="auto">
          <a:xfrm flipV="1">
            <a:off x="2919413" y="447040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17" name="Freeform 69"/>
          <p:cNvSpPr>
            <a:spLocks/>
          </p:cNvSpPr>
          <p:nvPr/>
        </p:nvSpPr>
        <p:spPr bwMode="auto">
          <a:xfrm flipV="1">
            <a:off x="2084388" y="3668713"/>
            <a:ext cx="128587" cy="117475"/>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18" name="Oval 70"/>
          <p:cNvSpPr>
            <a:spLocks noChangeArrowheads="1"/>
          </p:cNvSpPr>
          <p:nvPr/>
        </p:nvSpPr>
        <p:spPr bwMode="auto">
          <a:xfrm>
            <a:off x="2009775" y="4411663"/>
            <a:ext cx="101600" cy="96837"/>
          </a:xfrm>
          <a:prstGeom prst="ellipse">
            <a:avLst/>
          </a:prstGeom>
          <a:solidFill>
            <a:srgbClr val="FFFFFF"/>
          </a:solidFill>
          <a:ln w="26988" cap="rnd">
            <a:solidFill>
              <a:srgbClr val="000000"/>
            </a:solidFill>
            <a:round/>
            <a:headEnd/>
            <a:tailEnd/>
          </a:ln>
        </p:spPr>
        <p:txBody>
          <a:bodyPr/>
          <a:lstStyle/>
          <a:p>
            <a:endParaRPr lang="en-US"/>
          </a:p>
        </p:txBody>
      </p:sp>
      <p:grpSp>
        <p:nvGrpSpPr>
          <p:cNvPr id="258119" name="Group 71"/>
          <p:cNvGrpSpPr>
            <a:grpSpLocks/>
          </p:cNvGrpSpPr>
          <p:nvPr/>
        </p:nvGrpSpPr>
        <p:grpSpPr bwMode="auto">
          <a:xfrm>
            <a:off x="563563" y="2919413"/>
            <a:ext cx="3521075" cy="2519362"/>
            <a:chOff x="347" y="1829"/>
            <a:chExt cx="2218" cy="1587"/>
          </a:xfrm>
        </p:grpSpPr>
        <p:grpSp>
          <p:nvGrpSpPr>
            <p:cNvPr id="258120" name="Group 72"/>
            <p:cNvGrpSpPr>
              <a:grpSpLocks/>
            </p:cNvGrpSpPr>
            <p:nvPr/>
          </p:nvGrpSpPr>
          <p:grpSpPr bwMode="auto">
            <a:xfrm>
              <a:off x="347" y="1829"/>
              <a:ext cx="2218" cy="1587"/>
              <a:chOff x="347" y="1829"/>
              <a:chExt cx="2218" cy="1587"/>
            </a:xfrm>
          </p:grpSpPr>
          <p:sp>
            <p:nvSpPr>
              <p:cNvPr id="258121" name="Oval 73"/>
              <p:cNvSpPr>
                <a:spLocks noChangeArrowheads="1"/>
              </p:cNvSpPr>
              <p:nvPr/>
            </p:nvSpPr>
            <p:spPr bwMode="auto">
              <a:xfrm rot="921498">
                <a:off x="960" y="2422"/>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22" name="Oval 74"/>
              <p:cNvSpPr>
                <a:spLocks noChangeArrowheads="1"/>
              </p:cNvSpPr>
              <p:nvPr/>
            </p:nvSpPr>
            <p:spPr bwMode="auto">
              <a:xfrm rot="921498">
                <a:off x="783" y="2322"/>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23" name="Oval 75"/>
              <p:cNvSpPr>
                <a:spLocks noChangeArrowheads="1"/>
              </p:cNvSpPr>
              <p:nvPr/>
            </p:nvSpPr>
            <p:spPr bwMode="auto">
              <a:xfrm rot="921498">
                <a:off x="1094" y="2658"/>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24" name="Oval 76"/>
              <p:cNvSpPr>
                <a:spLocks noChangeArrowheads="1"/>
              </p:cNvSpPr>
              <p:nvPr/>
            </p:nvSpPr>
            <p:spPr bwMode="auto">
              <a:xfrm rot="921498">
                <a:off x="1161" y="2776"/>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25" name="Oval 77"/>
              <p:cNvSpPr>
                <a:spLocks noChangeArrowheads="1"/>
              </p:cNvSpPr>
              <p:nvPr/>
            </p:nvSpPr>
            <p:spPr bwMode="auto">
              <a:xfrm rot="921498">
                <a:off x="1034" y="2866"/>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26" name="Oval 78"/>
              <p:cNvSpPr>
                <a:spLocks noChangeArrowheads="1"/>
              </p:cNvSpPr>
              <p:nvPr/>
            </p:nvSpPr>
            <p:spPr bwMode="auto">
              <a:xfrm rot="921498">
                <a:off x="1229" y="3254"/>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27" name="Oval 79"/>
              <p:cNvSpPr>
                <a:spLocks noChangeArrowheads="1"/>
              </p:cNvSpPr>
              <p:nvPr/>
            </p:nvSpPr>
            <p:spPr bwMode="auto">
              <a:xfrm rot="921498">
                <a:off x="1177" y="3105"/>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28" name="Oval 80"/>
              <p:cNvSpPr>
                <a:spLocks noChangeArrowheads="1"/>
              </p:cNvSpPr>
              <p:nvPr/>
            </p:nvSpPr>
            <p:spPr bwMode="auto">
              <a:xfrm rot="921498">
                <a:off x="1478" y="2731"/>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29" name="Oval 81"/>
              <p:cNvSpPr>
                <a:spLocks noChangeArrowheads="1"/>
              </p:cNvSpPr>
              <p:nvPr/>
            </p:nvSpPr>
            <p:spPr bwMode="auto">
              <a:xfrm rot="921498">
                <a:off x="829" y="2888"/>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30" name="Oval 82"/>
              <p:cNvSpPr>
                <a:spLocks noChangeArrowheads="1"/>
              </p:cNvSpPr>
              <p:nvPr/>
            </p:nvSpPr>
            <p:spPr bwMode="auto">
              <a:xfrm rot="921498">
                <a:off x="677" y="2518"/>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31" name="Oval 83"/>
              <p:cNvSpPr>
                <a:spLocks noChangeArrowheads="1"/>
              </p:cNvSpPr>
              <p:nvPr/>
            </p:nvSpPr>
            <p:spPr bwMode="auto">
              <a:xfrm rot="921498">
                <a:off x="896" y="3097"/>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32" name="Oval 84"/>
              <p:cNvSpPr>
                <a:spLocks noChangeArrowheads="1"/>
              </p:cNvSpPr>
              <p:nvPr/>
            </p:nvSpPr>
            <p:spPr bwMode="auto">
              <a:xfrm rot="921498">
                <a:off x="903" y="3216"/>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33" name="Oval 85"/>
              <p:cNvSpPr>
                <a:spLocks noChangeArrowheads="1"/>
              </p:cNvSpPr>
              <p:nvPr/>
            </p:nvSpPr>
            <p:spPr bwMode="auto">
              <a:xfrm rot="921498">
                <a:off x="1191" y="2459"/>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34" name="Oval 86"/>
              <p:cNvSpPr>
                <a:spLocks noChangeArrowheads="1"/>
              </p:cNvSpPr>
              <p:nvPr/>
            </p:nvSpPr>
            <p:spPr bwMode="auto">
              <a:xfrm rot="921498">
                <a:off x="884" y="2766"/>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35" name="Oval 87"/>
              <p:cNvSpPr>
                <a:spLocks noChangeArrowheads="1"/>
              </p:cNvSpPr>
              <p:nvPr/>
            </p:nvSpPr>
            <p:spPr bwMode="auto">
              <a:xfrm rot="921498">
                <a:off x="535" y="2362"/>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36" name="Oval 88"/>
              <p:cNvSpPr>
                <a:spLocks noChangeArrowheads="1"/>
              </p:cNvSpPr>
              <p:nvPr/>
            </p:nvSpPr>
            <p:spPr bwMode="auto">
              <a:xfrm rot="921498">
                <a:off x="1148" y="2266"/>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37" name="Oval 89"/>
              <p:cNvSpPr>
                <a:spLocks noChangeArrowheads="1"/>
              </p:cNvSpPr>
              <p:nvPr/>
            </p:nvSpPr>
            <p:spPr bwMode="auto">
              <a:xfrm rot="921498">
                <a:off x="1067" y="2981"/>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38" name="Oval 90"/>
              <p:cNvSpPr>
                <a:spLocks noChangeArrowheads="1"/>
              </p:cNvSpPr>
              <p:nvPr/>
            </p:nvSpPr>
            <p:spPr bwMode="auto">
              <a:xfrm rot="921498">
                <a:off x="1453" y="3162"/>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39" name="Oval 91"/>
              <p:cNvSpPr>
                <a:spLocks noChangeArrowheads="1"/>
              </p:cNvSpPr>
              <p:nvPr/>
            </p:nvSpPr>
            <p:spPr bwMode="auto">
              <a:xfrm rot="921498">
                <a:off x="535" y="2733"/>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40" name="Oval 92"/>
              <p:cNvSpPr>
                <a:spLocks noChangeArrowheads="1"/>
              </p:cNvSpPr>
              <p:nvPr/>
            </p:nvSpPr>
            <p:spPr bwMode="auto">
              <a:xfrm rot="921498">
                <a:off x="876" y="2564"/>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41" name="Oval 93"/>
              <p:cNvSpPr>
                <a:spLocks noChangeArrowheads="1"/>
              </p:cNvSpPr>
              <p:nvPr/>
            </p:nvSpPr>
            <p:spPr bwMode="auto">
              <a:xfrm rot="921498">
                <a:off x="347" y="2898"/>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42" name="Oval 94"/>
              <p:cNvSpPr>
                <a:spLocks noChangeArrowheads="1"/>
              </p:cNvSpPr>
              <p:nvPr/>
            </p:nvSpPr>
            <p:spPr bwMode="auto">
              <a:xfrm rot="921498">
                <a:off x="351" y="2686"/>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43" name="Oval 95"/>
              <p:cNvSpPr>
                <a:spLocks noChangeArrowheads="1"/>
              </p:cNvSpPr>
              <p:nvPr/>
            </p:nvSpPr>
            <p:spPr bwMode="auto">
              <a:xfrm rot="921498">
                <a:off x="1507" y="3070"/>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44" name="Freeform 96"/>
              <p:cNvSpPr>
                <a:spLocks/>
              </p:cNvSpPr>
              <p:nvPr/>
            </p:nvSpPr>
            <p:spPr bwMode="auto">
              <a:xfrm rot="921498" flipV="1">
                <a:off x="1285" y="2343"/>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45" name="Freeform 97"/>
              <p:cNvSpPr>
                <a:spLocks/>
              </p:cNvSpPr>
              <p:nvPr/>
            </p:nvSpPr>
            <p:spPr bwMode="auto">
              <a:xfrm rot="921498" flipV="1">
                <a:off x="1469" y="2401"/>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46" name="Freeform 98"/>
              <p:cNvSpPr>
                <a:spLocks/>
              </p:cNvSpPr>
              <p:nvPr/>
            </p:nvSpPr>
            <p:spPr bwMode="auto">
              <a:xfrm rot="921498" flipV="1">
                <a:off x="1536" y="2519"/>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47" name="Freeform 99"/>
              <p:cNvSpPr>
                <a:spLocks/>
              </p:cNvSpPr>
              <p:nvPr/>
            </p:nvSpPr>
            <p:spPr bwMode="auto">
              <a:xfrm rot="921498" flipV="1">
                <a:off x="1582" y="1856"/>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48" name="Freeform 100"/>
              <p:cNvSpPr>
                <a:spLocks/>
              </p:cNvSpPr>
              <p:nvPr/>
            </p:nvSpPr>
            <p:spPr bwMode="auto">
              <a:xfrm rot="921498" flipV="1">
                <a:off x="1670" y="2755"/>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49" name="Freeform 101"/>
              <p:cNvSpPr>
                <a:spLocks/>
              </p:cNvSpPr>
              <p:nvPr/>
            </p:nvSpPr>
            <p:spPr bwMode="auto">
              <a:xfrm rot="921498" flipV="1">
                <a:off x="1805" y="2991"/>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50" name="Freeform 102"/>
              <p:cNvSpPr>
                <a:spLocks/>
              </p:cNvSpPr>
              <p:nvPr/>
            </p:nvSpPr>
            <p:spPr bwMode="auto">
              <a:xfrm rot="921498" flipV="1">
                <a:off x="1892" y="2147"/>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51" name="Freeform 103"/>
              <p:cNvSpPr>
                <a:spLocks/>
              </p:cNvSpPr>
              <p:nvPr/>
            </p:nvSpPr>
            <p:spPr bwMode="auto">
              <a:xfrm rot="921498" flipV="1">
                <a:off x="1548" y="2842"/>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52" name="Freeform 104"/>
              <p:cNvSpPr>
                <a:spLocks/>
              </p:cNvSpPr>
              <p:nvPr/>
            </p:nvSpPr>
            <p:spPr bwMode="auto">
              <a:xfrm rot="921498" flipV="1">
                <a:off x="2485" y="2273"/>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53" name="Freeform 105"/>
              <p:cNvSpPr>
                <a:spLocks/>
              </p:cNvSpPr>
              <p:nvPr/>
            </p:nvSpPr>
            <p:spPr bwMode="auto">
              <a:xfrm rot="921498" flipV="1">
                <a:off x="1472" y="2650"/>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54" name="Freeform 106"/>
              <p:cNvSpPr>
                <a:spLocks/>
              </p:cNvSpPr>
              <p:nvPr/>
            </p:nvSpPr>
            <p:spPr bwMode="auto">
              <a:xfrm rot="921498" flipV="1">
                <a:off x="2133" y="1829"/>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55" name="Freeform 107"/>
              <p:cNvSpPr>
                <a:spLocks/>
              </p:cNvSpPr>
              <p:nvPr/>
            </p:nvSpPr>
            <p:spPr bwMode="auto">
              <a:xfrm rot="921498" flipV="1">
                <a:off x="1954" y="2417"/>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56" name="Freeform 108"/>
              <p:cNvSpPr>
                <a:spLocks/>
              </p:cNvSpPr>
              <p:nvPr/>
            </p:nvSpPr>
            <p:spPr bwMode="auto">
              <a:xfrm rot="921498" flipV="1">
                <a:off x="1713" y="2519"/>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57" name="Freeform 109"/>
              <p:cNvSpPr>
                <a:spLocks/>
              </p:cNvSpPr>
              <p:nvPr/>
            </p:nvSpPr>
            <p:spPr bwMode="auto">
              <a:xfrm rot="921498" flipV="1">
                <a:off x="1828" y="2313"/>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58" name="Freeform 110"/>
              <p:cNvSpPr>
                <a:spLocks/>
              </p:cNvSpPr>
              <p:nvPr/>
            </p:nvSpPr>
            <p:spPr bwMode="auto">
              <a:xfrm rot="921498" flipV="1">
                <a:off x="2208" y="2214"/>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59" name="Freeform 111"/>
              <p:cNvSpPr>
                <a:spLocks/>
              </p:cNvSpPr>
              <p:nvPr/>
            </p:nvSpPr>
            <p:spPr bwMode="auto">
              <a:xfrm rot="921498" flipV="1">
                <a:off x="1777" y="2001"/>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60" name="Oval 112"/>
              <p:cNvSpPr>
                <a:spLocks noChangeArrowheads="1"/>
              </p:cNvSpPr>
              <p:nvPr/>
            </p:nvSpPr>
            <p:spPr bwMode="auto">
              <a:xfrm rot="921498">
                <a:off x="823" y="1936"/>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61" name="Oval 113"/>
              <p:cNvSpPr>
                <a:spLocks noChangeArrowheads="1"/>
              </p:cNvSpPr>
              <p:nvPr/>
            </p:nvSpPr>
            <p:spPr bwMode="auto">
              <a:xfrm rot="921498">
                <a:off x="1347" y="2767"/>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62" name="Oval 114"/>
              <p:cNvSpPr>
                <a:spLocks noChangeArrowheads="1"/>
              </p:cNvSpPr>
              <p:nvPr/>
            </p:nvSpPr>
            <p:spPr bwMode="auto">
              <a:xfrm rot="921498">
                <a:off x="1363" y="3130"/>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63" name="Oval 115"/>
              <p:cNvSpPr>
                <a:spLocks noChangeArrowheads="1"/>
              </p:cNvSpPr>
              <p:nvPr/>
            </p:nvSpPr>
            <p:spPr bwMode="auto">
              <a:xfrm rot="921498">
                <a:off x="882" y="2087"/>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64" name="Oval 116"/>
              <p:cNvSpPr>
                <a:spLocks noChangeArrowheads="1"/>
              </p:cNvSpPr>
              <p:nvPr/>
            </p:nvSpPr>
            <p:spPr bwMode="auto">
              <a:xfrm rot="921498">
                <a:off x="1265" y="2959"/>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65" name="Oval 117"/>
              <p:cNvSpPr>
                <a:spLocks noChangeArrowheads="1"/>
              </p:cNvSpPr>
              <p:nvPr/>
            </p:nvSpPr>
            <p:spPr bwMode="auto">
              <a:xfrm rot="921498">
                <a:off x="1423" y="2865"/>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66" name="Oval 118"/>
              <p:cNvSpPr>
                <a:spLocks noChangeArrowheads="1"/>
              </p:cNvSpPr>
              <p:nvPr/>
            </p:nvSpPr>
            <p:spPr bwMode="auto">
              <a:xfrm rot="921498">
                <a:off x="1268" y="3335"/>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67" name="Freeform 119"/>
              <p:cNvSpPr>
                <a:spLocks/>
              </p:cNvSpPr>
              <p:nvPr/>
            </p:nvSpPr>
            <p:spPr bwMode="auto">
              <a:xfrm rot="921498" flipV="1">
                <a:off x="2143" y="2598"/>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68" name="Freeform 120"/>
              <p:cNvSpPr>
                <a:spLocks/>
              </p:cNvSpPr>
              <p:nvPr/>
            </p:nvSpPr>
            <p:spPr bwMode="auto">
              <a:xfrm rot="921498" flipV="1">
                <a:off x="1703" y="3091"/>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69" name="Freeform 121"/>
              <p:cNvSpPr>
                <a:spLocks/>
              </p:cNvSpPr>
              <p:nvPr/>
            </p:nvSpPr>
            <p:spPr bwMode="auto">
              <a:xfrm rot="921498" flipV="1">
                <a:off x="2277" y="2834"/>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70" name="Freeform 122"/>
              <p:cNvSpPr>
                <a:spLocks/>
              </p:cNvSpPr>
              <p:nvPr/>
            </p:nvSpPr>
            <p:spPr bwMode="auto">
              <a:xfrm rot="921498" flipV="1">
                <a:off x="1920" y="2962"/>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grpSp>
        <p:sp>
          <p:nvSpPr>
            <p:cNvPr id="258171" name="Freeform 123"/>
            <p:cNvSpPr>
              <a:spLocks/>
            </p:cNvSpPr>
            <p:nvPr/>
          </p:nvSpPr>
          <p:spPr bwMode="auto">
            <a:xfrm rot="921498" flipV="1">
              <a:off x="1338" y="2523"/>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grpSp>
      <p:grpSp>
        <p:nvGrpSpPr>
          <p:cNvPr id="258172" name="Group 124"/>
          <p:cNvGrpSpPr>
            <a:grpSpLocks/>
          </p:cNvGrpSpPr>
          <p:nvPr/>
        </p:nvGrpSpPr>
        <p:grpSpPr bwMode="auto">
          <a:xfrm>
            <a:off x="5108575" y="2927350"/>
            <a:ext cx="3521075" cy="2519363"/>
            <a:chOff x="347" y="1829"/>
            <a:chExt cx="2218" cy="1587"/>
          </a:xfrm>
        </p:grpSpPr>
        <p:grpSp>
          <p:nvGrpSpPr>
            <p:cNvPr id="258173" name="Group 125"/>
            <p:cNvGrpSpPr>
              <a:grpSpLocks/>
            </p:cNvGrpSpPr>
            <p:nvPr/>
          </p:nvGrpSpPr>
          <p:grpSpPr bwMode="auto">
            <a:xfrm>
              <a:off x="347" y="1829"/>
              <a:ext cx="2218" cy="1587"/>
              <a:chOff x="347" y="1829"/>
              <a:chExt cx="2218" cy="1587"/>
            </a:xfrm>
          </p:grpSpPr>
          <p:sp>
            <p:nvSpPr>
              <p:cNvPr id="258174" name="Oval 126"/>
              <p:cNvSpPr>
                <a:spLocks noChangeArrowheads="1"/>
              </p:cNvSpPr>
              <p:nvPr/>
            </p:nvSpPr>
            <p:spPr bwMode="auto">
              <a:xfrm rot="921498">
                <a:off x="960" y="2422"/>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75" name="Oval 127"/>
              <p:cNvSpPr>
                <a:spLocks noChangeArrowheads="1"/>
              </p:cNvSpPr>
              <p:nvPr/>
            </p:nvSpPr>
            <p:spPr bwMode="auto">
              <a:xfrm rot="921498">
                <a:off x="783" y="2322"/>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76" name="Oval 128"/>
              <p:cNvSpPr>
                <a:spLocks noChangeArrowheads="1"/>
              </p:cNvSpPr>
              <p:nvPr/>
            </p:nvSpPr>
            <p:spPr bwMode="auto">
              <a:xfrm rot="921498">
                <a:off x="1094" y="2658"/>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77" name="Oval 129"/>
              <p:cNvSpPr>
                <a:spLocks noChangeArrowheads="1"/>
              </p:cNvSpPr>
              <p:nvPr/>
            </p:nvSpPr>
            <p:spPr bwMode="auto">
              <a:xfrm rot="921498">
                <a:off x="1161" y="2776"/>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78" name="Oval 130"/>
              <p:cNvSpPr>
                <a:spLocks noChangeArrowheads="1"/>
              </p:cNvSpPr>
              <p:nvPr/>
            </p:nvSpPr>
            <p:spPr bwMode="auto">
              <a:xfrm rot="921498">
                <a:off x="1034" y="2866"/>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79" name="Oval 131"/>
              <p:cNvSpPr>
                <a:spLocks noChangeArrowheads="1"/>
              </p:cNvSpPr>
              <p:nvPr/>
            </p:nvSpPr>
            <p:spPr bwMode="auto">
              <a:xfrm rot="921498">
                <a:off x="1229" y="3254"/>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80" name="Oval 132"/>
              <p:cNvSpPr>
                <a:spLocks noChangeArrowheads="1"/>
              </p:cNvSpPr>
              <p:nvPr/>
            </p:nvSpPr>
            <p:spPr bwMode="auto">
              <a:xfrm rot="921498">
                <a:off x="1177" y="3105"/>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81" name="Oval 133"/>
              <p:cNvSpPr>
                <a:spLocks noChangeArrowheads="1"/>
              </p:cNvSpPr>
              <p:nvPr/>
            </p:nvSpPr>
            <p:spPr bwMode="auto">
              <a:xfrm rot="921498">
                <a:off x="1478" y="2731"/>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82" name="Oval 134"/>
              <p:cNvSpPr>
                <a:spLocks noChangeArrowheads="1"/>
              </p:cNvSpPr>
              <p:nvPr/>
            </p:nvSpPr>
            <p:spPr bwMode="auto">
              <a:xfrm rot="921498">
                <a:off x="829" y="2888"/>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83" name="Oval 135"/>
              <p:cNvSpPr>
                <a:spLocks noChangeArrowheads="1"/>
              </p:cNvSpPr>
              <p:nvPr/>
            </p:nvSpPr>
            <p:spPr bwMode="auto">
              <a:xfrm rot="921498">
                <a:off x="677" y="2518"/>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84" name="Oval 136"/>
              <p:cNvSpPr>
                <a:spLocks noChangeArrowheads="1"/>
              </p:cNvSpPr>
              <p:nvPr/>
            </p:nvSpPr>
            <p:spPr bwMode="auto">
              <a:xfrm rot="921498">
                <a:off x="896" y="3097"/>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85" name="Oval 137"/>
              <p:cNvSpPr>
                <a:spLocks noChangeArrowheads="1"/>
              </p:cNvSpPr>
              <p:nvPr/>
            </p:nvSpPr>
            <p:spPr bwMode="auto">
              <a:xfrm rot="921498">
                <a:off x="903" y="3216"/>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86" name="Oval 138"/>
              <p:cNvSpPr>
                <a:spLocks noChangeArrowheads="1"/>
              </p:cNvSpPr>
              <p:nvPr/>
            </p:nvSpPr>
            <p:spPr bwMode="auto">
              <a:xfrm rot="921498">
                <a:off x="1191" y="2459"/>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87" name="Oval 139"/>
              <p:cNvSpPr>
                <a:spLocks noChangeArrowheads="1"/>
              </p:cNvSpPr>
              <p:nvPr/>
            </p:nvSpPr>
            <p:spPr bwMode="auto">
              <a:xfrm rot="921498">
                <a:off x="884" y="2766"/>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88" name="Oval 140"/>
              <p:cNvSpPr>
                <a:spLocks noChangeArrowheads="1"/>
              </p:cNvSpPr>
              <p:nvPr/>
            </p:nvSpPr>
            <p:spPr bwMode="auto">
              <a:xfrm rot="921498">
                <a:off x="535" y="2362"/>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89" name="Oval 141"/>
              <p:cNvSpPr>
                <a:spLocks noChangeArrowheads="1"/>
              </p:cNvSpPr>
              <p:nvPr/>
            </p:nvSpPr>
            <p:spPr bwMode="auto">
              <a:xfrm rot="921498">
                <a:off x="1148" y="2266"/>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90" name="Oval 142"/>
              <p:cNvSpPr>
                <a:spLocks noChangeArrowheads="1"/>
              </p:cNvSpPr>
              <p:nvPr/>
            </p:nvSpPr>
            <p:spPr bwMode="auto">
              <a:xfrm rot="921498">
                <a:off x="1067" y="2981"/>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91" name="Oval 143"/>
              <p:cNvSpPr>
                <a:spLocks noChangeArrowheads="1"/>
              </p:cNvSpPr>
              <p:nvPr/>
            </p:nvSpPr>
            <p:spPr bwMode="auto">
              <a:xfrm rot="921498">
                <a:off x="1453" y="3162"/>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92" name="Oval 144"/>
              <p:cNvSpPr>
                <a:spLocks noChangeArrowheads="1"/>
              </p:cNvSpPr>
              <p:nvPr/>
            </p:nvSpPr>
            <p:spPr bwMode="auto">
              <a:xfrm rot="921498">
                <a:off x="535" y="2733"/>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93" name="Oval 145"/>
              <p:cNvSpPr>
                <a:spLocks noChangeArrowheads="1"/>
              </p:cNvSpPr>
              <p:nvPr/>
            </p:nvSpPr>
            <p:spPr bwMode="auto">
              <a:xfrm rot="921498">
                <a:off x="876" y="2564"/>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94" name="Oval 146"/>
              <p:cNvSpPr>
                <a:spLocks noChangeArrowheads="1"/>
              </p:cNvSpPr>
              <p:nvPr/>
            </p:nvSpPr>
            <p:spPr bwMode="auto">
              <a:xfrm rot="921498">
                <a:off x="347" y="2898"/>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95" name="Oval 147"/>
              <p:cNvSpPr>
                <a:spLocks noChangeArrowheads="1"/>
              </p:cNvSpPr>
              <p:nvPr/>
            </p:nvSpPr>
            <p:spPr bwMode="auto">
              <a:xfrm rot="921498">
                <a:off x="351" y="2686"/>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96" name="Oval 148"/>
              <p:cNvSpPr>
                <a:spLocks noChangeArrowheads="1"/>
              </p:cNvSpPr>
              <p:nvPr/>
            </p:nvSpPr>
            <p:spPr bwMode="auto">
              <a:xfrm rot="921498">
                <a:off x="1507" y="3070"/>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97" name="Freeform 149"/>
              <p:cNvSpPr>
                <a:spLocks/>
              </p:cNvSpPr>
              <p:nvPr/>
            </p:nvSpPr>
            <p:spPr bwMode="auto">
              <a:xfrm rot="921498" flipV="1">
                <a:off x="1285" y="2343"/>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98" name="Freeform 150"/>
              <p:cNvSpPr>
                <a:spLocks/>
              </p:cNvSpPr>
              <p:nvPr/>
            </p:nvSpPr>
            <p:spPr bwMode="auto">
              <a:xfrm rot="921498" flipV="1">
                <a:off x="1469" y="2401"/>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199" name="Freeform 151"/>
              <p:cNvSpPr>
                <a:spLocks/>
              </p:cNvSpPr>
              <p:nvPr/>
            </p:nvSpPr>
            <p:spPr bwMode="auto">
              <a:xfrm rot="921498" flipV="1">
                <a:off x="1536" y="2519"/>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00" name="Freeform 152"/>
              <p:cNvSpPr>
                <a:spLocks/>
              </p:cNvSpPr>
              <p:nvPr/>
            </p:nvSpPr>
            <p:spPr bwMode="auto">
              <a:xfrm rot="921498" flipV="1">
                <a:off x="1582" y="1856"/>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01" name="Freeform 153"/>
              <p:cNvSpPr>
                <a:spLocks/>
              </p:cNvSpPr>
              <p:nvPr/>
            </p:nvSpPr>
            <p:spPr bwMode="auto">
              <a:xfrm rot="921498" flipV="1">
                <a:off x="1670" y="2755"/>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02" name="Freeform 154"/>
              <p:cNvSpPr>
                <a:spLocks/>
              </p:cNvSpPr>
              <p:nvPr/>
            </p:nvSpPr>
            <p:spPr bwMode="auto">
              <a:xfrm rot="921498" flipV="1">
                <a:off x="1805" y="2991"/>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03" name="Freeform 155"/>
              <p:cNvSpPr>
                <a:spLocks/>
              </p:cNvSpPr>
              <p:nvPr/>
            </p:nvSpPr>
            <p:spPr bwMode="auto">
              <a:xfrm rot="921498" flipV="1">
                <a:off x="1892" y="2147"/>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04" name="Freeform 156"/>
              <p:cNvSpPr>
                <a:spLocks/>
              </p:cNvSpPr>
              <p:nvPr/>
            </p:nvSpPr>
            <p:spPr bwMode="auto">
              <a:xfrm rot="921498" flipV="1">
                <a:off x="1548" y="2842"/>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05" name="Freeform 157"/>
              <p:cNvSpPr>
                <a:spLocks/>
              </p:cNvSpPr>
              <p:nvPr/>
            </p:nvSpPr>
            <p:spPr bwMode="auto">
              <a:xfrm rot="921498" flipV="1">
                <a:off x="2485" y="2273"/>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06" name="Freeform 158"/>
              <p:cNvSpPr>
                <a:spLocks/>
              </p:cNvSpPr>
              <p:nvPr/>
            </p:nvSpPr>
            <p:spPr bwMode="auto">
              <a:xfrm rot="921498" flipV="1">
                <a:off x="1472" y="2650"/>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07" name="Freeform 159"/>
              <p:cNvSpPr>
                <a:spLocks/>
              </p:cNvSpPr>
              <p:nvPr/>
            </p:nvSpPr>
            <p:spPr bwMode="auto">
              <a:xfrm rot="921498" flipV="1">
                <a:off x="2133" y="1829"/>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08" name="Freeform 160"/>
              <p:cNvSpPr>
                <a:spLocks/>
              </p:cNvSpPr>
              <p:nvPr/>
            </p:nvSpPr>
            <p:spPr bwMode="auto">
              <a:xfrm rot="921498" flipV="1">
                <a:off x="1954" y="2417"/>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09" name="Freeform 161"/>
              <p:cNvSpPr>
                <a:spLocks/>
              </p:cNvSpPr>
              <p:nvPr/>
            </p:nvSpPr>
            <p:spPr bwMode="auto">
              <a:xfrm rot="921498" flipV="1">
                <a:off x="1713" y="2519"/>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10" name="Freeform 162"/>
              <p:cNvSpPr>
                <a:spLocks/>
              </p:cNvSpPr>
              <p:nvPr/>
            </p:nvSpPr>
            <p:spPr bwMode="auto">
              <a:xfrm rot="921498" flipV="1">
                <a:off x="1828" y="2313"/>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11" name="Freeform 163"/>
              <p:cNvSpPr>
                <a:spLocks/>
              </p:cNvSpPr>
              <p:nvPr/>
            </p:nvSpPr>
            <p:spPr bwMode="auto">
              <a:xfrm rot="921498" flipV="1">
                <a:off x="2208" y="2214"/>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12" name="Freeform 164"/>
              <p:cNvSpPr>
                <a:spLocks/>
              </p:cNvSpPr>
              <p:nvPr/>
            </p:nvSpPr>
            <p:spPr bwMode="auto">
              <a:xfrm rot="921498" flipV="1">
                <a:off x="1777" y="2001"/>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13" name="Oval 165"/>
              <p:cNvSpPr>
                <a:spLocks noChangeArrowheads="1"/>
              </p:cNvSpPr>
              <p:nvPr/>
            </p:nvSpPr>
            <p:spPr bwMode="auto">
              <a:xfrm rot="921498">
                <a:off x="823" y="1936"/>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14" name="Oval 166"/>
              <p:cNvSpPr>
                <a:spLocks noChangeArrowheads="1"/>
              </p:cNvSpPr>
              <p:nvPr/>
            </p:nvSpPr>
            <p:spPr bwMode="auto">
              <a:xfrm rot="921498">
                <a:off x="1347" y="2767"/>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15" name="Oval 167"/>
              <p:cNvSpPr>
                <a:spLocks noChangeArrowheads="1"/>
              </p:cNvSpPr>
              <p:nvPr/>
            </p:nvSpPr>
            <p:spPr bwMode="auto">
              <a:xfrm rot="921498">
                <a:off x="1363" y="3130"/>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16" name="Oval 168"/>
              <p:cNvSpPr>
                <a:spLocks noChangeArrowheads="1"/>
              </p:cNvSpPr>
              <p:nvPr/>
            </p:nvSpPr>
            <p:spPr bwMode="auto">
              <a:xfrm rot="921498">
                <a:off x="882" y="2087"/>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17" name="Oval 169"/>
              <p:cNvSpPr>
                <a:spLocks noChangeArrowheads="1"/>
              </p:cNvSpPr>
              <p:nvPr/>
            </p:nvSpPr>
            <p:spPr bwMode="auto">
              <a:xfrm rot="921498">
                <a:off x="1265" y="2959"/>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18" name="Oval 170"/>
              <p:cNvSpPr>
                <a:spLocks noChangeArrowheads="1"/>
              </p:cNvSpPr>
              <p:nvPr/>
            </p:nvSpPr>
            <p:spPr bwMode="auto">
              <a:xfrm rot="921498">
                <a:off x="1423" y="2865"/>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19" name="Oval 171"/>
              <p:cNvSpPr>
                <a:spLocks noChangeArrowheads="1"/>
              </p:cNvSpPr>
              <p:nvPr/>
            </p:nvSpPr>
            <p:spPr bwMode="auto">
              <a:xfrm rot="921498">
                <a:off x="1268" y="3335"/>
                <a:ext cx="72" cy="81"/>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20" name="Freeform 172"/>
              <p:cNvSpPr>
                <a:spLocks/>
              </p:cNvSpPr>
              <p:nvPr/>
            </p:nvSpPr>
            <p:spPr bwMode="auto">
              <a:xfrm rot="921498" flipV="1">
                <a:off x="2143" y="2598"/>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21" name="Freeform 173"/>
              <p:cNvSpPr>
                <a:spLocks/>
              </p:cNvSpPr>
              <p:nvPr/>
            </p:nvSpPr>
            <p:spPr bwMode="auto">
              <a:xfrm rot="921498" flipV="1">
                <a:off x="1703" y="3091"/>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22" name="Freeform 174"/>
              <p:cNvSpPr>
                <a:spLocks/>
              </p:cNvSpPr>
              <p:nvPr/>
            </p:nvSpPr>
            <p:spPr bwMode="auto">
              <a:xfrm rot="921498" flipV="1">
                <a:off x="2277" y="2834"/>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sp>
            <p:nvSpPr>
              <p:cNvPr id="258223" name="Freeform 175"/>
              <p:cNvSpPr>
                <a:spLocks/>
              </p:cNvSpPr>
              <p:nvPr/>
            </p:nvSpPr>
            <p:spPr bwMode="auto">
              <a:xfrm rot="921498" flipV="1">
                <a:off x="1920" y="2962"/>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grpSp>
        <p:sp>
          <p:nvSpPr>
            <p:cNvPr id="258224" name="Freeform 176"/>
            <p:cNvSpPr>
              <a:spLocks/>
            </p:cNvSpPr>
            <p:nvPr/>
          </p:nvSpPr>
          <p:spPr bwMode="auto">
            <a:xfrm rot="921498" flipV="1">
              <a:off x="1338" y="2523"/>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solidFill>
              <a:srgbClr val="FF0000"/>
            </a:solidFill>
            <a:ln w="12700" cap="rnd">
              <a:solidFill>
                <a:schemeClr val="tx1"/>
              </a:solidFill>
              <a:prstDash val="solid"/>
              <a:round/>
              <a:headEnd/>
              <a:tailEnd/>
            </a:ln>
          </p:spPr>
          <p:txBody>
            <a:bodyPr/>
            <a:lstStyle/>
            <a:p>
              <a:endParaRPr lang="en-US"/>
            </a:p>
          </p:txBody>
        </p:sp>
      </p:grpSp>
      <p:sp>
        <p:nvSpPr>
          <p:cNvPr id="258225" name="AutoShape 177"/>
          <p:cNvSpPr>
            <a:spLocks noChangeArrowheads="1"/>
          </p:cNvSpPr>
          <p:nvPr/>
        </p:nvSpPr>
        <p:spPr bwMode="auto">
          <a:xfrm>
            <a:off x="2494144" y="4281487"/>
            <a:ext cx="450850" cy="276225"/>
          </a:xfrm>
          <a:prstGeom prst="leftArrow">
            <a:avLst>
              <a:gd name="adj1" fmla="val 50000"/>
              <a:gd name="adj2" fmla="val 40805"/>
            </a:avLst>
          </a:prstGeom>
          <a:solidFill>
            <a:srgbClr val="FF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58226" name="Group 178"/>
          <p:cNvGrpSpPr>
            <a:grpSpLocks/>
          </p:cNvGrpSpPr>
          <p:nvPr/>
        </p:nvGrpSpPr>
        <p:grpSpPr bwMode="auto">
          <a:xfrm>
            <a:off x="5988788" y="3001962"/>
            <a:ext cx="2206625" cy="2149475"/>
            <a:chOff x="3790" y="1888"/>
            <a:chExt cx="1390" cy="1354"/>
          </a:xfrm>
        </p:grpSpPr>
        <p:sp>
          <p:nvSpPr>
            <p:cNvPr id="258227" name="AutoShape 179"/>
            <p:cNvSpPr>
              <a:spLocks noChangeArrowheads="1"/>
            </p:cNvSpPr>
            <p:nvPr/>
          </p:nvSpPr>
          <p:spPr bwMode="auto">
            <a:xfrm>
              <a:off x="3790" y="1888"/>
              <a:ext cx="284" cy="174"/>
            </a:xfrm>
            <a:prstGeom prst="leftArrow">
              <a:avLst>
                <a:gd name="adj1" fmla="val 50000"/>
                <a:gd name="adj2" fmla="val 40805"/>
              </a:avLst>
            </a:prstGeom>
            <a:solidFill>
              <a:srgbClr val="FF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28" name="AutoShape 180"/>
            <p:cNvSpPr>
              <a:spLocks noChangeArrowheads="1"/>
            </p:cNvSpPr>
            <p:nvPr/>
          </p:nvSpPr>
          <p:spPr bwMode="auto">
            <a:xfrm>
              <a:off x="3864" y="2053"/>
              <a:ext cx="284" cy="174"/>
            </a:xfrm>
            <a:prstGeom prst="leftArrow">
              <a:avLst>
                <a:gd name="adj1" fmla="val 50000"/>
                <a:gd name="adj2" fmla="val 40805"/>
              </a:avLst>
            </a:prstGeom>
            <a:solidFill>
              <a:srgbClr val="FF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29" name="AutoShape 181"/>
            <p:cNvSpPr>
              <a:spLocks noChangeArrowheads="1"/>
            </p:cNvSpPr>
            <p:nvPr/>
          </p:nvSpPr>
          <p:spPr bwMode="auto">
            <a:xfrm>
              <a:off x="4110" y="2235"/>
              <a:ext cx="284" cy="174"/>
            </a:xfrm>
            <a:prstGeom prst="leftArrow">
              <a:avLst>
                <a:gd name="adj1" fmla="val 50000"/>
                <a:gd name="adj2" fmla="val 40805"/>
              </a:avLst>
            </a:prstGeom>
            <a:solidFill>
              <a:srgbClr val="FF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30" name="AutoShape 182"/>
            <p:cNvSpPr>
              <a:spLocks noChangeArrowheads="1"/>
            </p:cNvSpPr>
            <p:nvPr/>
          </p:nvSpPr>
          <p:spPr bwMode="auto">
            <a:xfrm>
              <a:off x="4430" y="2693"/>
              <a:ext cx="284" cy="174"/>
            </a:xfrm>
            <a:prstGeom prst="leftArrow">
              <a:avLst>
                <a:gd name="adj1" fmla="val 50000"/>
                <a:gd name="adj2" fmla="val 40805"/>
              </a:avLst>
            </a:prstGeom>
            <a:solidFill>
              <a:srgbClr val="FF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31" name="AutoShape 183"/>
            <p:cNvSpPr>
              <a:spLocks noChangeArrowheads="1"/>
            </p:cNvSpPr>
            <p:nvPr/>
          </p:nvSpPr>
          <p:spPr bwMode="auto">
            <a:xfrm>
              <a:off x="4896" y="2912"/>
              <a:ext cx="284" cy="174"/>
            </a:xfrm>
            <a:prstGeom prst="leftArrow">
              <a:avLst>
                <a:gd name="adj1" fmla="val 50000"/>
                <a:gd name="adj2" fmla="val 40805"/>
              </a:avLst>
            </a:prstGeom>
            <a:solidFill>
              <a:srgbClr val="FF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32" name="AutoShape 184"/>
            <p:cNvSpPr>
              <a:spLocks noChangeArrowheads="1"/>
            </p:cNvSpPr>
            <p:nvPr/>
          </p:nvSpPr>
          <p:spPr bwMode="auto">
            <a:xfrm>
              <a:off x="4768" y="2994"/>
              <a:ext cx="284" cy="174"/>
            </a:xfrm>
            <a:prstGeom prst="leftArrow">
              <a:avLst>
                <a:gd name="adj1" fmla="val 50000"/>
                <a:gd name="adj2" fmla="val 40805"/>
              </a:avLst>
            </a:prstGeom>
            <a:solidFill>
              <a:srgbClr val="FF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33" name="AutoShape 185"/>
            <p:cNvSpPr>
              <a:spLocks noChangeArrowheads="1"/>
            </p:cNvSpPr>
            <p:nvPr/>
          </p:nvSpPr>
          <p:spPr bwMode="auto">
            <a:xfrm>
              <a:off x="4668" y="3068"/>
              <a:ext cx="284" cy="174"/>
            </a:xfrm>
            <a:prstGeom prst="leftArrow">
              <a:avLst>
                <a:gd name="adj1" fmla="val 50000"/>
                <a:gd name="adj2" fmla="val 40805"/>
              </a:avLst>
            </a:prstGeom>
            <a:solidFill>
              <a:srgbClr val="FF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34" name="AutoShape 186"/>
            <p:cNvSpPr>
              <a:spLocks noChangeArrowheads="1"/>
            </p:cNvSpPr>
            <p:nvPr/>
          </p:nvSpPr>
          <p:spPr bwMode="auto">
            <a:xfrm>
              <a:off x="4284" y="2756"/>
              <a:ext cx="284" cy="174"/>
            </a:xfrm>
            <a:prstGeom prst="leftArrow">
              <a:avLst>
                <a:gd name="adj1" fmla="val 50000"/>
                <a:gd name="adj2" fmla="val 40805"/>
              </a:avLst>
            </a:prstGeom>
            <a:solidFill>
              <a:srgbClr val="FF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35" name="AutoShape 187"/>
            <p:cNvSpPr>
              <a:spLocks noChangeArrowheads="1"/>
            </p:cNvSpPr>
            <p:nvPr/>
          </p:nvSpPr>
          <p:spPr bwMode="auto">
            <a:xfrm>
              <a:off x="4376" y="2839"/>
              <a:ext cx="284" cy="174"/>
            </a:xfrm>
            <a:prstGeom prst="leftArrow">
              <a:avLst>
                <a:gd name="adj1" fmla="val 50000"/>
                <a:gd name="adj2" fmla="val 40805"/>
              </a:avLst>
            </a:prstGeom>
            <a:solidFill>
              <a:srgbClr val="FF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236" name="AutoShape 188"/>
            <p:cNvSpPr>
              <a:spLocks noChangeArrowheads="1"/>
            </p:cNvSpPr>
            <p:nvPr/>
          </p:nvSpPr>
          <p:spPr bwMode="auto">
            <a:xfrm>
              <a:off x="4311" y="2491"/>
              <a:ext cx="284" cy="174"/>
            </a:xfrm>
            <a:prstGeom prst="leftArrow">
              <a:avLst>
                <a:gd name="adj1" fmla="val 50000"/>
                <a:gd name="adj2" fmla="val 40805"/>
              </a:avLst>
            </a:prstGeom>
            <a:solidFill>
              <a:srgbClr val="FF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 name="Slide Number Placeholder 1"/>
          <p:cNvSpPr>
            <a:spLocks noGrp="1"/>
          </p:cNvSpPr>
          <p:nvPr>
            <p:ph type="sldNum" sz="quarter" idx="12"/>
          </p:nvPr>
        </p:nvSpPr>
        <p:spPr/>
        <p:txBody>
          <a:bodyPr/>
          <a:lstStyle/>
          <a:p>
            <a:fld id="{DF7AE947-2A1D-49DB-AAF9-66B4A4AB3439}" type="slidenum">
              <a:rPr lang="en-US" smtClean="0"/>
              <a:t>5</a:t>
            </a:fld>
            <a:endParaRPr lang="en-US"/>
          </a:p>
        </p:txBody>
      </p:sp>
    </p:spTree>
    <p:extLst>
      <p:ext uri="{BB962C8B-B14F-4D97-AF65-F5344CB8AC3E}">
        <p14:creationId xmlns:p14="http://schemas.microsoft.com/office/powerpoint/2010/main" val="22198137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581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82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5817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58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2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for non-linear </a:t>
            </a:r>
            <a:r>
              <a:rPr lang="en-US" dirty="0" err="1" smtClean="0"/>
              <a:t>separability</a:t>
            </a:r>
            <a:endParaRPr lang="en-US" dirty="0"/>
          </a:p>
        </p:txBody>
      </p:sp>
      <p:sp>
        <p:nvSpPr>
          <p:cNvPr id="3" name="Slide Number Placeholder 2"/>
          <p:cNvSpPr>
            <a:spLocks noGrp="1"/>
          </p:cNvSpPr>
          <p:nvPr>
            <p:ph type="sldNum" sz="quarter" idx="12"/>
          </p:nvPr>
        </p:nvSpPr>
        <p:spPr/>
        <p:txBody>
          <a:bodyPr/>
          <a:lstStyle/>
          <a:p>
            <a:fld id="{DF7AE947-2A1D-49DB-AAF9-66B4A4AB3439}" type="slidenum">
              <a:rPr lang="en-US" smtClean="0"/>
              <a:t>6</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804988"/>
            <a:ext cx="7376246" cy="398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057400" y="6019800"/>
            <a:ext cx="6096000" cy="276999"/>
          </a:xfrm>
          <a:prstGeom prst="rect">
            <a:avLst/>
          </a:prstGeom>
        </p:spPr>
        <p:txBody>
          <a:bodyPr wrap="square">
            <a:spAutoFit/>
          </a:bodyPr>
          <a:lstStyle/>
          <a:p>
            <a:r>
              <a:rPr lang="en-US" sz="1200" dirty="0">
                <a:solidFill>
                  <a:schemeClr val="bg1">
                    <a:lumMod val="65000"/>
                  </a:schemeClr>
                </a:solidFill>
              </a:rPr>
              <a:t>I. </a:t>
            </a:r>
            <a:r>
              <a:rPr lang="en-US" sz="1200" dirty="0" err="1">
                <a:solidFill>
                  <a:schemeClr val="bg1">
                    <a:lumMod val="65000"/>
                  </a:schemeClr>
                </a:solidFill>
              </a:rPr>
              <a:t>Guyon</a:t>
            </a:r>
            <a:r>
              <a:rPr lang="en-US" sz="1200" dirty="0">
                <a:solidFill>
                  <a:schemeClr val="bg1">
                    <a:lumMod val="65000"/>
                  </a:schemeClr>
                </a:solidFill>
              </a:rPr>
              <a:t> and D. Stork (2000). Linear Discriminant and Support Vector Classifiers.</a:t>
            </a:r>
          </a:p>
        </p:txBody>
      </p:sp>
    </p:spTree>
    <p:extLst>
      <p:ext uri="{BB962C8B-B14F-4D97-AF65-F5344CB8AC3E}">
        <p14:creationId xmlns:p14="http://schemas.microsoft.com/office/powerpoint/2010/main" val="31165039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7506" name="Rectangle 1026"/>
          <p:cNvSpPr>
            <a:spLocks noGrp="1" noChangeArrowheads="1"/>
          </p:cNvSpPr>
          <p:nvPr>
            <p:ph type="title"/>
          </p:nvPr>
        </p:nvSpPr>
        <p:spPr>
          <a:xfrm>
            <a:off x="762000" y="254000"/>
            <a:ext cx="7772400" cy="1143000"/>
          </a:xfrm>
        </p:spPr>
        <p:txBody>
          <a:bodyPr/>
          <a:lstStyle/>
          <a:p>
            <a:r>
              <a:rPr lang="en-US" altLang="en-US"/>
              <a:t>Ockham’s Razor </a:t>
            </a:r>
          </a:p>
        </p:txBody>
      </p:sp>
      <p:sp>
        <p:nvSpPr>
          <p:cNvPr id="277507" name="Rectangle 1027"/>
          <p:cNvSpPr>
            <a:spLocks noGrp="1" noChangeArrowheads="1"/>
          </p:cNvSpPr>
          <p:nvPr>
            <p:ph type="body" idx="1"/>
          </p:nvPr>
        </p:nvSpPr>
        <p:spPr>
          <a:xfrm>
            <a:off x="3390900" y="2157413"/>
            <a:ext cx="5372100" cy="4343400"/>
          </a:xfrm>
        </p:spPr>
        <p:txBody>
          <a:bodyPr/>
          <a:lstStyle/>
          <a:p>
            <a:r>
              <a:rPr lang="en-US" altLang="en-US" sz="2800"/>
              <a:t>Principle proposed by William of Ockham in the fourteenth century: “</a:t>
            </a:r>
            <a:r>
              <a:rPr lang="en-US" altLang="en-US" sz="2800" b="1"/>
              <a:t>Pluralitas non est ponenda sine neccesitate</a:t>
            </a:r>
            <a:r>
              <a:rPr lang="en-US" altLang="en-US" sz="2800"/>
              <a:t>”.</a:t>
            </a:r>
          </a:p>
          <a:p>
            <a:r>
              <a:rPr lang="en-US" altLang="en-US" sz="2800"/>
              <a:t>Of two theories providing similarly good predictions, prefer </a:t>
            </a:r>
            <a:r>
              <a:rPr lang="en-US" altLang="en-US" sz="2800" i="1">
                <a:solidFill>
                  <a:schemeClr val="hlink"/>
                </a:solidFill>
              </a:rPr>
              <a:t>the simplest one</a:t>
            </a:r>
            <a:r>
              <a:rPr lang="en-US" altLang="en-US" sz="2800"/>
              <a:t>. </a:t>
            </a:r>
          </a:p>
          <a:p>
            <a:r>
              <a:rPr lang="en-US" altLang="en-US" sz="2800"/>
              <a:t>Shave off unnecessary parameters of your models. </a:t>
            </a:r>
          </a:p>
        </p:txBody>
      </p:sp>
      <p:pic>
        <p:nvPicPr>
          <p:cNvPr id="277508" name="Picture 1028" descr="C:\Users\Pictures\Occ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900" y="2343150"/>
            <a:ext cx="2540000" cy="354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2119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7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75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75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8050" name="Group 2"/>
          <p:cNvGrpSpPr>
            <a:grpSpLocks/>
          </p:cNvGrpSpPr>
          <p:nvPr/>
        </p:nvGrpSpPr>
        <p:grpSpPr bwMode="auto">
          <a:xfrm>
            <a:off x="4543425" y="2435225"/>
            <a:ext cx="4240213" cy="3919538"/>
            <a:chOff x="2862" y="1534"/>
            <a:chExt cx="2671" cy="2469"/>
          </a:xfrm>
        </p:grpSpPr>
        <p:grpSp>
          <p:nvGrpSpPr>
            <p:cNvPr id="258051" name="Group 3"/>
            <p:cNvGrpSpPr>
              <a:grpSpLocks/>
            </p:cNvGrpSpPr>
            <p:nvPr/>
          </p:nvGrpSpPr>
          <p:grpSpPr bwMode="auto">
            <a:xfrm>
              <a:off x="2862" y="1534"/>
              <a:ext cx="2621" cy="2469"/>
              <a:chOff x="2862" y="1534"/>
              <a:chExt cx="2621" cy="2469"/>
            </a:xfrm>
          </p:grpSpPr>
          <p:sp>
            <p:nvSpPr>
              <p:cNvPr id="258052" name="Rectangle 4"/>
              <p:cNvSpPr>
                <a:spLocks noChangeArrowheads="1"/>
              </p:cNvSpPr>
              <p:nvPr/>
            </p:nvSpPr>
            <p:spPr bwMode="auto">
              <a:xfrm>
                <a:off x="2999" y="1534"/>
                <a:ext cx="2441" cy="2348"/>
              </a:xfrm>
              <a:prstGeom prst="rect">
                <a:avLst/>
              </a:prstGeom>
              <a:solidFill>
                <a:srgbClr val="FFFFFF"/>
              </a:solidFill>
              <a:ln w="0" cap="rnd">
                <a:solidFill>
                  <a:srgbClr val="FFFFFF"/>
                </a:solidFill>
                <a:round/>
                <a:headEnd/>
                <a:tailEnd/>
              </a:ln>
            </p:spPr>
            <p:txBody>
              <a:bodyPr/>
              <a:lstStyle/>
              <a:p>
                <a:endParaRPr lang="en-US"/>
              </a:p>
            </p:txBody>
          </p:sp>
          <p:sp>
            <p:nvSpPr>
              <p:cNvPr id="258053" name="Oval 5"/>
              <p:cNvSpPr>
                <a:spLocks noChangeArrowheads="1"/>
              </p:cNvSpPr>
              <p:nvPr/>
            </p:nvSpPr>
            <p:spPr bwMode="auto">
              <a:xfrm>
                <a:off x="3869" y="3485"/>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258054" name="Oval 6"/>
              <p:cNvSpPr>
                <a:spLocks noChangeArrowheads="1"/>
              </p:cNvSpPr>
              <p:nvPr/>
            </p:nvSpPr>
            <p:spPr bwMode="auto">
              <a:xfrm>
                <a:off x="3773" y="3347"/>
                <a:ext cx="65" cy="61"/>
              </a:xfrm>
              <a:prstGeom prst="ellipse">
                <a:avLst/>
              </a:prstGeom>
              <a:solidFill>
                <a:srgbClr val="FFFFFF"/>
              </a:solidFill>
              <a:ln w="26988" cap="rnd">
                <a:solidFill>
                  <a:srgbClr val="000000"/>
                </a:solidFill>
                <a:round/>
                <a:headEnd/>
                <a:tailEnd/>
              </a:ln>
            </p:spPr>
            <p:txBody>
              <a:bodyPr/>
              <a:lstStyle/>
              <a:p>
                <a:endParaRPr lang="en-US"/>
              </a:p>
            </p:txBody>
          </p:sp>
          <p:sp>
            <p:nvSpPr>
              <p:cNvPr id="258055" name="Oval 7"/>
              <p:cNvSpPr>
                <a:spLocks noChangeArrowheads="1"/>
              </p:cNvSpPr>
              <p:nvPr/>
            </p:nvSpPr>
            <p:spPr bwMode="auto">
              <a:xfrm>
                <a:off x="4268" y="3348"/>
                <a:ext cx="63" cy="61"/>
              </a:xfrm>
              <a:prstGeom prst="ellipse">
                <a:avLst/>
              </a:prstGeom>
              <a:solidFill>
                <a:srgbClr val="FFFFFF"/>
              </a:solidFill>
              <a:ln w="26988" cap="rnd">
                <a:solidFill>
                  <a:srgbClr val="000000"/>
                </a:solidFill>
                <a:round/>
                <a:headEnd/>
                <a:tailEnd/>
              </a:ln>
            </p:spPr>
            <p:txBody>
              <a:bodyPr/>
              <a:lstStyle/>
              <a:p>
                <a:endParaRPr lang="en-US"/>
              </a:p>
            </p:txBody>
          </p:sp>
          <p:sp>
            <p:nvSpPr>
              <p:cNvPr id="258056" name="Oval 8"/>
              <p:cNvSpPr>
                <a:spLocks noChangeArrowheads="1"/>
              </p:cNvSpPr>
              <p:nvPr/>
            </p:nvSpPr>
            <p:spPr bwMode="auto">
              <a:xfrm>
                <a:off x="3620" y="3327"/>
                <a:ext cx="63" cy="62"/>
              </a:xfrm>
              <a:prstGeom prst="ellipse">
                <a:avLst/>
              </a:prstGeom>
              <a:solidFill>
                <a:srgbClr val="FFFFFF"/>
              </a:solidFill>
              <a:ln w="26988" cap="rnd">
                <a:solidFill>
                  <a:srgbClr val="000000"/>
                </a:solidFill>
                <a:round/>
                <a:headEnd/>
                <a:tailEnd/>
              </a:ln>
            </p:spPr>
            <p:txBody>
              <a:bodyPr/>
              <a:lstStyle/>
              <a:p>
                <a:endParaRPr lang="en-US"/>
              </a:p>
            </p:txBody>
          </p:sp>
          <p:sp>
            <p:nvSpPr>
              <p:cNvPr id="258057" name="Oval 9"/>
              <p:cNvSpPr>
                <a:spLocks noChangeArrowheads="1"/>
              </p:cNvSpPr>
              <p:nvPr/>
            </p:nvSpPr>
            <p:spPr bwMode="auto">
              <a:xfrm>
                <a:off x="3474" y="3111"/>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258058" name="Oval 10"/>
              <p:cNvSpPr>
                <a:spLocks noChangeArrowheads="1"/>
              </p:cNvSpPr>
              <p:nvPr/>
            </p:nvSpPr>
            <p:spPr bwMode="auto">
              <a:xfrm>
                <a:off x="3341" y="2936"/>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258059" name="Oval 11"/>
              <p:cNvSpPr>
                <a:spLocks noChangeArrowheads="1"/>
              </p:cNvSpPr>
              <p:nvPr/>
            </p:nvSpPr>
            <p:spPr bwMode="auto">
              <a:xfrm>
                <a:off x="4127" y="2803"/>
                <a:ext cx="63" cy="61"/>
              </a:xfrm>
              <a:prstGeom prst="ellipse">
                <a:avLst/>
              </a:prstGeom>
              <a:solidFill>
                <a:srgbClr val="FFFFFF"/>
              </a:solidFill>
              <a:ln w="26988" cap="rnd">
                <a:solidFill>
                  <a:srgbClr val="000000"/>
                </a:solidFill>
                <a:round/>
                <a:headEnd/>
                <a:tailEnd/>
              </a:ln>
            </p:spPr>
            <p:txBody>
              <a:bodyPr/>
              <a:lstStyle/>
              <a:p>
                <a:endParaRPr lang="en-US"/>
              </a:p>
            </p:txBody>
          </p:sp>
          <p:sp>
            <p:nvSpPr>
              <p:cNvPr id="258060" name="Oval 12"/>
              <p:cNvSpPr>
                <a:spLocks noChangeArrowheads="1"/>
              </p:cNvSpPr>
              <p:nvPr/>
            </p:nvSpPr>
            <p:spPr bwMode="auto">
              <a:xfrm>
                <a:off x="4029" y="3143"/>
                <a:ext cx="63" cy="61"/>
              </a:xfrm>
              <a:prstGeom prst="ellipse">
                <a:avLst/>
              </a:prstGeom>
              <a:solidFill>
                <a:srgbClr val="FFFFFF"/>
              </a:solidFill>
              <a:ln w="26988" cap="rnd">
                <a:solidFill>
                  <a:srgbClr val="000000"/>
                </a:solidFill>
                <a:round/>
                <a:headEnd/>
                <a:tailEnd/>
              </a:ln>
            </p:spPr>
            <p:txBody>
              <a:bodyPr/>
              <a:lstStyle/>
              <a:p>
                <a:endParaRPr lang="en-US"/>
              </a:p>
            </p:txBody>
          </p:sp>
          <p:sp>
            <p:nvSpPr>
              <p:cNvPr id="258061" name="Oval 13"/>
              <p:cNvSpPr>
                <a:spLocks noChangeArrowheads="1"/>
              </p:cNvSpPr>
              <p:nvPr/>
            </p:nvSpPr>
            <p:spPr bwMode="auto">
              <a:xfrm>
                <a:off x="4261" y="2725"/>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258062" name="Oval 14"/>
              <p:cNvSpPr>
                <a:spLocks noChangeArrowheads="1"/>
              </p:cNvSpPr>
              <p:nvPr/>
            </p:nvSpPr>
            <p:spPr bwMode="auto">
              <a:xfrm>
                <a:off x="4403" y="3001"/>
                <a:ext cx="65" cy="61"/>
              </a:xfrm>
              <a:prstGeom prst="ellipse">
                <a:avLst/>
              </a:prstGeom>
              <a:solidFill>
                <a:srgbClr val="FFFFFF"/>
              </a:solidFill>
              <a:ln w="26988" cap="rnd">
                <a:solidFill>
                  <a:srgbClr val="000000"/>
                </a:solidFill>
                <a:round/>
                <a:headEnd/>
                <a:tailEnd/>
              </a:ln>
            </p:spPr>
            <p:txBody>
              <a:bodyPr/>
              <a:lstStyle/>
              <a:p>
                <a:endParaRPr lang="en-US"/>
              </a:p>
            </p:txBody>
          </p:sp>
          <p:sp>
            <p:nvSpPr>
              <p:cNvPr id="258063" name="Oval 15"/>
              <p:cNvSpPr>
                <a:spLocks noChangeArrowheads="1"/>
              </p:cNvSpPr>
              <p:nvPr/>
            </p:nvSpPr>
            <p:spPr bwMode="auto">
              <a:xfrm>
                <a:off x="4248" y="2568"/>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258064" name="Oval 16"/>
              <p:cNvSpPr>
                <a:spLocks noChangeArrowheads="1"/>
              </p:cNvSpPr>
              <p:nvPr/>
            </p:nvSpPr>
            <p:spPr bwMode="auto">
              <a:xfrm>
                <a:off x="4026" y="2878"/>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258065" name="Oval 17"/>
              <p:cNvSpPr>
                <a:spLocks noChangeArrowheads="1"/>
              </p:cNvSpPr>
              <p:nvPr/>
            </p:nvSpPr>
            <p:spPr bwMode="auto">
              <a:xfrm>
                <a:off x="3811" y="2442"/>
                <a:ext cx="63" cy="62"/>
              </a:xfrm>
              <a:prstGeom prst="ellipse">
                <a:avLst/>
              </a:prstGeom>
              <a:solidFill>
                <a:srgbClr val="FFFFFF"/>
              </a:solidFill>
              <a:ln w="26988" cap="rnd">
                <a:solidFill>
                  <a:srgbClr val="000000"/>
                </a:solidFill>
                <a:round/>
                <a:headEnd/>
                <a:tailEnd/>
              </a:ln>
            </p:spPr>
            <p:txBody>
              <a:bodyPr/>
              <a:lstStyle/>
              <a:p>
                <a:endParaRPr lang="en-US"/>
              </a:p>
            </p:txBody>
          </p:sp>
          <p:sp>
            <p:nvSpPr>
              <p:cNvPr id="258066" name="Freeform 18"/>
              <p:cNvSpPr>
                <a:spLocks/>
              </p:cNvSpPr>
              <p:nvPr/>
            </p:nvSpPr>
            <p:spPr bwMode="auto">
              <a:xfrm flipV="1">
                <a:off x="4248" y="2764"/>
                <a:ext cx="81" cy="74"/>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67" name="Freeform 19"/>
              <p:cNvSpPr>
                <a:spLocks/>
              </p:cNvSpPr>
              <p:nvPr/>
            </p:nvSpPr>
            <p:spPr bwMode="auto">
              <a:xfrm flipV="1">
                <a:off x="4848" y="2612"/>
                <a:ext cx="80"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68" name="Freeform 20"/>
              <p:cNvSpPr>
                <a:spLocks/>
              </p:cNvSpPr>
              <p:nvPr/>
            </p:nvSpPr>
            <p:spPr bwMode="auto">
              <a:xfrm flipV="1">
                <a:off x="4701" y="2816"/>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69" name="Freeform 21"/>
              <p:cNvSpPr>
                <a:spLocks/>
              </p:cNvSpPr>
              <p:nvPr/>
            </p:nvSpPr>
            <p:spPr bwMode="auto">
              <a:xfrm flipV="1">
                <a:off x="4175" y="2311"/>
                <a:ext cx="81" cy="74"/>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0" name="Freeform 22"/>
              <p:cNvSpPr>
                <a:spLocks/>
              </p:cNvSpPr>
              <p:nvPr/>
            </p:nvSpPr>
            <p:spPr bwMode="auto">
              <a:xfrm flipV="1">
                <a:off x="4916" y="2706"/>
                <a:ext cx="81" cy="74"/>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1" name="Freeform 23"/>
              <p:cNvSpPr>
                <a:spLocks/>
              </p:cNvSpPr>
              <p:nvPr/>
            </p:nvSpPr>
            <p:spPr bwMode="auto">
              <a:xfrm flipV="1">
                <a:off x="4364" y="2154"/>
                <a:ext cx="81" cy="73"/>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2" name="Freeform 24"/>
              <p:cNvSpPr>
                <a:spLocks/>
              </p:cNvSpPr>
              <p:nvPr/>
            </p:nvSpPr>
            <p:spPr bwMode="auto">
              <a:xfrm flipV="1">
                <a:off x="4359" y="2572"/>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3" name="Freeform 25"/>
              <p:cNvSpPr>
                <a:spLocks/>
              </p:cNvSpPr>
              <p:nvPr/>
            </p:nvSpPr>
            <p:spPr bwMode="auto">
              <a:xfrm flipV="1">
                <a:off x="4415" y="2322"/>
                <a:ext cx="80"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4" name="Freeform 26"/>
              <p:cNvSpPr>
                <a:spLocks/>
              </p:cNvSpPr>
              <p:nvPr/>
            </p:nvSpPr>
            <p:spPr bwMode="auto">
              <a:xfrm flipV="1">
                <a:off x="4064" y="2185"/>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5" name="Freeform 27"/>
              <p:cNvSpPr>
                <a:spLocks/>
              </p:cNvSpPr>
              <p:nvPr/>
            </p:nvSpPr>
            <p:spPr bwMode="auto">
              <a:xfrm flipV="1">
                <a:off x="4275" y="2054"/>
                <a:ext cx="80"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6" name="Freeform 28"/>
              <p:cNvSpPr>
                <a:spLocks/>
              </p:cNvSpPr>
              <p:nvPr/>
            </p:nvSpPr>
            <p:spPr bwMode="auto">
              <a:xfrm flipV="1">
                <a:off x="4644" y="1931"/>
                <a:ext cx="81"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7" name="Freeform 29"/>
              <p:cNvSpPr>
                <a:spLocks/>
              </p:cNvSpPr>
              <p:nvPr/>
            </p:nvSpPr>
            <p:spPr bwMode="auto">
              <a:xfrm flipV="1">
                <a:off x="4423" y="2250"/>
                <a:ext cx="80"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8" name="Freeform 30"/>
              <p:cNvSpPr>
                <a:spLocks/>
              </p:cNvSpPr>
              <p:nvPr/>
            </p:nvSpPr>
            <p:spPr bwMode="auto">
              <a:xfrm flipV="1">
                <a:off x="4862" y="2099"/>
                <a:ext cx="79" cy="73"/>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79" name="Line 31"/>
              <p:cNvSpPr>
                <a:spLocks noChangeShapeType="1"/>
              </p:cNvSpPr>
              <p:nvPr/>
            </p:nvSpPr>
            <p:spPr bwMode="auto">
              <a:xfrm>
                <a:off x="3169" y="3718"/>
                <a:ext cx="2225" cy="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8080" name="Freeform 32"/>
              <p:cNvSpPr>
                <a:spLocks/>
              </p:cNvSpPr>
              <p:nvPr/>
            </p:nvSpPr>
            <p:spPr bwMode="auto">
              <a:xfrm flipV="1">
                <a:off x="5370" y="3692"/>
                <a:ext cx="70" cy="51"/>
              </a:xfrm>
              <a:custGeom>
                <a:avLst/>
                <a:gdLst>
                  <a:gd name="T0" fmla="*/ 0 w 60"/>
                  <a:gd name="T1" fmla="*/ 45 h 45"/>
                  <a:gd name="T2" fmla="*/ 60 w 60"/>
                  <a:gd name="T3" fmla="*/ 22 h 45"/>
                  <a:gd name="T4" fmla="*/ 0 w 60"/>
                  <a:gd name="T5" fmla="*/ 0 h 45"/>
                  <a:gd name="T6" fmla="*/ 21 w 60"/>
                  <a:gd name="T7" fmla="*/ 22 h 45"/>
                  <a:gd name="T8" fmla="*/ 0 w 60"/>
                  <a:gd name="T9" fmla="*/ 45 h 45"/>
                </a:gdLst>
                <a:ahLst/>
                <a:cxnLst>
                  <a:cxn ang="0">
                    <a:pos x="T0" y="T1"/>
                  </a:cxn>
                  <a:cxn ang="0">
                    <a:pos x="T2" y="T3"/>
                  </a:cxn>
                  <a:cxn ang="0">
                    <a:pos x="T4" y="T5"/>
                  </a:cxn>
                  <a:cxn ang="0">
                    <a:pos x="T6" y="T7"/>
                  </a:cxn>
                  <a:cxn ang="0">
                    <a:pos x="T8" y="T9"/>
                  </a:cxn>
                </a:cxnLst>
                <a:rect l="0" t="0" r="r" b="b"/>
                <a:pathLst>
                  <a:path w="60" h="45">
                    <a:moveTo>
                      <a:pt x="0" y="45"/>
                    </a:moveTo>
                    <a:lnTo>
                      <a:pt x="60" y="22"/>
                    </a:lnTo>
                    <a:lnTo>
                      <a:pt x="0" y="0"/>
                    </a:lnTo>
                    <a:lnTo>
                      <a:pt x="21" y="22"/>
                    </a:lnTo>
                    <a:lnTo>
                      <a:pt x="0" y="45"/>
                    </a:lnTo>
                    <a:close/>
                  </a:path>
                </a:pathLst>
              </a:custGeom>
              <a:solidFill>
                <a:srgbClr val="000000"/>
              </a:solidFill>
              <a:ln w="0" cap="rnd">
                <a:solidFill>
                  <a:srgbClr val="000000"/>
                </a:solidFill>
                <a:prstDash val="solid"/>
                <a:round/>
                <a:headEnd/>
                <a:tailEnd/>
              </a:ln>
            </p:spPr>
            <p:txBody>
              <a:bodyPr/>
              <a:lstStyle/>
              <a:p>
                <a:endParaRPr lang="en-US"/>
              </a:p>
            </p:txBody>
          </p:sp>
          <p:sp>
            <p:nvSpPr>
              <p:cNvPr id="258081" name="Line 33"/>
              <p:cNvSpPr>
                <a:spLocks noChangeShapeType="1"/>
              </p:cNvSpPr>
              <p:nvPr/>
            </p:nvSpPr>
            <p:spPr bwMode="auto">
              <a:xfrm flipV="1">
                <a:off x="3169" y="1578"/>
                <a:ext cx="1" cy="214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8082" name="Freeform 34"/>
              <p:cNvSpPr>
                <a:spLocks/>
              </p:cNvSpPr>
              <p:nvPr/>
            </p:nvSpPr>
            <p:spPr bwMode="auto">
              <a:xfrm flipV="1">
                <a:off x="3143" y="1534"/>
                <a:ext cx="53" cy="68"/>
              </a:xfrm>
              <a:custGeom>
                <a:avLst/>
                <a:gdLst>
                  <a:gd name="T0" fmla="*/ 0 w 45"/>
                  <a:gd name="T1" fmla="*/ 0 h 60"/>
                  <a:gd name="T2" fmla="*/ 22 w 45"/>
                  <a:gd name="T3" fmla="*/ 60 h 60"/>
                  <a:gd name="T4" fmla="*/ 45 w 45"/>
                  <a:gd name="T5" fmla="*/ 0 h 60"/>
                  <a:gd name="T6" fmla="*/ 22 w 45"/>
                  <a:gd name="T7" fmla="*/ 21 h 60"/>
                  <a:gd name="T8" fmla="*/ 0 w 45"/>
                  <a:gd name="T9" fmla="*/ 0 h 60"/>
                </a:gdLst>
                <a:ahLst/>
                <a:cxnLst>
                  <a:cxn ang="0">
                    <a:pos x="T0" y="T1"/>
                  </a:cxn>
                  <a:cxn ang="0">
                    <a:pos x="T2" y="T3"/>
                  </a:cxn>
                  <a:cxn ang="0">
                    <a:pos x="T4" y="T5"/>
                  </a:cxn>
                  <a:cxn ang="0">
                    <a:pos x="T6" y="T7"/>
                  </a:cxn>
                  <a:cxn ang="0">
                    <a:pos x="T8" y="T9"/>
                  </a:cxn>
                </a:cxnLst>
                <a:rect l="0" t="0" r="r" b="b"/>
                <a:pathLst>
                  <a:path w="45" h="60">
                    <a:moveTo>
                      <a:pt x="0" y="0"/>
                    </a:moveTo>
                    <a:lnTo>
                      <a:pt x="22" y="60"/>
                    </a:lnTo>
                    <a:lnTo>
                      <a:pt x="45" y="0"/>
                    </a:lnTo>
                    <a:lnTo>
                      <a:pt x="22" y="21"/>
                    </a:lnTo>
                    <a:lnTo>
                      <a:pt x="0" y="0"/>
                    </a:lnTo>
                    <a:close/>
                  </a:path>
                </a:pathLst>
              </a:custGeom>
              <a:solidFill>
                <a:srgbClr val="000000"/>
              </a:solidFill>
              <a:ln w="0" cap="rnd">
                <a:solidFill>
                  <a:srgbClr val="000000"/>
                </a:solidFill>
                <a:prstDash val="solid"/>
                <a:round/>
                <a:headEnd/>
                <a:tailEnd/>
              </a:ln>
            </p:spPr>
            <p:txBody>
              <a:bodyPr/>
              <a:lstStyle/>
              <a:p>
                <a:endParaRPr lang="en-US"/>
              </a:p>
            </p:txBody>
          </p:sp>
          <p:sp>
            <p:nvSpPr>
              <p:cNvPr id="258083" name="Text Box 35"/>
              <p:cNvSpPr txBox="1">
                <a:spLocks noChangeArrowheads="1"/>
              </p:cNvSpPr>
              <p:nvPr/>
            </p:nvSpPr>
            <p:spPr bwMode="auto">
              <a:xfrm>
                <a:off x="5048" y="3753"/>
                <a:ext cx="435"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1</a:t>
                </a:r>
              </a:p>
            </p:txBody>
          </p:sp>
          <p:sp>
            <p:nvSpPr>
              <p:cNvPr id="258084" name="Text Box 36"/>
              <p:cNvSpPr txBox="1">
                <a:spLocks noChangeArrowheads="1"/>
              </p:cNvSpPr>
              <p:nvPr/>
            </p:nvSpPr>
            <p:spPr bwMode="auto">
              <a:xfrm>
                <a:off x="2862" y="1562"/>
                <a:ext cx="282"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2</a:t>
                </a:r>
              </a:p>
            </p:txBody>
          </p:sp>
        </p:grpSp>
        <p:sp>
          <p:nvSpPr>
            <p:cNvPr id="258085" name="Freeform 37"/>
            <p:cNvSpPr>
              <a:spLocks/>
            </p:cNvSpPr>
            <p:nvPr/>
          </p:nvSpPr>
          <p:spPr bwMode="auto">
            <a:xfrm>
              <a:off x="3278" y="2101"/>
              <a:ext cx="2255" cy="888"/>
            </a:xfrm>
            <a:custGeom>
              <a:avLst/>
              <a:gdLst>
                <a:gd name="T0" fmla="*/ 2255 w 2255"/>
                <a:gd name="T1" fmla="*/ 747 h 888"/>
                <a:gd name="T2" fmla="*/ 1590 w 2255"/>
                <a:gd name="T3" fmla="*/ 868 h 888"/>
                <a:gd name="T4" fmla="*/ 1030 w 2255"/>
                <a:gd name="T5" fmla="*/ 868 h 888"/>
                <a:gd name="T6" fmla="*/ 916 w 2255"/>
                <a:gd name="T7" fmla="*/ 763 h 888"/>
                <a:gd name="T8" fmla="*/ 1087 w 2255"/>
                <a:gd name="T9" fmla="*/ 601 h 888"/>
                <a:gd name="T10" fmla="*/ 997 w 2255"/>
                <a:gd name="T11" fmla="*/ 406 h 888"/>
                <a:gd name="T12" fmla="*/ 551 w 2255"/>
                <a:gd name="T13" fmla="*/ 187 h 888"/>
                <a:gd name="T14" fmla="*/ 0 w 2255"/>
                <a:gd name="T15" fmla="*/ 0 h 8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55" h="888">
                  <a:moveTo>
                    <a:pt x="2255" y="747"/>
                  </a:moveTo>
                  <a:cubicBezTo>
                    <a:pt x="2024" y="797"/>
                    <a:pt x="1794" y="848"/>
                    <a:pt x="1590" y="868"/>
                  </a:cubicBezTo>
                  <a:cubicBezTo>
                    <a:pt x="1386" y="888"/>
                    <a:pt x="1142" y="885"/>
                    <a:pt x="1030" y="868"/>
                  </a:cubicBezTo>
                  <a:cubicBezTo>
                    <a:pt x="918" y="851"/>
                    <a:pt x="907" y="807"/>
                    <a:pt x="916" y="763"/>
                  </a:cubicBezTo>
                  <a:cubicBezTo>
                    <a:pt x="925" y="719"/>
                    <a:pt x="1074" y="660"/>
                    <a:pt x="1087" y="601"/>
                  </a:cubicBezTo>
                  <a:cubicBezTo>
                    <a:pt x="1100" y="542"/>
                    <a:pt x="1086" y="475"/>
                    <a:pt x="997" y="406"/>
                  </a:cubicBezTo>
                  <a:cubicBezTo>
                    <a:pt x="908" y="337"/>
                    <a:pt x="717" y="255"/>
                    <a:pt x="551" y="187"/>
                  </a:cubicBezTo>
                  <a:cubicBezTo>
                    <a:pt x="385" y="119"/>
                    <a:pt x="192" y="59"/>
                    <a:pt x="0" y="0"/>
                  </a:cubicBezTo>
                </a:path>
              </a:pathLst>
            </a:custGeom>
            <a:noFill/>
            <a:ln w="25400"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58086" name="Rectangle 38"/>
          <p:cNvSpPr>
            <a:spLocks noGrp="1" noChangeArrowheads="1"/>
          </p:cNvSpPr>
          <p:nvPr>
            <p:ph type="title"/>
          </p:nvPr>
        </p:nvSpPr>
        <p:spPr>
          <a:xfrm>
            <a:off x="927100" y="228600"/>
            <a:ext cx="7772400" cy="1143000"/>
          </a:xfrm>
        </p:spPr>
        <p:txBody>
          <a:bodyPr/>
          <a:lstStyle/>
          <a:p>
            <a:r>
              <a:rPr lang="en-US" altLang="en-US"/>
              <a:t>Fit / Robustness Tradeoff</a:t>
            </a:r>
          </a:p>
        </p:txBody>
      </p:sp>
      <p:sp>
        <p:nvSpPr>
          <p:cNvPr id="258087" name="Oval 39"/>
          <p:cNvSpPr>
            <a:spLocks noChangeArrowheads="1"/>
          </p:cNvSpPr>
          <p:nvPr/>
        </p:nvSpPr>
        <p:spPr bwMode="auto">
          <a:xfrm>
            <a:off x="1598613" y="5532438"/>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258088" name="Oval 40"/>
          <p:cNvSpPr>
            <a:spLocks noChangeArrowheads="1"/>
          </p:cNvSpPr>
          <p:nvPr/>
        </p:nvSpPr>
        <p:spPr bwMode="auto">
          <a:xfrm>
            <a:off x="1446213" y="5313363"/>
            <a:ext cx="103187" cy="96837"/>
          </a:xfrm>
          <a:prstGeom prst="ellipse">
            <a:avLst/>
          </a:prstGeom>
          <a:solidFill>
            <a:srgbClr val="FFFFFF"/>
          </a:solidFill>
          <a:ln w="26988" cap="rnd">
            <a:solidFill>
              <a:srgbClr val="000000"/>
            </a:solidFill>
            <a:round/>
            <a:headEnd/>
            <a:tailEnd/>
          </a:ln>
        </p:spPr>
        <p:txBody>
          <a:bodyPr/>
          <a:lstStyle/>
          <a:p>
            <a:endParaRPr lang="en-US"/>
          </a:p>
        </p:txBody>
      </p:sp>
      <p:sp>
        <p:nvSpPr>
          <p:cNvPr id="258089" name="Oval 41"/>
          <p:cNvSpPr>
            <a:spLocks noChangeArrowheads="1"/>
          </p:cNvSpPr>
          <p:nvPr/>
        </p:nvSpPr>
        <p:spPr bwMode="auto">
          <a:xfrm>
            <a:off x="2232025" y="5314950"/>
            <a:ext cx="100013" cy="96838"/>
          </a:xfrm>
          <a:prstGeom prst="ellipse">
            <a:avLst/>
          </a:prstGeom>
          <a:solidFill>
            <a:srgbClr val="FFFFFF"/>
          </a:solidFill>
          <a:ln w="26988" cap="rnd">
            <a:solidFill>
              <a:srgbClr val="000000"/>
            </a:solidFill>
            <a:round/>
            <a:headEnd/>
            <a:tailEnd/>
          </a:ln>
        </p:spPr>
        <p:txBody>
          <a:bodyPr/>
          <a:lstStyle/>
          <a:p>
            <a:endParaRPr lang="en-US"/>
          </a:p>
        </p:txBody>
      </p:sp>
      <p:sp>
        <p:nvSpPr>
          <p:cNvPr id="258090" name="Oval 42"/>
          <p:cNvSpPr>
            <a:spLocks noChangeArrowheads="1"/>
          </p:cNvSpPr>
          <p:nvPr/>
        </p:nvSpPr>
        <p:spPr bwMode="auto">
          <a:xfrm>
            <a:off x="1203325" y="5281613"/>
            <a:ext cx="100013" cy="98425"/>
          </a:xfrm>
          <a:prstGeom prst="ellipse">
            <a:avLst/>
          </a:prstGeom>
          <a:solidFill>
            <a:srgbClr val="FFFFFF"/>
          </a:solidFill>
          <a:ln w="26988" cap="rnd">
            <a:solidFill>
              <a:srgbClr val="000000"/>
            </a:solidFill>
            <a:round/>
            <a:headEnd/>
            <a:tailEnd/>
          </a:ln>
        </p:spPr>
        <p:txBody>
          <a:bodyPr/>
          <a:lstStyle/>
          <a:p>
            <a:endParaRPr lang="en-US"/>
          </a:p>
        </p:txBody>
      </p:sp>
      <p:sp>
        <p:nvSpPr>
          <p:cNvPr id="258091" name="Oval 43"/>
          <p:cNvSpPr>
            <a:spLocks noChangeArrowheads="1"/>
          </p:cNvSpPr>
          <p:nvPr/>
        </p:nvSpPr>
        <p:spPr bwMode="auto">
          <a:xfrm>
            <a:off x="760413" y="4660900"/>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258092" name="Oval 44"/>
          <p:cNvSpPr>
            <a:spLocks noChangeArrowheads="1"/>
          </p:cNvSpPr>
          <p:nvPr/>
        </p:nvSpPr>
        <p:spPr bwMode="auto">
          <a:xfrm>
            <a:off x="2220913" y="4325938"/>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258093" name="Oval 45"/>
          <p:cNvSpPr>
            <a:spLocks noChangeArrowheads="1"/>
          </p:cNvSpPr>
          <p:nvPr/>
        </p:nvSpPr>
        <p:spPr bwMode="auto">
          <a:xfrm>
            <a:off x="2446338" y="4764088"/>
            <a:ext cx="103187" cy="96837"/>
          </a:xfrm>
          <a:prstGeom prst="ellipse">
            <a:avLst/>
          </a:prstGeom>
          <a:solidFill>
            <a:srgbClr val="FFFFFF"/>
          </a:solidFill>
          <a:ln w="26988" cap="rnd">
            <a:solidFill>
              <a:srgbClr val="000000"/>
            </a:solidFill>
            <a:round/>
            <a:headEnd/>
            <a:tailEnd/>
          </a:ln>
        </p:spPr>
        <p:txBody>
          <a:bodyPr/>
          <a:lstStyle/>
          <a:p>
            <a:endParaRPr lang="en-US"/>
          </a:p>
        </p:txBody>
      </p:sp>
      <p:sp>
        <p:nvSpPr>
          <p:cNvPr id="258094" name="Oval 46"/>
          <p:cNvSpPr>
            <a:spLocks noChangeArrowheads="1"/>
          </p:cNvSpPr>
          <p:nvPr/>
        </p:nvSpPr>
        <p:spPr bwMode="auto">
          <a:xfrm>
            <a:off x="2200275" y="4076700"/>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258095" name="Oval 47"/>
          <p:cNvSpPr>
            <a:spLocks noChangeArrowheads="1"/>
          </p:cNvSpPr>
          <p:nvPr/>
        </p:nvSpPr>
        <p:spPr bwMode="auto">
          <a:xfrm>
            <a:off x="1847850" y="4568825"/>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258096" name="Freeform 48"/>
          <p:cNvSpPr>
            <a:spLocks/>
          </p:cNvSpPr>
          <p:nvPr/>
        </p:nvSpPr>
        <p:spPr bwMode="auto">
          <a:xfrm flipV="1">
            <a:off x="2200275" y="4387850"/>
            <a:ext cx="128588" cy="117475"/>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97" name="Freeform 49"/>
          <p:cNvSpPr>
            <a:spLocks/>
          </p:cNvSpPr>
          <p:nvPr/>
        </p:nvSpPr>
        <p:spPr bwMode="auto">
          <a:xfrm flipV="1">
            <a:off x="3152775" y="4146550"/>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98" name="Freeform 50"/>
          <p:cNvSpPr>
            <a:spLocks/>
          </p:cNvSpPr>
          <p:nvPr/>
        </p:nvSpPr>
        <p:spPr bwMode="auto">
          <a:xfrm flipV="1">
            <a:off x="3260725" y="4295775"/>
            <a:ext cx="128588" cy="117475"/>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099" name="Freeform 51"/>
          <p:cNvSpPr>
            <a:spLocks/>
          </p:cNvSpPr>
          <p:nvPr/>
        </p:nvSpPr>
        <p:spPr bwMode="auto">
          <a:xfrm flipV="1">
            <a:off x="2384425" y="3419475"/>
            <a:ext cx="128588" cy="115888"/>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00" name="Freeform 52"/>
          <p:cNvSpPr>
            <a:spLocks/>
          </p:cNvSpPr>
          <p:nvPr/>
        </p:nvSpPr>
        <p:spPr bwMode="auto">
          <a:xfrm flipV="1">
            <a:off x="2376488" y="408305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01" name="Freeform 53"/>
          <p:cNvSpPr>
            <a:spLocks/>
          </p:cNvSpPr>
          <p:nvPr/>
        </p:nvSpPr>
        <p:spPr bwMode="auto">
          <a:xfrm flipV="1">
            <a:off x="2465388" y="368617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02" name="Freeform 54"/>
          <p:cNvSpPr>
            <a:spLocks/>
          </p:cNvSpPr>
          <p:nvPr/>
        </p:nvSpPr>
        <p:spPr bwMode="auto">
          <a:xfrm flipV="1">
            <a:off x="1908175" y="3468688"/>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03" name="Freeform 55"/>
          <p:cNvSpPr>
            <a:spLocks/>
          </p:cNvSpPr>
          <p:nvPr/>
        </p:nvSpPr>
        <p:spPr bwMode="auto">
          <a:xfrm flipV="1">
            <a:off x="2243138" y="326072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04" name="Freeform 56"/>
          <p:cNvSpPr>
            <a:spLocks/>
          </p:cNvSpPr>
          <p:nvPr/>
        </p:nvSpPr>
        <p:spPr bwMode="auto">
          <a:xfrm flipV="1">
            <a:off x="2828925" y="3065463"/>
            <a:ext cx="128588"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05" name="Freeform 57"/>
          <p:cNvSpPr>
            <a:spLocks/>
          </p:cNvSpPr>
          <p:nvPr/>
        </p:nvSpPr>
        <p:spPr bwMode="auto">
          <a:xfrm flipV="1">
            <a:off x="2478088" y="357187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06" name="Freeform 58"/>
          <p:cNvSpPr>
            <a:spLocks/>
          </p:cNvSpPr>
          <p:nvPr/>
        </p:nvSpPr>
        <p:spPr bwMode="auto">
          <a:xfrm flipV="1">
            <a:off x="3175000" y="3332163"/>
            <a:ext cx="125413" cy="115887"/>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07" name="Line 59"/>
          <p:cNvSpPr>
            <a:spLocks noChangeShapeType="1"/>
          </p:cNvSpPr>
          <p:nvPr/>
        </p:nvSpPr>
        <p:spPr bwMode="auto">
          <a:xfrm>
            <a:off x="487363" y="5902325"/>
            <a:ext cx="3532187" cy="0"/>
          </a:xfrm>
          <a:prstGeom prst="line">
            <a:avLst/>
          </a:prstGeom>
          <a:noFill/>
          <a:ln w="27051" cap="rnd">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58108" name="Line 60"/>
          <p:cNvSpPr>
            <a:spLocks noChangeShapeType="1"/>
          </p:cNvSpPr>
          <p:nvPr/>
        </p:nvSpPr>
        <p:spPr bwMode="auto">
          <a:xfrm flipV="1">
            <a:off x="487363" y="2505075"/>
            <a:ext cx="1587" cy="339725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8109" name="Freeform 61"/>
          <p:cNvSpPr>
            <a:spLocks/>
          </p:cNvSpPr>
          <p:nvPr/>
        </p:nvSpPr>
        <p:spPr bwMode="auto">
          <a:xfrm flipV="1">
            <a:off x="446088" y="2435225"/>
            <a:ext cx="84137" cy="107950"/>
          </a:xfrm>
          <a:custGeom>
            <a:avLst/>
            <a:gdLst>
              <a:gd name="T0" fmla="*/ 0 w 45"/>
              <a:gd name="T1" fmla="*/ 0 h 60"/>
              <a:gd name="T2" fmla="*/ 22 w 45"/>
              <a:gd name="T3" fmla="*/ 60 h 60"/>
              <a:gd name="T4" fmla="*/ 45 w 45"/>
              <a:gd name="T5" fmla="*/ 0 h 60"/>
              <a:gd name="T6" fmla="*/ 22 w 45"/>
              <a:gd name="T7" fmla="*/ 21 h 60"/>
              <a:gd name="T8" fmla="*/ 0 w 45"/>
              <a:gd name="T9" fmla="*/ 0 h 60"/>
            </a:gdLst>
            <a:ahLst/>
            <a:cxnLst>
              <a:cxn ang="0">
                <a:pos x="T0" y="T1"/>
              </a:cxn>
              <a:cxn ang="0">
                <a:pos x="T2" y="T3"/>
              </a:cxn>
              <a:cxn ang="0">
                <a:pos x="T4" y="T5"/>
              </a:cxn>
              <a:cxn ang="0">
                <a:pos x="T6" y="T7"/>
              </a:cxn>
              <a:cxn ang="0">
                <a:pos x="T8" y="T9"/>
              </a:cxn>
            </a:cxnLst>
            <a:rect l="0" t="0" r="r" b="b"/>
            <a:pathLst>
              <a:path w="45" h="60">
                <a:moveTo>
                  <a:pt x="0" y="0"/>
                </a:moveTo>
                <a:lnTo>
                  <a:pt x="22" y="60"/>
                </a:lnTo>
                <a:lnTo>
                  <a:pt x="45" y="0"/>
                </a:lnTo>
                <a:lnTo>
                  <a:pt x="22" y="21"/>
                </a:lnTo>
                <a:lnTo>
                  <a:pt x="0" y="0"/>
                </a:lnTo>
                <a:close/>
              </a:path>
            </a:pathLst>
          </a:custGeom>
          <a:solidFill>
            <a:srgbClr val="000000"/>
          </a:solidFill>
          <a:ln w="0" cap="rnd">
            <a:solidFill>
              <a:srgbClr val="000000"/>
            </a:solidFill>
            <a:prstDash val="solid"/>
            <a:round/>
            <a:headEnd/>
            <a:tailEnd/>
          </a:ln>
        </p:spPr>
        <p:txBody>
          <a:bodyPr/>
          <a:lstStyle/>
          <a:p>
            <a:endParaRPr lang="en-US"/>
          </a:p>
        </p:txBody>
      </p:sp>
      <p:sp>
        <p:nvSpPr>
          <p:cNvPr id="258110" name="Text Box 62"/>
          <p:cNvSpPr txBox="1">
            <a:spLocks noChangeArrowheads="1"/>
          </p:cNvSpPr>
          <p:nvPr/>
        </p:nvSpPr>
        <p:spPr bwMode="auto">
          <a:xfrm>
            <a:off x="3470275" y="5957888"/>
            <a:ext cx="690563"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1</a:t>
            </a:r>
          </a:p>
        </p:txBody>
      </p:sp>
      <p:sp>
        <p:nvSpPr>
          <p:cNvPr id="258111" name="Text Box 63"/>
          <p:cNvSpPr txBox="1">
            <a:spLocks noChangeArrowheads="1"/>
          </p:cNvSpPr>
          <p:nvPr/>
        </p:nvSpPr>
        <p:spPr bwMode="auto">
          <a:xfrm>
            <a:off x="0" y="2479675"/>
            <a:ext cx="447675"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2</a:t>
            </a:r>
          </a:p>
        </p:txBody>
      </p:sp>
      <p:sp>
        <p:nvSpPr>
          <p:cNvPr id="258112" name="Line 64"/>
          <p:cNvSpPr>
            <a:spLocks noChangeShapeType="1"/>
          </p:cNvSpPr>
          <p:nvPr/>
        </p:nvSpPr>
        <p:spPr bwMode="auto">
          <a:xfrm>
            <a:off x="1223963" y="2549525"/>
            <a:ext cx="2049462" cy="332105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113" name="Oval 65"/>
          <p:cNvSpPr>
            <a:spLocks noChangeArrowheads="1"/>
          </p:cNvSpPr>
          <p:nvPr/>
        </p:nvSpPr>
        <p:spPr bwMode="auto">
          <a:xfrm>
            <a:off x="971550" y="4938713"/>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258114" name="Oval 66"/>
          <p:cNvSpPr>
            <a:spLocks noChangeArrowheads="1"/>
          </p:cNvSpPr>
          <p:nvPr/>
        </p:nvSpPr>
        <p:spPr bwMode="auto">
          <a:xfrm>
            <a:off x="1852613" y="4989513"/>
            <a:ext cx="100012" cy="96837"/>
          </a:xfrm>
          <a:prstGeom prst="ellipse">
            <a:avLst/>
          </a:prstGeom>
          <a:solidFill>
            <a:srgbClr val="FFFFFF"/>
          </a:solidFill>
          <a:ln w="26988" cap="rnd">
            <a:solidFill>
              <a:srgbClr val="000000"/>
            </a:solidFill>
            <a:round/>
            <a:headEnd/>
            <a:tailEnd/>
          </a:ln>
        </p:spPr>
        <p:txBody>
          <a:bodyPr/>
          <a:lstStyle/>
          <a:p>
            <a:endParaRPr lang="en-US"/>
          </a:p>
        </p:txBody>
      </p:sp>
      <p:sp>
        <p:nvSpPr>
          <p:cNvPr id="258115" name="Oval 67"/>
          <p:cNvSpPr>
            <a:spLocks noChangeArrowheads="1"/>
          </p:cNvSpPr>
          <p:nvPr/>
        </p:nvSpPr>
        <p:spPr bwMode="auto">
          <a:xfrm>
            <a:off x="1506538" y="3876675"/>
            <a:ext cx="100012" cy="98425"/>
          </a:xfrm>
          <a:prstGeom prst="ellipse">
            <a:avLst/>
          </a:prstGeom>
          <a:solidFill>
            <a:srgbClr val="FFFFFF"/>
          </a:solidFill>
          <a:ln w="26988" cap="rnd">
            <a:solidFill>
              <a:srgbClr val="000000"/>
            </a:solidFill>
            <a:round/>
            <a:headEnd/>
            <a:tailEnd/>
          </a:ln>
        </p:spPr>
        <p:txBody>
          <a:bodyPr/>
          <a:lstStyle/>
          <a:p>
            <a:endParaRPr lang="en-US"/>
          </a:p>
        </p:txBody>
      </p:sp>
      <p:sp>
        <p:nvSpPr>
          <p:cNvPr id="258116" name="Freeform 68"/>
          <p:cNvSpPr>
            <a:spLocks/>
          </p:cNvSpPr>
          <p:nvPr/>
        </p:nvSpPr>
        <p:spPr bwMode="auto">
          <a:xfrm flipV="1">
            <a:off x="2919413" y="4470400"/>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17" name="Freeform 69"/>
          <p:cNvSpPr>
            <a:spLocks/>
          </p:cNvSpPr>
          <p:nvPr/>
        </p:nvSpPr>
        <p:spPr bwMode="auto">
          <a:xfrm flipV="1">
            <a:off x="2084388" y="3668713"/>
            <a:ext cx="128587" cy="117475"/>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8118" name="Oval 70"/>
          <p:cNvSpPr>
            <a:spLocks noChangeArrowheads="1"/>
          </p:cNvSpPr>
          <p:nvPr/>
        </p:nvSpPr>
        <p:spPr bwMode="auto">
          <a:xfrm>
            <a:off x="2009775" y="4411663"/>
            <a:ext cx="101600" cy="96837"/>
          </a:xfrm>
          <a:prstGeom prst="ellipse">
            <a:avLst/>
          </a:prstGeom>
          <a:solidFill>
            <a:srgbClr val="FFFFFF"/>
          </a:solidFill>
          <a:ln w="26988" cap="rnd">
            <a:solidFill>
              <a:srgbClr val="000000"/>
            </a:solidFill>
            <a:round/>
            <a:headEnd/>
            <a:tailEnd/>
          </a:ln>
        </p:spPr>
        <p:txBody>
          <a:bodyPr/>
          <a:lstStyle/>
          <a:p>
            <a:endParaRPr lang="en-US"/>
          </a:p>
        </p:txBody>
      </p:sp>
      <p:sp>
        <p:nvSpPr>
          <p:cNvPr id="2" name="Slide Number Placeholder 1"/>
          <p:cNvSpPr>
            <a:spLocks noGrp="1"/>
          </p:cNvSpPr>
          <p:nvPr>
            <p:ph type="sldNum" sz="quarter" idx="12"/>
          </p:nvPr>
        </p:nvSpPr>
        <p:spPr/>
        <p:txBody>
          <a:bodyPr/>
          <a:lstStyle/>
          <a:p>
            <a:fld id="{DF7AE947-2A1D-49DB-AAF9-66B4A4AB3439}" type="slidenum">
              <a:rPr lang="en-US" smtClean="0"/>
              <a:t>8</a:t>
            </a:fld>
            <a:endParaRPr lang="en-US"/>
          </a:p>
        </p:txBody>
      </p:sp>
    </p:spTree>
    <p:extLst>
      <p:ext uri="{BB962C8B-B14F-4D97-AF65-F5344CB8AC3E}">
        <p14:creationId xmlns:p14="http://schemas.microsoft.com/office/powerpoint/2010/main" val="5453082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8663" name="Object 7"/>
          <p:cNvGraphicFramePr>
            <a:graphicFrameLocks noChangeAspect="1"/>
          </p:cNvGraphicFramePr>
          <p:nvPr/>
        </p:nvGraphicFramePr>
        <p:xfrm>
          <a:off x="-1057275" y="1660525"/>
          <a:ext cx="10201275" cy="5197475"/>
        </p:xfrm>
        <a:graphic>
          <a:graphicData uri="http://schemas.openxmlformats.org/presentationml/2006/ole">
            <mc:AlternateContent xmlns:mc="http://schemas.openxmlformats.org/markup-compatibility/2006">
              <mc:Choice xmlns:v="urn:schemas-microsoft-com:vml" Requires="v">
                <p:oleObj spid="_x0000_s4223" name="Bitmap Image" r:id="rId3" imgW="6180952" imgH="2991268" progId="Paint.Picture">
                  <p:embed/>
                </p:oleObj>
              </mc:Choice>
              <mc:Fallback>
                <p:oleObj name="Bitmap Image" r:id="rId3" imgW="6180952" imgH="299126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7275" y="1660525"/>
                        <a:ext cx="10201275" cy="519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8658" name="Rectangle 2"/>
          <p:cNvSpPr>
            <a:spLocks noGrp="1" noChangeArrowheads="1"/>
          </p:cNvSpPr>
          <p:nvPr>
            <p:ph type="title"/>
          </p:nvPr>
        </p:nvSpPr>
        <p:spPr>
          <a:xfrm>
            <a:off x="876300" y="241300"/>
            <a:ext cx="7772400" cy="1143000"/>
          </a:xfrm>
        </p:spPr>
        <p:txBody>
          <a:bodyPr/>
          <a:lstStyle/>
          <a:p>
            <a:r>
              <a:rPr lang="en-US" altLang="en-US"/>
              <a:t>The Power of Amnesia</a:t>
            </a:r>
          </a:p>
        </p:txBody>
      </p:sp>
      <p:sp>
        <p:nvSpPr>
          <p:cNvPr id="198662" name="Rectangle 6"/>
          <p:cNvSpPr>
            <a:spLocks noChangeArrowheads="1"/>
          </p:cNvSpPr>
          <p:nvPr/>
        </p:nvSpPr>
        <p:spPr bwMode="auto">
          <a:xfrm>
            <a:off x="0" y="1639888"/>
            <a:ext cx="9144000" cy="5218112"/>
          </a:xfrm>
          <a:prstGeom prst="rect">
            <a:avLst/>
          </a:prstGeom>
          <a:solidFill>
            <a:schemeClr val="bg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659" name="Rectangle 3"/>
          <p:cNvSpPr>
            <a:spLocks noGrp="1" noChangeArrowheads="1"/>
          </p:cNvSpPr>
          <p:nvPr>
            <p:ph type="body" idx="1"/>
          </p:nvPr>
        </p:nvSpPr>
        <p:spPr>
          <a:xfrm>
            <a:off x="585788" y="2130425"/>
            <a:ext cx="8007350" cy="4249738"/>
          </a:xfrm>
        </p:spPr>
        <p:txBody>
          <a:bodyPr/>
          <a:lstStyle/>
          <a:p>
            <a:r>
              <a:rPr lang="en-US" altLang="en-US">
                <a:latin typeface="Tahoma" pitchFamily="34" charset="0"/>
                <a:cs typeface="Tahoma" pitchFamily="34" charset="0"/>
              </a:rPr>
              <a:t>The human </a:t>
            </a:r>
            <a:r>
              <a:rPr lang="en-US" altLang="en-US" b="1">
                <a:solidFill>
                  <a:srgbClr val="000000"/>
                </a:solidFill>
                <a:latin typeface="Tahoma" pitchFamily="34" charset="0"/>
                <a:cs typeface="Tahoma" pitchFamily="34" charset="0"/>
              </a:rPr>
              <a:t>brain</a:t>
            </a:r>
            <a:r>
              <a:rPr lang="en-US" altLang="en-US">
                <a:latin typeface="Tahoma" pitchFamily="34" charset="0"/>
                <a:cs typeface="Tahoma" pitchFamily="34" charset="0"/>
              </a:rPr>
              <a:t> is made out of billions of cells or Neurons, which are highly interconnected by synapses.</a:t>
            </a:r>
          </a:p>
          <a:p>
            <a:r>
              <a:rPr lang="en-US" altLang="en-US">
                <a:latin typeface="Tahoma" pitchFamily="34" charset="0"/>
                <a:cs typeface="Tahoma" pitchFamily="34" charset="0"/>
              </a:rPr>
              <a:t>Exposure to enriched environments with extra sensory and social stimulation enhances the </a:t>
            </a:r>
            <a:r>
              <a:rPr lang="en-US" altLang="en-US" b="1">
                <a:solidFill>
                  <a:srgbClr val="000000"/>
                </a:solidFill>
                <a:latin typeface="Tahoma" pitchFamily="34" charset="0"/>
                <a:cs typeface="Tahoma" pitchFamily="34" charset="0"/>
              </a:rPr>
              <a:t>connectivity</a:t>
            </a:r>
            <a:r>
              <a:rPr lang="en-US" altLang="en-US">
                <a:latin typeface="Tahoma" pitchFamily="34" charset="0"/>
                <a:cs typeface="Tahoma" pitchFamily="34" charset="0"/>
              </a:rPr>
              <a:t> of the synapses, but children and adolescents can lose them up to 20 million per day.</a:t>
            </a:r>
            <a:endParaRPr lang="en-US" altLang="en-US"/>
          </a:p>
          <a:p>
            <a:endParaRPr lang="en-US" altLang="en-US"/>
          </a:p>
        </p:txBody>
      </p:sp>
    </p:spTree>
    <p:extLst>
      <p:ext uri="{BB962C8B-B14F-4D97-AF65-F5344CB8AC3E}">
        <p14:creationId xmlns:p14="http://schemas.microsoft.com/office/powerpoint/2010/main" val="3394292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13258</TotalTime>
  <Words>1684</Words>
  <Application>Microsoft Office PowerPoint</Application>
  <PresentationFormat>On-screen Show (4:3)</PresentationFormat>
  <Paragraphs>453</Paragraphs>
  <Slides>36</Slides>
  <Notes>14</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36</vt:i4>
      </vt:variant>
    </vt:vector>
  </HeadingPairs>
  <TitlesOfParts>
    <vt:vector size="39" baseType="lpstr">
      <vt:lpstr>Office Theme</vt:lpstr>
      <vt:lpstr>Bitmap Image</vt:lpstr>
      <vt:lpstr>Picture</vt:lpstr>
      <vt:lpstr>UCB - CS189 Introduction to Machine Learning Fall 2015 Lecture 5: Shrinkage</vt:lpstr>
      <vt:lpstr>Come to my office hours… Wed 2:30-4:30 Soda 329</vt:lpstr>
      <vt:lpstr>PowerPoint Presentation</vt:lpstr>
      <vt:lpstr>Math prerequisites</vt:lpstr>
      <vt:lpstr>Fit / Robustness Tradeoff</vt:lpstr>
      <vt:lpstr>Reasons for non-linear separability</vt:lpstr>
      <vt:lpstr>Ockham’s Razor </vt:lpstr>
      <vt:lpstr>Fit / Robustness Tradeoff</vt:lpstr>
      <vt:lpstr>The Power of Amnesia</vt:lpstr>
      <vt:lpstr>Artificial Neurons</vt:lpstr>
      <vt:lpstr>Hebb’s Rule</vt:lpstr>
      <vt:lpstr>Weight Decay</vt:lpstr>
      <vt:lpstr>Weight Decay for MLP</vt:lpstr>
      <vt:lpstr>Notion of “Risk” </vt:lpstr>
      <vt:lpstr>Notion of “Risk” </vt:lpstr>
      <vt:lpstr>Risk Minimization</vt:lpstr>
      <vt:lpstr>Approximations of R[f] (generalization error)</vt:lpstr>
      <vt:lpstr>Approximations of R[f] (generalization error)</vt:lpstr>
      <vt:lpstr>Structural Risk Minimization</vt:lpstr>
      <vt:lpstr>SRM Example (linear model)</vt:lpstr>
      <vt:lpstr>Gradient Descent</vt:lpstr>
      <vt:lpstr>Example: Mean square error: (1/N) Sk=1:N ( f(xk) - yk )2  </vt:lpstr>
      <vt:lpstr>Contour maps</vt:lpstr>
      <vt:lpstr>Shrinkage justified</vt:lpstr>
      <vt:lpstr>Multiple Structures</vt:lpstr>
      <vt:lpstr>Loss Functions</vt:lpstr>
      <vt:lpstr>Maximizing the margin</vt:lpstr>
      <vt:lpstr>Linking geometrical  and functional margin</vt:lpstr>
      <vt:lpstr>Equivalent formulations</vt:lpstr>
      <vt:lpstr>Optimum margin</vt:lpstr>
      <vt:lpstr>Large margin Perceptron  with weight decay = soft margin</vt:lpstr>
      <vt:lpstr>Soft Margin Compromise</vt:lpstr>
      <vt:lpstr>Soft Margin Compromise</vt:lpstr>
      <vt:lpstr>Hyper-parameter Selection</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CS189 Introduction to Machine Learning Fall 2015</dc:title>
  <dc:creator>Windows User</dc:creator>
  <cp:lastModifiedBy>Windows User</cp:lastModifiedBy>
  <cp:revision>215</cp:revision>
  <dcterms:created xsi:type="dcterms:W3CDTF">2015-08-27T16:47:59Z</dcterms:created>
  <dcterms:modified xsi:type="dcterms:W3CDTF">2015-09-11T19:55:10Z</dcterms:modified>
</cp:coreProperties>
</file>