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324" r:id="rId2"/>
    <p:sldId id="325" r:id="rId3"/>
    <p:sldId id="319" r:id="rId4"/>
    <p:sldId id="399" r:id="rId5"/>
    <p:sldId id="420" r:id="rId6"/>
    <p:sldId id="423" r:id="rId7"/>
    <p:sldId id="411" r:id="rId8"/>
    <p:sldId id="430" r:id="rId9"/>
    <p:sldId id="432" r:id="rId10"/>
    <p:sldId id="433" r:id="rId11"/>
    <p:sldId id="424" r:id="rId12"/>
    <p:sldId id="426" r:id="rId13"/>
    <p:sldId id="427" r:id="rId14"/>
    <p:sldId id="441" r:id="rId15"/>
    <p:sldId id="434" r:id="rId16"/>
    <p:sldId id="438" r:id="rId17"/>
    <p:sldId id="439" r:id="rId18"/>
    <p:sldId id="435" r:id="rId19"/>
    <p:sldId id="436" r:id="rId20"/>
    <p:sldId id="437" r:id="rId21"/>
    <p:sldId id="447" r:id="rId22"/>
    <p:sldId id="442" r:id="rId23"/>
    <p:sldId id="381" r:id="rId24"/>
    <p:sldId id="388" r:id="rId25"/>
    <p:sldId id="385" r:id="rId26"/>
    <p:sldId id="443" r:id="rId27"/>
    <p:sldId id="395" r:id="rId28"/>
    <p:sldId id="444" r:id="rId29"/>
    <p:sldId id="390" r:id="rId30"/>
    <p:sldId id="445" r:id="rId31"/>
    <p:sldId id="446" r:id="rId32"/>
    <p:sldId id="409" r:id="rId33"/>
    <p:sldId id="410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285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AA565-E39D-4D55-9E1D-9A127CB0391F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D31FD-25D5-435C-88A1-E15968FAA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9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45CB72-9B6B-496E-956D-E3AA3B270CCB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033" y="4343875"/>
            <a:ext cx="5027934" cy="411416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30" tIns="45715" rIns="91430" bIns="45715"/>
          <a:lstStyle/>
          <a:p>
            <a:r>
              <a:rPr lang="fr-FR" altLang="en-US"/>
              <a:t>Which one is best : linear or non-linear</a:t>
            </a:r>
          </a:p>
          <a:p>
            <a:r>
              <a:rPr lang="fr-FR" altLang="en-US"/>
              <a:t>The decision comes when we see new data</a:t>
            </a:r>
          </a:p>
          <a:p>
            <a:r>
              <a:rPr lang="fr-FR" altLang="en-US"/>
              <a:t>Very often the simplest model is better</a:t>
            </a:r>
          </a:p>
          <a:p>
            <a:r>
              <a:rPr lang="fr-FR" altLang="en-US"/>
              <a:t>This principle is implemented in Learning Theory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45CB72-9B6B-496E-956D-E3AA3B270CCB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033" y="4343875"/>
            <a:ext cx="5027934" cy="411416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30" tIns="45715" rIns="91430" bIns="45715"/>
          <a:lstStyle/>
          <a:p>
            <a:r>
              <a:rPr lang="fr-FR" altLang="en-US"/>
              <a:t>Which one is best : linear or non-linear</a:t>
            </a:r>
          </a:p>
          <a:p>
            <a:r>
              <a:rPr lang="fr-FR" altLang="en-US"/>
              <a:t>The decision comes when we see new data</a:t>
            </a:r>
          </a:p>
          <a:p>
            <a:r>
              <a:rPr lang="fr-FR" altLang="en-US"/>
              <a:t>Very often the simplest model is better</a:t>
            </a:r>
          </a:p>
          <a:p>
            <a:r>
              <a:rPr lang="fr-FR" altLang="en-US"/>
              <a:t>This principle is implemented in Learning Theory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45CB72-9B6B-496E-956D-E3AA3B270CCB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033" y="4343875"/>
            <a:ext cx="5027934" cy="411416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30" tIns="45715" rIns="91430" bIns="45715"/>
          <a:lstStyle/>
          <a:p>
            <a:r>
              <a:rPr lang="fr-FR" altLang="en-US"/>
              <a:t>Which one is best : linear or non-linear</a:t>
            </a:r>
          </a:p>
          <a:p>
            <a:r>
              <a:rPr lang="fr-FR" altLang="en-US"/>
              <a:t>The decision comes when we see new data</a:t>
            </a:r>
          </a:p>
          <a:p>
            <a:r>
              <a:rPr lang="fr-FR" altLang="en-US"/>
              <a:t>Very often the simplest model is better</a:t>
            </a:r>
          </a:p>
          <a:p>
            <a:r>
              <a:rPr lang="fr-FR" altLang="en-US"/>
              <a:t>This principle is implemented in Learning Theory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E97158-43C8-4EC8-AD2C-7819EA9D7547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0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033" y="4343875"/>
            <a:ext cx="5027934" cy="411416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30" tIns="45715" rIns="91430" bIns="45715"/>
          <a:lstStyle/>
          <a:p>
            <a:r>
              <a:rPr lang="en-US" altLang="en-US" dirty="0"/>
              <a:t>The loss measures the discrepancy between the target value y and the value f(x) estimated by the model. It is connected to the “noise model”.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4365C-5872-4A32-B9BD-5D304930C50E}" type="datetime1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66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8934-DAB9-4D1E-B24E-BA5560E7C21E}" type="datetime1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88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A2F2-2F60-4C7F-A94E-46907D337253}" type="datetime1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0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3AEC3-A504-46A8-A127-D2C2BB7AF2B2}" type="datetime1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0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1708-D52C-4F64-9B62-390559229A70}" type="datetime1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4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F493-FC85-4572-9B79-860AFA600F6F}" type="datetime1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7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0276C-FD99-4F5D-B2F4-902E25269E52}" type="datetime1">
              <a:rPr lang="en-US" smtClean="0"/>
              <a:t>9/15/2015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00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5895-9F09-4756-AA93-F7488E7FAC6F}" type="datetime1">
              <a:rPr lang="en-US" smtClean="0"/>
              <a:t>9/15/2015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38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897C-CF89-430F-9CE0-175C8B149D45}" type="datetime1">
              <a:rPr lang="en-US" smtClean="0"/>
              <a:t>9/15/2015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99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BD75E-834E-4C38-8765-F85C4AD7D4C8}" type="datetime1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12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3EE8-56CE-4B58-9F9F-B1A8AB030ED0}" type="datetime1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0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7C711-5C50-4477-BA0F-AD38D3BDFF9B}" type="datetime1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AE947-2A1D-49DB-AAF9-66B4A4AB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34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12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UCB - CS189</a:t>
            </a:r>
            <a:br>
              <a:rPr lang="en-US" dirty="0" smtClean="0"/>
            </a:br>
            <a:r>
              <a:rPr lang="en-US" dirty="0" smtClean="0"/>
              <a:t>Introduction to Machine Learning</a:t>
            </a:r>
            <a:br>
              <a:rPr lang="en-US" dirty="0" smtClean="0"/>
            </a:br>
            <a:r>
              <a:rPr lang="en-US" dirty="0" smtClean="0"/>
              <a:t>Fall 2015</a:t>
            </a:r>
            <a:br>
              <a:rPr lang="en-US" dirty="0" smtClean="0"/>
            </a:br>
            <a:r>
              <a:rPr lang="en-US" dirty="0" smtClean="0">
                <a:solidFill>
                  <a:srgbClr val="C00000"/>
                </a:solidFill>
              </a:rPr>
              <a:t>Lecture 6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 smtClean="0">
                <a:solidFill>
                  <a:srgbClr val="C00000"/>
                </a:solidFill>
              </a:rPr>
              <a:t>Logistic </a:t>
            </a:r>
            <a:r>
              <a:rPr lang="en-US" dirty="0">
                <a:solidFill>
                  <a:srgbClr val="C00000"/>
                </a:solidFill>
              </a:rPr>
              <a:t>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752600"/>
          </a:xfrm>
        </p:spPr>
        <p:txBody>
          <a:bodyPr/>
          <a:lstStyle/>
          <a:p>
            <a:r>
              <a:rPr lang="en-US" dirty="0" smtClean="0"/>
              <a:t>Isabelle </a:t>
            </a:r>
            <a:r>
              <a:rPr lang="en-US" dirty="0" err="1" smtClean="0"/>
              <a:t>Guyon</a:t>
            </a:r>
            <a:endParaRPr lang="en-US" dirty="0" smtClean="0"/>
          </a:p>
          <a:p>
            <a:r>
              <a:rPr lang="en-US" dirty="0" err="1" smtClean="0"/>
              <a:t>ChaLearn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5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10</a:t>
            </a:fld>
            <a:endParaRPr lang="en-US"/>
          </a:p>
        </p:txBody>
      </p:sp>
      <p:sp>
        <p:nvSpPr>
          <p:cNvPr id="187" name="Rectangle 38"/>
          <p:cNvSpPr txBox="1">
            <a:spLocks noChangeArrowheads="1"/>
          </p:cNvSpPr>
          <p:nvPr/>
        </p:nvSpPr>
        <p:spPr>
          <a:xfrm>
            <a:off x="1079500" y="38100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Benefit 3: Move up the decision boundary</a:t>
            </a:r>
            <a:r>
              <a:rPr lang="en-US" altLang="en-US" dirty="0">
                <a:sym typeface="Symbol"/>
              </a:rPr>
              <a:t>  </a:t>
            </a:r>
            <a:r>
              <a:rPr lang="en-US" altLang="en-US" dirty="0" smtClean="0"/>
              <a:t>fewer False Negative</a:t>
            </a:r>
            <a:endParaRPr lang="en-US" altLang="en-US" dirty="0"/>
          </a:p>
        </p:txBody>
      </p:sp>
      <p:sp>
        <p:nvSpPr>
          <p:cNvPr id="284" name="Oval 39"/>
          <p:cNvSpPr>
            <a:spLocks noChangeArrowheads="1"/>
          </p:cNvSpPr>
          <p:nvPr/>
        </p:nvSpPr>
        <p:spPr bwMode="auto">
          <a:xfrm>
            <a:off x="4323086" y="5607452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5" name="Oval 40"/>
          <p:cNvSpPr>
            <a:spLocks noChangeArrowheads="1"/>
          </p:cNvSpPr>
          <p:nvPr/>
        </p:nvSpPr>
        <p:spPr bwMode="auto">
          <a:xfrm>
            <a:off x="4170686" y="5388377"/>
            <a:ext cx="103187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" name="Oval 41"/>
          <p:cNvSpPr>
            <a:spLocks noChangeArrowheads="1"/>
          </p:cNvSpPr>
          <p:nvPr/>
        </p:nvSpPr>
        <p:spPr bwMode="auto">
          <a:xfrm>
            <a:off x="4956498" y="5389964"/>
            <a:ext cx="100013" cy="96838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" name="Oval 42"/>
          <p:cNvSpPr>
            <a:spLocks noChangeArrowheads="1"/>
          </p:cNvSpPr>
          <p:nvPr/>
        </p:nvSpPr>
        <p:spPr bwMode="auto">
          <a:xfrm>
            <a:off x="3927798" y="5356627"/>
            <a:ext cx="100013" cy="98425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8" name="Oval 43"/>
          <p:cNvSpPr>
            <a:spLocks noChangeArrowheads="1"/>
          </p:cNvSpPr>
          <p:nvPr/>
        </p:nvSpPr>
        <p:spPr bwMode="auto">
          <a:xfrm>
            <a:off x="3484886" y="4735914"/>
            <a:ext cx="101600" cy="96838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9" name="Oval 44"/>
          <p:cNvSpPr>
            <a:spLocks noChangeArrowheads="1"/>
          </p:cNvSpPr>
          <p:nvPr/>
        </p:nvSpPr>
        <p:spPr bwMode="auto">
          <a:xfrm>
            <a:off x="4451673" y="4677373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0" name="Oval 45"/>
          <p:cNvSpPr>
            <a:spLocks noChangeArrowheads="1"/>
          </p:cNvSpPr>
          <p:nvPr/>
        </p:nvSpPr>
        <p:spPr bwMode="auto">
          <a:xfrm>
            <a:off x="5170811" y="4839102"/>
            <a:ext cx="103187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1" name="Oval 46"/>
          <p:cNvSpPr>
            <a:spLocks noChangeArrowheads="1"/>
          </p:cNvSpPr>
          <p:nvPr/>
        </p:nvSpPr>
        <p:spPr bwMode="auto">
          <a:xfrm>
            <a:off x="4924748" y="4151714"/>
            <a:ext cx="101600" cy="96838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2" name="Oval 47"/>
          <p:cNvSpPr>
            <a:spLocks noChangeArrowheads="1"/>
          </p:cNvSpPr>
          <p:nvPr/>
        </p:nvSpPr>
        <p:spPr bwMode="auto">
          <a:xfrm>
            <a:off x="4572323" y="4643839"/>
            <a:ext cx="101600" cy="96838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3" name="Freeform 48"/>
          <p:cNvSpPr>
            <a:spLocks/>
          </p:cNvSpPr>
          <p:nvPr/>
        </p:nvSpPr>
        <p:spPr bwMode="auto">
          <a:xfrm flipV="1">
            <a:off x="4431035" y="4739285"/>
            <a:ext cx="128588" cy="117475"/>
          </a:xfrm>
          <a:custGeom>
            <a:avLst/>
            <a:gdLst>
              <a:gd name="T0" fmla="*/ 0 w 69"/>
              <a:gd name="T1" fmla="*/ 41 h 65"/>
              <a:gd name="T2" fmla="*/ 26 w 69"/>
              <a:gd name="T3" fmla="*/ 41 h 65"/>
              <a:gd name="T4" fmla="*/ 35 w 69"/>
              <a:gd name="T5" fmla="*/ 65 h 65"/>
              <a:gd name="T6" fmla="*/ 43 w 69"/>
              <a:gd name="T7" fmla="*/ 41 h 65"/>
              <a:gd name="T8" fmla="*/ 69 w 69"/>
              <a:gd name="T9" fmla="*/ 41 h 65"/>
              <a:gd name="T10" fmla="*/ 48 w 69"/>
              <a:gd name="T11" fmla="*/ 25 h 65"/>
              <a:gd name="T12" fmla="*/ 56 w 69"/>
              <a:gd name="T13" fmla="*/ 0 h 65"/>
              <a:gd name="T14" fmla="*/ 35 w 69"/>
              <a:gd name="T15" fmla="*/ 15 h 65"/>
              <a:gd name="T16" fmla="*/ 13 w 69"/>
              <a:gd name="T17" fmla="*/ 0 h 65"/>
              <a:gd name="T18" fmla="*/ 21 w 69"/>
              <a:gd name="T19" fmla="*/ 25 h 65"/>
              <a:gd name="T20" fmla="*/ 0 w 69"/>
              <a:gd name="T21" fmla="*/ 4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" h="65">
                <a:moveTo>
                  <a:pt x="0" y="41"/>
                </a:moveTo>
                <a:lnTo>
                  <a:pt x="26" y="41"/>
                </a:lnTo>
                <a:lnTo>
                  <a:pt x="35" y="65"/>
                </a:lnTo>
                <a:lnTo>
                  <a:pt x="43" y="41"/>
                </a:lnTo>
                <a:lnTo>
                  <a:pt x="69" y="41"/>
                </a:lnTo>
                <a:lnTo>
                  <a:pt x="48" y="25"/>
                </a:lnTo>
                <a:lnTo>
                  <a:pt x="56" y="0"/>
                </a:lnTo>
                <a:lnTo>
                  <a:pt x="35" y="15"/>
                </a:lnTo>
                <a:lnTo>
                  <a:pt x="13" y="0"/>
                </a:lnTo>
                <a:lnTo>
                  <a:pt x="21" y="25"/>
                </a:lnTo>
                <a:lnTo>
                  <a:pt x="0" y="41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4" name="Freeform 51"/>
          <p:cNvSpPr>
            <a:spLocks/>
          </p:cNvSpPr>
          <p:nvPr/>
        </p:nvSpPr>
        <p:spPr bwMode="auto">
          <a:xfrm flipV="1">
            <a:off x="4822851" y="4410956"/>
            <a:ext cx="128588" cy="115888"/>
          </a:xfrm>
          <a:custGeom>
            <a:avLst/>
            <a:gdLst>
              <a:gd name="T0" fmla="*/ 0 w 69"/>
              <a:gd name="T1" fmla="*/ 40 h 65"/>
              <a:gd name="T2" fmla="*/ 26 w 69"/>
              <a:gd name="T3" fmla="*/ 40 h 65"/>
              <a:gd name="T4" fmla="*/ 35 w 69"/>
              <a:gd name="T5" fmla="*/ 65 h 65"/>
              <a:gd name="T6" fmla="*/ 43 w 69"/>
              <a:gd name="T7" fmla="*/ 40 h 65"/>
              <a:gd name="T8" fmla="*/ 69 w 69"/>
              <a:gd name="T9" fmla="*/ 40 h 65"/>
              <a:gd name="T10" fmla="*/ 48 w 69"/>
              <a:gd name="T11" fmla="*/ 25 h 65"/>
              <a:gd name="T12" fmla="*/ 56 w 69"/>
              <a:gd name="T13" fmla="*/ 0 h 65"/>
              <a:gd name="T14" fmla="*/ 35 w 69"/>
              <a:gd name="T15" fmla="*/ 15 h 65"/>
              <a:gd name="T16" fmla="*/ 13 w 69"/>
              <a:gd name="T17" fmla="*/ 0 h 65"/>
              <a:gd name="T18" fmla="*/ 21 w 69"/>
              <a:gd name="T19" fmla="*/ 25 h 65"/>
              <a:gd name="T20" fmla="*/ 0 w 69"/>
              <a:gd name="T21" fmla="*/ 4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" h="65">
                <a:moveTo>
                  <a:pt x="0" y="40"/>
                </a:moveTo>
                <a:lnTo>
                  <a:pt x="26" y="40"/>
                </a:lnTo>
                <a:lnTo>
                  <a:pt x="35" y="65"/>
                </a:lnTo>
                <a:lnTo>
                  <a:pt x="43" y="40"/>
                </a:lnTo>
                <a:lnTo>
                  <a:pt x="69" y="40"/>
                </a:lnTo>
                <a:lnTo>
                  <a:pt x="48" y="25"/>
                </a:lnTo>
                <a:lnTo>
                  <a:pt x="56" y="0"/>
                </a:lnTo>
                <a:lnTo>
                  <a:pt x="35" y="15"/>
                </a:lnTo>
                <a:lnTo>
                  <a:pt x="13" y="0"/>
                </a:lnTo>
                <a:lnTo>
                  <a:pt x="21" y="25"/>
                </a:lnTo>
                <a:lnTo>
                  <a:pt x="0" y="40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5" name="Freeform 52"/>
          <p:cNvSpPr>
            <a:spLocks/>
          </p:cNvSpPr>
          <p:nvPr/>
        </p:nvSpPr>
        <p:spPr bwMode="auto">
          <a:xfrm flipV="1">
            <a:off x="4607248" y="4434485"/>
            <a:ext cx="127000" cy="117475"/>
          </a:xfrm>
          <a:custGeom>
            <a:avLst/>
            <a:gdLst>
              <a:gd name="T0" fmla="*/ 0 w 68"/>
              <a:gd name="T1" fmla="*/ 40 h 65"/>
              <a:gd name="T2" fmla="*/ 26 w 68"/>
              <a:gd name="T3" fmla="*/ 40 h 65"/>
              <a:gd name="T4" fmla="*/ 34 w 68"/>
              <a:gd name="T5" fmla="*/ 65 h 65"/>
              <a:gd name="T6" fmla="*/ 42 w 68"/>
              <a:gd name="T7" fmla="*/ 40 h 65"/>
              <a:gd name="T8" fmla="*/ 68 w 68"/>
              <a:gd name="T9" fmla="*/ 40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0"/>
                </a:moveTo>
                <a:lnTo>
                  <a:pt x="26" y="40"/>
                </a:lnTo>
                <a:lnTo>
                  <a:pt x="34" y="65"/>
                </a:lnTo>
                <a:lnTo>
                  <a:pt x="42" y="40"/>
                </a:lnTo>
                <a:lnTo>
                  <a:pt x="68" y="40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0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6" name="Freeform 53"/>
          <p:cNvSpPr>
            <a:spLocks/>
          </p:cNvSpPr>
          <p:nvPr/>
        </p:nvSpPr>
        <p:spPr bwMode="auto">
          <a:xfrm flipV="1">
            <a:off x="4696148" y="4037610"/>
            <a:ext cx="127000" cy="117475"/>
          </a:xfrm>
          <a:custGeom>
            <a:avLst/>
            <a:gdLst>
              <a:gd name="T0" fmla="*/ 0 w 68"/>
              <a:gd name="T1" fmla="*/ 41 h 65"/>
              <a:gd name="T2" fmla="*/ 26 w 68"/>
              <a:gd name="T3" fmla="*/ 41 h 65"/>
              <a:gd name="T4" fmla="*/ 34 w 68"/>
              <a:gd name="T5" fmla="*/ 65 h 65"/>
              <a:gd name="T6" fmla="*/ 42 w 68"/>
              <a:gd name="T7" fmla="*/ 41 h 65"/>
              <a:gd name="T8" fmla="*/ 68 w 68"/>
              <a:gd name="T9" fmla="*/ 41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1"/>
                </a:moveTo>
                <a:lnTo>
                  <a:pt x="26" y="41"/>
                </a:lnTo>
                <a:lnTo>
                  <a:pt x="34" y="65"/>
                </a:lnTo>
                <a:lnTo>
                  <a:pt x="42" y="41"/>
                </a:lnTo>
                <a:lnTo>
                  <a:pt x="68" y="41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1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" name="Line 59"/>
          <p:cNvSpPr>
            <a:spLocks noChangeShapeType="1"/>
          </p:cNvSpPr>
          <p:nvPr/>
        </p:nvSpPr>
        <p:spPr bwMode="auto">
          <a:xfrm>
            <a:off x="2718123" y="6253760"/>
            <a:ext cx="3532187" cy="0"/>
          </a:xfrm>
          <a:prstGeom prst="line">
            <a:avLst/>
          </a:prstGeom>
          <a:noFill/>
          <a:ln w="27051" cap="rnd">
            <a:solidFill>
              <a:srgbClr val="00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8" name="Line 60"/>
          <p:cNvSpPr>
            <a:spLocks noChangeShapeType="1"/>
          </p:cNvSpPr>
          <p:nvPr/>
        </p:nvSpPr>
        <p:spPr bwMode="auto">
          <a:xfrm flipV="1">
            <a:off x="2718123" y="2856510"/>
            <a:ext cx="1587" cy="3397250"/>
          </a:xfrm>
          <a:prstGeom prst="line">
            <a:avLst/>
          </a:prstGeom>
          <a:noFill/>
          <a:ln w="269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" name="Freeform 61"/>
          <p:cNvSpPr>
            <a:spLocks/>
          </p:cNvSpPr>
          <p:nvPr/>
        </p:nvSpPr>
        <p:spPr bwMode="auto">
          <a:xfrm flipV="1">
            <a:off x="2676848" y="2786660"/>
            <a:ext cx="84137" cy="107950"/>
          </a:xfrm>
          <a:custGeom>
            <a:avLst/>
            <a:gdLst>
              <a:gd name="T0" fmla="*/ 0 w 45"/>
              <a:gd name="T1" fmla="*/ 0 h 60"/>
              <a:gd name="T2" fmla="*/ 22 w 45"/>
              <a:gd name="T3" fmla="*/ 60 h 60"/>
              <a:gd name="T4" fmla="*/ 45 w 45"/>
              <a:gd name="T5" fmla="*/ 0 h 60"/>
              <a:gd name="T6" fmla="*/ 22 w 45"/>
              <a:gd name="T7" fmla="*/ 21 h 60"/>
              <a:gd name="T8" fmla="*/ 0 w 45"/>
              <a:gd name="T9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60">
                <a:moveTo>
                  <a:pt x="0" y="0"/>
                </a:moveTo>
                <a:lnTo>
                  <a:pt x="22" y="60"/>
                </a:lnTo>
                <a:lnTo>
                  <a:pt x="45" y="0"/>
                </a:lnTo>
                <a:lnTo>
                  <a:pt x="22" y="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0" name="Text Box 62"/>
          <p:cNvSpPr txBox="1">
            <a:spLocks noChangeArrowheads="1"/>
          </p:cNvSpPr>
          <p:nvPr/>
        </p:nvSpPr>
        <p:spPr bwMode="auto">
          <a:xfrm>
            <a:off x="5701035" y="6309323"/>
            <a:ext cx="690563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latin typeface="Arial" pitchFamily="34" charset="0"/>
              </a:rPr>
              <a:t>x</a:t>
            </a:r>
            <a:r>
              <a:rPr lang="en-US" altLang="en-US" sz="2000" baseline="-25000" dirty="0">
                <a:latin typeface="Arial" pitchFamily="34" charset="0"/>
              </a:rPr>
              <a:t>1</a:t>
            </a:r>
          </a:p>
        </p:txBody>
      </p:sp>
      <p:sp>
        <p:nvSpPr>
          <p:cNvPr id="301" name="Text Box 63"/>
          <p:cNvSpPr txBox="1">
            <a:spLocks noChangeArrowheads="1"/>
          </p:cNvSpPr>
          <p:nvPr/>
        </p:nvSpPr>
        <p:spPr bwMode="auto">
          <a:xfrm>
            <a:off x="2133600" y="2740025"/>
            <a:ext cx="447675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latin typeface="Arial" pitchFamily="34" charset="0"/>
              </a:rPr>
              <a:t>x</a:t>
            </a:r>
            <a:r>
              <a:rPr lang="en-US" altLang="en-US" sz="2000" baseline="-25000" dirty="0">
                <a:latin typeface="Arial" pitchFamily="34" charset="0"/>
              </a:rPr>
              <a:t>2</a:t>
            </a:r>
          </a:p>
        </p:txBody>
      </p:sp>
      <p:sp>
        <p:nvSpPr>
          <p:cNvPr id="303" name="Oval 65"/>
          <p:cNvSpPr>
            <a:spLocks noChangeArrowheads="1"/>
          </p:cNvSpPr>
          <p:nvPr/>
        </p:nvSpPr>
        <p:spPr bwMode="auto">
          <a:xfrm>
            <a:off x="3696023" y="5013727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4" name="Oval 66"/>
          <p:cNvSpPr>
            <a:spLocks noChangeArrowheads="1"/>
          </p:cNvSpPr>
          <p:nvPr/>
        </p:nvSpPr>
        <p:spPr bwMode="auto">
          <a:xfrm>
            <a:off x="4577086" y="5064527"/>
            <a:ext cx="100012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5" name="Oval 67"/>
          <p:cNvSpPr>
            <a:spLocks noChangeArrowheads="1"/>
          </p:cNvSpPr>
          <p:nvPr/>
        </p:nvSpPr>
        <p:spPr bwMode="auto">
          <a:xfrm>
            <a:off x="4231011" y="3951689"/>
            <a:ext cx="100012" cy="98425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6" name="Oval 70"/>
          <p:cNvSpPr>
            <a:spLocks noChangeArrowheads="1"/>
          </p:cNvSpPr>
          <p:nvPr/>
        </p:nvSpPr>
        <p:spPr bwMode="auto">
          <a:xfrm>
            <a:off x="4734248" y="4486677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" name="Rectangle 177"/>
          <p:cNvSpPr>
            <a:spLocks noChangeArrowheads="1"/>
          </p:cNvSpPr>
          <p:nvPr/>
        </p:nvSpPr>
        <p:spPr bwMode="auto">
          <a:xfrm rot="3511855">
            <a:off x="2384886" y="3953209"/>
            <a:ext cx="3584575" cy="543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dirty="0" err="1">
                <a:latin typeface="Arial" pitchFamily="34" charset="0"/>
              </a:rPr>
              <a:t>S</a:t>
            </a:r>
            <a:r>
              <a:rPr lang="en-US" altLang="en-US" sz="4400" baseline="-25000" dirty="0" err="1">
                <a:latin typeface="Arial" pitchFamily="34" charset="0"/>
                <a:sym typeface="Symbol"/>
              </a:rPr>
              <a:t></a:t>
            </a:r>
            <a:r>
              <a:rPr lang="en-US" altLang="en-US" sz="2400" dirty="0" err="1">
                <a:latin typeface="Arial" pitchFamily="34" charset="0"/>
              </a:rPr>
              <a:t>f</a:t>
            </a:r>
            <a:r>
              <a:rPr lang="en-US" altLang="en-US" sz="2400" dirty="0">
                <a:latin typeface="Arial" pitchFamily="34" charset="0"/>
              </a:rPr>
              <a:t>(</a:t>
            </a:r>
            <a:r>
              <a:rPr lang="en-US" altLang="en-US" sz="2400" b="1" dirty="0" smtClean="0">
                <a:latin typeface="Arial" pitchFamily="34" charset="0"/>
              </a:rPr>
              <a:t>x</a:t>
            </a:r>
            <a:r>
              <a:rPr lang="en-US" altLang="en-US" sz="2400" b="0" dirty="0">
                <a:latin typeface="Arial" pitchFamily="34" charset="0"/>
              </a:rPr>
              <a:t>) = </a:t>
            </a:r>
            <a:r>
              <a:rPr lang="en-US" altLang="en-US" sz="2400" b="0" dirty="0" smtClean="0">
                <a:latin typeface="Arial" pitchFamily="34" charset="0"/>
              </a:rPr>
              <a:t>-1</a:t>
            </a:r>
            <a:endParaRPr lang="en-US" altLang="en-US" sz="2400" b="0" dirty="0">
              <a:latin typeface="Arial" pitchFamily="34" charset="0"/>
            </a:endParaRPr>
          </a:p>
        </p:txBody>
      </p:sp>
      <p:sp>
        <p:nvSpPr>
          <p:cNvPr id="308" name="Text Box 178"/>
          <p:cNvSpPr txBox="1">
            <a:spLocks noChangeArrowheads="1"/>
          </p:cNvSpPr>
          <p:nvPr/>
        </p:nvSpPr>
        <p:spPr bwMode="auto">
          <a:xfrm>
            <a:off x="2722885" y="5782273"/>
            <a:ext cx="1540806" cy="543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 err="1">
                <a:latin typeface="Arial" pitchFamily="34" charset="0"/>
              </a:rPr>
              <a:t>S</a:t>
            </a:r>
            <a:r>
              <a:rPr lang="en-US" altLang="en-US" sz="4400" baseline="-25000" dirty="0" err="1">
                <a:latin typeface="Arial" pitchFamily="34" charset="0"/>
                <a:sym typeface="Symbol"/>
              </a:rPr>
              <a:t></a:t>
            </a:r>
            <a:r>
              <a:rPr lang="en-US" altLang="en-US" sz="2400" dirty="0" err="1">
                <a:latin typeface="Arial" pitchFamily="34" charset="0"/>
              </a:rPr>
              <a:t>f</a:t>
            </a:r>
            <a:r>
              <a:rPr lang="en-US" altLang="en-US" sz="2400" dirty="0">
                <a:latin typeface="Arial" pitchFamily="34" charset="0"/>
              </a:rPr>
              <a:t>(</a:t>
            </a:r>
            <a:r>
              <a:rPr lang="en-US" altLang="en-US" sz="2400" b="1" dirty="0" smtClean="0">
                <a:latin typeface="Arial" pitchFamily="34" charset="0"/>
              </a:rPr>
              <a:t>x</a:t>
            </a:r>
            <a:r>
              <a:rPr lang="en-US" altLang="en-US" sz="2400" b="0" dirty="0" smtClean="0">
                <a:latin typeface="Arial" pitchFamily="34" charset="0"/>
              </a:rPr>
              <a:t>) &lt;-1</a:t>
            </a:r>
            <a:endParaRPr lang="en-US" altLang="en-US" sz="2400" b="0" dirty="0">
              <a:latin typeface="Arial" pitchFamily="34" charset="0"/>
            </a:endParaRPr>
          </a:p>
        </p:txBody>
      </p:sp>
      <p:sp>
        <p:nvSpPr>
          <p:cNvPr id="309" name="Text Box 179"/>
          <p:cNvSpPr txBox="1">
            <a:spLocks noChangeArrowheads="1"/>
          </p:cNvSpPr>
          <p:nvPr/>
        </p:nvSpPr>
        <p:spPr bwMode="auto">
          <a:xfrm>
            <a:off x="4981317" y="2740025"/>
            <a:ext cx="1625766" cy="543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 err="1">
                <a:latin typeface="Arial" pitchFamily="34" charset="0"/>
              </a:rPr>
              <a:t>S</a:t>
            </a:r>
            <a:r>
              <a:rPr lang="en-US" altLang="en-US" sz="4400" baseline="-25000" dirty="0" err="1">
                <a:latin typeface="Arial" pitchFamily="34" charset="0"/>
                <a:sym typeface="Symbol"/>
              </a:rPr>
              <a:t></a:t>
            </a:r>
            <a:r>
              <a:rPr lang="en-US" altLang="en-US" sz="2400" dirty="0" err="1">
                <a:latin typeface="Arial" pitchFamily="34" charset="0"/>
              </a:rPr>
              <a:t>f</a:t>
            </a:r>
            <a:r>
              <a:rPr lang="en-US" altLang="en-US" sz="2400" dirty="0">
                <a:latin typeface="Arial" pitchFamily="34" charset="0"/>
              </a:rPr>
              <a:t>(</a:t>
            </a:r>
            <a:r>
              <a:rPr lang="en-US" altLang="en-US" sz="2400" b="1" dirty="0" smtClean="0">
                <a:latin typeface="Arial" pitchFamily="34" charset="0"/>
              </a:rPr>
              <a:t>x</a:t>
            </a:r>
            <a:r>
              <a:rPr lang="en-US" altLang="en-US" sz="2400" b="0" dirty="0">
                <a:latin typeface="Arial" pitchFamily="34" charset="0"/>
              </a:rPr>
              <a:t>) </a:t>
            </a:r>
            <a:r>
              <a:rPr lang="en-US" altLang="en-US" sz="2400" b="0" dirty="0" smtClean="0">
                <a:latin typeface="Arial" pitchFamily="34" charset="0"/>
              </a:rPr>
              <a:t>&gt; -1</a:t>
            </a:r>
            <a:endParaRPr lang="en-US" altLang="en-US" sz="2400" b="0" dirty="0">
              <a:latin typeface="Arial" pitchFamily="34" charset="0"/>
            </a:endParaRPr>
          </a:p>
        </p:txBody>
      </p:sp>
      <p:sp>
        <p:nvSpPr>
          <p:cNvPr id="310" name="Oval 39"/>
          <p:cNvSpPr>
            <a:spLocks noChangeArrowheads="1"/>
          </p:cNvSpPr>
          <p:nvPr/>
        </p:nvSpPr>
        <p:spPr bwMode="auto">
          <a:xfrm>
            <a:off x="3977804" y="4784333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1" name="Oval 39"/>
          <p:cNvSpPr>
            <a:spLocks noChangeArrowheads="1"/>
          </p:cNvSpPr>
          <p:nvPr/>
        </p:nvSpPr>
        <p:spPr bwMode="auto">
          <a:xfrm>
            <a:off x="3544114" y="5485214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2" name="Oval 39"/>
          <p:cNvSpPr>
            <a:spLocks noChangeArrowheads="1"/>
          </p:cNvSpPr>
          <p:nvPr/>
        </p:nvSpPr>
        <p:spPr bwMode="auto">
          <a:xfrm>
            <a:off x="4109263" y="5759852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3" name="Oval 39"/>
          <p:cNvSpPr>
            <a:spLocks noChangeArrowheads="1"/>
          </p:cNvSpPr>
          <p:nvPr/>
        </p:nvSpPr>
        <p:spPr bwMode="auto">
          <a:xfrm>
            <a:off x="3927798" y="4628954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4" name="Oval 39"/>
          <p:cNvSpPr>
            <a:spLocks noChangeArrowheads="1"/>
          </p:cNvSpPr>
          <p:nvPr/>
        </p:nvSpPr>
        <p:spPr bwMode="auto">
          <a:xfrm>
            <a:off x="4007663" y="4856760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" name="Oval 39"/>
          <p:cNvSpPr>
            <a:spLocks noChangeArrowheads="1"/>
          </p:cNvSpPr>
          <p:nvPr/>
        </p:nvSpPr>
        <p:spPr bwMode="auto">
          <a:xfrm>
            <a:off x="4281017" y="5308208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6" name="Freeform 49"/>
          <p:cNvSpPr>
            <a:spLocks/>
          </p:cNvSpPr>
          <p:nvPr/>
        </p:nvSpPr>
        <p:spPr bwMode="auto">
          <a:xfrm flipV="1">
            <a:off x="5160940" y="4155085"/>
            <a:ext cx="127000" cy="117475"/>
          </a:xfrm>
          <a:custGeom>
            <a:avLst/>
            <a:gdLst>
              <a:gd name="T0" fmla="*/ 0 w 68"/>
              <a:gd name="T1" fmla="*/ 41 h 65"/>
              <a:gd name="T2" fmla="*/ 26 w 68"/>
              <a:gd name="T3" fmla="*/ 41 h 65"/>
              <a:gd name="T4" fmla="*/ 34 w 68"/>
              <a:gd name="T5" fmla="*/ 65 h 65"/>
              <a:gd name="T6" fmla="*/ 42 w 68"/>
              <a:gd name="T7" fmla="*/ 41 h 65"/>
              <a:gd name="T8" fmla="*/ 68 w 68"/>
              <a:gd name="T9" fmla="*/ 41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1"/>
                </a:moveTo>
                <a:lnTo>
                  <a:pt x="26" y="41"/>
                </a:lnTo>
                <a:lnTo>
                  <a:pt x="34" y="65"/>
                </a:lnTo>
                <a:lnTo>
                  <a:pt x="42" y="41"/>
                </a:lnTo>
                <a:lnTo>
                  <a:pt x="68" y="41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1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" name="Freeform 49"/>
          <p:cNvSpPr>
            <a:spLocks/>
          </p:cNvSpPr>
          <p:nvPr/>
        </p:nvSpPr>
        <p:spPr bwMode="auto">
          <a:xfrm flipV="1">
            <a:off x="4472868" y="4131077"/>
            <a:ext cx="127000" cy="117475"/>
          </a:xfrm>
          <a:custGeom>
            <a:avLst/>
            <a:gdLst>
              <a:gd name="T0" fmla="*/ 0 w 68"/>
              <a:gd name="T1" fmla="*/ 41 h 65"/>
              <a:gd name="T2" fmla="*/ 26 w 68"/>
              <a:gd name="T3" fmla="*/ 41 h 65"/>
              <a:gd name="T4" fmla="*/ 34 w 68"/>
              <a:gd name="T5" fmla="*/ 65 h 65"/>
              <a:gd name="T6" fmla="*/ 42 w 68"/>
              <a:gd name="T7" fmla="*/ 41 h 65"/>
              <a:gd name="T8" fmla="*/ 68 w 68"/>
              <a:gd name="T9" fmla="*/ 41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1"/>
                </a:moveTo>
                <a:lnTo>
                  <a:pt x="26" y="41"/>
                </a:lnTo>
                <a:lnTo>
                  <a:pt x="34" y="65"/>
                </a:lnTo>
                <a:lnTo>
                  <a:pt x="42" y="41"/>
                </a:lnTo>
                <a:lnTo>
                  <a:pt x="68" y="41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1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" name="Freeform 49"/>
          <p:cNvSpPr>
            <a:spLocks/>
          </p:cNvSpPr>
          <p:nvPr/>
        </p:nvSpPr>
        <p:spPr bwMode="auto">
          <a:xfrm flipV="1">
            <a:off x="4007663" y="5066252"/>
            <a:ext cx="127000" cy="117475"/>
          </a:xfrm>
          <a:custGeom>
            <a:avLst/>
            <a:gdLst>
              <a:gd name="T0" fmla="*/ 0 w 68"/>
              <a:gd name="T1" fmla="*/ 41 h 65"/>
              <a:gd name="T2" fmla="*/ 26 w 68"/>
              <a:gd name="T3" fmla="*/ 41 h 65"/>
              <a:gd name="T4" fmla="*/ 34 w 68"/>
              <a:gd name="T5" fmla="*/ 65 h 65"/>
              <a:gd name="T6" fmla="*/ 42 w 68"/>
              <a:gd name="T7" fmla="*/ 41 h 65"/>
              <a:gd name="T8" fmla="*/ 68 w 68"/>
              <a:gd name="T9" fmla="*/ 41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1"/>
                </a:moveTo>
                <a:lnTo>
                  <a:pt x="26" y="41"/>
                </a:lnTo>
                <a:lnTo>
                  <a:pt x="34" y="65"/>
                </a:lnTo>
                <a:lnTo>
                  <a:pt x="42" y="41"/>
                </a:lnTo>
                <a:lnTo>
                  <a:pt x="68" y="41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1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" name="Freeform 49"/>
          <p:cNvSpPr>
            <a:spLocks/>
          </p:cNvSpPr>
          <p:nvPr/>
        </p:nvSpPr>
        <p:spPr bwMode="auto">
          <a:xfrm flipV="1">
            <a:off x="4104011" y="4321297"/>
            <a:ext cx="127000" cy="117475"/>
          </a:xfrm>
          <a:custGeom>
            <a:avLst/>
            <a:gdLst>
              <a:gd name="T0" fmla="*/ 0 w 68"/>
              <a:gd name="T1" fmla="*/ 41 h 65"/>
              <a:gd name="T2" fmla="*/ 26 w 68"/>
              <a:gd name="T3" fmla="*/ 41 h 65"/>
              <a:gd name="T4" fmla="*/ 34 w 68"/>
              <a:gd name="T5" fmla="*/ 65 h 65"/>
              <a:gd name="T6" fmla="*/ 42 w 68"/>
              <a:gd name="T7" fmla="*/ 41 h 65"/>
              <a:gd name="T8" fmla="*/ 68 w 68"/>
              <a:gd name="T9" fmla="*/ 41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1"/>
                </a:moveTo>
                <a:lnTo>
                  <a:pt x="26" y="41"/>
                </a:lnTo>
                <a:lnTo>
                  <a:pt x="34" y="65"/>
                </a:lnTo>
                <a:lnTo>
                  <a:pt x="42" y="41"/>
                </a:lnTo>
                <a:lnTo>
                  <a:pt x="68" y="41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1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0" name="Freeform 49"/>
          <p:cNvSpPr>
            <a:spLocks/>
          </p:cNvSpPr>
          <p:nvPr/>
        </p:nvSpPr>
        <p:spPr bwMode="auto">
          <a:xfrm flipV="1">
            <a:off x="4516374" y="5218652"/>
            <a:ext cx="127000" cy="117475"/>
          </a:xfrm>
          <a:custGeom>
            <a:avLst/>
            <a:gdLst>
              <a:gd name="T0" fmla="*/ 0 w 68"/>
              <a:gd name="T1" fmla="*/ 41 h 65"/>
              <a:gd name="T2" fmla="*/ 26 w 68"/>
              <a:gd name="T3" fmla="*/ 41 h 65"/>
              <a:gd name="T4" fmla="*/ 34 w 68"/>
              <a:gd name="T5" fmla="*/ 65 h 65"/>
              <a:gd name="T6" fmla="*/ 42 w 68"/>
              <a:gd name="T7" fmla="*/ 41 h 65"/>
              <a:gd name="T8" fmla="*/ 68 w 68"/>
              <a:gd name="T9" fmla="*/ 41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1"/>
                </a:moveTo>
                <a:lnTo>
                  <a:pt x="26" y="41"/>
                </a:lnTo>
                <a:lnTo>
                  <a:pt x="34" y="65"/>
                </a:lnTo>
                <a:lnTo>
                  <a:pt x="42" y="41"/>
                </a:lnTo>
                <a:lnTo>
                  <a:pt x="68" y="41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1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1" name="Freeform 49"/>
          <p:cNvSpPr>
            <a:spLocks/>
          </p:cNvSpPr>
          <p:nvPr/>
        </p:nvSpPr>
        <p:spPr bwMode="auto">
          <a:xfrm flipV="1">
            <a:off x="4356728" y="4535095"/>
            <a:ext cx="127000" cy="117475"/>
          </a:xfrm>
          <a:custGeom>
            <a:avLst/>
            <a:gdLst>
              <a:gd name="T0" fmla="*/ 0 w 68"/>
              <a:gd name="T1" fmla="*/ 41 h 65"/>
              <a:gd name="T2" fmla="*/ 26 w 68"/>
              <a:gd name="T3" fmla="*/ 41 h 65"/>
              <a:gd name="T4" fmla="*/ 34 w 68"/>
              <a:gd name="T5" fmla="*/ 65 h 65"/>
              <a:gd name="T6" fmla="*/ 42 w 68"/>
              <a:gd name="T7" fmla="*/ 41 h 65"/>
              <a:gd name="T8" fmla="*/ 68 w 68"/>
              <a:gd name="T9" fmla="*/ 41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1"/>
                </a:moveTo>
                <a:lnTo>
                  <a:pt x="26" y="41"/>
                </a:lnTo>
                <a:lnTo>
                  <a:pt x="34" y="65"/>
                </a:lnTo>
                <a:lnTo>
                  <a:pt x="42" y="41"/>
                </a:lnTo>
                <a:lnTo>
                  <a:pt x="68" y="41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1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2" name="Oval 39"/>
          <p:cNvSpPr>
            <a:spLocks noChangeArrowheads="1"/>
          </p:cNvSpPr>
          <p:nvPr/>
        </p:nvSpPr>
        <p:spPr bwMode="auto">
          <a:xfrm>
            <a:off x="4166628" y="5912252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3" name="Oval 39"/>
          <p:cNvSpPr>
            <a:spLocks noChangeArrowheads="1"/>
          </p:cNvSpPr>
          <p:nvPr/>
        </p:nvSpPr>
        <p:spPr bwMode="auto">
          <a:xfrm>
            <a:off x="3797623" y="5405045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4" name="Oval 39"/>
          <p:cNvSpPr>
            <a:spLocks noChangeArrowheads="1"/>
          </p:cNvSpPr>
          <p:nvPr/>
        </p:nvSpPr>
        <p:spPr bwMode="auto">
          <a:xfrm>
            <a:off x="4177173" y="5211371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5" name="Oval 39"/>
          <p:cNvSpPr>
            <a:spLocks noChangeArrowheads="1"/>
          </p:cNvSpPr>
          <p:nvPr/>
        </p:nvSpPr>
        <p:spPr bwMode="auto">
          <a:xfrm>
            <a:off x="4329435" y="4953597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6" name="Oval 39"/>
          <p:cNvSpPr>
            <a:spLocks noChangeArrowheads="1"/>
          </p:cNvSpPr>
          <p:nvPr/>
        </p:nvSpPr>
        <p:spPr bwMode="auto">
          <a:xfrm>
            <a:off x="3442514" y="5346269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" name="Oval 39"/>
          <p:cNvSpPr>
            <a:spLocks noChangeArrowheads="1"/>
          </p:cNvSpPr>
          <p:nvPr/>
        </p:nvSpPr>
        <p:spPr bwMode="auto">
          <a:xfrm>
            <a:off x="3797623" y="5177074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" name="Oval 39"/>
          <p:cNvSpPr>
            <a:spLocks noChangeArrowheads="1"/>
          </p:cNvSpPr>
          <p:nvPr/>
        </p:nvSpPr>
        <p:spPr bwMode="auto">
          <a:xfrm>
            <a:off x="3752079" y="4486676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" name="Oval 39"/>
          <p:cNvSpPr>
            <a:spLocks noChangeArrowheads="1"/>
          </p:cNvSpPr>
          <p:nvPr/>
        </p:nvSpPr>
        <p:spPr bwMode="auto">
          <a:xfrm>
            <a:off x="4414063" y="5486802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" name="Oval 39"/>
          <p:cNvSpPr>
            <a:spLocks noChangeArrowheads="1"/>
          </p:cNvSpPr>
          <p:nvPr/>
        </p:nvSpPr>
        <p:spPr bwMode="auto">
          <a:xfrm>
            <a:off x="3124200" y="5273911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1" name="Oval 39"/>
          <p:cNvSpPr>
            <a:spLocks noChangeArrowheads="1"/>
          </p:cNvSpPr>
          <p:nvPr/>
        </p:nvSpPr>
        <p:spPr bwMode="auto">
          <a:xfrm>
            <a:off x="3976754" y="4496995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2" name="Oval 39"/>
          <p:cNvSpPr>
            <a:spLocks noChangeArrowheads="1"/>
          </p:cNvSpPr>
          <p:nvPr/>
        </p:nvSpPr>
        <p:spPr bwMode="auto">
          <a:xfrm>
            <a:off x="3790098" y="4808341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3" name="Oval 39"/>
          <p:cNvSpPr>
            <a:spLocks noChangeArrowheads="1"/>
          </p:cNvSpPr>
          <p:nvPr/>
        </p:nvSpPr>
        <p:spPr bwMode="auto">
          <a:xfrm>
            <a:off x="4261663" y="5912252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4" name="Oval 39"/>
          <p:cNvSpPr>
            <a:spLocks noChangeArrowheads="1"/>
          </p:cNvSpPr>
          <p:nvPr/>
        </p:nvSpPr>
        <p:spPr bwMode="auto">
          <a:xfrm>
            <a:off x="3746258" y="5050434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5" name="Oval 39"/>
          <p:cNvSpPr>
            <a:spLocks noChangeArrowheads="1"/>
          </p:cNvSpPr>
          <p:nvPr/>
        </p:nvSpPr>
        <p:spPr bwMode="auto">
          <a:xfrm>
            <a:off x="3461210" y="5495229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6" name="Oval 39"/>
          <p:cNvSpPr>
            <a:spLocks noChangeArrowheads="1"/>
          </p:cNvSpPr>
          <p:nvPr/>
        </p:nvSpPr>
        <p:spPr bwMode="auto">
          <a:xfrm>
            <a:off x="3441949" y="4314119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7" name="Oval 39"/>
          <p:cNvSpPr>
            <a:spLocks noChangeArrowheads="1"/>
          </p:cNvSpPr>
          <p:nvPr/>
        </p:nvSpPr>
        <p:spPr bwMode="auto">
          <a:xfrm>
            <a:off x="3853679" y="4341974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" name="Oval 39"/>
          <p:cNvSpPr>
            <a:spLocks noChangeArrowheads="1"/>
          </p:cNvSpPr>
          <p:nvPr/>
        </p:nvSpPr>
        <p:spPr bwMode="auto">
          <a:xfrm>
            <a:off x="4414063" y="6064652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" name="Oval 39"/>
          <p:cNvSpPr>
            <a:spLocks noChangeArrowheads="1"/>
          </p:cNvSpPr>
          <p:nvPr/>
        </p:nvSpPr>
        <p:spPr bwMode="auto">
          <a:xfrm>
            <a:off x="3225800" y="5177976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0" name="Oval 39"/>
          <p:cNvSpPr>
            <a:spLocks noChangeArrowheads="1"/>
          </p:cNvSpPr>
          <p:nvPr/>
        </p:nvSpPr>
        <p:spPr bwMode="auto">
          <a:xfrm>
            <a:off x="2974424" y="5308207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1" name="Oval 39"/>
          <p:cNvSpPr>
            <a:spLocks noChangeArrowheads="1"/>
          </p:cNvSpPr>
          <p:nvPr/>
        </p:nvSpPr>
        <p:spPr bwMode="auto">
          <a:xfrm>
            <a:off x="3484886" y="4839102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2" name="Oval 39"/>
          <p:cNvSpPr>
            <a:spLocks noChangeArrowheads="1"/>
          </p:cNvSpPr>
          <p:nvPr/>
        </p:nvSpPr>
        <p:spPr bwMode="auto">
          <a:xfrm>
            <a:off x="3586360" y="5087967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3" name="Oval 39"/>
          <p:cNvSpPr>
            <a:spLocks noChangeArrowheads="1"/>
          </p:cNvSpPr>
          <p:nvPr/>
        </p:nvSpPr>
        <p:spPr bwMode="auto">
          <a:xfrm>
            <a:off x="3743380" y="4200180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6" name="Line 64"/>
          <p:cNvSpPr>
            <a:spLocks noChangeShapeType="1"/>
          </p:cNvSpPr>
          <p:nvPr/>
        </p:nvSpPr>
        <p:spPr bwMode="auto">
          <a:xfrm>
            <a:off x="3091595" y="2952550"/>
            <a:ext cx="2049462" cy="332105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" name="TextBox 346"/>
          <p:cNvSpPr txBox="1"/>
          <p:nvPr/>
        </p:nvSpPr>
        <p:spPr>
          <a:xfrm>
            <a:off x="76199" y="3523210"/>
            <a:ext cx="26847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66FF"/>
                </a:solidFill>
              </a:rPr>
              <a:t>10 errors</a:t>
            </a:r>
          </a:p>
          <a:p>
            <a:r>
              <a:rPr lang="en-US" dirty="0" smtClean="0">
                <a:solidFill>
                  <a:srgbClr val="0066FF"/>
                </a:solidFill>
              </a:rPr>
              <a:t>9 FP</a:t>
            </a:r>
          </a:p>
          <a:p>
            <a:r>
              <a:rPr lang="en-US" dirty="0" smtClean="0">
                <a:solidFill>
                  <a:srgbClr val="0066FF"/>
                </a:solidFill>
              </a:rPr>
              <a:t>1 FN</a:t>
            </a:r>
          </a:p>
          <a:p>
            <a:endParaRPr lang="en-US" dirty="0" smtClean="0">
              <a:solidFill>
                <a:srgbClr val="0066FF"/>
              </a:solidFill>
            </a:endParaRPr>
          </a:p>
          <a:p>
            <a:r>
              <a:rPr lang="en-US" dirty="0" smtClean="0">
                <a:solidFill>
                  <a:srgbClr val="0066FF"/>
                </a:solidFill>
              </a:rPr>
              <a:t>Success rate = 79%</a:t>
            </a:r>
          </a:p>
          <a:p>
            <a:r>
              <a:rPr lang="en-US" dirty="0" smtClean="0">
                <a:solidFill>
                  <a:srgbClr val="0066FF"/>
                </a:solidFill>
              </a:rPr>
              <a:t>Sensitivity = TP/</a:t>
            </a:r>
            <a:r>
              <a:rPr lang="en-US" dirty="0" err="1" smtClean="0">
                <a:solidFill>
                  <a:srgbClr val="0066FF"/>
                </a:solidFill>
              </a:rPr>
              <a:t>pos</a:t>
            </a:r>
            <a:r>
              <a:rPr lang="en-US" dirty="0" smtClean="0">
                <a:solidFill>
                  <a:srgbClr val="0066FF"/>
                </a:solidFill>
              </a:rPr>
              <a:t> = 90%</a:t>
            </a:r>
          </a:p>
          <a:p>
            <a:r>
              <a:rPr lang="en-US" dirty="0" smtClean="0">
                <a:solidFill>
                  <a:srgbClr val="0066FF"/>
                </a:solidFill>
              </a:rPr>
              <a:t>Specificity = TN/</a:t>
            </a:r>
            <a:r>
              <a:rPr lang="en-US" dirty="0" err="1" smtClean="0">
                <a:solidFill>
                  <a:srgbClr val="0066FF"/>
                </a:solidFill>
              </a:rPr>
              <a:t>neg</a:t>
            </a:r>
            <a:r>
              <a:rPr lang="en-US" dirty="0" smtClean="0">
                <a:solidFill>
                  <a:srgbClr val="0066FF"/>
                </a:solidFill>
              </a:rPr>
              <a:t> = 76%</a:t>
            </a:r>
          </a:p>
          <a:p>
            <a:r>
              <a:rPr lang="en-US" b="1" dirty="0" smtClean="0">
                <a:solidFill>
                  <a:srgbClr val="0066FF"/>
                </a:solidFill>
              </a:rPr>
              <a:t>BAC = 83%</a:t>
            </a:r>
            <a:endParaRPr lang="en-US" b="1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98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boundary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11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70815"/>
            <a:ext cx="4572000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5257027"/>
            <a:ext cx="1670367" cy="765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219200" y="5267926"/>
            <a:ext cx="1752600" cy="61863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dirty="0"/>
              <a:t>f(</a:t>
            </a:r>
            <a:r>
              <a:rPr lang="en-US" altLang="en-US" b="1" dirty="0"/>
              <a:t>x</a:t>
            </a:r>
            <a:r>
              <a:rPr lang="en-US" altLang="en-US" dirty="0"/>
              <a:t>) = </a:t>
            </a:r>
            <a:r>
              <a:rPr lang="en-US" altLang="en-US" b="1" dirty="0" smtClean="0"/>
              <a:t>w</a:t>
            </a:r>
            <a:r>
              <a:rPr lang="en-US" altLang="en-US" dirty="0" smtClean="0"/>
              <a:t> </a:t>
            </a:r>
            <a:r>
              <a:rPr lang="en-US" altLang="en-US" dirty="0">
                <a:sym typeface="Symbol" pitchFamily="18" charset="2"/>
              </a:rPr>
              <a:t> </a:t>
            </a:r>
            <a:r>
              <a:rPr lang="en-US" altLang="en-US" b="1" dirty="0" smtClean="0"/>
              <a:t>x</a:t>
            </a:r>
            <a:r>
              <a:rPr lang="en-US" altLang="en-US" dirty="0" smtClean="0"/>
              <a:t> + b </a:t>
            </a:r>
            <a:r>
              <a:rPr lang="en-US" altLang="en-US" dirty="0"/>
              <a:t>f(</a:t>
            </a:r>
            <a:r>
              <a:rPr lang="en-US" altLang="en-US" b="1" dirty="0"/>
              <a:t>x</a:t>
            </a:r>
            <a:r>
              <a:rPr lang="en-US" altLang="en-US" dirty="0"/>
              <a:t>) </a:t>
            </a:r>
            <a:r>
              <a:rPr lang="en-US" altLang="en-US" dirty="0" smtClean="0"/>
              <a:t>= </a:t>
            </a:r>
            <a:r>
              <a:rPr lang="en-US" altLang="en-US" sz="2000" dirty="0" smtClean="0">
                <a:latin typeface="Symbol" pitchFamily="18" charset="2"/>
              </a:rPr>
              <a:t>S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err="1"/>
              <a:t>w</a:t>
            </a:r>
            <a:r>
              <a:rPr lang="en-US" altLang="en-US" baseline="-25000" dirty="0" err="1"/>
              <a:t>i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18" charset="2"/>
              </a:rPr>
              <a:t>x</a:t>
            </a:r>
            <a:r>
              <a:rPr lang="en-US" altLang="en-US" baseline="-25000" dirty="0"/>
              <a:t>i </a:t>
            </a:r>
            <a:r>
              <a:rPr lang="en-US" altLang="en-US" dirty="0"/>
              <a:t>+ b</a:t>
            </a:r>
            <a:endParaRPr lang="en-US" alt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4801774" y="5541198"/>
            <a:ext cx="290464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dirty="0" smtClean="0"/>
              <a:t>S</a:t>
            </a:r>
            <a:endParaRPr lang="en-US" altLang="en-US" sz="16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059985" y="5561827"/>
            <a:ext cx="7739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410200" y="5577241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400800" y="5391011"/>
            <a:ext cx="2180405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dirty="0" smtClean="0"/>
              <a:t>S(f(</a:t>
            </a:r>
            <a:r>
              <a:rPr lang="en-US" altLang="en-US" b="1" dirty="0" smtClean="0"/>
              <a:t>x</a:t>
            </a:r>
            <a:r>
              <a:rPr lang="en-US" altLang="en-US" dirty="0" smtClean="0"/>
              <a:t>)) = P</a:t>
            </a:r>
            <a:r>
              <a:rPr lang="en-US" altLang="en-US" baseline="-25000" dirty="0" smtClean="0"/>
              <a:t>f</a:t>
            </a:r>
            <a:r>
              <a:rPr lang="en-US" altLang="en-US" dirty="0" smtClean="0"/>
              <a:t>(Y=1 | X=</a:t>
            </a:r>
            <a:r>
              <a:rPr lang="en-US" altLang="en-US" b="1" dirty="0" smtClean="0"/>
              <a:t>x</a:t>
            </a:r>
            <a:r>
              <a:rPr lang="en-US" altLang="en-US" dirty="0" smtClean="0"/>
              <a:t>)</a:t>
            </a:r>
            <a:endParaRPr lang="en-US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6392562" y="4909449"/>
            <a:ext cx="19127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Picture: </a:t>
            </a:r>
            <a:r>
              <a:rPr lang="en-US" sz="1000" dirty="0" err="1" smtClean="0">
                <a:solidFill>
                  <a:schemeClr val="bg1">
                    <a:lumMod val="75000"/>
                  </a:schemeClr>
                </a:solidFill>
              </a:rPr>
              <a:t>Stackoverflow</a:t>
            </a:r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000" dirty="0" err="1" smtClean="0">
                <a:solidFill>
                  <a:schemeClr val="bg1">
                    <a:lumMod val="75000"/>
                  </a:schemeClr>
                </a:solidFill>
              </a:rPr>
              <a:t>mwaskom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301387" y="6096000"/>
            <a:ext cx="306494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dirty="0" smtClean="0"/>
              <a:t>p</a:t>
            </a:r>
            <a:endParaRPr lang="en-US" altLang="en-US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2743200" y="6270397"/>
            <a:ext cx="4343401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810000" y="6270397"/>
            <a:ext cx="2137124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dirty="0" smtClean="0"/>
              <a:t>S</a:t>
            </a:r>
            <a:r>
              <a:rPr lang="en-US" altLang="en-US" baseline="30000" dirty="0" smtClean="0"/>
              <a:t>-1</a:t>
            </a:r>
            <a:r>
              <a:rPr lang="en-US" altLang="en-US" dirty="0" smtClean="0"/>
              <a:t> = g = link function</a:t>
            </a:r>
            <a:endParaRPr lang="en-US" alt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1524000" y="6096000"/>
            <a:ext cx="1752600" cy="61863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dirty="0" smtClean="0"/>
              <a:t>f(</a:t>
            </a:r>
            <a:r>
              <a:rPr lang="en-US" altLang="en-US" b="1" dirty="0" smtClean="0"/>
              <a:t>x</a:t>
            </a:r>
            <a:r>
              <a:rPr lang="en-US" altLang="en-US" dirty="0"/>
              <a:t>) </a:t>
            </a:r>
            <a:r>
              <a:rPr lang="en-US" altLang="en-US" dirty="0" smtClean="0"/>
              <a:t>= g(p)</a:t>
            </a:r>
            <a:endParaRPr lang="en-US" altLang="en-US" sz="1600" dirty="0"/>
          </a:p>
        </p:txBody>
      </p:sp>
      <p:sp>
        <p:nvSpPr>
          <p:cNvPr id="3" name="Left Brace 2"/>
          <p:cNvSpPr/>
          <p:nvPr/>
        </p:nvSpPr>
        <p:spPr>
          <a:xfrm rot="16200000">
            <a:off x="7264135" y="4783572"/>
            <a:ext cx="381000" cy="21076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6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function 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12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09854"/>
            <a:ext cx="2057400" cy="1735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"/>
            <a:ext cx="1655117" cy="165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itle 1"/>
          <p:cNvSpPr txBox="1">
            <a:spLocks/>
          </p:cNvSpPr>
          <p:nvPr/>
        </p:nvSpPr>
        <p:spPr>
          <a:xfrm>
            <a:off x="622651" y="314392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How do we map </a:t>
            </a:r>
            <a:r>
              <a:rPr lang="en-US" altLang="en-US" sz="2800" dirty="0">
                <a:sym typeface="Symbol"/>
              </a:rPr>
              <a:t>[-∞, +∞</a:t>
            </a:r>
            <a:r>
              <a:rPr lang="en-US" altLang="en-US" sz="2800" dirty="0" smtClean="0">
                <a:sym typeface="Symbol"/>
              </a:rPr>
              <a:t>] to </a:t>
            </a:r>
            <a:r>
              <a:rPr lang="en-US" altLang="en-US" sz="2800" dirty="0">
                <a:sym typeface="Symbol"/>
              </a:rPr>
              <a:t>[0, 1</a:t>
            </a:r>
            <a:r>
              <a:rPr lang="en-US" altLang="en-US" sz="2800" dirty="0" smtClean="0">
                <a:sym typeface="Symbol"/>
              </a:rPr>
              <a:t>]?</a:t>
            </a:r>
            <a:endParaRPr lang="en-US" altLang="en-US" sz="2800" dirty="0"/>
          </a:p>
          <a:p>
            <a:r>
              <a:rPr lang="en-US" altLang="en-US" sz="2800" dirty="0" smtClean="0">
                <a:sym typeface="Symbol"/>
              </a:rPr>
              <a:t> </a:t>
            </a:r>
            <a:endParaRPr lang="en-US" altLang="en-US" sz="2800" dirty="0"/>
          </a:p>
          <a:p>
            <a:endParaRPr lang="en-US" sz="2800" dirty="0"/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212" y="2006660"/>
            <a:ext cx="1670367" cy="765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917412" y="2017559"/>
            <a:ext cx="1752600" cy="61863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dirty="0"/>
              <a:t>f(</a:t>
            </a:r>
            <a:r>
              <a:rPr lang="en-US" altLang="en-US" b="1" dirty="0"/>
              <a:t>x</a:t>
            </a:r>
            <a:r>
              <a:rPr lang="en-US" altLang="en-US" dirty="0"/>
              <a:t>) = </a:t>
            </a:r>
            <a:r>
              <a:rPr lang="en-US" altLang="en-US" b="1" dirty="0" smtClean="0"/>
              <a:t>w</a:t>
            </a:r>
            <a:r>
              <a:rPr lang="en-US" altLang="en-US" dirty="0" smtClean="0"/>
              <a:t> </a:t>
            </a:r>
            <a:r>
              <a:rPr lang="en-US" altLang="en-US" dirty="0">
                <a:sym typeface="Symbol" pitchFamily="18" charset="2"/>
              </a:rPr>
              <a:t> </a:t>
            </a:r>
            <a:r>
              <a:rPr lang="en-US" altLang="en-US" b="1" dirty="0" smtClean="0"/>
              <a:t>x</a:t>
            </a:r>
            <a:r>
              <a:rPr lang="en-US" altLang="en-US" dirty="0" smtClean="0"/>
              <a:t> + b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dirty="0" smtClean="0"/>
              <a:t>f(</a:t>
            </a:r>
            <a:r>
              <a:rPr lang="en-US" altLang="en-US" b="1" dirty="0" smtClean="0"/>
              <a:t>x</a:t>
            </a:r>
            <a:r>
              <a:rPr lang="en-US" altLang="en-US" dirty="0"/>
              <a:t>) </a:t>
            </a:r>
            <a:r>
              <a:rPr lang="en-US" altLang="en-US" dirty="0">
                <a:sym typeface="Symbol"/>
              </a:rPr>
              <a:t> [-∞, +∞]</a:t>
            </a:r>
            <a:endParaRPr lang="en-US" alt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758197" y="2311460"/>
            <a:ext cx="7739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108412" y="2326874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099012" y="2047680"/>
            <a:ext cx="2127505" cy="10741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dirty="0" smtClean="0"/>
              <a:t>S(f(</a:t>
            </a:r>
            <a:r>
              <a:rPr lang="en-US" altLang="en-US" b="1" dirty="0" smtClean="0"/>
              <a:t>x</a:t>
            </a:r>
            <a:r>
              <a:rPr lang="en-US" altLang="en-US" dirty="0" smtClean="0"/>
              <a:t>)) = P(Y=1 | X=</a:t>
            </a:r>
            <a:r>
              <a:rPr lang="en-US" altLang="en-US" b="1" dirty="0" smtClean="0"/>
              <a:t>x</a:t>
            </a:r>
            <a:r>
              <a:rPr lang="en-US" altLang="en-US" dirty="0" smtClean="0"/>
              <a:t>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dirty="0"/>
              <a:t>S(f(</a:t>
            </a:r>
            <a:r>
              <a:rPr lang="en-US" altLang="en-US" b="1" dirty="0"/>
              <a:t>x</a:t>
            </a:r>
            <a:r>
              <a:rPr lang="en-US" altLang="en-US" dirty="0" smtClean="0"/>
              <a:t>)) </a:t>
            </a:r>
            <a:r>
              <a:rPr lang="en-US" altLang="en-US" dirty="0">
                <a:sym typeface="Symbol"/>
              </a:rPr>
              <a:t> [0, 1]</a:t>
            </a:r>
            <a:endParaRPr lang="en-US" altLang="en-US" dirty="0"/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alt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4570318" y="2218499"/>
            <a:ext cx="290464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dirty="0" smtClean="0"/>
              <a:t>S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3657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function </a:t>
            </a:r>
            <a:r>
              <a:rPr lang="en-US" dirty="0"/>
              <a:t>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13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09854"/>
            <a:ext cx="2057400" cy="1735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"/>
            <a:ext cx="1655117" cy="165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itle 1"/>
          <p:cNvSpPr txBox="1">
            <a:spLocks/>
          </p:cNvSpPr>
          <p:nvPr/>
        </p:nvSpPr>
        <p:spPr>
          <a:xfrm>
            <a:off x="622651" y="314392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How do we map </a:t>
            </a:r>
            <a:r>
              <a:rPr lang="en-US" altLang="en-US" sz="2800" dirty="0">
                <a:sym typeface="Symbol"/>
              </a:rPr>
              <a:t>[-∞, +∞</a:t>
            </a:r>
            <a:r>
              <a:rPr lang="en-US" altLang="en-US" sz="2800" dirty="0" smtClean="0">
                <a:sym typeface="Symbol"/>
              </a:rPr>
              <a:t>] to </a:t>
            </a:r>
            <a:r>
              <a:rPr lang="en-US" altLang="en-US" sz="2800" dirty="0">
                <a:sym typeface="Symbol"/>
              </a:rPr>
              <a:t>[0, 1</a:t>
            </a:r>
            <a:r>
              <a:rPr lang="en-US" altLang="en-US" sz="2800" dirty="0" smtClean="0">
                <a:sym typeface="Symbol"/>
              </a:rPr>
              <a:t>]?</a:t>
            </a:r>
            <a:endParaRPr lang="en-US" altLang="en-US" sz="2800" dirty="0"/>
          </a:p>
          <a:p>
            <a:r>
              <a:rPr lang="en-US" altLang="en-US" sz="2800" dirty="0" smtClean="0">
                <a:sym typeface="Symbol"/>
              </a:rPr>
              <a:t> </a:t>
            </a:r>
            <a:endParaRPr lang="en-US" altLang="en-US" sz="2800" dirty="0"/>
          </a:p>
          <a:p>
            <a:endParaRPr lang="en-US" sz="2800" dirty="0"/>
          </a:p>
        </p:txBody>
      </p:sp>
      <p:sp>
        <p:nvSpPr>
          <p:cNvPr id="20" name="Rectangle 19"/>
          <p:cNvSpPr/>
          <p:nvPr/>
        </p:nvSpPr>
        <p:spPr>
          <a:xfrm>
            <a:off x="622651" y="3715423"/>
            <a:ext cx="3720744" cy="61863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dirty="0" smtClean="0"/>
              <a:t>P</a:t>
            </a:r>
            <a:r>
              <a:rPr lang="en-US" altLang="en-US" baseline="-25000" dirty="0"/>
              <a:t>f </a:t>
            </a:r>
            <a:r>
              <a:rPr lang="en-US" altLang="en-US" dirty="0" smtClean="0"/>
              <a:t>(Y=1  | X=</a:t>
            </a:r>
            <a:r>
              <a:rPr lang="en-US" altLang="en-US" b="1" dirty="0" smtClean="0"/>
              <a:t>x</a:t>
            </a:r>
            <a:r>
              <a:rPr lang="en-US" altLang="en-US" dirty="0" smtClean="0"/>
              <a:t>) = p(</a:t>
            </a:r>
            <a:r>
              <a:rPr lang="en-US" altLang="en-US" b="1" dirty="0" smtClean="0"/>
              <a:t>x</a:t>
            </a:r>
            <a:r>
              <a:rPr lang="en-US" altLang="en-US" dirty="0" smtClean="0"/>
              <a:t>)            </a:t>
            </a:r>
            <a:r>
              <a:rPr lang="en-US" altLang="en-US" dirty="0" smtClean="0">
                <a:sym typeface="Symbol"/>
              </a:rPr>
              <a:t> [</a:t>
            </a:r>
            <a:r>
              <a:rPr lang="en-US" altLang="en-US" dirty="0">
                <a:sym typeface="Symbol"/>
              </a:rPr>
              <a:t>0, 1</a:t>
            </a:r>
            <a:r>
              <a:rPr lang="en-US" altLang="en-US" dirty="0" smtClean="0">
                <a:sym typeface="Symbol"/>
              </a:rPr>
              <a:t>]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dirty="0" smtClean="0"/>
              <a:t>P</a:t>
            </a:r>
            <a:r>
              <a:rPr lang="en-US" altLang="en-US" baseline="-25000" dirty="0"/>
              <a:t>f </a:t>
            </a:r>
            <a:r>
              <a:rPr lang="en-US" altLang="en-US" dirty="0" smtClean="0"/>
              <a:t>(Y=-1 | X=</a:t>
            </a:r>
            <a:r>
              <a:rPr lang="en-US" altLang="en-US" b="1" dirty="0" smtClean="0"/>
              <a:t>x</a:t>
            </a:r>
            <a:r>
              <a:rPr lang="en-US" altLang="en-US" dirty="0" smtClean="0"/>
              <a:t>) </a:t>
            </a:r>
            <a:r>
              <a:rPr lang="en-US" altLang="en-US" dirty="0"/>
              <a:t>= </a:t>
            </a:r>
            <a:r>
              <a:rPr lang="en-US" altLang="en-US" dirty="0" smtClean="0"/>
              <a:t>1 – p(</a:t>
            </a:r>
            <a:r>
              <a:rPr lang="en-US" altLang="en-US" b="1" dirty="0" smtClean="0"/>
              <a:t>x</a:t>
            </a:r>
            <a:r>
              <a:rPr lang="en-US" altLang="en-US" dirty="0" smtClean="0"/>
              <a:t>)      </a:t>
            </a:r>
            <a:r>
              <a:rPr lang="en-US" altLang="en-US" dirty="0" smtClean="0">
                <a:sym typeface="Symbol"/>
              </a:rPr>
              <a:t> [0, 1]</a:t>
            </a:r>
            <a:endParaRPr lang="en-US" altLang="en-US" dirty="0"/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altLang="en-US" sz="1600" dirty="0"/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alt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5158318" y="3715423"/>
            <a:ext cx="4953000" cy="134208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dirty="0"/>
              <a:t>l</a:t>
            </a:r>
            <a:r>
              <a:rPr lang="en-US" altLang="en-US" dirty="0" smtClean="0"/>
              <a:t>og </a:t>
            </a:r>
            <a:r>
              <a:rPr lang="en-US" altLang="en-US" dirty="0"/>
              <a:t>p(</a:t>
            </a:r>
            <a:r>
              <a:rPr lang="en-US" altLang="en-US" b="1" dirty="0"/>
              <a:t>x</a:t>
            </a:r>
            <a:r>
              <a:rPr lang="en-US" altLang="en-US" dirty="0"/>
              <a:t>) </a:t>
            </a:r>
            <a:r>
              <a:rPr lang="en-US" altLang="en-US" dirty="0" smtClean="0"/>
              <a:t>         </a:t>
            </a:r>
            <a:r>
              <a:rPr lang="en-US" altLang="en-US" dirty="0" smtClean="0">
                <a:sym typeface="Symbol"/>
              </a:rPr>
              <a:t> [</a:t>
            </a:r>
            <a:r>
              <a:rPr lang="en-US" altLang="en-US" dirty="0">
                <a:sym typeface="Symbol"/>
              </a:rPr>
              <a:t>-∞, 0</a:t>
            </a:r>
            <a:r>
              <a:rPr lang="en-US" altLang="en-US" dirty="0" smtClean="0">
                <a:sym typeface="Symbol"/>
              </a:rPr>
              <a:t>]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dirty="0" smtClean="0"/>
              <a:t>- log (1- </a:t>
            </a:r>
            <a:r>
              <a:rPr lang="en-US" altLang="en-US" dirty="0"/>
              <a:t>p(</a:t>
            </a:r>
            <a:r>
              <a:rPr lang="en-US" altLang="en-US" b="1" dirty="0"/>
              <a:t>x</a:t>
            </a:r>
            <a:r>
              <a:rPr lang="en-US" altLang="en-US" dirty="0" smtClean="0"/>
              <a:t>)) </a:t>
            </a:r>
            <a:r>
              <a:rPr lang="en-US" altLang="en-US" dirty="0" smtClean="0">
                <a:sym typeface="Symbol"/>
              </a:rPr>
              <a:t> [0, +∞]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altLang="en-US" dirty="0"/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altLang="en-US" sz="1600" dirty="0"/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altLang="en-US" sz="1600" dirty="0"/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212" y="2006660"/>
            <a:ext cx="1670367" cy="765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917412" y="2017559"/>
            <a:ext cx="1752600" cy="61863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dirty="0"/>
              <a:t>f(</a:t>
            </a:r>
            <a:r>
              <a:rPr lang="en-US" altLang="en-US" b="1" dirty="0"/>
              <a:t>x</a:t>
            </a:r>
            <a:r>
              <a:rPr lang="en-US" altLang="en-US" dirty="0"/>
              <a:t>) = </a:t>
            </a:r>
            <a:r>
              <a:rPr lang="en-US" altLang="en-US" b="1" dirty="0" smtClean="0"/>
              <a:t>w</a:t>
            </a:r>
            <a:r>
              <a:rPr lang="en-US" altLang="en-US" dirty="0" smtClean="0"/>
              <a:t> </a:t>
            </a:r>
            <a:r>
              <a:rPr lang="en-US" altLang="en-US" dirty="0">
                <a:sym typeface="Symbol" pitchFamily="18" charset="2"/>
              </a:rPr>
              <a:t> </a:t>
            </a:r>
            <a:r>
              <a:rPr lang="en-US" altLang="en-US" b="1" dirty="0" smtClean="0"/>
              <a:t>x</a:t>
            </a:r>
            <a:r>
              <a:rPr lang="en-US" altLang="en-US" dirty="0" smtClean="0"/>
              <a:t> + b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dirty="0" smtClean="0"/>
              <a:t>f(</a:t>
            </a:r>
            <a:r>
              <a:rPr lang="en-US" altLang="en-US" b="1" dirty="0" smtClean="0"/>
              <a:t>x</a:t>
            </a:r>
            <a:r>
              <a:rPr lang="en-US" altLang="en-US" dirty="0"/>
              <a:t>) </a:t>
            </a:r>
            <a:r>
              <a:rPr lang="en-US" altLang="en-US" dirty="0">
                <a:sym typeface="Symbol"/>
              </a:rPr>
              <a:t> [-∞, +∞]</a:t>
            </a:r>
            <a:endParaRPr lang="en-US" alt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758197" y="2311460"/>
            <a:ext cx="7739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108412" y="2326874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099012" y="2047680"/>
            <a:ext cx="2127505" cy="10741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dirty="0" smtClean="0"/>
              <a:t>S(f(</a:t>
            </a:r>
            <a:r>
              <a:rPr lang="en-US" altLang="en-US" b="1" dirty="0" smtClean="0"/>
              <a:t>x</a:t>
            </a:r>
            <a:r>
              <a:rPr lang="en-US" altLang="en-US" dirty="0" smtClean="0"/>
              <a:t>)) = P(Y=1 | X=</a:t>
            </a:r>
            <a:r>
              <a:rPr lang="en-US" altLang="en-US" b="1" dirty="0" smtClean="0"/>
              <a:t>x</a:t>
            </a:r>
            <a:r>
              <a:rPr lang="en-US" altLang="en-US" dirty="0" smtClean="0"/>
              <a:t>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dirty="0"/>
              <a:t>S(f(</a:t>
            </a:r>
            <a:r>
              <a:rPr lang="en-US" altLang="en-US" b="1" dirty="0"/>
              <a:t>x</a:t>
            </a:r>
            <a:r>
              <a:rPr lang="en-US" altLang="en-US" dirty="0" smtClean="0"/>
              <a:t>)) </a:t>
            </a:r>
            <a:r>
              <a:rPr lang="en-US" altLang="en-US" dirty="0">
                <a:sym typeface="Symbol"/>
              </a:rPr>
              <a:t> [0, 1]</a:t>
            </a:r>
            <a:endParaRPr lang="en-US" altLang="en-US" dirty="0"/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alt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-3033" y="-54472"/>
            <a:ext cx="9144000" cy="371542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541377" y="4630360"/>
            <a:ext cx="6685140" cy="134208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dirty="0" smtClean="0"/>
              <a:t>f(</a:t>
            </a:r>
            <a:r>
              <a:rPr lang="en-US" altLang="en-US" b="1" dirty="0" smtClean="0"/>
              <a:t>x</a:t>
            </a:r>
            <a:r>
              <a:rPr lang="en-US" altLang="en-US" dirty="0" smtClean="0"/>
              <a:t>) = log [ p(</a:t>
            </a:r>
            <a:r>
              <a:rPr lang="en-US" altLang="en-US" b="1" dirty="0" smtClean="0"/>
              <a:t>x</a:t>
            </a:r>
            <a:r>
              <a:rPr lang="en-US" altLang="en-US" dirty="0" smtClean="0"/>
              <a:t>) / (1-p(</a:t>
            </a:r>
            <a:r>
              <a:rPr lang="en-US" altLang="en-US" b="1" dirty="0" smtClean="0"/>
              <a:t>x</a:t>
            </a:r>
            <a:r>
              <a:rPr lang="en-US" altLang="en-US" dirty="0" smtClean="0"/>
              <a:t>)) ] </a:t>
            </a:r>
            <a:r>
              <a:rPr lang="en-US" altLang="en-US" dirty="0" smtClean="0">
                <a:sym typeface="Symbol"/>
              </a:rPr>
              <a:t> [</a:t>
            </a:r>
            <a:r>
              <a:rPr lang="en-US" altLang="en-US" dirty="0">
                <a:sym typeface="Symbol"/>
              </a:rPr>
              <a:t>-∞, </a:t>
            </a:r>
            <a:r>
              <a:rPr lang="en-US" altLang="en-US" dirty="0" smtClean="0">
                <a:sym typeface="Symbol"/>
              </a:rPr>
              <a:t>+∞]                 </a:t>
            </a:r>
            <a:r>
              <a:rPr lang="en-US" altLang="en-US" dirty="0" smtClean="0">
                <a:solidFill>
                  <a:srgbClr val="0070C0"/>
                </a:solidFill>
                <a:sym typeface="Symbol"/>
              </a:rPr>
              <a:t>g(p) = log(p/(1-p))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dirty="0" smtClean="0"/>
              <a:t>                      </a:t>
            </a:r>
            <a:r>
              <a:rPr lang="en-US" altLang="en-US" dirty="0">
                <a:solidFill>
                  <a:srgbClr val="0070C0"/>
                </a:solidFill>
              </a:rPr>
              <a:t>odds ratio		 </a:t>
            </a:r>
            <a:r>
              <a:rPr lang="en-US" altLang="en-US" dirty="0" smtClean="0">
                <a:solidFill>
                  <a:srgbClr val="0070C0"/>
                </a:solidFill>
              </a:rPr>
              <a:t>            logit link function</a:t>
            </a:r>
            <a:endParaRPr lang="en-US" altLang="en-US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dirty="0">
                <a:solidFill>
                  <a:srgbClr val="0070C0"/>
                </a:solidFill>
              </a:rPr>
              <a:t>	 </a:t>
            </a:r>
            <a:r>
              <a:rPr lang="en-US" altLang="en-US" dirty="0" smtClean="0">
                <a:solidFill>
                  <a:srgbClr val="0070C0"/>
                </a:solidFill>
              </a:rPr>
              <a:t>     g(p)</a:t>
            </a:r>
            <a:endParaRPr lang="en-US" altLang="en-US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altLang="en-US" sz="1600" dirty="0"/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alt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4570318" y="2218499"/>
            <a:ext cx="290464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dirty="0" smtClean="0"/>
              <a:t>S</a:t>
            </a:r>
            <a:endParaRPr lang="en-US" altLang="en-US" sz="1600" dirty="0"/>
          </a:p>
        </p:txBody>
      </p:sp>
      <p:sp>
        <p:nvSpPr>
          <p:cNvPr id="5" name="Left Brace 4"/>
          <p:cNvSpPr/>
          <p:nvPr/>
        </p:nvSpPr>
        <p:spPr>
          <a:xfrm rot="16200000">
            <a:off x="3076388" y="4475076"/>
            <a:ext cx="295950" cy="10993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67400" y="4572000"/>
            <a:ext cx="1905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Brace 28"/>
          <p:cNvSpPr/>
          <p:nvPr/>
        </p:nvSpPr>
        <p:spPr>
          <a:xfrm rot="16200000">
            <a:off x="2907076" y="4348488"/>
            <a:ext cx="295950" cy="19671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5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function </a:t>
            </a:r>
            <a:r>
              <a:rPr lang="en-US" dirty="0"/>
              <a:t>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14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09854"/>
            <a:ext cx="2057400" cy="1735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"/>
            <a:ext cx="1655117" cy="165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itle 1"/>
          <p:cNvSpPr txBox="1">
            <a:spLocks/>
          </p:cNvSpPr>
          <p:nvPr/>
        </p:nvSpPr>
        <p:spPr>
          <a:xfrm>
            <a:off x="622651" y="314392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How do we map </a:t>
            </a:r>
            <a:r>
              <a:rPr lang="en-US" altLang="en-US" sz="2800" dirty="0">
                <a:sym typeface="Symbol"/>
              </a:rPr>
              <a:t>[-∞, +∞</a:t>
            </a:r>
            <a:r>
              <a:rPr lang="en-US" altLang="en-US" sz="2800" dirty="0" smtClean="0">
                <a:sym typeface="Symbol"/>
              </a:rPr>
              <a:t>] to </a:t>
            </a:r>
            <a:r>
              <a:rPr lang="en-US" altLang="en-US" sz="2800" dirty="0">
                <a:sym typeface="Symbol"/>
              </a:rPr>
              <a:t>[0, 1</a:t>
            </a:r>
            <a:r>
              <a:rPr lang="en-US" altLang="en-US" sz="2800" dirty="0" smtClean="0">
                <a:sym typeface="Symbol"/>
              </a:rPr>
              <a:t>]?</a:t>
            </a:r>
            <a:endParaRPr lang="en-US" altLang="en-US" sz="2800" dirty="0"/>
          </a:p>
          <a:p>
            <a:r>
              <a:rPr lang="en-US" altLang="en-US" sz="2800" dirty="0" smtClean="0">
                <a:sym typeface="Symbol"/>
              </a:rPr>
              <a:t> </a:t>
            </a:r>
            <a:endParaRPr lang="en-US" altLang="en-US" sz="2800" dirty="0"/>
          </a:p>
          <a:p>
            <a:endParaRPr lang="en-US" sz="2800" dirty="0"/>
          </a:p>
        </p:txBody>
      </p:sp>
      <p:sp>
        <p:nvSpPr>
          <p:cNvPr id="20" name="Rectangle 19"/>
          <p:cNvSpPr/>
          <p:nvPr/>
        </p:nvSpPr>
        <p:spPr>
          <a:xfrm>
            <a:off x="622651" y="3715423"/>
            <a:ext cx="3796949" cy="61863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dirty="0" smtClean="0"/>
              <a:t>P</a:t>
            </a:r>
            <a:r>
              <a:rPr lang="en-US" altLang="en-US" baseline="-25000" dirty="0"/>
              <a:t>f </a:t>
            </a:r>
            <a:r>
              <a:rPr lang="en-US" altLang="en-US" dirty="0" smtClean="0"/>
              <a:t>(Y=1  | X=</a:t>
            </a:r>
            <a:r>
              <a:rPr lang="en-US" altLang="en-US" b="1" dirty="0" smtClean="0"/>
              <a:t>x</a:t>
            </a:r>
            <a:r>
              <a:rPr lang="en-US" altLang="en-US" dirty="0" smtClean="0"/>
              <a:t>) = p(</a:t>
            </a:r>
            <a:r>
              <a:rPr lang="en-US" altLang="en-US" b="1" dirty="0" smtClean="0"/>
              <a:t>x</a:t>
            </a:r>
            <a:r>
              <a:rPr lang="en-US" altLang="en-US" dirty="0" smtClean="0"/>
              <a:t>)            </a:t>
            </a:r>
            <a:r>
              <a:rPr lang="en-US" altLang="en-US" dirty="0" smtClean="0">
                <a:sym typeface="Symbol"/>
              </a:rPr>
              <a:t> [</a:t>
            </a:r>
            <a:r>
              <a:rPr lang="en-US" altLang="en-US" dirty="0">
                <a:sym typeface="Symbol"/>
              </a:rPr>
              <a:t>0, 1</a:t>
            </a:r>
            <a:r>
              <a:rPr lang="en-US" altLang="en-US" dirty="0" smtClean="0">
                <a:sym typeface="Symbol"/>
              </a:rPr>
              <a:t>]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dirty="0" smtClean="0"/>
              <a:t>P</a:t>
            </a:r>
            <a:r>
              <a:rPr lang="en-US" altLang="en-US" baseline="-25000" dirty="0"/>
              <a:t>f </a:t>
            </a:r>
            <a:r>
              <a:rPr lang="en-US" altLang="en-US" dirty="0" smtClean="0"/>
              <a:t>(Y=-1 | X=</a:t>
            </a:r>
            <a:r>
              <a:rPr lang="en-US" altLang="en-US" b="1" dirty="0" smtClean="0"/>
              <a:t>x</a:t>
            </a:r>
            <a:r>
              <a:rPr lang="en-US" altLang="en-US" dirty="0" smtClean="0"/>
              <a:t>) </a:t>
            </a:r>
            <a:r>
              <a:rPr lang="en-US" altLang="en-US" dirty="0"/>
              <a:t>= </a:t>
            </a:r>
            <a:r>
              <a:rPr lang="en-US" altLang="en-US" dirty="0" smtClean="0"/>
              <a:t>1 – p(</a:t>
            </a:r>
            <a:r>
              <a:rPr lang="en-US" altLang="en-US" b="1" dirty="0" smtClean="0"/>
              <a:t>x</a:t>
            </a:r>
            <a:r>
              <a:rPr lang="en-US" altLang="en-US" dirty="0" smtClean="0"/>
              <a:t>)      </a:t>
            </a:r>
            <a:r>
              <a:rPr lang="en-US" altLang="en-US" dirty="0" smtClean="0">
                <a:sym typeface="Symbol"/>
              </a:rPr>
              <a:t> [0, 1]</a:t>
            </a:r>
            <a:endParaRPr lang="en-US" altLang="en-US" dirty="0"/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altLang="en-US" sz="1600" dirty="0"/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alt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5158318" y="3715423"/>
            <a:ext cx="4953000" cy="134208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dirty="0"/>
              <a:t>l</a:t>
            </a:r>
            <a:r>
              <a:rPr lang="en-US" altLang="en-US" dirty="0" smtClean="0"/>
              <a:t>og </a:t>
            </a:r>
            <a:r>
              <a:rPr lang="en-US" altLang="en-US" dirty="0"/>
              <a:t>p(</a:t>
            </a:r>
            <a:r>
              <a:rPr lang="en-US" altLang="en-US" b="1" dirty="0"/>
              <a:t>x</a:t>
            </a:r>
            <a:r>
              <a:rPr lang="en-US" altLang="en-US" dirty="0"/>
              <a:t>) </a:t>
            </a:r>
            <a:r>
              <a:rPr lang="en-US" altLang="en-US" dirty="0" smtClean="0"/>
              <a:t>         </a:t>
            </a:r>
            <a:r>
              <a:rPr lang="en-US" altLang="en-US" dirty="0" smtClean="0">
                <a:sym typeface="Symbol"/>
              </a:rPr>
              <a:t> [</a:t>
            </a:r>
            <a:r>
              <a:rPr lang="en-US" altLang="en-US" dirty="0">
                <a:sym typeface="Symbol"/>
              </a:rPr>
              <a:t>-∞, 0</a:t>
            </a:r>
            <a:r>
              <a:rPr lang="en-US" altLang="en-US" dirty="0" smtClean="0">
                <a:sym typeface="Symbol"/>
              </a:rPr>
              <a:t>]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dirty="0" smtClean="0"/>
              <a:t>- log (1- </a:t>
            </a:r>
            <a:r>
              <a:rPr lang="en-US" altLang="en-US" dirty="0"/>
              <a:t>p(</a:t>
            </a:r>
            <a:r>
              <a:rPr lang="en-US" altLang="en-US" b="1" dirty="0"/>
              <a:t>x</a:t>
            </a:r>
            <a:r>
              <a:rPr lang="en-US" altLang="en-US" dirty="0" smtClean="0"/>
              <a:t>)) </a:t>
            </a:r>
            <a:r>
              <a:rPr lang="en-US" altLang="en-US" dirty="0" smtClean="0">
                <a:sym typeface="Symbol"/>
              </a:rPr>
              <a:t> [0, +∞]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altLang="en-US" dirty="0"/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altLang="en-US" sz="1600" dirty="0"/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altLang="en-US" sz="1600" dirty="0"/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212" y="2006660"/>
            <a:ext cx="1670367" cy="765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917412" y="2017559"/>
            <a:ext cx="1752600" cy="61863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dirty="0"/>
              <a:t>f(</a:t>
            </a:r>
            <a:r>
              <a:rPr lang="en-US" altLang="en-US" b="1" dirty="0"/>
              <a:t>x</a:t>
            </a:r>
            <a:r>
              <a:rPr lang="en-US" altLang="en-US" dirty="0"/>
              <a:t>) = </a:t>
            </a:r>
            <a:r>
              <a:rPr lang="en-US" altLang="en-US" b="1" dirty="0" smtClean="0"/>
              <a:t>w</a:t>
            </a:r>
            <a:r>
              <a:rPr lang="en-US" altLang="en-US" dirty="0" smtClean="0"/>
              <a:t> </a:t>
            </a:r>
            <a:r>
              <a:rPr lang="en-US" altLang="en-US" dirty="0">
                <a:sym typeface="Symbol" pitchFamily="18" charset="2"/>
              </a:rPr>
              <a:t> </a:t>
            </a:r>
            <a:r>
              <a:rPr lang="en-US" altLang="en-US" b="1" dirty="0" smtClean="0"/>
              <a:t>x</a:t>
            </a:r>
            <a:r>
              <a:rPr lang="en-US" altLang="en-US" dirty="0" smtClean="0"/>
              <a:t> + b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dirty="0" smtClean="0"/>
              <a:t>f(</a:t>
            </a:r>
            <a:r>
              <a:rPr lang="en-US" altLang="en-US" b="1" dirty="0" smtClean="0"/>
              <a:t>x</a:t>
            </a:r>
            <a:r>
              <a:rPr lang="en-US" altLang="en-US" dirty="0"/>
              <a:t>) </a:t>
            </a:r>
            <a:r>
              <a:rPr lang="en-US" altLang="en-US" dirty="0">
                <a:sym typeface="Symbol"/>
              </a:rPr>
              <a:t> [-∞, +∞]</a:t>
            </a:r>
            <a:endParaRPr lang="en-US" alt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758197" y="2311460"/>
            <a:ext cx="7739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108412" y="2326874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099012" y="2047680"/>
            <a:ext cx="2127505" cy="10741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dirty="0" smtClean="0"/>
              <a:t>S(f(</a:t>
            </a:r>
            <a:r>
              <a:rPr lang="en-US" altLang="en-US" b="1" dirty="0" smtClean="0"/>
              <a:t>x</a:t>
            </a:r>
            <a:r>
              <a:rPr lang="en-US" altLang="en-US" dirty="0" smtClean="0"/>
              <a:t>)) = P(Y=1 | X=</a:t>
            </a:r>
            <a:r>
              <a:rPr lang="en-US" altLang="en-US" b="1" dirty="0" smtClean="0"/>
              <a:t>x</a:t>
            </a:r>
            <a:r>
              <a:rPr lang="en-US" altLang="en-US" dirty="0" smtClean="0"/>
              <a:t>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dirty="0"/>
              <a:t>S(f(</a:t>
            </a:r>
            <a:r>
              <a:rPr lang="en-US" altLang="en-US" b="1" dirty="0"/>
              <a:t>x</a:t>
            </a:r>
            <a:r>
              <a:rPr lang="en-US" altLang="en-US" dirty="0" smtClean="0"/>
              <a:t>)) </a:t>
            </a:r>
            <a:r>
              <a:rPr lang="en-US" altLang="en-US" dirty="0">
                <a:sym typeface="Symbol"/>
              </a:rPr>
              <a:t> [0, 1]</a:t>
            </a:r>
            <a:endParaRPr lang="en-US" altLang="en-US" dirty="0"/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alt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-1682" y="-62710"/>
            <a:ext cx="9144000" cy="5540872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541377" y="4630360"/>
            <a:ext cx="6685140" cy="134208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dirty="0" smtClean="0"/>
              <a:t>f(</a:t>
            </a:r>
            <a:r>
              <a:rPr lang="en-US" altLang="en-US" b="1" dirty="0" smtClean="0"/>
              <a:t>x</a:t>
            </a:r>
            <a:r>
              <a:rPr lang="en-US" altLang="en-US" dirty="0" smtClean="0"/>
              <a:t>) = log [ p(</a:t>
            </a:r>
            <a:r>
              <a:rPr lang="en-US" altLang="en-US" b="1" dirty="0" smtClean="0"/>
              <a:t>x</a:t>
            </a:r>
            <a:r>
              <a:rPr lang="en-US" altLang="en-US" dirty="0" smtClean="0"/>
              <a:t>) / (1-p(</a:t>
            </a:r>
            <a:r>
              <a:rPr lang="en-US" altLang="en-US" b="1" dirty="0" smtClean="0"/>
              <a:t>x</a:t>
            </a:r>
            <a:r>
              <a:rPr lang="en-US" altLang="en-US" dirty="0" smtClean="0"/>
              <a:t>)) ] </a:t>
            </a:r>
            <a:r>
              <a:rPr lang="en-US" altLang="en-US" dirty="0" smtClean="0">
                <a:sym typeface="Symbol"/>
              </a:rPr>
              <a:t> [</a:t>
            </a:r>
            <a:r>
              <a:rPr lang="en-US" altLang="en-US" dirty="0">
                <a:sym typeface="Symbol"/>
              </a:rPr>
              <a:t>-∞, </a:t>
            </a:r>
            <a:r>
              <a:rPr lang="en-US" altLang="en-US" dirty="0" smtClean="0">
                <a:sym typeface="Symbol"/>
              </a:rPr>
              <a:t>+∞]                 </a:t>
            </a:r>
            <a:r>
              <a:rPr lang="en-US" altLang="en-US" dirty="0" smtClean="0">
                <a:solidFill>
                  <a:srgbClr val="0070C0"/>
                </a:solidFill>
                <a:sym typeface="Symbol"/>
              </a:rPr>
              <a:t>g(p) = log(p/(1-p))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dirty="0" smtClean="0"/>
              <a:t>                      </a:t>
            </a:r>
            <a:r>
              <a:rPr lang="en-US" altLang="en-US" dirty="0">
                <a:solidFill>
                  <a:srgbClr val="0070C0"/>
                </a:solidFill>
              </a:rPr>
              <a:t>odds ratio		 </a:t>
            </a:r>
            <a:r>
              <a:rPr lang="en-US" altLang="en-US" dirty="0" smtClean="0">
                <a:solidFill>
                  <a:srgbClr val="0070C0"/>
                </a:solidFill>
              </a:rPr>
              <a:t>            logit link function</a:t>
            </a:r>
            <a:endParaRPr lang="en-US" altLang="en-US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altLang="en-US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altLang="en-US" sz="1600" dirty="0"/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alt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4570318" y="2218499"/>
            <a:ext cx="290464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dirty="0" smtClean="0"/>
              <a:t>S</a:t>
            </a:r>
            <a:endParaRPr lang="en-US" altLang="en-US" sz="1600" dirty="0"/>
          </a:p>
        </p:txBody>
      </p:sp>
      <p:sp>
        <p:nvSpPr>
          <p:cNvPr id="5" name="Left Brace 4"/>
          <p:cNvSpPr/>
          <p:nvPr/>
        </p:nvSpPr>
        <p:spPr>
          <a:xfrm rot="16200000">
            <a:off x="3076388" y="4475076"/>
            <a:ext cx="295950" cy="10993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67400" y="4572000"/>
            <a:ext cx="1905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03758" y="5658236"/>
            <a:ext cx="1752600" cy="61863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dirty="0"/>
              <a:t>f(</a:t>
            </a:r>
            <a:r>
              <a:rPr lang="en-US" altLang="en-US" b="1" dirty="0"/>
              <a:t>x</a:t>
            </a:r>
            <a:r>
              <a:rPr lang="en-US" altLang="en-US" dirty="0"/>
              <a:t>) = </a:t>
            </a:r>
            <a:r>
              <a:rPr lang="en-US" altLang="en-US" b="1" dirty="0" smtClean="0"/>
              <a:t>w</a:t>
            </a:r>
            <a:r>
              <a:rPr lang="en-US" altLang="en-US" dirty="0" smtClean="0"/>
              <a:t> </a:t>
            </a:r>
            <a:r>
              <a:rPr lang="en-US" altLang="en-US" dirty="0">
                <a:sym typeface="Symbol" pitchFamily="18" charset="2"/>
              </a:rPr>
              <a:t> </a:t>
            </a:r>
            <a:r>
              <a:rPr lang="en-US" altLang="en-US" b="1" dirty="0" smtClean="0"/>
              <a:t>x</a:t>
            </a:r>
            <a:r>
              <a:rPr lang="en-US" altLang="en-US" dirty="0" smtClean="0"/>
              <a:t> + b</a:t>
            </a:r>
            <a:endParaRPr lang="en-US" alt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2788965" y="6324600"/>
            <a:ext cx="4056560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dirty="0" smtClean="0">
                <a:solidFill>
                  <a:srgbClr val="C00000"/>
                </a:solidFill>
              </a:rPr>
              <a:t>S(t) = g</a:t>
            </a:r>
            <a:r>
              <a:rPr lang="en-US" altLang="en-US" baseline="30000" dirty="0" smtClean="0">
                <a:solidFill>
                  <a:srgbClr val="C00000"/>
                </a:solidFill>
              </a:rPr>
              <a:t>-1</a:t>
            </a:r>
            <a:r>
              <a:rPr lang="en-US" altLang="en-US" dirty="0" smtClean="0">
                <a:solidFill>
                  <a:srgbClr val="C00000"/>
                </a:solidFill>
              </a:rPr>
              <a:t>(t) </a:t>
            </a:r>
            <a:r>
              <a:rPr lang="en-US" altLang="en-US" dirty="0">
                <a:solidFill>
                  <a:srgbClr val="C00000"/>
                </a:solidFill>
              </a:rPr>
              <a:t>= </a:t>
            </a:r>
            <a:r>
              <a:rPr lang="en-US" altLang="en-US" dirty="0" smtClean="0">
                <a:solidFill>
                  <a:srgbClr val="C00000"/>
                </a:solidFill>
              </a:rPr>
              <a:t>1 / (1+ e</a:t>
            </a:r>
            <a:r>
              <a:rPr lang="en-US" altLang="en-US" b="1" baseline="30000" dirty="0" smtClean="0">
                <a:solidFill>
                  <a:srgbClr val="C00000"/>
                </a:solidFill>
              </a:rPr>
              <a:t>-</a:t>
            </a:r>
            <a:r>
              <a:rPr lang="en-US" altLang="en-US" baseline="30000" dirty="0" smtClean="0">
                <a:solidFill>
                  <a:srgbClr val="C00000"/>
                </a:solidFill>
              </a:rPr>
              <a:t>t</a:t>
            </a:r>
            <a:r>
              <a:rPr lang="en-US" altLang="en-US" dirty="0" smtClean="0">
                <a:solidFill>
                  <a:srgbClr val="C00000"/>
                </a:solidFill>
              </a:rPr>
              <a:t>)    logistic function</a:t>
            </a:r>
            <a:endParaRPr lang="en-US" altLang="en-US" sz="1600" dirty="0">
              <a:solidFill>
                <a:srgbClr val="C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958945" y="5667205"/>
            <a:ext cx="2704330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dirty="0" smtClean="0"/>
              <a:t>P</a:t>
            </a:r>
            <a:r>
              <a:rPr lang="en-US" altLang="en-US" baseline="-25000" dirty="0"/>
              <a:t>f </a:t>
            </a:r>
            <a:r>
              <a:rPr lang="en-US" altLang="en-US" dirty="0" smtClean="0"/>
              <a:t>(Y=1|X=</a:t>
            </a:r>
            <a:r>
              <a:rPr lang="en-US" altLang="en-US" b="1" dirty="0" smtClean="0"/>
              <a:t>x </a:t>
            </a:r>
            <a:r>
              <a:rPr lang="en-US" altLang="en-US" dirty="0" smtClean="0"/>
              <a:t>) = 1 / (1+ e</a:t>
            </a:r>
            <a:r>
              <a:rPr lang="en-US" altLang="en-US" baseline="30000" dirty="0" smtClean="0"/>
              <a:t>-f(</a:t>
            </a:r>
            <a:r>
              <a:rPr lang="en-US" altLang="en-US" b="1" baseline="30000" dirty="0" smtClean="0"/>
              <a:t>x</a:t>
            </a:r>
            <a:r>
              <a:rPr lang="en-US" altLang="en-US" baseline="30000" dirty="0" smtClean="0"/>
              <a:t>)</a:t>
            </a:r>
            <a:r>
              <a:rPr lang="en-US" altLang="en-US" dirty="0" smtClean="0"/>
              <a:t>)</a:t>
            </a:r>
            <a:endParaRPr lang="en-US" altLang="en-US" sz="1600" dirty="0"/>
          </a:p>
        </p:txBody>
      </p:sp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951" y="5517807"/>
            <a:ext cx="1670367" cy="765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2" name="Straight Arrow Connector 31"/>
          <p:cNvCxnSpPr/>
          <p:nvPr/>
        </p:nvCxnSpPr>
        <p:spPr>
          <a:xfrm>
            <a:off x="2737936" y="5822607"/>
            <a:ext cx="7739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088151" y="5838021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674665" y="6324600"/>
            <a:ext cx="4170860" cy="3416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7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made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/>
          <a:lstStyle/>
          <a:p>
            <a:r>
              <a:rPr lang="en-US" u="sng" dirty="0" smtClean="0"/>
              <a:t>Linear logistic regression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The log odds ratio (logit) is a linear function of </a:t>
            </a:r>
            <a:r>
              <a:rPr lang="en-US" altLang="en-US" b="1" dirty="0"/>
              <a:t>x</a:t>
            </a:r>
            <a:r>
              <a:rPr lang="en-US" dirty="0" smtClean="0"/>
              <a:t> </a:t>
            </a:r>
            <a:r>
              <a:rPr lang="en-US" altLang="en-US" dirty="0"/>
              <a:t>log </a:t>
            </a:r>
            <a:r>
              <a:rPr lang="en-US" altLang="en-US" dirty="0" smtClean="0"/>
              <a:t>[</a:t>
            </a:r>
            <a:r>
              <a:rPr lang="en-US" altLang="en-US" dirty="0" smtClean="0">
                <a:solidFill>
                  <a:srgbClr val="0070C0"/>
                </a:solidFill>
              </a:rPr>
              <a:t>P</a:t>
            </a:r>
            <a:r>
              <a:rPr lang="en-US" altLang="en-US" baseline="-25000" dirty="0">
                <a:solidFill>
                  <a:srgbClr val="0070C0"/>
                </a:solidFill>
              </a:rPr>
              <a:t>f </a:t>
            </a:r>
            <a:r>
              <a:rPr lang="en-US" altLang="en-US" dirty="0" smtClean="0">
                <a:solidFill>
                  <a:srgbClr val="0070C0"/>
                </a:solidFill>
              </a:rPr>
              <a:t>(Y=1|X=</a:t>
            </a:r>
            <a:r>
              <a:rPr lang="en-US" altLang="en-US" b="1" dirty="0" smtClean="0">
                <a:solidFill>
                  <a:srgbClr val="0070C0"/>
                </a:solidFill>
              </a:rPr>
              <a:t>x</a:t>
            </a:r>
            <a:r>
              <a:rPr lang="en-US" altLang="en-US" dirty="0">
                <a:solidFill>
                  <a:srgbClr val="0070C0"/>
                </a:solidFill>
              </a:rPr>
              <a:t>) </a:t>
            </a:r>
            <a:r>
              <a:rPr lang="en-US" altLang="en-US" dirty="0" smtClean="0">
                <a:solidFill>
                  <a:srgbClr val="0070C0"/>
                </a:solidFill>
              </a:rPr>
              <a:t>/ P</a:t>
            </a:r>
            <a:r>
              <a:rPr lang="en-US" altLang="en-US" baseline="-25000" dirty="0">
                <a:solidFill>
                  <a:srgbClr val="0070C0"/>
                </a:solidFill>
              </a:rPr>
              <a:t>f </a:t>
            </a:r>
            <a:r>
              <a:rPr lang="en-US" altLang="en-US" dirty="0" smtClean="0">
                <a:solidFill>
                  <a:srgbClr val="0070C0"/>
                </a:solidFill>
              </a:rPr>
              <a:t>(</a:t>
            </a:r>
            <a:r>
              <a:rPr lang="en-US" altLang="en-US" dirty="0">
                <a:solidFill>
                  <a:srgbClr val="0070C0"/>
                </a:solidFill>
              </a:rPr>
              <a:t>Y</a:t>
            </a:r>
            <a:r>
              <a:rPr lang="en-US" altLang="en-US" dirty="0" smtClean="0">
                <a:solidFill>
                  <a:srgbClr val="0070C0"/>
                </a:solidFill>
              </a:rPr>
              <a:t>=-1|X=</a:t>
            </a:r>
            <a:r>
              <a:rPr lang="en-US" altLang="en-US" b="1" dirty="0" smtClean="0">
                <a:solidFill>
                  <a:srgbClr val="0070C0"/>
                </a:solidFill>
              </a:rPr>
              <a:t>x</a:t>
            </a:r>
            <a:r>
              <a:rPr lang="en-US" altLang="en-US" dirty="0" smtClean="0">
                <a:solidFill>
                  <a:srgbClr val="0070C0"/>
                </a:solidFill>
              </a:rPr>
              <a:t>)</a:t>
            </a:r>
            <a:r>
              <a:rPr lang="en-US" altLang="en-US" dirty="0" smtClean="0"/>
              <a:t>] = </a:t>
            </a:r>
            <a:r>
              <a:rPr lang="en-US" altLang="en-US" b="1" dirty="0">
                <a:solidFill>
                  <a:srgbClr val="FF0000"/>
                </a:solidFill>
              </a:rPr>
              <a:t>w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 </a:t>
            </a:r>
            <a:r>
              <a:rPr lang="en-US" altLang="en-US" b="1" dirty="0">
                <a:solidFill>
                  <a:srgbClr val="FF0000"/>
                </a:solidFill>
              </a:rPr>
              <a:t>x</a:t>
            </a:r>
            <a:r>
              <a:rPr lang="en-US" altLang="en-US" dirty="0">
                <a:solidFill>
                  <a:srgbClr val="FF0000"/>
                </a:solidFill>
              </a:rPr>
              <a:t> + b </a:t>
            </a:r>
            <a:endParaRPr lang="en-US" altLang="en-US" dirty="0" smtClean="0">
              <a:solidFill>
                <a:srgbClr val="FF0000"/>
              </a:solidFill>
            </a:endParaRPr>
          </a:p>
          <a:p>
            <a:r>
              <a:rPr lang="en-US" u="sng" dirty="0" smtClean="0"/>
              <a:t>Non-linear </a:t>
            </a:r>
            <a:r>
              <a:rPr lang="en-US" u="sng" dirty="0"/>
              <a:t>logistic regression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The log odds ratio (logit) </a:t>
            </a:r>
            <a:r>
              <a:rPr lang="en-US" dirty="0" smtClean="0"/>
              <a:t>is any function </a:t>
            </a:r>
            <a:r>
              <a:rPr lang="en-US" dirty="0"/>
              <a:t>of </a:t>
            </a:r>
            <a:r>
              <a:rPr lang="en-US" altLang="en-US" b="1" dirty="0"/>
              <a:t>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altLang="en-US" dirty="0"/>
              <a:t>log [</a:t>
            </a:r>
            <a:r>
              <a:rPr lang="en-US" altLang="en-US" dirty="0" smtClean="0">
                <a:solidFill>
                  <a:srgbClr val="0070C0"/>
                </a:solidFill>
              </a:rPr>
              <a:t>P</a:t>
            </a:r>
            <a:r>
              <a:rPr lang="en-US" altLang="en-US" baseline="-25000" dirty="0">
                <a:solidFill>
                  <a:srgbClr val="0070C0"/>
                </a:solidFill>
              </a:rPr>
              <a:t>f </a:t>
            </a:r>
            <a:r>
              <a:rPr lang="en-US" altLang="en-US" dirty="0" smtClean="0">
                <a:solidFill>
                  <a:srgbClr val="0070C0"/>
                </a:solidFill>
              </a:rPr>
              <a:t>(</a:t>
            </a:r>
            <a:r>
              <a:rPr lang="en-US" altLang="en-US" dirty="0">
                <a:solidFill>
                  <a:srgbClr val="0070C0"/>
                </a:solidFill>
              </a:rPr>
              <a:t>Y=1|X=</a:t>
            </a:r>
            <a:r>
              <a:rPr lang="en-US" altLang="en-US" b="1" dirty="0">
                <a:solidFill>
                  <a:srgbClr val="0070C0"/>
                </a:solidFill>
              </a:rPr>
              <a:t>x</a:t>
            </a:r>
            <a:r>
              <a:rPr lang="en-US" altLang="en-US" dirty="0">
                <a:solidFill>
                  <a:srgbClr val="0070C0"/>
                </a:solidFill>
              </a:rPr>
              <a:t>) / </a:t>
            </a:r>
            <a:r>
              <a:rPr lang="en-US" altLang="en-US" dirty="0" smtClean="0">
                <a:solidFill>
                  <a:srgbClr val="0070C0"/>
                </a:solidFill>
              </a:rPr>
              <a:t>P</a:t>
            </a:r>
            <a:r>
              <a:rPr lang="en-US" altLang="en-US" baseline="-25000" dirty="0">
                <a:solidFill>
                  <a:srgbClr val="0070C0"/>
                </a:solidFill>
              </a:rPr>
              <a:t>f </a:t>
            </a:r>
            <a:r>
              <a:rPr lang="en-US" altLang="en-US" dirty="0" smtClean="0">
                <a:solidFill>
                  <a:srgbClr val="0070C0"/>
                </a:solidFill>
              </a:rPr>
              <a:t>(</a:t>
            </a:r>
            <a:r>
              <a:rPr lang="en-US" altLang="en-US" dirty="0">
                <a:solidFill>
                  <a:srgbClr val="0070C0"/>
                </a:solidFill>
              </a:rPr>
              <a:t>Y=-1|X=</a:t>
            </a:r>
            <a:r>
              <a:rPr lang="en-US" altLang="en-US" b="1" dirty="0">
                <a:solidFill>
                  <a:srgbClr val="0070C0"/>
                </a:solidFill>
              </a:rPr>
              <a:t>x</a:t>
            </a:r>
            <a:r>
              <a:rPr lang="en-US" altLang="en-US" dirty="0">
                <a:solidFill>
                  <a:srgbClr val="0070C0"/>
                </a:solidFill>
              </a:rPr>
              <a:t>)</a:t>
            </a:r>
            <a:r>
              <a:rPr lang="en-US" altLang="en-US" dirty="0"/>
              <a:t>] = </a:t>
            </a:r>
            <a:r>
              <a:rPr lang="en-US" altLang="en-US" dirty="0" smtClean="0">
                <a:solidFill>
                  <a:srgbClr val="FF0000"/>
                </a:solidFill>
              </a:rPr>
              <a:t>f(</a:t>
            </a:r>
            <a:r>
              <a:rPr lang="en-US" altLang="en-US" b="1" dirty="0" smtClean="0">
                <a:solidFill>
                  <a:srgbClr val="FF0000"/>
                </a:solidFill>
              </a:rPr>
              <a:t>x</a:t>
            </a:r>
            <a:r>
              <a:rPr lang="en-US" altLang="en-US" dirty="0">
                <a:solidFill>
                  <a:srgbClr val="FF0000"/>
                </a:solidFill>
              </a:rPr>
              <a:t>)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(think of the kernel trick).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09854"/>
            <a:ext cx="2057400" cy="1735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"/>
            <a:ext cx="1655117" cy="165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630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linear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Logistic regression belongs to the GLM family: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16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71" y="3505200"/>
            <a:ext cx="7611116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779" y="2209800"/>
            <a:ext cx="4305642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52999" y="6400800"/>
            <a:ext cx="187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Source: Wikipedia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62868" y="350520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S=g</a:t>
            </a:r>
            <a:r>
              <a:rPr lang="en-US" b="1" baseline="30000" dirty="0" smtClean="0">
                <a:solidFill>
                  <a:srgbClr val="FF0000"/>
                </a:solidFill>
              </a:rPr>
              <a:t>-1</a:t>
            </a:r>
            <a:endParaRPr lang="en-US" b="1" baseline="300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71800" y="3048000"/>
            <a:ext cx="1066800" cy="304800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791200" y="35052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g</a:t>
            </a:r>
            <a:endParaRPr lang="en-US" b="1" baseline="300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04635" y="5334000"/>
            <a:ext cx="680235" cy="609600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282159" y="5867400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logit</a:t>
            </a:r>
            <a:endParaRPr lang="en-US" b="1" baseline="30000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222750" y="5334000"/>
            <a:ext cx="930650" cy="609600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222750" y="5867400"/>
            <a:ext cx="85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logistic</a:t>
            </a:r>
            <a:endParaRPr lang="en-US" b="1" baseline="300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77000" y="2133600"/>
            <a:ext cx="1803699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sym typeface="Symbol"/>
              </a:rPr>
              <a:t>Notations:</a:t>
            </a:r>
          </a:p>
          <a:p>
            <a:pPr marL="285750" indent="-285750">
              <a:buFont typeface="Symbol"/>
              <a:buChar char="b"/>
            </a:pPr>
            <a:r>
              <a:rPr lang="en-US" dirty="0" smtClean="0">
                <a:solidFill>
                  <a:srgbClr val="FF0000"/>
                </a:solidFill>
                <a:sym typeface="Symbol"/>
              </a:rPr>
              <a:t> 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w</a:t>
            </a:r>
          </a:p>
          <a:p>
            <a:pPr marL="285750" indent="-285750">
              <a:buFont typeface="Symbol"/>
              <a:buChar char="m"/>
            </a:pPr>
            <a:r>
              <a:rPr lang="en-US" dirty="0" smtClean="0">
                <a:solidFill>
                  <a:srgbClr val="FF0000"/>
                </a:solidFill>
                <a:sym typeface="Symbol"/>
              </a:rPr>
              <a:t> p</a:t>
            </a:r>
          </a:p>
          <a:p>
            <a:r>
              <a:rPr lang="en-US" dirty="0">
                <a:solidFill>
                  <a:srgbClr val="FF0000"/>
                </a:solidFill>
                <a:sym typeface="Symbol"/>
              </a:rPr>
              <a:t>f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(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x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) = 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w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sym typeface="Symbol"/>
              </a:rPr>
              <a:t>.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x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 = g(p)</a:t>
            </a:r>
            <a:endParaRPr lang="en-US" dirty="0">
              <a:solidFill>
                <a:srgbClr val="FF0000"/>
              </a:solidFill>
              <a:sym typeface="Symbol"/>
            </a:endParaRPr>
          </a:p>
          <a:p>
            <a:endParaRPr lang="en-US" b="1" dirty="0" smtClean="0">
              <a:solidFill>
                <a:srgbClr val="FF0000"/>
              </a:solidFill>
              <a:sym typeface="Symbol"/>
            </a:endParaRPr>
          </a:p>
          <a:p>
            <a:pPr marL="285750" indent="-285750">
              <a:buFont typeface="Symbol"/>
              <a:buChar char="b"/>
            </a:pP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55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choices of link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17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963600"/>
            <a:ext cx="3810000" cy="2713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895600"/>
            <a:ext cx="131445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181600"/>
            <a:ext cx="76639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5388" y="5758934"/>
            <a:ext cx="192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Reminder: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Symbol" panose="05050102010706020507" pitchFamily="18" charset="2"/>
              </a:rPr>
              <a:t>b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sym typeface="Symbol"/>
              </a:rPr>
              <a:t>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sym typeface="Symbol"/>
              </a:rPr>
              <a:t>w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579" y="4495800"/>
            <a:ext cx="7048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952999" y="6400800"/>
            <a:ext cx="187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Source: Wikipedia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82159" y="2362200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logit</a:t>
            </a:r>
            <a:endParaRPr lang="en-US" b="1" baseline="300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11428" y="2057400"/>
            <a:ext cx="77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00B050"/>
                </a:solidFill>
              </a:rPr>
              <a:t>probit</a:t>
            </a:r>
            <a:endParaRPr lang="en-US" b="1" baseline="30000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7625" y="4866812"/>
            <a:ext cx="1724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00B050"/>
                </a:solidFill>
              </a:rPr>
              <a:t>Probit</a:t>
            </a:r>
            <a:r>
              <a:rPr lang="en-US" sz="2400" b="1" dirty="0" smtClean="0">
                <a:solidFill>
                  <a:srgbClr val="00B050"/>
                </a:solidFill>
              </a:rPr>
              <a:t>: g</a:t>
            </a:r>
            <a:r>
              <a:rPr lang="en-US" sz="2400" b="1" baseline="30000" dirty="0" smtClean="0">
                <a:solidFill>
                  <a:srgbClr val="00B050"/>
                </a:solidFill>
              </a:rPr>
              <a:t>-1</a:t>
            </a:r>
            <a:r>
              <a:rPr lang="en-US" sz="2400" b="1" dirty="0" smtClean="0">
                <a:solidFill>
                  <a:srgbClr val="00B050"/>
                </a:solidFill>
              </a:rPr>
              <a:t> = </a:t>
            </a:r>
            <a:endParaRPr lang="en-US" sz="2400" b="1" baseline="30000" dirty="0">
              <a:solidFill>
                <a:srgbClr val="00B05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60186" y="2994558"/>
            <a:ext cx="1060591" cy="5355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3200" dirty="0" smtClean="0"/>
              <a:t>p = S</a:t>
            </a:r>
            <a:endParaRPr lang="en-US" altLang="en-US" sz="3200" dirty="0"/>
          </a:p>
        </p:txBody>
      </p:sp>
      <p:sp>
        <p:nvSpPr>
          <p:cNvPr id="18" name="Rectangle 17"/>
          <p:cNvSpPr/>
          <p:nvPr/>
        </p:nvSpPr>
        <p:spPr>
          <a:xfrm>
            <a:off x="675388" y="5223403"/>
            <a:ext cx="304800" cy="4247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400" dirty="0" smtClean="0"/>
              <a:t>S</a:t>
            </a:r>
            <a:endParaRPr lang="en-US" alt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496501" y="4574424"/>
            <a:ext cx="10743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 smtClean="0"/>
              <a:t>= g(p)</a:t>
            </a:r>
            <a:r>
              <a:rPr lang="en-US" alt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51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Similitude with the sigmoid neuron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18</a:t>
            </a:fld>
            <a:endParaRPr lang="en-US"/>
          </a:p>
        </p:txBody>
      </p:sp>
      <p:sp>
        <p:nvSpPr>
          <p:cNvPr id="9" name="Line 1041"/>
          <p:cNvSpPr>
            <a:spLocks noChangeShapeType="1"/>
          </p:cNvSpPr>
          <p:nvPr/>
        </p:nvSpPr>
        <p:spPr bwMode="auto">
          <a:xfrm>
            <a:off x="3018241" y="3823139"/>
            <a:ext cx="387082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910644" y="4876800"/>
            <a:ext cx="20860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Sigmoid = </a:t>
            </a:r>
            <a:r>
              <a:rPr lang="en-US" sz="2400" b="1" dirty="0" err="1" smtClean="0"/>
              <a:t>tanh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109" y="2866586"/>
            <a:ext cx="2801090" cy="181292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000909" y="431018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912020" y="284010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4720" y="3447455"/>
            <a:ext cx="639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X=</a:t>
            </a:r>
            <a:r>
              <a:rPr lang="en-US" altLang="en-US" sz="2400" b="1" dirty="0"/>
              <a:t>x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6324600" y="3307992"/>
            <a:ext cx="29454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</a:t>
            </a:r>
            <a:r>
              <a:rPr lang="en-US" altLang="en-US" sz="2400" baseline="-25000" dirty="0"/>
              <a:t>f </a:t>
            </a:r>
            <a:r>
              <a:rPr lang="en-US" sz="2400" dirty="0" smtClean="0"/>
              <a:t>(Y=1|X) - P</a:t>
            </a:r>
            <a:r>
              <a:rPr lang="en-US" altLang="en-US" sz="2400" baseline="-25000" dirty="0"/>
              <a:t>f </a:t>
            </a:r>
            <a:r>
              <a:rPr lang="en-US" sz="2400" dirty="0" smtClean="0"/>
              <a:t>(</a:t>
            </a:r>
            <a:r>
              <a:rPr lang="en-US" sz="2400" dirty="0"/>
              <a:t>Y</a:t>
            </a:r>
            <a:r>
              <a:rPr lang="en-US" sz="2400" dirty="0" smtClean="0"/>
              <a:t>=-1|X)</a:t>
            </a:r>
          </a:p>
          <a:p>
            <a:endParaRPr lang="en-US" sz="2400" dirty="0"/>
          </a:p>
          <a:p>
            <a:r>
              <a:rPr lang="en-US" sz="2400" dirty="0" smtClean="0"/>
              <a:t>= </a:t>
            </a:r>
            <a:r>
              <a:rPr lang="en-US" sz="2400" dirty="0" err="1" smtClean="0"/>
              <a:t>tanh</a:t>
            </a:r>
            <a:r>
              <a:rPr lang="en-US" sz="2400" dirty="0" smtClean="0"/>
              <a:t> (f(</a:t>
            </a:r>
            <a:r>
              <a:rPr lang="en-US" sz="2400" b="1" dirty="0" smtClean="0"/>
              <a:t>x</a:t>
            </a:r>
            <a:r>
              <a:rPr lang="en-US" sz="2400" dirty="0" smtClean="0"/>
              <a:t>)/2) 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2999706" y="3396319"/>
            <a:ext cx="6062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/>
              <a:t>f(</a:t>
            </a:r>
            <a:r>
              <a:rPr lang="en-US" altLang="en-US" sz="2400" b="1" dirty="0"/>
              <a:t>x</a:t>
            </a:r>
            <a:r>
              <a:rPr lang="en-US" altLang="en-US" sz="2400" dirty="0"/>
              <a:t>)</a:t>
            </a:r>
            <a:endParaRPr lang="en-US" sz="24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693955" y="2961746"/>
            <a:ext cx="2376718" cy="2226167"/>
            <a:chOff x="1280882" y="2961746"/>
            <a:chExt cx="2005001" cy="1846975"/>
          </a:xfrm>
        </p:grpSpPr>
        <p:sp>
          <p:nvSpPr>
            <p:cNvPr id="30" name="Line 1036"/>
            <p:cNvSpPr>
              <a:spLocks noChangeShapeType="1"/>
            </p:cNvSpPr>
            <p:nvPr/>
          </p:nvSpPr>
          <p:spPr bwMode="auto">
            <a:xfrm>
              <a:off x="1280882" y="2961746"/>
              <a:ext cx="897660" cy="4365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037"/>
            <p:cNvSpPr>
              <a:spLocks noChangeShapeType="1"/>
            </p:cNvSpPr>
            <p:nvPr/>
          </p:nvSpPr>
          <p:spPr bwMode="auto">
            <a:xfrm>
              <a:off x="1280882" y="3364722"/>
              <a:ext cx="864414" cy="2350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1038"/>
            <p:cNvSpPr>
              <a:spLocks noChangeShapeType="1"/>
            </p:cNvSpPr>
            <p:nvPr/>
          </p:nvSpPr>
          <p:spPr bwMode="auto">
            <a:xfrm flipV="1">
              <a:off x="1280882" y="4002767"/>
              <a:ext cx="978509" cy="4365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1039"/>
            <p:cNvSpPr>
              <a:spLocks noChangeShapeType="1"/>
            </p:cNvSpPr>
            <p:nvPr/>
          </p:nvSpPr>
          <p:spPr bwMode="auto">
            <a:xfrm flipV="1">
              <a:off x="1280882" y="4103512"/>
              <a:ext cx="1030647" cy="705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Oval 1095"/>
            <p:cNvSpPr>
              <a:spLocks noChangeArrowheads="1"/>
            </p:cNvSpPr>
            <p:nvPr/>
          </p:nvSpPr>
          <p:spPr bwMode="auto">
            <a:xfrm>
              <a:off x="2138117" y="3064823"/>
              <a:ext cx="1147766" cy="1166721"/>
            </a:xfrm>
            <a:prstGeom prst="ellipse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 Box 1096"/>
            <p:cNvSpPr txBox="1">
              <a:spLocks noChangeArrowheads="1"/>
            </p:cNvSpPr>
            <p:nvPr/>
          </p:nvSpPr>
          <p:spPr bwMode="auto">
            <a:xfrm>
              <a:off x="2426380" y="3276985"/>
              <a:ext cx="565194" cy="638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en-US" sz="4400" b="0" dirty="0">
                  <a:latin typeface="Symbol" pitchFamily="18" charset="2"/>
                </a:rPr>
                <a:t>S</a:t>
              </a:r>
            </a:p>
          </p:txBody>
        </p:sp>
        <p:sp>
          <p:nvSpPr>
            <p:cNvPr id="38" name="Oval 1097"/>
            <p:cNvSpPr>
              <a:spLocks noChangeArrowheads="1"/>
            </p:cNvSpPr>
            <p:nvPr/>
          </p:nvSpPr>
          <p:spPr bwMode="auto">
            <a:xfrm>
              <a:off x="1546855" y="3028909"/>
              <a:ext cx="299220" cy="302232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en-US" sz="1000" b="0" dirty="0"/>
                <a:t>w</a:t>
              </a:r>
              <a:r>
                <a:rPr lang="en-US" altLang="en-US" sz="1000" b="0" baseline="-25000" dirty="0"/>
                <a:t>1</a:t>
              </a:r>
            </a:p>
          </p:txBody>
        </p:sp>
        <p:sp>
          <p:nvSpPr>
            <p:cNvPr id="39" name="Oval 1098"/>
            <p:cNvSpPr>
              <a:spLocks noChangeArrowheads="1"/>
            </p:cNvSpPr>
            <p:nvPr/>
          </p:nvSpPr>
          <p:spPr bwMode="auto">
            <a:xfrm>
              <a:off x="1546855" y="3297559"/>
              <a:ext cx="299220" cy="302232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en-US" sz="1000" b="0"/>
                <a:t>w</a:t>
              </a:r>
              <a:r>
                <a:rPr lang="en-US" altLang="en-US" sz="1000" b="0" baseline="-25000"/>
                <a:t>2</a:t>
              </a:r>
            </a:p>
          </p:txBody>
        </p:sp>
        <p:sp>
          <p:nvSpPr>
            <p:cNvPr id="40" name="Oval 1099"/>
            <p:cNvSpPr>
              <a:spLocks noChangeArrowheads="1"/>
            </p:cNvSpPr>
            <p:nvPr/>
          </p:nvSpPr>
          <p:spPr bwMode="auto">
            <a:xfrm>
              <a:off x="1546855" y="4069931"/>
              <a:ext cx="299220" cy="302232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en-US" sz="1000" b="0" dirty="0" err="1" smtClean="0"/>
                <a:t>w</a:t>
              </a:r>
              <a:r>
                <a:rPr lang="en-US" altLang="en-US" sz="1000" baseline="-25000" dirty="0" err="1"/>
                <a:t>D</a:t>
              </a:r>
              <a:endParaRPr lang="en-US" altLang="en-US" sz="1000" b="0" baseline="-25000" dirty="0"/>
            </a:p>
          </p:txBody>
        </p:sp>
        <p:sp>
          <p:nvSpPr>
            <p:cNvPr id="41" name="Oval 1100"/>
            <p:cNvSpPr>
              <a:spLocks noChangeArrowheads="1"/>
            </p:cNvSpPr>
            <p:nvPr/>
          </p:nvSpPr>
          <p:spPr bwMode="auto">
            <a:xfrm>
              <a:off x="1546855" y="4338582"/>
              <a:ext cx="299220" cy="302232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en-US" sz="1000" b="0"/>
                <a:t>b</a:t>
              </a:r>
              <a:endParaRPr lang="en-US" altLang="en-US" sz="1000" b="0" baseline="-25000"/>
            </a:p>
          </p:txBody>
        </p:sp>
      </p:grpSp>
    </p:spTree>
    <p:extLst>
      <p:ext uri="{BB962C8B-B14F-4D97-AF65-F5344CB8AC3E}">
        <p14:creationId xmlns:p14="http://schemas.microsoft.com/office/powerpoint/2010/main" val="353038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Relationship with </a:t>
            </a:r>
            <a:br>
              <a:rPr lang="en-US" dirty="0" smtClean="0"/>
            </a:br>
            <a:r>
              <a:rPr lang="en-US" dirty="0" smtClean="0"/>
              <a:t>Bayes optimal discriminant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Imagine we knew the true probability distribution P(X, Y), then…</a:t>
            </a:r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ecide:  </a:t>
            </a:r>
            <a:r>
              <a:rPr lang="en-US" dirty="0" smtClean="0">
                <a:solidFill>
                  <a:srgbClr val="0070C0"/>
                </a:solidFill>
              </a:rPr>
              <a:t>y=+1</a:t>
            </a:r>
            <a:r>
              <a:rPr lang="en-US" dirty="0" smtClean="0"/>
              <a:t>, if </a:t>
            </a:r>
            <a:r>
              <a:rPr lang="en-US" dirty="0" smtClean="0">
                <a:solidFill>
                  <a:srgbClr val="0070C0"/>
                </a:solidFill>
              </a:rPr>
              <a:t>P(Y=1|X=</a:t>
            </a:r>
            <a:r>
              <a:rPr lang="en-US" b="1" dirty="0" smtClean="0">
                <a:solidFill>
                  <a:srgbClr val="0070C0"/>
                </a:solidFill>
              </a:rPr>
              <a:t>x</a:t>
            </a:r>
            <a:r>
              <a:rPr lang="en-US" dirty="0" smtClean="0">
                <a:solidFill>
                  <a:srgbClr val="0070C0"/>
                </a:solidFill>
              </a:rPr>
              <a:t>) &gt; </a:t>
            </a:r>
            <a:r>
              <a:rPr lang="en-US" dirty="0">
                <a:solidFill>
                  <a:srgbClr val="0070C0"/>
                </a:solidFill>
              </a:rPr>
              <a:t>P(Y</a:t>
            </a:r>
            <a:r>
              <a:rPr lang="en-US" dirty="0" smtClean="0">
                <a:solidFill>
                  <a:srgbClr val="0070C0"/>
                </a:solidFill>
              </a:rPr>
              <a:t>=-1|X=</a:t>
            </a:r>
            <a:r>
              <a:rPr lang="en-US" b="1" dirty="0" smtClean="0">
                <a:solidFill>
                  <a:srgbClr val="0070C0"/>
                </a:solidFill>
              </a:rPr>
              <a:t>x</a:t>
            </a:r>
            <a:r>
              <a:rPr lang="en-US" dirty="0" smtClean="0">
                <a:solidFill>
                  <a:srgbClr val="0070C0"/>
                </a:solidFill>
              </a:rPr>
              <a:t>) </a:t>
            </a:r>
          </a:p>
          <a:p>
            <a:pPr marL="0" indent="0">
              <a:buNone/>
            </a:pPr>
            <a:r>
              <a:rPr lang="en-US" dirty="0" smtClean="0"/>
              <a:t>	     </a:t>
            </a:r>
            <a:r>
              <a:rPr lang="en-US" dirty="0" smtClean="0">
                <a:solidFill>
                  <a:srgbClr val="0070C0"/>
                </a:solidFill>
              </a:rPr>
              <a:t>y=-1</a:t>
            </a:r>
            <a:r>
              <a:rPr lang="en-US" dirty="0" smtClean="0"/>
              <a:t>, otherwise </a:t>
            </a:r>
          </a:p>
          <a:p>
            <a:pPr marL="0" indent="0">
              <a:buNone/>
            </a:pPr>
            <a:r>
              <a:rPr lang="en-US" dirty="0" smtClean="0"/>
              <a:t>would give the smallest error rate (irreducible error).</a:t>
            </a:r>
          </a:p>
          <a:p>
            <a:r>
              <a:rPr lang="en-US" dirty="0">
                <a:solidFill>
                  <a:srgbClr val="0070C0"/>
                </a:solidFill>
              </a:rPr>
              <a:t>P(Y=1|X=</a:t>
            </a:r>
            <a:r>
              <a:rPr lang="en-US" b="1" dirty="0">
                <a:solidFill>
                  <a:srgbClr val="0070C0"/>
                </a:solidFill>
              </a:rPr>
              <a:t>x</a:t>
            </a:r>
            <a:r>
              <a:rPr lang="en-US" dirty="0">
                <a:solidFill>
                  <a:srgbClr val="0070C0"/>
                </a:solidFill>
              </a:rPr>
              <a:t>) </a:t>
            </a:r>
            <a:r>
              <a:rPr lang="en-US" dirty="0" smtClean="0">
                <a:solidFill>
                  <a:srgbClr val="0070C0"/>
                </a:solidFill>
              </a:rPr>
              <a:t>= </a:t>
            </a:r>
            <a:r>
              <a:rPr lang="en-US" dirty="0">
                <a:solidFill>
                  <a:srgbClr val="0070C0"/>
                </a:solidFill>
              </a:rPr>
              <a:t>P(Y=-1|X=</a:t>
            </a:r>
            <a:r>
              <a:rPr lang="en-US" b="1" dirty="0">
                <a:solidFill>
                  <a:srgbClr val="0070C0"/>
                </a:solidFill>
              </a:rPr>
              <a:t>x</a:t>
            </a:r>
            <a:r>
              <a:rPr lang="en-US" dirty="0" smtClean="0">
                <a:solidFill>
                  <a:srgbClr val="0070C0"/>
                </a:solidFill>
              </a:rPr>
              <a:t>) </a:t>
            </a:r>
            <a:r>
              <a:rPr lang="en-US" dirty="0" smtClean="0"/>
              <a:t>is the Bayes optimal decision boundary.</a:t>
            </a:r>
          </a:p>
          <a:p>
            <a:r>
              <a:rPr lang="en-US" dirty="0" smtClean="0"/>
              <a:t>Valid Bayes optimal discriminant: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f*(</a:t>
            </a:r>
            <a:r>
              <a:rPr lang="en-US" b="1" dirty="0" smtClean="0"/>
              <a:t>x</a:t>
            </a:r>
            <a:r>
              <a:rPr lang="en-US" dirty="0" smtClean="0"/>
              <a:t>) = </a:t>
            </a:r>
            <a:r>
              <a:rPr lang="en-US" dirty="0"/>
              <a:t>P(Y=1|X=</a:t>
            </a:r>
            <a:r>
              <a:rPr lang="en-US" b="1" dirty="0"/>
              <a:t>x</a:t>
            </a:r>
            <a:r>
              <a:rPr lang="en-US" dirty="0"/>
              <a:t>) –</a:t>
            </a:r>
            <a:r>
              <a:rPr lang="en-US" dirty="0" smtClean="0"/>
              <a:t>  </a:t>
            </a:r>
            <a:r>
              <a:rPr lang="en-US" dirty="0"/>
              <a:t>P(Y=-1|X=</a:t>
            </a:r>
            <a:r>
              <a:rPr lang="en-US" b="1" dirty="0"/>
              <a:t>x</a:t>
            </a:r>
            <a:r>
              <a:rPr lang="en-US" dirty="0"/>
              <a:t>) </a:t>
            </a:r>
            <a:r>
              <a:rPr lang="en-US" dirty="0" smtClean="0"/>
              <a:t>             </a:t>
            </a:r>
            <a:r>
              <a:rPr lang="en-US" dirty="0" smtClean="0">
                <a:solidFill>
                  <a:srgbClr val="0070C0"/>
                </a:solidFill>
              </a:rPr>
              <a:t>sigmoid neuron</a:t>
            </a:r>
            <a:endParaRPr lang="en-US" dirty="0">
              <a:solidFill>
                <a:srgbClr val="0070C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</a:t>
            </a:r>
            <a:r>
              <a:rPr lang="en-US" dirty="0"/>
              <a:t>*(</a:t>
            </a:r>
            <a:r>
              <a:rPr lang="en-US" b="1" dirty="0"/>
              <a:t>x</a:t>
            </a:r>
            <a:r>
              <a:rPr lang="en-US" dirty="0"/>
              <a:t>) = </a:t>
            </a:r>
            <a:r>
              <a:rPr lang="en-US" dirty="0" smtClean="0"/>
              <a:t>log P(Y=1|X=</a:t>
            </a:r>
            <a:r>
              <a:rPr lang="en-US" b="1" dirty="0" smtClean="0"/>
              <a:t>x</a:t>
            </a:r>
            <a:r>
              <a:rPr lang="en-US" dirty="0"/>
              <a:t>) </a:t>
            </a:r>
            <a:r>
              <a:rPr lang="en-US" dirty="0" smtClean="0"/>
              <a:t>– log P(Y</a:t>
            </a:r>
            <a:r>
              <a:rPr lang="en-US" dirty="0"/>
              <a:t>=-1|X=</a:t>
            </a:r>
            <a:r>
              <a:rPr lang="en-US" b="1" dirty="0"/>
              <a:t>x</a:t>
            </a:r>
            <a:r>
              <a:rPr lang="en-US" dirty="0"/>
              <a:t>) </a:t>
            </a:r>
            <a:r>
              <a:rPr lang="en-US" dirty="0" smtClean="0"/>
              <a:t>     </a:t>
            </a:r>
            <a:r>
              <a:rPr lang="en-US" dirty="0" smtClean="0">
                <a:solidFill>
                  <a:srgbClr val="0070C0"/>
                </a:solidFill>
              </a:rPr>
              <a:t>logit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84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524001"/>
            <a:ext cx="8534400" cy="5078313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</a:t>
            </a:r>
            <a:r>
              <a:rPr lang="en-US" sz="3600" b="1" dirty="0" smtClean="0"/>
              <a:t>Last time</a:t>
            </a:r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79412" y="228600"/>
            <a:ext cx="8285163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Come to my office hours…</a:t>
            </a:r>
            <a:br>
              <a:rPr lang="en-US" altLang="en-US" dirty="0" smtClean="0"/>
            </a:br>
            <a:r>
              <a:rPr lang="en-US" altLang="en-US" dirty="0" smtClean="0">
                <a:solidFill>
                  <a:srgbClr val="C00000"/>
                </a:solidFill>
              </a:rPr>
              <a:t>Wed </a:t>
            </a:r>
            <a:r>
              <a:rPr lang="en-US" altLang="en-US" dirty="0">
                <a:solidFill>
                  <a:srgbClr val="C00000"/>
                </a:solidFill>
              </a:rPr>
              <a:t>2:30-4:30 </a:t>
            </a:r>
            <a:r>
              <a:rPr lang="en-US" altLang="en-US" dirty="0" smtClean="0">
                <a:solidFill>
                  <a:srgbClr val="C00000"/>
                </a:solidFill>
              </a:rPr>
              <a:t>Soda 329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2</a:t>
            </a:fld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362200"/>
            <a:ext cx="6257925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5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</a:t>
            </a:r>
            <a:r>
              <a:rPr lang="en-US" dirty="0" smtClean="0"/>
              <a:t>ow to define a risk functional?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f*(</a:t>
            </a:r>
            <a:r>
              <a:rPr lang="en-US" b="1" dirty="0"/>
              <a:t>x</a:t>
            </a:r>
            <a:r>
              <a:rPr lang="en-US" dirty="0"/>
              <a:t>) = log P(Y=1|X=</a:t>
            </a:r>
            <a:r>
              <a:rPr lang="en-US" b="1" dirty="0"/>
              <a:t>x</a:t>
            </a:r>
            <a:r>
              <a:rPr lang="en-US" dirty="0"/>
              <a:t>) – log P(Y=-1|X=</a:t>
            </a:r>
            <a:r>
              <a:rPr lang="en-US" b="1" dirty="0"/>
              <a:t>x</a:t>
            </a:r>
            <a:r>
              <a:rPr lang="en-US" dirty="0" smtClean="0"/>
              <a:t>)      </a:t>
            </a:r>
            <a:r>
              <a:rPr lang="en-US" sz="2000" dirty="0" smtClean="0">
                <a:solidFill>
                  <a:srgbClr val="0070C0"/>
                </a:solidFill>
              </a:rPr>
              <a:t>Bayes optimal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f(</a:t>
            </a:r>
            <a:r>
              <a:rPr lang="en-US" b="1" dirty="0" smtClean="0"/>
              <a:t>x, w</a:t>
            </a:r>
            <a:r>
              <a:rPr lang="en-US" dirty="0" smtClean="0"/>
              <a:t>) = </a:t>
            </a:r>
            <a:r>
              <a:rPr lang="en-US" altLang="en-US" b="1" dirty="0">
                <a:latin typeface="+mj-lt"/>
              </a:rPr>
              <a:t>w</a:t>
            </a:r>
            <a:r>
              <a:rPr lang="en-US" altLang="en-US" dirty="0">
                <a:latin typeface="+mj-lt"/>
              </a:rPr>
              <a:t> </a:t>
            </a:r>
            <a:r>
              <a:rPr lang="en-US" altLang="en-US" dirty="0">
                <a:latin typeface="+mj-lt"/>
                <a:sym typeface="Symbol" pitchFamily="18" charset="2"/>
              </a:rPr>
              <a:t></a:t>
            </a:r>
            <a:r>
              <a:rPr lang="en-US" altLang="en-US" dirty="0">
                <a:latin typeface="+mj-lt"/>
              </a:rPr>
              <a:t> </a:t>
            </a:r>
            <a:r>
              <a:rPr lang="en-US" altLang="en-US" b="1" dirty="0">
                <a:latin typeface="+mj-lt"/>
              </a:rPr>
              <a:t>x</a:t>
            </a:r>
            <a:r>
              <a:rPr lang="en-US" altLang="en-US" dirty="0">
                <a:latin typeface="+mj-lt"/>
              </a:rPr>
              <a:t> + </a:t>
            </a:r>
            <a:r>
              <a:rPr lang="en-US" altLang="en-US" dirty="0" smtClean="0">
                <a:latin typeface="+mj-lt"/>
              </a:rPr>
              <a:t>b        	    </a:t>
            </a:r>
            <a:r>
              <a:rPr lang="en-US" sz="2000" dirty="0" smtClean="0">
                <a:solidFill>
                  <a:srgbClr val="0070C0"/>
                </a:solidFill>
              </a:rPr>
              <a:t>Proposed estimator (learning machine)</a:t>
            </a:r>
            <a:endParaRPr lang="en-US" altLang="en-US" sz="2000" dirty="0">
              <a:latin typeface="+mj-lt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How do we get the target values? All we have are data samples </a:t>
            </a:r>
            <a:r>
              <a:rPr lang="en-US" altLang="en-US" dirty="0"/>
              <a:t>(</a:t>
            </a:r>
            <a:r>
              <a:rPr lang="en-US" altLang="en-US" b="1" dirty="0"/>
              <a:t>x</a:t>
            </a:r>
            <a:r>
              <a:rPr lang="en-US" altLang="en-US" baseline="-25000" dirty="0"/>
              <a:t>1</a:t>
            </a:r>
            <a:r>
              <a:rPr lang="en-US" altLang="en-US" dirty="0"/>
              <a:t>, y</a:t>
            </a:r>
            <a:r>
              <a:rPr lang="en-US" altLang="en-US" baseline="-25000" dirty="0"/>
              <a:t>1</a:t>
            </a:r>
            <a:r>
              <a:rPr lang="en-US" altLang="en-US" dirty="0"/>
              <a:t>), (</a:t>
            </a:r>
            <a:r>
              <a:rPr lang="en-US" altLang="en-US" b="1" dirty="0"/>
              <a:t>x</a:t>
            </a:r>
            <a:r>
              <a:rPr lang="en-US" altLang="en-US" baseline="-25000" dirty="0"/>
              <a:t>2</a:t>
            </a:r>
            <a:r>
              <a:rPr lang="en-US" altLang="en-US" dirty="0"/>
              <a:t>, y</a:t>
            </a:r>
            <a:r>
              <a:rPr lang="en-US" altLang="en-US" baseline="-25000" dirty="0"/>
              <a:t>2</a:t>
            </a:r>
            <a:r>
              <a:rPr lang="en-US" altLang="en-US" dirty="0"/>
              <a:t>), … (</a:t>
            </a:r>
            <a:r>
              <a:rPr lang="en-US" altLang="en-US" b="1" dirty="0" err="1"/>
              <a:t>x</a:t>
            </a:r>
            <a:r>
              <a:rPr lang="en-US" altLang="en-US" baseline="-25000" dirty="0" err="1"/>
              <a:t>N</a:t>
            </a:r>
            <a:r>
              <a:rPr lang="en-US" altLang="en-US" dirty="0"/>
              <a:t>, </a:t>
            </a:r>
            <a:r>
              <a:rPr lang="en-US" altLang="en-US" dirty="0" err="1"/>
              <a:t>y</a:t>
            </a:r>
            <a:r>
              <a:rPr lang="en-US" altLang="en-US" baseline="-25000" dirty="0" err="1"/>
              <a:t>N</a:t>
            </a:r>
            <a:r>
              <a:rPr lang="en-US" altLang="en-US" dirty="0" smtClean="0"/>
              <a:t>).</a:t>
            </a:r>
            <a:endParaRPr lang="en-US" alt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Idea: </a:t>
            </a:r>
            <a:r>
              <a:rPr lang="en-US" dirty="0" smtClean="0"/>
              <a:t>compare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the predicted distribution </a:t>
            </a:r>
          </a:p>
          <a:p>
            <a:pPr marL="0" lvl="1" indent="0">
              <a:buNone/>
            </a:pPr>
            <a:r>
              <a:rPr lang="en-US" dirty="0"/>
              <a:t> </a:t>
            </a:r>
            <a:r>
              <a:rPr lang="en-US" dirty="0" smtClean="0"/>
              <a:t>   P</a:t>
            </a:r>
            <a:r>
              <a:rPr lang="en-US" altLang="en-US" baseline="-25000" dirty="0" smtClean="0"/>
              <a:t>f </a:t>
            </a:r>
            <a:r>
              <a:rPr lang="en-US" dirty="0" smtClean="0"/>
              <a:t>(Y=</a:t>
            </a:r>
            <a:r>
              <a:rPr lang="en-US" dirty="0" err="1" smtClean="0"/>
              <a:t>y</a:t>
            </a:r>
            <a:r>
              <a:rPr lang="en-US" baseline="30000" dirty="0" err="1" smtClean="0"/>
              <a:t>k</a:t>
            </a:r>
            <a:r>
              <a:rPr lang="en-US" dirty="0" err="1" smtClean="0"/>
              <a:t>|X</a:t>
            </a:r>
            <a:r>
              <a:rPr lang="en-US" dirty="0" smtClean="0"/>
              <a:t>=</a:t>
            </a:r>
            <a:r>
              <a:rPr lang="en-US" b="1" dirty="0" err="1" smtClean="0"/>
              <a:t>x</a:t>
            </a:r>
            <a:r>
              <a:rPr lang="en-US" baseline="30000" dirty="0" err="1" smtClean="0"/>
              <a:t>k</a:t>
            </a:r>
            <a:r>
              <a:rPr lang="en-US" dirty="0" smtClean="0"/>
              <a:t>) with the empirical distribution.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Distance between distributions: </a:t>
            </a:r>
            <a:r>
              <a:rPr lang="en-US" dirty="0" smtClean="0"/>
              <a:t>Use KL divergence or the related “cross-entropy”:</a:t>
            </a:r>
          </a:p>
          <a:p>
            <a:pPr marL="0" lvl="1" indent="0">
              <a:buNone/>
            </a:pPr>
            <a:r>
              <a:rPr lang="en-US" dirty="0"/>
              <a:t>	</a:t>
            </a:r>
            <a:r>
              <a:rPr lang="en-US" dirty="0" smtClean="0"/>
              <a:t>R(f) = </a:t>
            </a:r>
            <a:r>
              <a:rPr lang="en-US" sz="2400" dirty="0" smtClean="0"/>
              <a:t>(1/N) </a:t>
            </a:r>
            <a:r>
              <a:rPr lang="en-US" altLang="en-US" dirty="0">
                <a:sym typeface="Symbol" pitchFamily="18" charset="2"/>
              </a:rPr>
              <a:t></a:t>
            </a:r>
            <a:r>
              <a:rPr lang="en-US" altLang="en-US" b="1" baseline="-25000" dirty="0"/>
              <a:t>k=1:N</a:t>
            </a:r>
            <a:r>
              <a:rPr lang="en-US" altLang="en-US" dirty="0">
                <a:sym typeface="Symbol" pitchFamily="18" charset="2"/>
              </a:rPr>
              <a:t> </a:t>
            </a:r>
            <a:r>
              <a:rPr lang="en-US" altLang="en-US" dirty="0" smtClean="0">
                <a:sym typeface="Symbol" pitchFamily="18" charset="2"/>
              </a:rPr>
              <a:t>- log </a:t>
            </a:r>
            <a:r>
              <a:rPr lang="en-US" dirty="0" smtClean="0"/>
              <a:t>P</a:t>
            </a:r>
            <a:r>
              <a:rPr lang="en-US" altLang="en-US" baseline="-25000" dirty="0"/>
              <a:t>f </a:t>
            </a:r>
            <a:r>
              <a:rPr lang="en-US" dirty="0" smtClean="0"/>
              <a:t>(Y=</a:t>
            </a:r>
            <a:r>
              <a:rPr lang="en-US" dirty="0" err="1" smtClean="0"/>
              <a:t>y</a:t>
            </a:r>
            <a:r>
              <a:rPr lang="en-US" baseline="30000" dirty="0" err="1" smtClean="0"/>
              <a:t>k</a:t>
            </a:r>
            <a:r>
              <a:rPr lang="en-US" dirty="0" err="1" smtClean="0"/>
              <a:t>|X</a:t>
            </a:r>
            <a:r>
              <a:rPr lang="en-US" dirty="0" smtClean="0"/>
              <a:t>=</a:t>
            </a:r>
            <a:r>
              <a:rPr lang="en-US" b="1" dirty="0" err="1" smtClean="0"/>
              <a:t>x</a:t>
            </a:r>
            <a:r>
              <a:rPr lang="en-US" baseline="30000" dirty="0" err="1" smtClean="0"/>
              <a:t>k</a:t>
            </a:r>
            <a:r>
              <a:rPr lang="en-US" dirty="0" smtClean="0"/>
              <a:t>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95400" y="5638801"/>
            <a:ext cx="5410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51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to Maximum Likelihood (ML)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People who know about ML will recognize that min(cross-entropy) </a:t>
            </a:r>
            <a:r>
              <a:rPr lang="en-US" dirty="0" smtClean="0">
                <a:sym typeface="Symbol"/>
              </a:rPr>
              <a:t> </a:t>
            </a:r>
            <a:r>
              <a:rPr lang="en-US" dirty="0" smtClean="0"/>
              <a:t>max(likelihood):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Cross-entropy:</a:t>
            </a:r>
          </a:p>
          <a:p>
            <a:pPr marL="0" lvl="1" indent="0">
              <a:buNone/>
            </a:pPr>
            <a:r>
              <a:rPr lang="en-US" dirty="0"/>
              <a:t>	</a:t>
            </a:r>
            <a:r>
              <a:rPr lang="en-US" dirty="0" smtClean="0"/>
              <a:t>R(f</a:t>
            </a:r>
            <a:r>
              <a:rPr lang="en-US" dirty="0"/>
              <a:t>) = </a:t>
            </a:r>
            <a:r>
              <a:rPr lang="en-US" sz="2400" dirty="0" smtClean="0"/>
              <a:t>(1/N</a:t>
            </a:r>
            <a:r>
              <a:rPr lang="en-US" sz="2400" dirty="0"/>
              <a:t>) </a:t>
            </a:r>
            <a:r>
              <a:rPr lang="en-US" altLang="en-US" dirty="0">
                <a:sym typeface="Symbol" pitchFamily="18" charset="2"/>
              </a:rPr>
              <a:t></a:t>
            </a:r>
            <a:r>
              <a:rPr lang="en-US" altLang="en-US" b="1" baseline="-25000" dirty="0"/>
              <a:t>k=1:N</a:t>
            </a:r>
            <a:r>
              <a:rPr lang="en-US" altLang="en-US" dirty="0">
                <a:sym typeface="Symbol" pitchFamily="18" charset="2"/>
              </a:rPr>
              <a:t> - log </a:t>
            </a:r>
            <a:r>
              <a:rPr lang="en-US" dirty="0" smtClean="0"/>
              <a:t>P</a:t>
            </a:r>
            <a:r>
              <a:rPr lang="en-US" altLang="en-US" baseline="-25000" dirty="0"/>
              <a:t>f </a:t>
            </a:r>
            <a:r>
              <a:rPr lang="en-US" dirty="0" smtClean="0"/>
              <a:t>(Y=</a:t>
            </a:r>
            <a:r>
              <a:rPr lang="en-US" dirty="0" err="1" smtClean="0"/>
              <a:t>y</a:t>
            </a:r>
            <a:r>
              <a:rPr lang="en-US" baseline="30000" dirty="0" err="1" smtClean="0"/>
              <a:t>k</a:t>
            </a:r>
            <a:r>
              <a:rPr lang="en-US" dirty="0" err="1" smtClean="0"/>
              <a:t>|X</a:t>
            </a:r>
            <a:r>
              <a:rPr lang="en-US" dirty="0" smtClean="0"/>
              <a:t>=</a:t>
            </a:r>
            <a:r>
              <a:rPr lang="en-US" b="1" dirty="0" err="1" smtClean="0"/>
              <a:t>x</a:t>
            </a:r>
            <a:r>
              <a:rPr lang="en-US" baseline="30000" dirty="0" err="1" smtClean="0"/>
              <a:t>k</a:t>
            </a:r>
            <a:r>
              <a:rPr lang="en-US" dirty="0" smtClean="0"/>
              <a:t>)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Likelihood:</a:t>
            </a:r>
          </a:p>
          <a:p>
            <a:pPr marL="0" lvl="1" indent="0">
              <a:buNone/>
            </a:pPr>
            <a:r>
              <a:rPr lang="en-US" dirty="0"/>
              <a:t>	</a:t>
            </a:r>
            <a:r>
              <a:rPr lang="en-US" dirty="0" smtClean="0"/>
              <a:t>P(</a:t>
            </a:r>
            <a:r>
              <a:rPr lang="en-US" dirty="0" err="1" smtClean="0"/>
              <a:t>data|f</a:t>
            </a:r>
            <a:r>
              <a:rPr lang="en-US" dirty="0" smtClean="0"/>
              <a:t>) = </a:t>
            </a:r>
            <a:r>
              <a:rPr lang="en-US" altLang="en-US" dirty="0" err="1" smtClean="0">
                <a:latin typeface="Symbol" panose="05050102010706020507" pitchFamily="18" charset="2"/>
                <a:sym typeface="Symbol" pitchFamily="18" charset="2"/>
              </a:rPr>
              <a:t>P</a:t>
            </a:r>
            <a:r>
              <a:rPr lang="en-US" altLang="en-US" b="1" baseline="-25000" dirty="0" err="1" smtClean="0"/>
              <a:t>k</a:t>
            </a:r>
            <a:r>
              <a:rPr lang="en-US" altLang="en-US" b="1" baseline="-25000" dirty="0" smtClean="0"/>
              <a:t>=1:N</a:t>
            </a:r>
            <a:r>
              <a:rPr lang="en-US" altLang="en-US" dirty="0" smtClean="0">
                <a:sym typeface="Symbol" pitchFamily="18" charset="2"/>
              </a:rPr>
              <a:t> </a:t>
            </a:r>
            <a:r>
              <a:rPr lang="en-US" dirty="0" smtClean="0"/>
              <a:t>P</a:t>
            </a:r>
            <a:r>
              <a:rPr lang="en-US" altLang="en-US" baseline="-25000" dirty="0"/>
              <a:t>f </a:t>
            </a:r>
            <a:r>
              <a:rPr lang="en-US" dirty="0" smtClean="0"/>
              <a:t>(</a:t>
            </a:r>
            <a:r>
              <a:rPr lang="en-US" dirty="0"/>
              <a:t>Y=</a:t>
            </a:r>
            <a:r>
              <a:rPr lang="en-US" dirty="0" err="1"/>
              <a:t>y</a:t>
            </a:r>
            <a:r>
              <a:rPr lang="en-US" baseline="30000" dirty="0" err="1"/>
              <a:t>k</a:t>
            </a:r>
            <a:r>
              <a:rPr lang="en-US" dirty="0" err="1"/>
              <a:t>|X</a:t>
            </a:r>
            <a:r>
              <a:rPr lang="en-US" dirty="0"/>
              <a:t>=</a:t>
            </a:r>
            <a:r>
              <a:rPr lang="en-US" b="1" dirty="0" err="1"/>
              <a:t>x</a:t>
            </a:r>
            <a:r>
              <a:rPr lang="en-US" baseline="30000" dirty="0" err="1"/>
              <a:t>k</a:t>
            </a:r>
            <a:r>
              <a:rPr lang="en-US" dirty="0"/>
              <a:t>)</a:t>
            </a:r>
            <a:endParaRPr lang="en-US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Cross-entropy = negative log likelihood.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2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22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676400" y="1600200"/>
            <a:ext cx="6404317" cy="70419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3200" dirty="0" smtClean="0"/>
              <a:t>P(Y=1  </a:t>
            </a:r>
            <a:r>
              <a:rPr lang="en-US" altLang="en-US" sz="3200" dirty="0"/>
              <a:t>| X=</a:t>
            </a:r>
            <a:r>
              <a:rPr lang="en-US" altLang="en-US" sz="3200" b="1" dirty="0"/>
              <a:t>x </a:t>
            </a:r>
            <a:r>
              <a:rPr lang="en-US" altLang="en-US" sz="3200" dirty="0" smtClean="0"/>
              <a:t>) = 1 / (1+ e</a:t>
            </a:r>
            <a:r>
              <a:rPr lang="en-US" altLang="en-US" sz="3200" b="1" baseline="30000" dirty="0"/>
              <a:t>-</a:t>
            </a:r>
            <a:r>
              <a:rPr lang="en-US" altLang="en-US" sz="3200" baseline="30000" dirty="0" smtClean="0"/>
              <a:t>f(</a:t>
            </a:r>
            <a:r>
              <a:rPr lang="en-US" altLang="en-US" sz="3200" b="1" baseline="30000" dirty="0" smtClean="0"/>
              <a:t>x</a:t>
            </a:r>
            <a:r>
              <a:rPr lang="en-US" altLang="en-US" sz="3200" baseline="30000" dirty="0" smtClean="0"/>
              <a:t>)</a:t>
            </a:r>
            <a:r>
              <a:rPr lang="en-US" altLang="en-US" sz="3200" dirty="0" smtClean="0"/>
              <a:t>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3200" dirty="0"/>
              <a:t>P(Y</a:t>
            </a:r>
            <a:r>
              <a:rPr lang="en-US" altLang="en-US" sz="3200" dirty="0" smtClean="0"/>
              <a:t>=-1  </a:t>
            </a:r>
            <a:r>
              <a:rPr lang="en-US" altLang="en-US" sz="3200" dirty="0"/>
              <a:t>| X=</a:t>
            </a:r>
            <a:r>
              <a:rPr lang="en-US" altLang="en-US" sz="3200" b="1" dirty="0"/>
              <a:t>x </a:t>
            </a:r>
            <a:r>
              <a:rPr lang="en-US" altLang="en-US" sz="3200" dirty="0"/>
              <a:t>) = 1 / (1+ </a:t>
            </a:r>
            <a:r>
              <a:rPr lang="en-US" altLang="en-US" sz="3200" dirty="0" err="1" smtClean="0"/>
              <a:t>e</a:t>
            </a:r>
            <a:r>
              <a:rPr lang="en-US" altLang="en-US" sz="3200" baseline="30000" dirty="0" err="1" smtClean="0"/>
              <a:t>f</a:t>
            </a:r>
            <a:r>
              <a:rPr lang="en-US" altLang="en-US" sz="3200" baseline="30000" dirty="0" smtClean="0"/>
              <a:t>(</a:t>
            </a:r>
            <a:r>
              <a:rPr lang="en-US" altLang="en-US" sz="3200" b="1" baseline="30000" dirty="0" smtClean="0"/>
              <a:t>x</a:t>
            </a:r>
            <a:r>
              <a:rPr lang="en-US" altLang="en-US" sz="3200" baseline="30000" dirty="0" smtClean="0"/>
              <a:t>)</a:t>
            </a:r>
            <a:r>
              <a:rPr lang="en-US" altLang="en-US" sz="3200" dirty="0" smtClean="0"/>
              <a:t>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altLang="en-US" dirty="0"/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3200" dirty="0"/>
              <a:t>z = y f(</a:t>
            </a:r>
            <a:r>
              <a:rPr lang="en-US" altLang="en-US" sz="3200" b="1" dirty="0"/>
              <a:t>x</a:t>
            </a:r>
            <a:r>
              <a:rPr lang="en-US" altLang="en-US" sz="3200" dirty="0" smtClean="0"/>
              <a:t>) </a:t>
            </a:r>
            <a:r>
              <a:rPr lang="en-US" altLang="en-US" sz="2200" dirty="0" smtClean="0">
                <a:solidFill>
                  <a:srgbClr val="0070C0"/>
                </a:solidFill>
              </a:rPr>
              <a:t>functional margin</a:t>
            </a:r>
            <a:r>
              <a:rPr lang="en-US" altLang="en-US" sz="3200" dirty="0" smtClean="0"/>
              <a:t>    (y </a:t>
            </a:r>
            <a:r>
              <a:rPr lang="en-US" altLang="en-US" sz="3200" dirty="0">
                <a:sym typeface="Symbol"/>
              </a:rPr>
              <a:t>=</a:t>
            </a:r>
            <a:r>
              <a:rPr lang="en-US" altLang="en-US" sz="3200" dirty="0" smtClean="0">
                <a:sym typeface="Symbol"/>
              </a:rPr>
              <a:t>  1)</a:t>
            </a:r>
            <a:endParaRPr lang="en-US" altLang="en-US" sz="3200" dirty="0" smtClean="0"/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altLang="en-US" dirty="0"/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3200" dirty="0" smtClean="0"/>
              <a:t>P(Y=y| </a:t>
            </a:r>
            <a:r>
              <a:rPr lang="en-US" altLang="en-US" sz="3200" dirty="0"/>
              <a:t>X=</a:t>
            </a:r>
            <a:r>
              <a:rPr lang="en-US" altLang="en-US" sz="3200" b="1" dirty="0"/>
              <a:t>x </a:t>
            </a:r>
            <a:r>
              <a:rPr lang="en-US" altLang="en-US" sz="3200" dirty="0"/>
              <a:t>) = 1 / (1+ </a:t>
            </a:r>
            <a:r>
              <a:rPr lang="en-US" altLang="en-US" sz="3200" dirty="0" smtClean="0"/>
              <a:t>e</a:t>
            </a:r>
            <a:r>
              <a:rPr lang="en-US" altLang="en-US" sz="3200" b="1" baseline="30000" dirty="0" smtClean="0"/>
              <a:t>-</a:t>
            </a:r>
            <a:r>
              <a:rPr lang="en-US" altLang="en-US" sz="3200" baseline="30000" dirty="0" smtClean="0"/>
              <a:t>z</a:t>
            </a:r>
            <a:r>
              <a:rPr lang="en-US" altLang="en-US" sz="3200" dirty="0" smtClean="0"/>
              <a:t>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altLang="en-US" dirty="0" smtClean="0"/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4000" dirty="0" smtClean="0"/>
              <a:t>- log </a:t>
            </a:r>
            <a:r>
              <a:rPr lang="en-US" altLang="en-US" sz="4000" dirty="0"/>
              <a:t>P(Y=y| X=</a:t>
            </a:r>
            <a:r>
              <a:rPr lang="en-US" altLang="en-US" sz="4000" b="1" dirty="0"/>
              <a:t>x </a:t>
            </a:r>
            <a:r>
              <a:rPr lang="en-US" altLang="en-US" sz="4000" dirty="0"/>
              <a:t>) </a:t>
            </a:r>
            <a:r>
              <a:rPr lang="en-US" altLang="en-US" sz="4000" dirty="0" smtClean="0"/>
              <a:t>= log </a:t>
            </a:r>
            <a:r>
              <a:rPr lang="en-US" altLang="en-US" sz="4000" dirty="0"/>
              <a:t>(1+ e</a:t>
            </a:r>
            <a:r>
              <a:rPr lang="en-US" altLang="en-US" sz="4000" b="1" baseline="30000" dirty="0"/>
              <a:t>-</a:t>
            </a:r>
            <a:r>
              <a:rPr lang="en-US" altLang="en-US" sz="4000" baseline="30000" dirty="0"/>
              <a:t>z</a:t>
            </a:r>
            <a:r>
              <a:rPr lang="en-US" altLang="en-US" sz="4000" dirty="0"/>
              <a:t>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altLang="en-US" sz="4000" dirty="0"/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altLang="en-US" sz="3200" dirty="0"/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alt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1676400" y="5257800"/>
            <a:ext cx="6477000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19041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Logistic loss = cross-entropy loss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25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Loss Functions</a:t>
            </a:r>
          </a:p>
        </p:txBody>
      </p:sp>
      <p:pic>
        <p:nvPicPr>
          <p:cNvPr id="172036" name="Picture 4" descr="C:\Users\Isabelle\Projects\ETH\Presentations\Lecture1\loss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19200"/>
            <a:ext cx="67818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2037" name="Line 5"/>
          <p:cNvSpPr>
            <a:spLocks noChangeShapeType="1"/>
          </p:cNvSpPr>
          <p:nvPr/>
        </p:nvSpPr>
        <p:spPr bwMode="auto">
          <a:xfrm flipV="1">
            <a:off x="3851275" y="2605088"/>
            <a:ext cx="0" cy="20574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038" name="Line 6"/>
          <p:cNvSpPr>
            <a:spLocks noChangeShapeType="1"/>
          </p:cNvSpPr>
          <p:nvPr/>
        </p:nvSpPr>
        <p:spPr bwMode="auto">
          <a:xfrm flipV="1">
            <a:off x="5591175" y="2238375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039" name="Text Box 7"/>
          <p:cNvSpPr txBox="1">
            <a:spLocks noChangeArrowheads="1"/>
          </p:cNvSpPr>
          <p:nvPr/>
        </p:nvSpPr>
        <p:spPr bwMode="auto">
          <a:xfrm>
            <a:off x="7601400" y="5738756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/>
              <a:t>z=y f(</a:t>
            </a:r>
            <a:r>
              <a:rPr lang="en-US" altLang="en-US" sz="2800" b="1" dirty="0"/>
              <a:t>x</a:t>
            </a:r>
            <a:r>
              <a:rPr lang="en-US" altLang="en-US" sz="2800" dirty="0"/>
              <a:t>)</a:t>
            </a:r>
          </a:p>
        </p:txBody>
      </p:sp>
      <p:sp>
        <p:nvSpPr>
          <p:cNvPr id="172040" name="Text Box 8"/>
          <p:cNvSpPr txBox="1">
            <a:spLocks noChangeArrowheads="1"/>
          </p:cNvSpPr>
          <p:nvPr/>
        </p:nvSpPr>
        <p:spPr bwMode="auto">
          <a:xfrm>
            <a:off x="381000" y="1295400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 smtClean="0"/>
              <a:t>L(f(</a:t>
            </a:r>
            <a:r>
              <a:rPr lang="en-US" altLang="en-US" sz="2800" b="1" dirty="0" smtClean="0"/>
              <a:t>x</a:t>
            </a:r>
            <a:r>
              <a:rPr lang="en-US" altLang="en-US" sz="2800" dirty="0" smtClean="0"/>
              <a:t>), y)</a:t>
            </a:r>
            <a:endParaRPr lang="en-US" altLang="en-US" sz="2800" dirty="0"/>
          </a:p>
        </p:txBody>
      </p:sp>
      <p:sp>
        <p:nvSpPr>
          <p:cNvPr id="172041" name="Text Box 9"/>
          <p:cNvSpPr txBox="1">
            <a:spLocks noChangeArrowheads="1"/>
          </p:cNvSpPr>
          <p:nvPr/>
        </p:nvSpPr>
        <p:spPr bwMode="auto">
          <a:xfrm>
            <a:off x="3124200" y="1524000"/>
            <a:ext cx="1447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/>
              <a:t>Decision boundary</a:t>
            </a:r>
          </a:p>
        </p:txBody>
      </p:sp>
      <p:sp>
        <p:nvSpPr>
          <p:cNvPr id="172042" name="Text Box 10"/>
          <p:cNvSpPr txBox="1">
            <a:spLocks noChangeArrowheads="1"/>
          </p:cNvSpPr>
          <p:nvPr/>
        </p:nvSpPr>
        <p:spPr bwMode="auto">
          <a:xfrm>
            <a:off x="5181600" y="15240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/>
              <a:t>Margin</a:t>
            </a:r>
          </a:p>
        </p:txBody>
      </p:sp>
      <p:grpSp>
        <p:nvGrpSpPr>
          <p:cNvPr id="172043" name="Group 11"/>
          <p:cNvGrpSpPr>
            <a:grpSpLocks/>
          </p:cNvGrpSpPr>
          <p:nvPr/>
        </p:nvGrpSpPr>
        <p:grpSpPr bwMode="auto">
          <a:xfrm>
            <a:off x="723900" y="5943600"/>
            <a:ext cx="7086600" cy="457200"/>
            <a:chOff x="480" y="3744"/>
            <a:chExt cx="4464" cy="288"/>
          </a:xfrm>
        </p:grpSpPr>
        <p:sp>
          <p:nvSpPr>
            <p:cNvPr id="172044" name="Line 12"/>
            <p:cNvSpPr>
              <a:spLocks noChangeShapeType="1"/>
            </p:cNvSpPr>
            <p:nvPr/>
          </p:nvSpPr>
          <p:spPr bwMode="auto">
            <a:xfrm>
              <a:off x="2448" y="3984"/>
              <a:ext cx="2496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2045" name="Text Box 13"/>
            <p:cNvSpPr txBox="1">
              <a:spLocks noChangeArrowheads="1"/>
            </p:cNvSpPr>
            <p:nvPr/>
          </p:nvSpPr>
          <p:spPr bwMode="auto">
            <a:xfrm>
              <a:off x="2832" y="3744"/>
              <a:ext cx="17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1" i="1">
                  <a:solidFill>
                    <a:srgbClr val="008000"/>
                  </a:solidFill>
                </a:rPr>
                <a:t>well classified</a:t>
              </a:r>
            </a:p>
          </p:txBody>
        </p:sp>
        <p:sp>
          <p:nvSpPr>
            <p:cNvPr id="172046" name="Line 14"/>
            <p:cNvSpPr>
              <a:spLocks noChangeShapeType="1"/>
            </p:cNvSpPr>
            <p:nvPr/>
          </p:nvSpPr>
          <p:spPr bwMode="auto">
            <a:xfrm flipH="1" flipV="1">
              <a:off x="480" y="3984"/>
              <a:ext cx="196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2047" name="Text Box 15"/>
            <p:cNvSpPr txBox="1">
              <a:spLocks noChangeArrowheads="1"/>
            </p:cNvSpPr>
            <p:nvPr/>
          </p:nvSpPr>
          <p:spPr bwMode="auto">
            <a:xfrm>
              <a:off x="672" y="3744"/>
              <a:ext cx="17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1" i="1">
                  <a:solidFill>
                    <a:srgbClr val="FF0000"/>
                  </a:solidFill>
                </a:rPr>
                <a:t>missclassified</a:t>
              </a:r>
            </a:p>
          </p:txBody>
        </p:sp>
      </p:grpSp>
      <p:sp>
        <p:nvSpPr>
          <p:cNvPr id="172048" name="Text Box 16"/>
          <p:cNvSpPr txBox="1">
            <a:spLocks noChangeArrowheads="1"/>
          </p:cNvSpPr>
          <p:nvPr/>
        </p:nvSpPr>
        <p:spPr bwMode="auto">
          <a:xfrm>
            <a:off x="2895600" y="4876800"/>
            <a:ext cx="114300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D60093"/>
                </a:solidFill>
              </a:rPr>
              <a:t>0/1 </a:t>
            </a:r>
            <a:r>
              <a:rPr lang="en-US" altLang="en-US" dirty="0" smtClean="0">
                <a:solidFill>
                  <a:srgbClr val="D60093"/>
                </a:solidFill>
              </a:rPr>
              <a:t>loss</a:t>
            </a:r>
          </a:p>
          <a:p>
            <a:pPr>
              <a:spcBef>
                <a:spcPct val="50000"/>
              </a:spcBef>
            </a:pPr>
            <a:endParaRPr lang="en-US" altLang="en-US" dirty="0">
              <a:solidFill>
                <a:srgbClr val="D60093"/>
              </a:solidFill>
            </a:endParaRPr>
          </a:p>
        </p:txBody>
      </p:sp>
      <p:sp>
        <p:nvSpPr>
          <p:cNvPr id="172049" name="Text Box 17"/>
          <p:cNvSpPr txBox="1">
            <a:spLocks noChangeArrowheads="1"/>
          </p:cNvSpPr>
          <p:nvPr/>
        </p:nvSpPr>
        <p:spPr bwMode="auto">
          <a:xfrm>
            <a:off x="6781800" y="4207962"/>
            <a:ext cx="1828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</a:rPr>
              <a:t>square loss (1- z)</a:t>
            </a:r>
            <a:r>
              <a:rPr lang="en-US" altLang="en-US" baseline="30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2050" name="Text Box 18"/>
          <p:cNvSpPr txBox="1">
            <a:spLocks noChangeArrowheads="1"/>
          </p:cNvSpPr>
          <p:nvPr/>
        </p:nvSpPr>
        <p:spPr bwMode="auto">
          <a:xfrm>
            <a:off x="3965400" y="4355068"/>
            <a:ext cx="2057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33CC33"/>
                </a:solidFill>
              </a:rPr>
              <a:t>SVC loss max(0, 1-z)</a:t>
            </a:r>
            <a:endParaRPr lang="en-US" altLang="en-US" baseline="30000" dirty="0">
              <a:solidFill>
                <a:srgbClr val="33CC33"/>
              </a:solidFill>
            </a:endParaRPr>
          </a:p>
        </p:txBody>
      </p:sp>
      <p:sp>
        <p:nvSpPr>
          <p:cNvPr id="172051" name="Text Box 19"/>
          <p:cNvSpPr txBox="1">
            <a:spLocks noChangeArrowheads="1"/>
          </p:cNvSpPr>
          <p:nvPr/>
        </p:nvSpPr>
        <p:spPr bwMode="auto">
          <a:xfrm>
            <a:off x="648600" y="3893403"/>
            <a:ext cx="1561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0033CC"/>
                </a:solidFill>
              </a:rPr>
              <a:t>logistic loss </a:t>
            </a:r>
            <a:r>
              <a:rPr lang="en-US" altLang="en-US" dirty="0" smtClean="0">
                <a:solidFill>
                  <a:srgbClr val="0033CC"/>
                </a:solidFill>
              </a:rPr>
              <a:t>log(1+e</a:t>
            </a:r>
            <a:r>
              <a:rPr lang="en-US" altLang="en-US" baseline="30000" dirty="0" smtClean="0">
                <a:solidFill>
                  <a:srgbClr val="0033CC"/>
                </a:solidFill>
              </a:rPr>
              <a:t>-z</a:t>
            </a:r>
            <a:r>
              <a:rPr lang="en-US" altLang="en-US" dirty="0">
                <a:solidFill>
                  <a:srgbClr val="0033CC"/>
                </a:solidFill>
              </a:rPr>
              <a:t>)</a:t>
            </a:r>
          </a:p>
        </p:txBody>
      </p:sp>
      <p:sp>
        <p:nvSpPr>
          <p:cNvPr id="172052" name="Text Box 20"/>
          <p:cNvSpPr txBox="1">
            <a:spLocks noChangeArrowheads="1"/>
          </p:cNvSpPr>
          <p:nvPr/>
        </p:nvSpPr>
        <p:spPr bwMode="auto">
          <a:xfrm>
            <a:off x="533400" y="2514600"/>
            <a:ext cx="1600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 err="1"/>
              <a:t>Adaboost</a:t>
            </a:r>
            <a:r>
              <a:rPr lang="en-US" altLang="en-US" dirty="0"/>
              <a:t> loss e</a:t>
            </a:r>
            <a:r>
              <a:rPr lang="en-US" altLang="en-US" baseline="30000" dirty="0"/>
              <a:t>-z</a:t>
            </a:r>
            <a:endParaRPr lang="en-US" altLang="en-US" dirty="0"/>
          </a:p>
        </p:txBody>
      </p:sp>
      <p:sp>
        <p:nvSpPr>
          <p:cNvPr id="172053" name="Line 21"/>
          <p:cNvSpPr>
            <a:spLocks noChangeShapeType="1"/>
          </p:cNvSpPr>
          <p:nvPr/>
        </p:nvSpPr>
        <p:spPr bwMode="auto">
          <a:xfrm flipV="1">
            <a:off x="2101850" y="1447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054" name="Line 22"/>
          <p:cNvSpPr>
            <a:spLocks noChangeShapeType="1"/>
          </p:cNvSpPr>
          <p:nvPr/>
        </p:nvSpPr>
        <p:spPr bwMode="auto">
          <a:xfrm>
            <a:off x="7361238" y="575786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055" name="Line 23"/>
          <p:cNvSpPr>
            <a:spLocks noChangeShapeType="1"/>
          </p:cNvSpPr>
          <p:nvPr/>
        </p:nvSpPr>
        <p:spPr bwMode="auto">
          <a:xfrm flipV="1">
            <a:off x="3848100" y="5953125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056" name="Line 24"/>
          <p:cNvSpPr>
            <a:spLocks noChangeShapeType="1"/>
          </p:cNvSpPr>
          <p:nvPr/>
        </p:nvSpPr>
        <p:spPr bwMode="auto">
          <a:xfrm>
            <a:off x="2057400" y="4724400"/>
            <a:ext cx="1828800" cy="10668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057" name="Text Box 25"/>
          <p:cNvSpPr txBox="1">
            <a:spLocks noChangeArrowheads="1"/>
          </p:cNvSpPr>
          <p:nvPr/>
        </p:nvSpPr>
        <p:spPr bwMode="auto">
          <a:xfrm>
            <a:off x="496200" y="4724400"/>
            <a:ext cx="2133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FF9900"/>
                </a:solidFill>
              </a:rPr>
              <a:t>Perceptron loss max(0, -z)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75640" y="620475"/>
            <a:ext cx="209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risk is the average of the loss.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9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Text Box 2"/>
          <p:cNvSpPr txBox="1">
            <a:spLocks noChangeArrowheads="1"/>
          </p:cNvSpPr>
          <p:nvPr/>
        </p:nvSpPr>
        <p:spPr bwMode="auto">
          <a:xfrm>
            <a:off x="4979988" y="1587500"/>
            <a:ext cx="4164012" cy="5359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en-US" sz="2400" b="0" dirty="0">
                <a:solidFill>
                  <a:srgbClr val="000099"/>
                </a:solidFill>
              </a:rPr>
              <a:t>f(</a:t>
            </a:r>
            <a:r>
              <a:rPr lang="en-US" altLang="en-US" sz="2400" b="1" dirty="0">
                <a:solidFill>
                  <a:srgbClr val="000099"/>
                </a:solidFill>
              </a:rPr>
              <a:t>x</a:t>
            </a:r>
            <a:r>
              <a:rPr lang="en-US" altLang="en-US" sz="2400" b="0" dirty="0">
                <a:solidFill>
                  <a:srgbClr val="000099"/>
                </a:solidFill>
              </a:rPr>
              <a:t>) = </a:t>
            </a:r>
            <a:r>
              <a:rPr lang="en-US" altLang="en-US" sz="4000" b="0" dirty="0">
                <a:solidFill>
                  <a:srgbClr val="000099"/>
                </a:solidFill>
                <a:latin typeface="Symbol" pitchFamily="18" charset="2"/>
              </a:rPr>
              <a:t>S</a:t>
            </a:r>
            <a:r>
              <a:rPr lang="en-US" altLang="en-US" sz="2400" b="0" dirty="0">
                <a:solidFill>
                  <a:srgbClr val="000099"/>
                </a:solidFill>
              </a:rPr>
              <a:t> </a:t>
            </a:r>
            <a:r>
              <a:rPr lang="en-US" altLang="en-US" sz="2400" b="0" dirty="0" err="1" smtClean="0">
                <a:solidFill>
                  <a:srgbClr val="000099"/>
                </a:solidFill>
                <a:latin typeface="Symbol" pitchFamily="18" charset="2"/>
              </a:rPr>
              <a:t>a</a:t>
            </a:r>
            <a:r>
              <a:rPr lang="en-US" altLang="en-US" sz="2400" b="0" baseline="-25000" dirty="0" err="1" smtClean="0">
                <a:solidFill>
                  <a:srgbClr val="000099"/>
                </a:solidFill>
              </a:rPr>
              <a:t>k</a:t>
            </a:r>
            <a:r>
              <a:rPr lang="en-US" altLang="en-US" sz="2400" b="0" dirty="0" smtClean="0">
                <a:solidFill>
                  <a:srgbClr val="000099"/>
                </a:solidFill>
              </a:rPr>
              <a:t> k(</a:t>
            </a:r>
            <a:r>
              <a:rPr lang="en-US" altLang="en-US" sz="2400" b="1" dirty="0" err="1" smtClean="0">
                <a:solidFill>
                  <a:srgbClr val="000099"/>
                </a:solidFill>
              </a:rPr>
              <a:t>x</a:t>
            </a:r>
            <a:r>
              <a:rPr lang="en-US" altLang="en-US" sz="2400" b="0" baseline="30000" dirty="0" err="1" smtClean="0">
                <a:solidFill>
                  <a:srgbClr val="000099"/>
                </a:solidFill>
              </a:rPr>
              <a:t>k</a:t>
            </a:r>
            <a:r>
              <a:rPr lang="en-US" altLang="en-US" sz="2400" b="0" dirty="0" smtClean="0">
                <a:solidFill>
                  <a:srgbClr val="000099"/>
                </a:solidFill>
              </a:rPr>
              <a:t>, </a:t>
            </a:r>
            <a:r>
              <a:rPr lang="en-US" altLang="en-US" sz="2400" dirty="0">
                <a:solidFill>
                  <a:srgbClr val="000099"/>
                </a:solidFill>
              </a:rPr>
              <a:t>x</a:t>
            </a:r>
            <a:r>
              <a:rPr lang="en-US" altLang="en-US" sz="2400" b="0" dirty="0">
                <a:solidFill>
                  <a:srgbClr val="000099"/>
                </a:solidFill>
              </a:rPr>
              <a:t>)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2400" b="0" dirty="0" smtClean="0">
                <a:solidFill>
                  <a:srgbClr val="000099"/>
                </a:solidFill>
              </a:rPr>
              <a:t>k(</a:t>
            </a:r>
            <a:r>
              <a:rPr lang="en-US" altLang="en-US" sz="2400" b="1" dirty="0" err="1" smtClean="0">
                <a:solidFill>
                  <a:srgbClr val="000099"/>
                </a:solidFill>
              </a:rPr>
              <a:t>x</a:t>
            </a:r>
            <a:r>
              <a:rPr lang="en-US" altLang="en-US" sz="2400" baseline="30000" dirty="0" err="1">
                <a:solidFill>
                  <a:srgbClr val="000099"/>
                </a:solidFill>
              </a:rPr>
              <a:t>k</a:t>
            </a:r>
            <a:r>
              <a:rPr lang="en-US" altLang="en-US" sz="2400" b="0" dirty="0" smtClean="0">
                <a:solidFill>
                  <a:srgbClr val="000099"/>
                </a:solidFill>
              </a:rPr>
              <a:t>, </a:t>
            </a:r>
            <a:r>
              <a:rPr lang="en-US" altLang="en-US" sz="2400" b="1" dirty="0">
                <a:solidFill>
                  <a:srgbClr val="000099"/>
                </a:solidFill>
              </a:rPr>
              <a:t>x</a:t>
            </a:r>
            <a:r>
              <a:rPr lang="en-US" altLang="en-US" sz="2400" b="0" dirty="0">
                <a:solidFill>
                  <a:srgbClr val="000099"/>
                </a:solidFill>
              </a:rPr>
              <a:t>) = </a:t>
            </a:r>
            <a:r>
              <a:rPr lang="en-US" altLang="en-US" sz="2400" dirty="0" smtClean="0">
                <a:solidFill>
                  <a:srgbClr val="000099"/>
                </a:solidFill>
                <a:latin typeface="Symbol" pitchFamily="18" charset="2"/>
              </a:rPr>
              <a:t>F</a:t>
            </a:r>
            <a:r>
              <a:rPr lang="en-US" altLang="en-US" sz="2400" b="0" dirty="0" smtClean="0">
                <a:solidFill>
                  <a:srgbClr val="000099"/>
                </a:solidFill>
              </a:rPr>
              <a:t>(</a:t>
            </a:r>
            <a:r>
              <a:rPr lang="en-US" altLang="en-US" sz="2400" b="1" dirty="0" err="1" smtClean="0">
                <a:solidFill>
                  <a:srgbClr val="000099"/>
                </a:solidFill>
              </a:rPr>
              <a:t>x</a:t>
            </a:r>
            <a:r>
              <a:rPr lang="en-US" altLang="en-US" sz="2400" baseline="30000" dirty="0" err="1">
                <a:solidFill>
                  <a:srgbClr val="000099"/>
                </a:solidFill>
              </a:rPr>
              <a:t>k</a:t>
            </a:r>
            <a:r>
              <a:rPr lang="en-US" altLang="en-US" sz="2400" b="0" dirty="0" smtClean="0">
                <a:solidFill>
                  <a:srgbClr val="000099"/>
                </a:solidFill>
              </a:rPr>
              <a:t>).</a:t>
            </a:r>
            <a:r>
              <a:rPr lang="en-US" altLang="en-US" sz="2400" dirty="0">
                <a:solidFill>
                  <a:srgbClr val="000099"/>
                </a:solidFill>
                <a:latin typeface="Symbol" pitchFamily="18" charset="2"/>
              </a:rPr>
              <a:t>F</a:t>
            </a:r>
            <a:r>
              <a:rPr lang="en-US" altLang="en-US" sz="2400" b="0" dirty="0">
                <a:solidFill>
                  <a:srgbClr val="000099"/>
                </a:solidFill>
              </a:rPr>
              <a:t>(</a:t>
            </a:r>
            <a:r>
              <a:rPr lang="en-US" altLang="en-US" sz="2400" b="1" dirty="0">
                <a:solidFill>
                  <a:srgbClr val="000099"/>
                </a:solidFill>
              </a:rPr>
              <a:t>x</a:t>
            </a:r>
            <a:r>
              <a:rPr lang="en-US" altLang="en-US" sz="2400" b="0" dirty="0">
                <a:solidFill>
                  <a:srgbClr val="000099"/>
                </a:solidFill>
              </a:rPr>
              <a:t>)</a:t>
            </a:r>
            <a:endParaRPr lang="en-US" altLang="en-US" sz="2400" b="0" baseline="-25000" dirty="0"/>
          </a:p>
          <a:p>
            <a:pPr algn="l" eaLnBrk="1" hangingPunct="1">
              <a:spcBef>
                <a:spcPct val="50000"/>
              </a:spcBef>
            </a:pPr>
            <a:r>
              <a:rPr lang="en-US" altLang="en-US" sz="2400" dirty="0"/>
              <a:t>Potential Function algorithm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 err="1" smtClean="0">
                <a:latin typeface="Symbol" pitchFamily="18" charset="2"/>
              </a:rPr>
              <a:t>a</a:t>
            </a:r>
            <a:r>
              <a:rPr lang="en-US" altLang="en-US" sz="2400" b="0" baseline="-25000" dirty="0" err="1" smtClean="0"/>
              <a:t>k</a:t>
            </a:r>
            <a:r>
              <a:rPr lang="en-US" altLang="en-US" sz="2400" b="0" dirty="0" smtClean="0"/>
              <a:t> </a:t>
            </a:r>
            <a:r>
              <a:rPr lang="en-US" altLang="en-US" sz="2400" b="0" dirty="0">
                <a:sym typeface="Symbol" pitchFamily="18" charset="2"/>
              </a:rPr>
              <a:t></a:t>
            </a:r>
            <a:r>
              <a:rPr lang="en-US" altLang="en-US" sz="2400" b="0" dirty="0"/>
              <a:t> </a:t>
            </a:r>
            <a:r>
              <a:rPr lang="en-US" altLang="en-US" sz="2400" b="0" dirty="0" err="1" smtClean="0">
                <a:latin typeface="Symbol" pitchFamily="18" charset="2"/>
              </a:rPr>
              <a:t>a</a:t>
            </a:r>
            <a:r>
              <a:rPr lang="en-US" altLang="en-US" sz="2400" b="0" baseline="-25000" dirty="0" err="1" smtClean="0"/>
              <a:t>k</a:t>
            </a:r>
            <a:r>
              <a:rPr lang="en-US" altLang="en-US" sz="2400" b="0" baseline="-25000" dirty="0" smtClean="0"/>
              <a:t> </a:t>
            </a:r>
            <a:r>
              <a:rPr lang="en-US" altLang="en-US" sz="2400" b="0" dirty="0"/>
              <a:t>+ </a:t>
            </a:r>
            <a:r>
              <a:rPr lang="en-US" altLang="en-US" sz="2400" b="0" dirty="0" err="1" smtClean="0"/>
              <a:t>y</a:t>
            </a:r>
            <a:r>
              <a:rPr lang="en-US" altLang="en-US" sz="2400" b="0" baseline="-25000" dirty="0" err="1" smtClean="0"/>
              <a:t>k</a:t>
            </a:r>
            <a:r>
              <a:rPr lang="en-US" altLang="en-US" sz="2400" b="0" dirty="0"/>
              <a:t>	 if </a:t>
            </a:r>
            <a:r>
              <a:rPr lang="en-US" altLang="en-US" sz="2400" b="0" dirty="0" err="1" smtClean="0"/>
              <a:t>y</a:t>
            </a:r>
            <a:r>
              <a:rPr lang="en-US" altLang="en-US" sz="2400" b="0" baseline="-25000" dirty="0" err="1" smtClean="0"/>
              <a:t>k</a:t>
            </a:r>
            <a:r>
              <a:rPr lang="en-US" altLang="en-US" sz="2400" b="0" dirty="0" err="1" smtClean="0"/>
              <a:t>f</a:t>
            </a:r>
            <a:r>
              <a:rPr lang="en-US" altLang="en-US" sz="2400" b="0" dirty="0" smtClean="0"/>
              <a:t>(</a:t>
            </a:r>
            <a:r>
              <a:rPr lang="en-US" altLang="en-US" sz="2400" b="1" dirty="0" err="1" smtClean="0"/>
              <a:t>x</a:t>
            </a:r>
            <a:r>
              <a:rPr lang="en-US" altLang="en-US" sz="2400" b="0" baseline="30000" dirty="0" err="1" smtClean="0"/>
              <a:t>k</a:t>
            </a:r>
            <a:r>
              <a:rPr lang="en-US" altLang="en-US" sz="2400" b="0" dirty="0" smtClean="0"/>
              <a:t>)&lt;</a:t>
            </a:r>
            <a:r>
              <a:rPr lang="en-US" altLang="en-US" sz="2400" b="0" dirty="0"/>
              <a:t>0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b="0" dirty="0">
                <a:solidFill>
                  <a:srgbClr val="000099"/>
                </a:solidFill>
              </a:rPr>
              <a:t>(</a:t>
            </a:r>
            <a:r>
              <a:rPr lang="en-US" altLang="en-US" b="0" dirty="0" err="1">
                <a:solidFill>
                  <a:srgbClr val="000099"/>
                </a:solidFill>
              </a:rPr>
              <a:t>Aizerman</a:t>
            </a:r>
            <a:r>
              <a:rPr lang="en-US" altLang="en-US" b="0" dirty="0">
                <a:solidFill>
                  <a:srgbClr val="000099"/>
                </a:solidFill>
              </a:rPr>
              <a:t> et al 1964)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b="0" dirty="0">
              <a:solidFill>
                <a:srgbClr val="000099"/>
              </a:solidFill>
            </a:endParaRP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/>
              <a:t>Dual </a:t>
            </a:r>
            <a:r>
              <a:rPr lang="en-US" altLang="en-US" sz="2400" dirty="0" err="1"/>
              <a:t>minover</a:t>
            </a:r>
            <a:endParaRPr lang="en-US" altLang="en-US" sz="2400" dirty="0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 err="1" smtClean="0">
                <a:latin typeface="Symbol" pitchFamily="18" charset="2"/>
              </a:rPr>
              <a:t>a</a:t>
            </a:r>
            <a:r>
              <a:rPr lang="en-US" altLang="en-US" sz="2400" baseline="-25000" dirty="0" err="1"/>
              <a:t>k</a:t>
            </a:r>
            <a:r>
              <a:rPr lang="en-US" altLang="en-US" sz="2400" b="0" dirty="0" smtClean="0"/>
              <a:t> </a:t>
            </a:r>
            <a:r>
              <a:rPr lang="en-US" altLang="en-US" sz="2400" b="0" dirty="0">
                <a:sym typeface="Symbol" pitchFamily="18" charset="2"/>
              </a:rPr>
              <a:t></a:t>
            </a:r>
            <a:r>
              <a:rPr lang="en-US" altLang="en-US" sz="2400" b="0" dirty="0"/>
              <a:t> </a:t>
            </a:r>
            <a:r>
              <a:rPr lang="en-US" altLang="en-US" sz="2400" b="0" dirty="0" err="1" smtClean="0">
                <a:latin typeface="Symbol" pitchFamily="18" charset="2"/>
              </a:rPr>
              <a:t>a</a:t>
            </a:r>
            <a:r>
              <a:rPr lang="en-US" altLang="en-US" sz="2400" baseline="-25000" dirty="0" err="1"/>
              <a:t>k</a:t>
            </a:r>
            <a:r>
              <a:rPr lang="en-US" altLang="en-US" sz="2400" b="0" dirty="0" smtClean="0"/>
              <a:t>+ </a:t>
            </a:r>
            <a:r>
              <a:rPr lang="en-US" altLang="en-US" sz="2400" b="0" dirty="0" err="1" smtClean="0"/>
              <a:t>y</a:t>
            </a:r>
            <a:r>
              <a:rPr lang="en-US" altLang="en-US" sz="2400" baseline="30000" dirty="0" err="1"/>
              <a:t>k</a:t>
            </a:r>
            <a:r>
              <a:rPr lang="en-US" altLang="en-US" sz="2400" b="0" dirty="0"/>
              <a:t>	 for min </a:t>
            </a:r>
            <a:r>
              <a:rPr lang="en-US" altLang="en-US" sz="2400" b="0" dirty="0" err="1" smtClean="0"/>
              <a:t>y</a:t>
            </a:r>
            <a:r>
              <a:rPr lang="en-US" altLang="en-US" sz="2400" baseline="-25000" dirty="0" err="1" smtClean="0"/>
              <a:t>k</a:t>
            </a:r>
            <a:r>
              <a:rPr lang="en-US" altLang="en-US" sz="2400" b="0" dirty="0" err="1" smtClean="0"/>
              <a:t>f</a:t>
            </a:r>
            <a:r>
              <a:rPr lang="en-US" altLang="en-US" sz="2400" b="0" dirty="0" smtClean="0"/>
              <a:t>(</a:t>
            </a:r>
            <a:r>
              <a:rPr lang="en-US" altLang="en-US" sz="2400" b="1" dirty="0" err="1" smtClean="0"/>
              <a:t>x</a:t>
            </a:r>
            <a:r>
              <a:rPr lang="en-US" altLang="en-US" sz="2400" baseline="30000" dirty="0" err="1"/>
              <a:t>k</a:t>
            </a:r>
            <a:r>
              <a:rPr lang="en-US" altLang="en-US" sz="2400" b="0" dirty="0" smtClean="0"/>
              <a:t>)</a:t>
            </a:r>
            <a:endParaRPr lang="en-US" altLang="en-US" sz="2400" b="0" dirty="0"/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2400" b="0" dirty="0"/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2400" dirty="0"/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/>
              <a:t>Dual LMS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 err="1">
                <a:latin typeface="Symbol" pitchFamily="18" charset="2"/>
              </a:rPr>
              <a:t>a</a:t>
            </a:r>
            <a:r>
              <a:rPr lang="en-US" altLang="en-US" sz="2400" b="0" baseline="-25000" dirty="0" err="1"/>
              <a:t>i</a:t>
            </a:r>
            <a:r>
              <a:rPr lang="en-US" altLang="en-US" sz="2400" b="0" dirty="0"/>
              <a:t> </a:t>
            </a:r>
            <a:r>
              <a:rPr lang="en-US" altLang="en-US" sz="2400" b="0" dirty="0">
                <a:sym typeface="Symbol" pitchFamily="18" charset="2"/>
              </a:rPr>
              <a:t></a:t>
            </a:r>
            <a:r>
              <a:rPr lang="en-US" altLang="en-US" sz="2400" b="0" dirty="0"/>
              <a:t> </a:t>
            </a:r>
            <a:r>
              <a:rPr lang="en-US" altLang="en-US" sz="2400" b="0" dirty="0" err="1">
                <a:latin typeface="Symbol" pitchFamily="18" charset="2"/>
              </a:rPr>
              <a:t>a</a:t>
            </a:r>
            <a:r>
              <a:rPr lang="en-US" altLang="en-US" sz="2400" b="0" baseline="-25000" dirty="0" err="1"/>
              <a:t>i</a:t>
            </a:r>
            <a:r>
              <a:rPr lang="en-US" altLang="en-US" sz="2400" b="0" baseline="-25000" dirty="0"/>
              <a:t> </a:t>
            </a:r>
            <a:r>
              <a:rPr lang="en-US" altLang="en-US" sz="2400" b="0" dirty="0"/>
              <a:t>+ </a:t>
            </a:r>
            <a:r>
              <a:rPr lang="en-US" altLang="en-US" sz="2400" b="0" dirty="0">
                <a:latin typeface="Symbol" pitchFamily="18" charset="2"/>
                <a:sym typeface="Symbol" pitchFamily="18" charset="2"/>
              </a:rPr>
              <a:t> </a:t>
            </a:r>
            <a:r>
              <a:rPr lang="en-US" altLang="en-US" sz="2400" b="0" dirty="0"/>
              <a:t>(</a:t>
            </a:r>
            <a:r>
              <a:rPr lang="en-US" altLang="en-US" sz="2400" b="0" dirty="0" err="1"/>
              <a:t>y</a:t>
            </a:r>
            <a:r>
              <a:rPr lang="en-US" altLang="en-US" sz="2400" b="0" baseline="-25000" dirty="0" err="1"/>
              <a:t>i</a:t>
            </a:r>
            <a:r>
              <a:rPr lang="en-US" altLang="en-US" sz="2400" b="0" dirty="0"/>
              <a:t> - </a:t>
            </a:r>
            <a:r>
              <a:rPr lang="en-US" altLang="en-US" sz="2400" b="0" dirty="0" smtClean="0"/>
              <a:t>f(</a:t>
            </a:r>
            <a:r>
              <a:rPr lang="en-US" altLang="en-US" sz="2400" b="1" dirty="0" err="1" smtClean="0"/>
              <a:t>x</a:t>
            </a:r>
            <a:r>
              <a:rPr lang="en-US" altLang="en-US" sz="2400" baseline="30000" dirty="0" err="1"/>
              <a:t>k</a:t>
            </a:r>
            <a:r>
              <a:rPr lang="en-US" altLang="en-US" sz="2400" b="0" dirty="0" smtClean="0"/>
              <a:t>)) </a:t>
            </a:r>
            <a:endParaRPr lang="en-US" altLang="en-US" sz="2400" dirty="0"/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2400" b="0" dirty="0"/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title"/>
          </p:nvPr>
        </p:nvSpPr>
        <p:spPr>
          <a:xfrm>
            <a:off x="1041400" y="27940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Dual learning machines</a:t>
            </a:r>
            <a:endParaRPr lang="en-US" altLang="en-US" dirty="0"/>
          </a:p>
        </p:txBody>
      </p:sp>
      <p:sp>
        <p:nvSpPr>
          <p:cNvPr id="280580" name="Line 4"/>
          <p:cNvSpPr>
            <a:spLocks noChangeShapeType="1"/>
          </p:cNvSpPr>
          <p:nvPr/>
        </p:nvSpPr>
        <p:spPr bwMode="auto">
          <a:xfrm>
            <a:off x="4689475" y="1766888"/>
            <a:ext cx="0" cy="4875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581" name="Text Box 5"/>
          <p:cNvSpPr txBox="1">
            <a:spLocks noChangeArrowheads="1"/>
          </p:cNvSpPr>
          <p:nvPr/>
        </p:nvSpPr>
        <p:spPr bwMode="auto">
          <a:xfrm>
            <a:off x="269875" y="1736725"/>
            <a:ext cx="444500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en-US" sz="2400" b="0" dirty="0">
                <a:solidFill>
                  <a:srgbClr val="CC3300"/>
                </a:solidFill>
              </a:rPr>
              <a:t>f(</a:t>
            </a:r>
            <a:r>
              <a:rPr lang="en-US" altLang="en-US" sz="2400" b="1" dirty="0">
                <a:solidFill>
                  <a:srgbClr val="CC3300"/>
                </a:solidFill>
              </a:rPr>
              <a:t>x</a:t>
            </a:r>
            <a:r>
              <a:rPr lang="en-US" altLang="en-US" sz="2400" b="0" dirty="0">
                <a:solidFill>
                  <a:srgbClr val="CC3300"/>
                </a:solidFill>
              </a:rPr>
              <a:t>) = </a:t>
            </a:r>
            <a:r>
              <a:rPr lang="en-US" altLang="en-US" sz="2400" b="1" dirty="0">
                <a:solidFill>
                  <a:srgbClr val="CC3300"/>
                </a:solidFill>
              </a:rPr>
              <a:t>w</a:t>
            </a:r>
            <a:r>
              <a:rPr lang="en-US" altLang="en-US" sz="2400" b="0" dirty="0">
                <a:solidFill>
                  <a:srgbClr val="CC3300"/>
                </a:solidFill>
              </a:rPr>
              <a:t> • </a:t>
            </a:r>
            <a:r>
              <a:rPr lang="en-US" altLang="en-US" sz="2400" dirty="0">
                <a:solidFill>
                  <a:srgbClr val="CC3300"/>
                </a:solidFill>
                <a:latin typeface="Symbol" pitchFamily="18" charset="2"/>
              </a:rPr>
              <a:t>F</a:t>
            </a:r>
            <a:r>
              <a:rPr lang="en-US" altLang="en-US" sz="2400" b="0" dirty="0">
                <a:solidFill>
                  <a:srgbClr val="CC3300"/>
                </a:solidFill>
              </a:rPr>
              <a:t>(</a:t>
            </a:r>
            <a:r>
              <a:rPr lang="en-US" altLang="en-US" sz="2400" b="1" dirty="0">
                <a:solidFill>
                  <a:srgbClr val="CC3300"/>
                </a:solidFill>
              </a:rPr>
              <a:t>x</a:t>
            </a:r>
            <a:r>
              <a:rPr lang="en-US" altLang="en-US" sz="2400" b="0" dirty="0">
                <a:solidFill>
                  <a:srgbClr val="CC3300"/>
                </a:solidFill>
              </a:rPr>
              <a:t>)	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2400" dirty="0"/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2400" dirty="0"/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/>
              <a:t>Perceptron algorithm</a:t>
            </a:r>
            <a:r>
              <a:rPr lang="en-US" altLang="en-US" sz="2400" b="0" dirty="0"/>
              <a:t>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1" dirty="0"/>
              <a:t>w</a:t>
            </a:r>
            <a:r>
              <a:rPr lang="en-US" altLang="en-US" sz="2400" b="0" dirty="0"/>
              <a:t> </a:t>
            </a:r>
            <a:r>
              <a:rPr lang="en-US" altLang="en-US" sz="2400" b="0" dirty="0">
                <a:sym typeface="Symbol" pitchFamily="18" charset="2"/>
              </a:rPr>
              <a:t></a:t>
            </a:r>
            <a:r>
              <a:rPr lang="en-US" altLang="en-US" sz="2400" b="0" dirty="0"/>
              <a:t> </a:t>
            </a:r>
            <a:r>
              <a:rPr lang="en-US" altLang="en-US" sz="2400" b="1" dirty="0"/>
              <a:t>w</a:t>
            </a:r>
            <a:r>
              <a:rPr lang="en-US" altLang="en-US" sz="2400" b="0" dirty="0"/>
              <a:t> + </a:t>
            </a:r>
            <a:r>
              <a:rPr lang="en-US" altLang="en-US" sz="2400" b="0" dirty="0" err="1" smtClean="0"/>
              <a:t>y</a:t>
            </a:r>
            <a:r>
              <a:rPr lang="en-US" altLang="en-US" sz="2400" baseline="-25000" dirty="0" err="1"/>
              <a:t>k</a:t>
            </a:r>
            <a:r>
              <a:rPr lang="en-US" altLang="en-US" sz="2400" b="0" dirty="0" smtClean="0"/>
              <a:t> </a:t>
            </a:r>
            <a:r>
              <a:rPr lang="en-US" altLang="en-US" sz="2400" dirty="0" smtClean="0">
                <a:latin typeface="Symbol" pitchFamily="18" charset="2"/>
              </a:rPr>
              <a:t>F</a:t>
            </a:r>
            <a:r>
              <a:rPr lang="en-US" altLang="en-US" sz="2400" b="0" dirty="0" smtClean="0"/>
              <a:t>(</a:t>
            </a:r>
            <a:r>
              <a:rPr lang="en-US" altLang="en-US" sz="2400" b="1" dirty="0" err="1" smtClean="0"/>
              <a:t>x</a:t>
            </a:r>
            <a:r>
              <a:rPr lang="en-US" altLang="en-US" sz="2400" b="0" baseline="30000" dirty="0" err="1" smtClean="0"/>
              <a:t>k</a:t>
            </a:r>
            <a:r>
              <a:rPr lang="en-US" altLang="en-US" sz="2400" b="0" dirty="0" smtClean="0"/>
              <a:t>)   </a:t>
            </a:r>
            <a:r>
              <a:rPr lang="en-US" altLang="en-US" sz="2400" b="0" baseline="-25000" dirty="0" smtClean="0"/>
              <a:t> </a:t>
            </a:r>
            <a:r>
              <a:rPr lang="en-US" altLang="en-US" sz="2400" b="0" dirty="0"/>
              <a:t>if </a:t>
            </a:r>
            <a:r>
              <a:rPr lang="en-US" altLang="en-US" sz="2400" b="0" dirty="0" err="1" smtClean="0"/>
              <a:t>y</a:t>
            </a:r>
            <a:r>
              <a:rPr lang="en-US" altLang="en-US" sz="2400" baseline="-25000" dirty="0" err="1"/>
              <a:t>k</a:t>
            </a:r>
            <a:r>
              <a:rPr lang="en-US" altLang="en-US" sz="2400" b="0" dirty="0" err="1" smtClean="0"/>
              <a:t>f</a:t>
            </a:r>
            <a:r>
              <a:rPr lang="en-US" altLang="en-US" sz="2400" b="0" dirty="0" smtClean="0"/>
              <a:t>(</a:t>
            </a:r>
            <a:r>
              <a:rPr lang="en-US" altLang="en-US" sz="2400" b="1" dirty="0" err="1" smtClean="0"/>
              <a:t>x</a:t>
            </a:r>
            <a:r>
              <a:rPr lang="en-US" altLang="en-US" sz="2400" b="0" baseline="30000" dirty="0" err="1" smtClean="0"/>
              <a:t>k</a:t>
            </a:r>
            <a:r>
              <a:rPr lang="en-US" altLang="en-US" sz="2400" b="0" dirty="0" smtClean="0"/>
              <a:t>)&lt;</a:t>
            </a:r>
            <a:r>
              <a:rPr lang="en-US" altLang="en-US" sz="2400" b="0" dirty="0"/>
              <a:t>0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b="0" dirty="0">
                <a:solidFill>
                  <a:srgbClr val="CC3300"/>
                </a:solidFill>
              </a:rPr>
              <a:t>(Rosenblatt 1958)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b="0" dirty="0">
              <a:solidFill>
                <a:srgbClr val="CC3300"/>
              </a:solidFill>
            </a:endParaRP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 err="1"/>
              <a:t>Minover</a:t>
            </a:r>
            <a:r>
              <a:rPr lang="en-US" altLang="en-US" sz="2400" dirty="0"/>
              <a:t> (optimum margin)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1" dirty="0"/>
              <a:t>w</a:t>
            </a:r>
            <a:r>
              <a:rPr lang="en-US" altLang="en-US" sz="2400" b="0" dirty="0"/>
              <a:t> </a:t>
            </a:r>
            <a:r>
              <a:rPr lang="en-US" altLang="en-US" sz="2400" b="0" dirty="0">
                <a:sym typeface="Symbol" pitchFamily="18" charset="2"/>
              </a:rPr>
              <a:t></a:t>
            </a:r>
            <a:r>
              <a:rPr lang="en-US" altLang="en-US" sz="2400" b="0" dirty="0"/>
              <a:t> </a:t>
            </a:r>
            <a:r>
              <a:rPr lang="en-US" altLang="en-US" sz="2400" b="1" dirty="0"/>
              <a:t>w</a:t>
            </a:r>
            <a:r>
              <a:rPr lang="en-US" altLang="en-US" sz="2400" b="0" dirty="0"/>
              <a:t> + </a:t>
            </a:r>
            <a:r>
              <a:rPr lang="en-US" altLang="en-US" sz="2400" b="0" dirty="0" err="1" smtClean="0"/>
              <a:t>y</a:t>
            </a:r>
            <a:r>
              <a:rPr lang="en-US" altLang="en-US" sz="2400" baseline="-25000" dirty="0" err="1"/>
              <a:t>k</a:t>
            </a:r>
            <a:r>
              <a:rPr lang="en-US" altLang="en-US" sz="2400" b="0" dirty="0" smtClean="0"/>
              <a:t> </a:t>
            </a:r>
            <a:r>
              <a:rPr lang="en-US" altLang="en-US" sz="2400" dirty="0" smtClean="0">
                <a:latin typeface="Symbol" pitchFamily="18" charset="2"/>
              </a:rPr>
              <a:t>F</a:t>
            </a:r>
            <a:r>
              <a:rPr lang="en-US" altLang="en-US" sz="2400" b="0" dirty="0" smtClean="0"/>
              <a:t>(</a:t>
            </a:r>
            <a:r>
              <a:rPr lang="en-US" altLang="en-US" sz="2400" b="1" dirty="0" err="1" smtClean="0"/>
              <a:t>x</a:t>
            </a:r>
            <a:r>
              <a:rPr lang="en-US" altLang="en-US" sz="2400" b="0" baseline="30000" dirty="0" err="1" smtClean="0"/>
              <a:t>k</a:t>
            </a:r>
            <a:r>
              <a:rPr lang="en-US" altLang="en-US" sz="2400" b="0" dirty="0" smtClean="0"/>
              <a:t>)</a:t>
            </a:r>
            <a:r>
              <a:rPr lang="en-US" altLang="en-US" sz="2400" b="0" baseline="-25000" dirty="0" smtClean="0"/>
              <a:t>   </a:t>
            </a:r>
            <a:r>
              <a:rPr lang="en-US" altLang="en-US" sz="2400" b="0" dirty="0"/>
              <a:t>for min </a:t>
            </a:r>
            <a:r>
              <a:rPr lang="en-US" altLang="en-US" sz="2400" b="0" dirty="0" err="1" smtClean="0"/>
              <a:t>y</a:t>
            </a:r>
            <a:r>
              <a:rPr lang="en-US" altLang="en-US" sz="2400" b="0" baseline="30000" dirty="0" err="1" smtClean="0"/>
              <a:t>k</a:t>
            </a:r>
            <a:r>
              <a:rPr lang="en-US" altLang="en-US" sz="2400" b="0" dirty="0" err="1" smtClean="0"/>
              <a:t>f</a:t>
            </a:r>
            <a:r>
              <a:rPr lang="en-US" altLang="en-US" sz="2400" b="0" dirty="0" smtClean="0"/>
              <a:t>(</a:t>
            </a:r>
            <a:r>
              <a:rPr lang="en-US" altLang="en-US" sz="2400" b="1" dirty="0" err="1" smtClean="0"/>
              <a:t>x</a:t>
            </a:r>
            <a:r>
              <a:rPr lang="en-US" altLang="en-US" sz="2400" b="0" baseline="30000" dirty="0" err="1" smtClean="0"/>
              <a:t>k</a:t>
            </a:r>
            <a:r>
              <a:rPr lang="en-US" altLang="en-US" sz="2400" b="0" dirty="0" smtClean="0"/>
              <a:t>)</a:t>
            </a:r>
            <a:endParaRPr lang="en-US" altLang="en-US" sz="2400" b="0" dirty="0"/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b="0" dirty="0">
                <a:solidFill>
                  <a:srgbClr val="CC3300"/>
                </a:solidFill>
              </a:rPr>
              <a:t>(</a:t>
            </a:r>
            <a:r>
              <a:rPr lang="en-US" altLang="en-US" b="0" dirty="0" err="1">
                <a:solidFill>
                  <a:srgbClr val="CC3300"/>
                </a:solidFill>
              </a:rPr>
              <a:t>Krauth-Mézard</a:t>
            </a:r>
            <a:r>
              <a:rPr lang="en-US" altLang="en-US" b="0" dirty="0">
                <a:solidFill>
                  <a:srgbClr val="CC3300"/>
                </a:solidFill>
              </a:rPr>
              <a:t> 1987)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b="0" dirty="0">
              <a:solidFill>
                <a:srgbClr val="CC3300"/>
              </a:solidFill>
            </a:endParaRP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/>
              <a:t>LMS regression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1" dirty="0"/>
              <a:t>w</a:t>
            </a:r>
            <a:r>
              <a:rPr lang="en-US" altLang="en-US" sz="2400" b="0" dirty="0"/>
              <a:t> </a:t>
            </a:r>
            <a:r>
              <a:rPr lang="en-US" altLang="en-US" sz="2400" b="0" dirty="0">
                <a:sym typeface="Symbol" pitchFamily="18" charset="2"/>
              </a:rPr>
              <a:t></a:t>
            </a:r>
            <a:r>
              <a:rPr lang="en-US" altLang="en-US" sz="2400" b="0" dirty="0"/>
              <a:t> </a:t>
            </a:r>
            <a:r>
              <a:rPr lang="en-US" altLang="en-US" sz="2400" b="1" dirty="0"/>
              <a:t>w</a:t>
            </a:r>
            <a:r>
              <a:rPr lang="en-US" altLang="en-US" sz="2400" b="0" dirty="0"/>
              <a:t> + </a:t>
            </a:r>
            <a:r>
              <a:rPr lang="en-US" altLang="en-US" sz="2400" b="0" dirty="0">
                <a:latin typeface="Symbol" pitchFamily="18" charset="2"/>
                <a:sym typeface="Symbol" pitchFamily="18" charset="2"/>
              </a:rPr>
              <a:t> (</a:t>
            </a:r>
            <a:r>
              <a:rPr lang="en-US" altLang="en-US" sz="2400" b="0" dirty="0" err="1" smtClean="0"/>
              <a:t>y</a:t>
            </a:r>
            <a:r>
              <a:rPr lang="en-US" altLang="en-US" sz="2400" baseline="-25000" dirty="0" err="1"/>
              <a:t>k</a:t>
            </a:r>
            <a:r>
              <a:rPr lang="en-US" altLang="en-US" sz="2400" b="0" dirty="0" smtClean="0"/>
              <a:t>- f(</a:t>
            </a:r>
            <a:r>
              <a:rPr lang="en-US" altLang="en-US" sz="2400" b="1" dirty="0" err="1" smtClean="0"/>
              <a:t>x</a:t>
            </a:r>
            <a:r>
              <a:rPr lang="en-US" altLang="en-US" sz="2400" baseline="-25000" dirty="0" err="1"/>
              <a:t>k</a:t>
            </a:r>
            <a:r>
              <a:rPr lang="en-US" altLang="en-US" sz="2400" b="0" dirty="0" smtClean="0"/>
              <a:t>)) </a:t>
            </a:r>
            <a:r>
              <a:rPr lang="en-US" altLang="en-US" sz="2400" dirty="0" smtClean="0">
                <a:latin typeface="Symbol" pitchFamily="18" charset="2"/>
              </a:rPr>
              <a:t>F</a:t>
            </a:r>
            <a:r>
              <a:rPr lang="en-US" altLang="en-US" sz="2400" b="0" dirty="0" smtClean="0"/>
              <a:t>(</a:t>
            </a:r>
            <a:r>
              <a:rPr lang="en-US" altLang="en-US" sz="2400" b="1" dirty="0" err="1" smtClean="0"/>
              <a:t>x</a:t>
            </a:r>
            <a:r>
              <a:rPr lang="en-US" altLang="en-US" sz="2400" baseline="30000" dirty="0" err="1"/>
              <a:t>k</a:t>
            </a:r>
            <a:r>
              <a:rPr lang="en-US" altLang="en-US" sz="2400" b="0" dirty="0" smtClean="0"/>
              <a:t>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dirty="0" smtClean="0">
                <a:solidFill>
                  <a:srgbClr val="CC3300"/>
                </a:solidFill>
              </a:rPr>
              <a:t>(</a:t>
            </a:r>
            <a:r>
              <a:rPr lang="en-US" altLang="en-US" dirty="0" err="1" smtClean="0">
                <a:solidFill>
                  <a:srgbClr val="CC3300"/>
                </a:solidFill>
              </a:rPr>
              <a:t>Widrow</a:t>
            </a:r>
            <a:r>
              <a:rPr lang="en-US" altLang="en-US" dirty="0" smtClean="0">
                <a:solidFill>
                  <a:srgbClr val="CC3300"/>
                </a:solidFill>
              </a:rPr>
              <a:t>-Hoff 1960)</a:t>
            </a:r>
            <a:endParaRPr lang="en-US" altLang="en-US" dirty="0">
              <a:solidFill>
                <a:srgbClr val="CC3300"/>
              </a:solidFill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US" sz="2400" b="0" dirty="0"/>
          </a:p>
        </p:txBody>
      </p:sp>
      <p:sp>
        <p:nvSpPr>
          <p:cNvPr id="280582" name="Text Box 6"/>
          <p:cNvSpPr txBox="1">
            <a:spLocks noChangeArrowheads="1"/>
          </p:cNvSpPr>
          <p:nvPr/>
        </p:nvSpPr>
        <p:spPr bwMode="auto">
          <a:xfrm>
            <a:off x="5791200" y="2081213"/>
            <a:ext cx="346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en-US" sz="1600" b="0" dirty="0" smtClean="0">
                <a:solidFill>
                  <a:srgbClr val="000099"/>
                </a:solidFill>
              </a:rPr>
              <a:t>k</a:t>
            </a:r>
            <a:endParaRPr lang="en-US" altLang="en-US" sz="1600" b="0" dirty="0">
              <a:solidFill>
                <a:srgbClr val="0000CC"/>
              </a:solidFill>
            </a:endParaRPr>
          </a:p>
        </p:txBody>
      </p:sp>
      <p:sp>
        <p:nvSpPr>
          <p:cNvPr id="280583" name="Rectangle 7"/>
          <p:cNvSpPr>
            <a:spLocks noChangeArrowheads="1"/>
          </p:cNvSpPr>
          <p:nvPr/>
        </p:nvSpPr>
        <p:spPr bwMode="auto">
          <a:xfrm>
            <a:off x="358775" y="2052708"/>
            <a:ext cx="208903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2400" b="1" dirty="0">
                <a:solidFill>
                  <a:srgbClr val="CC0000"/>
                </a:solidFill>
              </a:rPr>
              <a:t>w</a:t>
            </a:r>
            <a:r>
              <a:rPr lang="en-US" altLang="en-US" sz="2400" b="0" dirty="0">
                <a:solidFill>
                  <a:srgbClr val="CC0000"/>
                </a:solidFill>
              </a:rPr>
              <a:t> = </a:t>
            </a:r>
            <a:r>
              <a:rPr lang="en-US" altLang="en-US" sz="4000" b="0" dirty="0">
                <a:solidFill>
                  <a:srgbClr val="CC0000"/>
                </a:solidFill>
                <a:latin typeface="Symbol" pitchFamily="18" charset="2"/>
              </a:rPr>
              <a:t>S</a:t>
            </a:r>
            <a:r>
              <a:rPr lang="en-US" altLang="en-US" sz="2400" b="0" dirty="0">
                <a:solidFill>
                  <a:srgbClr val="CC0000"/>
                </a:solidFill>
              </a:rPr>
              <a:t> </a:t>
            </a:r>
            <a:r>
              <a:rPr lang="en-US" altLang="en-US" sz="2400" b="0" dirty="0" err="1" smtClean="0">
                <a:solidFill>
                  <a:srgbClr val="CC0000"/>
                </a:solidFill>
                <a:latin typeface="Symbol" pitchFamily="18" charset="2"/>
              </a:rPr>
              <a:t>a</a:t>
            </a:r>
            <a:r>
              <a:rPr lang="en-US" altLang="en-US" sz="2400" b="0" baseline="-25000" dirty="0" err="1" smtClean="0">
                <a:solidFill>
                  <a:srgbClr val="CC0000"/>
                </a:solidFill>
              </a:rPr>
              <a:t>k</a:t>
            </a:r>
            <a:r>
              <a:rPr lang="en-US" altLang="en-US" sz="2400" b="0" dirty="0" smtClean="0">
                <a:solidFill>
                  <a:srgbClr val="CC0000"/>
                </a:solidFill>
              </a:rPr>
              <a:t> </a:t>
            </a:r>
            <a:r>
              <a:rPr lang="en-US" altLang="en-US" sz="2400" dirty="0" smtClean="0">
                <a:solidFill>
                  <a:srgbClr val="CC0000"/>
                </a:solidFill>
                <a:latin typeface="Symbol" pitchFamily="18" charset="2"/>
              </a:rPr>
              <a:t>F</a:t>
            </a:r>
            <a:r>
              <a:rPr lang="en-US" altLang="en-US" sz="2400" b="0" dirty="0" smtClean="0">
                <a:solidFill>
                  <a:srgbClr val="CC0000"/>
                </a:solidFill>
              </a:rPr>
              <a:t>(</a:t>
            </a:r>
            <a:r>
              <a:rPr lang="en-US" altLang="en-US" sz="2400" b="1" dirty="0" err="1" smtClean="0">
                <a:solidFill>
                  <a:srgbClr val="CC0000"/>
                </a:solidFill>
              </a:rPr>
              <a:t>x</a:t>
            </a:r>
            <a:r>
              <a:rPr lang="en-US" altLang="en-US" sz="2400" b="0" baseline="30000" dirty="0" err="1" smtClean="0">
                <a:solidFill>
                  <a:srgbClr val="CC0000"/>
                </a:solidFill>
              </a:rPr>
              <a:t>k</a:t>
            </a:r>
            <a:r>
              <a:rPr lang="en-US" altLang="en-US" sz="2400" b="0" dirty="0" smtClean="0">
                <a:solidFill>
                  <a:srgbClr val="CC0000"/>
                </a:solidFill>
              </a:rPr>
              <a:t>)</a:t>
            </a:r>
            <a:endParaRPr lang="en-US" altLang="en-US" sz="2400" b="0" dirty="0">
              <a:solidFill>
                <a:srgbClr val="CC0000"/>
              </a:solidFill>
            </a:endParaRPr>
          </a:p>
        </p:txBody>
      </p:sp>
      <p:sp>
        <p:nvSpPr>
          <p:cNvPr id="280584" name="Text Box 8"/>
          <p:cNvSpPr txBox="1">
            <a:spLocks noChangeArrowheads="1"/>
          </p:cNvSpPr>
          <p:nvPr/>
        </p:nvSpPr>
        <p:spPr bwMode="auto">
          <a:xfrm>
            <a:off x="977900" y="2523123"/>
            <a:ext cx="27764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600" b="0" dirty="0" smtClean="0">
                <a:solidFill>
                  <a:srgbClr val="CC0000"/>
                </a:solidFill>
              </a:rPr>
              <a:t>k</a:t>
            </a:r>
            <a:endParaRPr lang="en-US" altLang="en-US" sz="2400" b="0" dirty="0"/>
          </a:p>
        </p:txBody>
      </p:sp>
      <p:sp>
        <p:nvSpPr>
          <p:cNvPr id="280585" name="Rectangle 9"/>
          <p:cNvSpPr>
            <a:spLocks noChangeArrowheads="1"/>
          </p:cNvSpPr>
          <p:nvPr/>
        </p:nvSpPr>
        <p:spPr bwMode="auto">
          <a:xfrm>
            <a:off x="5969000" y="4979988"/>
            <a:ext cx="31750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b="0">
                <a:solidFill>
                  <a:srgbClr val="CC3300"/>
                </a:solidFill>
              </a:rPr>
              <a:t>(ancestor of SVM 1992, </a:t>
            </a:r>
          </a:p>
          <a:p>
            <a:pPr eaLnBrk="1" hangingPunct="1"/>
            <a:r>
              <a:rPr lang="en-US" altLang="en-US" b="0">
                <a:solidFill>
                  <a:srgbClr val="CC3300"/>
                </a:solidFill>
              </a:rPr>
              <a:t>similar to kernel Adatron, 1998, </a:t>
            </a:r>
          </a:p>
          <a:p>
            <a:pPr eaLnBrk="1" hangingPunct="1"/>
            <a:r>
              <a:rPr lang="en-US" altLang="en-US" b="0">
                <a:solidFill>
                  <a:srgbClr val="CC3300"/>
                </a:solidFill>
              </a:rPr>
              <a:t>and SMO, 1999)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62496" y="1252893"/>
            <a:ext cx="1441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PARAMETRIC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67400" y="1252893"/>
            <a:ext cx="1954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NON PARAMETRIC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4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Exercise: Gradient Descent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1589088"/>
            <a:ext cx="7772400" cy="4114800"/>
          </a:xfrm>
        </p:spPr>
        <p:txBody>
          <a:bodyPr/>
          <a:lstStyle/>
          <a:p>
            <a:r>
              <a:rPr lang="en-US" altLang="en-US" dirty="0"/>
              <a:t>Linear discriminant f(</a:t>
            </a:r>
            <a:r>
              <a:rPr lang="en-US" altLang="en-US" b="1" dirty="0"/>
              <a:t>x</a:t>
            </a:r>
            <a:r>
              <a:rPr lang="en-US" altLang="en-US" dirty="0"/>
              <a:t>) = </a:t>
            </a:r>
            <a:r>
              <a:rPr lang="en-US" altLang="en-US" dirty="0" smtClean="0">
                <a:latin typeface="Symbol" pitchFamily="18" charset="2"/>
              </a:rPr>
              <a:t>S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w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x</a:t>
            </a:r>
            <a:r>
              <a:rPr lang="en-US" altLang="en-US" baseline="-25000" dirty="0" smtClean="0"/>
              <a:t>i</a:t>
            </a:r>
            <a:endParaRPr lang="en-US" altLang="en-US" baseline="-25000" dirty="0"/>
          </a:p>
          <a:p>
            <a:r>
              <a:rPr lang="en-US" altLang="en-US" dirty="0"/>
              <a:t>Functional margin </a:t>
            </a:r>
            <a:r>
              <a:rPr lang="en-US" altLang="en-US" dirty="0" smtClean="0"/>
              <a:t>z = y </a:t>
            </a:r>
            <a:r>
              <a:rPr lang="en-US" altLang="en-US" dirty="0"/>
              <a:t>f(</a:t>
            </a:r>
            <a:r>
              <a:rPr lang="en-US" altLang="en-US" b="1" dirty="0"/>
              <a:t>x</a:t>
            </a:r>
            <a:r>
              <a:rPr lang="en-US" altLang="en-US" dirty="0"/>
              <a:t>), y=</a:t>
            </a:r>
            <a:r>
              <a:rPr lang="en-US" altLang="en-US" dirty="0">
                <a:sym typeface="Symbol" pitchFamily="18" charset="2"/>
              </a:rPr>
              <a:t></a:t>
            </a:r>
            <a:r>
              <a:rPr lang="en-US" altLang="en-US" dirty="0"/>
              <a:t>1</a:t>
            </a:r>
          </a:p>
          <a:p>
            <a:r>
              <a:rPr lang="en-US" altLang="en-US" dirty="0"/>
              <a:t>Compute </a:t>
            </a:r>
            <a:r>
              <a:rPr lang="en-US" altLang="en-US" dirty="0">
                <a:sym typeface="Symbol" pitchFamily="18" charset="2"/>
              </a:rPr>
              <a:t></a:t>
            </a:r>
            <a:r>
              <a:rPr lang="en-US" altLang="en-US" dirty="0"/>
              <a:t>z</a:t>
            </a:r>
            <a:r>
              <a:rPr lang="en-US" altLang="en-US" dirty="0" smtClean="0"/>
              <a:t>/</a:t>
            </a:r>
            <a:r>
              <a:rPr lang="en-US" altLang="en-US" dirty="0" smtClean="0">
                <a:sym typeface="Symbol" pitchFamily="18" charset="2"/>
              </a:rPr>
              <a:t></a:t>
            </a:r>
            <a:r>
              <a:rPr lang="en-US" altLang="en-US" dirty="0" err="1" smtClean="0"/>
              <a:t>w</a:t>
            </a:r>
            <a:r>
              <a:rPr lang="en-US" altLang="en-US" baseline="-25000" dirty="0" err="1" smtClean="0"/>
              <a:t>i</a:t>
            </a:r>
            <a:endParaRPr lang="en-US" altLang="en-US" baseline="-25000" dirty="0"/>
          </a:p>
          <a:p>
            <a:r>
              <a:rPr lang="en-US" altLang="en-US" dirty="0"/>
              <a:t>Derive the learning rules </a:t>
            </a:r>
            <a:r>
              <a:rPr lang="en-US" altLang="en-US" dirty="0" err="1" smtClean="0">
                <a:latin typeface="Symbol" pitchFamily="18" charset="2"/>
              </a:rPr>
              <a:t>D</a:t>
            </a:r>
            <a:r>
              <a:rPr lang="en-US" altLang="en-US" dirty="0" err="1" smtClean="0"/>
              <a:t>w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>
                <a:latin typeface="Symbol" pitchFamily="18" charset="2"/>
              </a:rPr>
              <a:t>=</a:t>
            </a:r>
            <a:r>
              <a:rPr lang="en-US" altLang="en-US" dirty="0" smtClean="0"/>
              <a:t>-</a:t>
            </a:r>
            <a:r>
              <a:rPr lang="en-US" altLang="en-US" dirty="0">
                <a:latin typeface="Symbol" pitchFamily="18" charset="2"/>
              </a:rPr>
              <a:t>h </a:t>
            </a:r>
            <a:r>
              <a:rPr lang="en-US" altLang="en-US" dirty="0">
                <a:sym typeface="Symbol" pitchFamily="18" charset="2"/>
              </a:rPr>
              <a:t></a:t>
            </a:r>
            <a:r>
              <a:rPr lang="en-US" altLang="en-US" dirty="0"/>
              <a:t>L/</a:t>
            </a:r>
            <a:r>
              <a:rPr lang="en-US" altLang="en-US" dirty="0">
                <a:sym typeface="Symbol" pitchFamily="18" charset="2"/>
              </a:rPr>
              <a:t></a:t>
            </a:r>
            <a:r>
              <a:rPr lang="en-US" altLang="en-US" dirty="0" err="1" smtClean="0"/>
              <a:t>w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/>
              <a:t>corresponding to the following loss functions:</a:t>
            </a:r>
          </a:p>
        </p:txBody>
      </p:sp>
      <p:sp>
        <p:nvSpPr>
          <p:cNvPr id="171014" name="Text Box 6"/>
          <p:cNvSpPr txBox="1">
            <a:spLocks noChangeArrowheads="1"/>
          </p:cNvSpPr>
          <p:nvPr/>
        </p:nvSpPr>
        <p:spPr bwMode="auto">
          <a:xfrm>
            <a:off x="1682750" y="4876582"/>
            <a:ext cx="12604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</a:rPr>
              <a:t>square loss </a:t>
            </a:r>
            <a:r>
              <a:rPr lang="en-US" altLang="en-US" dirty="0" smtClean="0">
                <a:solidFill>
                  <a:srgbClr val="FF0000"/>
                </a:solidFill>
              </a:rPr>
              <a:t>L=(1- </a:t>
            </a:r>
            <a:r>
              <a:rPr lang="en-US" altLang="en-US" dirty="0">
                <a:solidFill>
                  <a:srgbClr val="FF0000"/>
                </a:solidFill>
              </a:rPr>
              <a:t>z)</a:t>
            </a:r>
            <a:r>
              <a:rPr lang="en-US" altLang="en-US" baseline="30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1015" name="Text Box 7"/>
          <p:cNvSpPr txBox="1">
            <a:spLocks noChangeArrowheads="1"/>
          </p:cNvSpPr>
          <p:nvPr/>
        </p:nvSpPr>
        <p:spPr bwMode="auto">
          <a:xfrm>
            <a:off x="3759200" y="4587875"/>
            <a:ext cx="1498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rgbClr val="33CC33"/>
                </a:solidFill>
              </a:rPr>
              <a:t>SVC loss </a:t>
            </a:r>
            <a:r>
              <a:rPr lang="en-US" altLang="en-US" dirty="0" smtClean="0">
                <a:solidFill>
                  <a:srgbClr val="33CC33"/>
                </a:solidFill>
              </a:rPr>
              <a:t>L=max(0</a:t>
            </a:r>
            <a:r>
              <a:rPr lang="en-US" altLang="en-US" dirty="0">
                <a:solidFill>
                  <a:srgbClr val="33CC33"/>
                </a:solidFill>
              </a:rPr>
              <a:t>, 1-z)</a:t>
            </a:r>
            <a:endParaRPr lang="en-US" altLang="en-US" baseline="30000" dirty="0">
              <a:solidFill>
                <a:srgbClr val="33CC33"/>
              </a:solidFill>
            </a:endParaRPr>
          </a:p>
        </p:txBody>
      </p:sp>
      <p:sp>
        <p:nvSpPr>
          <p:cNvPr id="171016" name="Text Box 8"/>
          <p:cNvSpPr txBox="1">
            <a:spLocks noChangeArrowheads="1"/>
          </p:cNvSpPr>
          <p:nvPr/>
        </p:nvSpPr>
        <p:spPr bwMode="auto">
          <a:xfrm>
            <a:off x="5561012" y="5603875"/>
            <a:ext cx="133985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rgbClr val="0033CC"/>
                </a:solidFill>
              </a:rPr>
              <a:t>logistic loss </a:t>
            </a:r>
            <a:r>
              <a:rPr lang="en-US" altLang="en-US" dirty="0" smtClean="0">
                <a:solidFill>
                  <a:srgbClr val="0033CC"/>
                </a:solidFill>
              </a:rPr>
              <a:t>L=log(1+e</a:t>
            </a:r>
            <a:r>
              <a:rPr lang="en-US" altLang="en-US" baseline="30000" dirty="0" smtClean="0">
                <a:solidFill>
                  <a:srgbClr val="0033CC"/>
                </a:solidFill>
              </a:rPr>
              <a:t>-z</a:t>
            </a:r>
            <a:r>
              <a:rPr lang="en-US" altLang="en-US" dirty="0">
                <a:solidFill>
                  <a:srgbClr val="0033CC"/>
                </a:solidFill>
              </a:rPr>
              <a:t>)</a:t>
            </a:r>
          </a:p>
        </p:txBody>
      </p:sp>
      <p:sp>
        <p:nvSpPr>
          <p:cNvPr id="171017" name="Text Box 9"/>
          <p:cNvSpPr txBox="1">
            <a:spLocks noChangeArrowheads="1"/>
          </p:cNvSpPr>
          <p:nvPr/>
        </p:nvSpPr>
        <p:spPr bwMode="auto">
          <a:xfrm>
            <a:off x="6100763" y="4700588"/>
            <a:ext cx="1600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 err="1"/>
              <a:t>Adaboost</a:t>
            </a:r>
            <a:r>
              <a:rPr lang="en-US" altLang="en-US" dirty="0"/>
              <a:t> loss </a:t>
            </a:r>
            <a:r>
              <a:rPr lang="en-US" altLang="en-US" dirty="0" smtClean="0"/>
              <a:t>L=e</a:t>
            </a:r>
            <a:r>
              <a:rPr lang="en-US" altLang="en-US" baseline="30000" dirty="0" smtClean="0"/>
              <a:t>-z</a:t>
            </a:r>
            <a:endParaRPr lang="en-US" altLang="en-US" dirty="0"/>
          </a:p>
        </p:txBody>
      </p:sp>
      <p:sp>
        <p:nvSpPr>
          <p:cNvPr id="171018" name="Text Box 10"/>
          <p:cNvSpPr txBox="1">
            <a:spLocks noChangeArrowheads="1"/>
          </p:cNvSpPr>
          <p:nvPr/>
        </p:nvSpPr>
        <p:spPr bwMode="auto">
          <a:xfrm>
            <a:off x="2312988" y="5632450"/>
            <a:ext cx="2133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rgbClr val="FF9900"/>
                </a:solidFill>
              </a:rPr>
              <a:t>Perceptron loss </a:t>
            </a:r>
            <a:r>
              <a:rPr lang="en-US" altLang="en-US" dirty="0" smtClean="0">
                <a:solidFill>
                  <a:srgbClr val="FF9900"/>
                </a:solidFill>
              </a:rPr>
              <a:t>L=max(0</a:t>
            </a:r>
            <a:r>
              <a:rPr lang="en-US" altLang="en-US" dirty="0">
                <a:solidFill>
                  <a:srgbClr val="FF9900"/>
                </a:solidFill>
              </a:rPr>
              <a:t>, -z)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4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Logistic regression</a:t>
            </a:r>
            <a:endParaRPr lang="en-US" altLang="en-US" dirty="0"/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89088"/>
            <a:ext cx="8458199" cy="5192712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f(</a:t>
            </a:r>
            <a:r>
              <a:rPr lang="en-US" altLang="en-US" b="1" dirty="0" smtClean="0"/>
              <a:t>x</a:t>
            </a:r>
            <a:r>
              <a:rPr lang="en-US" altLang="en-US" dirty="0" smtClean="0"/>
              <a:t>) = </a:t>
            </a:r>
            <a:r>
              <a:rPr lang="en-US" altLang="en-US" dirty="0" smtClean="0">
                <a:latin typeface="Symbol" pitchFamily="18" charset="2"/>
              </a:rPr>
              <a:t>S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w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x</a:t>
            </a:r>
            <a:r>
              <a:rPr lang="en-US" altLang="en-US" baseline="-25000" dirty="0" smtClean="0"/>
              <a:t>i</a:t>
            </a:r>
            <a:r>
              <a:rPr lang="en-US" altLang="en-US" baseline="-25000" dirty="0" smtClean="0">
                <a:solidFill>
                  <a:srgbClr val="0066FF"/>
                </a:solidFill>
              </a:rPr>
              <a:t> </a:t>
            </a:r>
            <a:endParaRPr lang="en-US" altLang="en-US" dirty="0" smtClean="0">
              <a:solidFill>
                <a:srgbClr val="0066FF"/>
              </a:solidFill>
            </a:endParaRPr>
          </a:p>
          <a:p>
            <a:r>
              <a:rPr lang="en-US" altLang="en-US" dirty="0" smtClean="0"/>
              <a:t>z = y f(</a:t>
            </a:r>
            <a:r>
              <a:rPr lang="en-US" altLang="en-US" b="1" dirty="0" smtClean="0"/>
              <a:t>x</a:t>
            </a:r>
            <a:r>
              <a:rPr lang="en-US" altLang="en-US" dirty="0" smtClean="0"/>
              <a:t>) = </a:t>
            </a:r>
            <a:r>
              <a:rPr lang="en-US" altLang="en-US" dirty="0">
                <a:latin typeface="Symbol" pitchFamily="18" charset="2"/>
              </a:rPr>
              <a:t>S</a:t>
            </a:r>
            <a:r>
              <a:rPr lang="en-US" altLang="en-US" baseline="-25000" dirty="0"/>
              <a:t>i</a:t>
            </a:r>
            <a:r>
              <a:rPr lang="en-US" altLang="en-US" dirty="0"/>
              <a:t> </a:t>
            </a:r>
            <a:r>
              <a:rPr lang="en-US" altLang="en-US" dirty="0" err="1"/>
              <a:t>w</a:t>
            </a:r>
            <a:r>
              <a:rPr lang="en-US" altLang="en-US" baseline="-25000" dirty="0" err="1"/>
              <a:t>i</a:t>
            </a:r>
            <a:r>
              <a:rPr lang="en-US" altLang="en-US" dirty="0"/>
              <a:t> </a:t>
            </a:r>
            <a:r>
              <a:rPr lang="en-US" altLang="en-US" dirty="0" smtClean="0"/>
              <a:t>y </a:t>
            </a:r>
            <a:r>
              <a:rPr lang="en-US" altLang="en-US" dirty="0"/>
              <a:t>x</a:t>
            </a:r>
            <a:r>
              <a:rPr lang="en-US" altLang="en-US" baseline="-25000" dirty="0"/>
              <a:t>i </a:t>
            </a:r>
            <a:endParaRPr lang="en-US" altLang="en-US" dirty="0"/>
          </a:p>
          <a:p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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</a:rPr>
              <a:t>z/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</a:t>
            </a:r>
            <a:r>
              <a:rPr lang="en-US" altLang="en-US" dirty="0" err="1" smtClean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altLang="en-US" baseline="-25000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altLang="en-US" baseline="-25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</a:rPr>
              <a:t>=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y x</a:t>
            </a:r>
            <a:r>
              <a:rPr lang="en-US" altLang="en-US" baseline="-25000" dirty="0">
                <a:solidFill>
                  <a:schemeClr val="accent6">
                    <a:lumMod val="75000"/>
                  </a:schemeClr>
                </a:solidFill>
              </a:rPr>
              <a:t>i </a:t>
            </a:r>
            <a:r>
              <a:rPr lang="en-US" altLang="en-US" baseline="-25000" dirty="0" smtClean="0">
                <a:solidFill>
                  <a:schemeClr val="accent6">
                    <a:lumMod val="75000"/>
                  </a:schemeClr>
                </a:solidFill>
              </a:rPr>
              <a:t>				</a:t>
            </a:r>
            <a:r>
              <a:rPr lang="en-US" altLang="en-US" sz="2600" dirty="0" smtClean="0">
                <a:solidFill>
                  <a:schemeClr val="accent6">
                    <a:lumMod val="75000"/>
                  </a:schemeClr>
                </a:solidFill>
              </a:rPr>
              <a:t>Hebb’s 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</a:rPr>
              <a:t>rule </a:t>
            </a:r>
            <a:r>
              <a:rPr lang="en-US" altLang="en-US" sz="2600" dirty="0" smtClean="0">
                <a:solidFill>
                  <a:schemeClr val="accent6">
                    <a:lumMod val="75000"/>
                  </a:schemeClr>
                </a:solidFill>
              </a:rPr>
              <a:t>update</a:t>
            </a:r>
            <a:endParaRPr lang="en-US" altLang="en-US" sz="26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en-US" dirty="0" err="1" smtClean="0"/>
              <a:t>L</a:t>
            </a:r>
            <a:r>
              <a:rPr lang="en-US" altLang="en-US" baseline="-25000" dirty="0" err="1" smtClean="0"/>
              <a:t>logistic</a:t>
            </a:r>
            <a:r>
              <a:rPr lang="en-US" altLang="en-US" dirty="0" smtClean="0"/>
              <a:t> = </a:t>
            </a:r>
            <a:r>
              <a:rPr lang="en-US" altLang="en-US" dirty="0">
                <a:solidFill>
                  <a:srgbClr val="0070C0"/>
                </a:solidFill>
              </a:rPr>
              <a:t>log(1+e</a:t>
            </a:r>
            <a:r>
              <a:rPr lang="en-US" altLang="en-US" baseline="30000" dirty="0">
                <a:solidFill>
                  <a:srgbClr val="0070C0"/>
                </a:solidFill>
              </a:rPr>
              <a:t>-z</a:t>
            </a:r>
            <a:r>
              <a:rPr lang="en-US" altLang="en-US" dirty="0" smtClean="0">
                <a:solidFill>
                  <a:srgbClr val="0070C0"/>
                </a:solidFill>
              </a:rPr>
              <a:t>)     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L/</a:t>
            </a:r>
            <a:r>
              <a:rPr lang="en-US" altLang="en-US" dirty="0">
                <a:sym typeface="Symbol" pitchFamily="18" charset="2"/>
              </a:rPr>
              <a:t></a:t>
            </a:r>
            <a:r>
              <a:rPr lang="en-US" altLang="en-US" dirty="0" smtClean="0">
                <a:sym typeface="Symbol" pitchFamily="18" charset="2"/>
              </a:rPr>
              <a:t>z = - </a:t>
            </a:r>
            <a:r>
              <a:rPr lang="en-US" altLang="en-US" dirty="0" smtClean="0">
                <a:solidFill>
                  <a:srgbClr val="0070C0"/>
                </a:solidFill>
              </a:rPr>
              <a:t>e</a:t>
            </a:r>
            <a:r>
              <a:rPr lang="en-US" altLang="en-US" baseline="30000" dirty="0" smtClean="0">
                <a:solidFill>
                  <a:srgbClr val="0070C0"/>
                </a:solidFill>
              </a:rPr>
              <a:t>-z </a:t>
            </a:r>
            <a:r>
              <a:rPr lang="en-US" altLang="en-US" dirty="0" smtClean="0">
                <a:solidFill>
                  <a:srgbClr val="0070C0"/>
                </a:solidFill>
              </a:rPr>
              <a:t>/ </a:t>
            </a:r>
            <a:r>
              <a:rPr lang="en-US" altLang="en-US" dirty="0">
                <a:solidFill>
                  <a:srgbClr val="0070C0"/>
                </a:solidFill>
              </a:rPr>
              <a:t>(1+e</a:t>
            </a:r>
            <a:r>
              <a:rPr lang="en-US" altLang="en-US" baseline="30000" dirty="0">
                <a:solidFill>
                  <a:srgbClr val="0070C0"/>
                </a:solidFill>
              </a:rPr>
              <a:t>-z</a:t>
            </a:r>
            <a:r>
              <a:rPr lang="en-US" altLang="en-US" dirty="0">
                <a:solidFill>
                  <a:srgbClr val="0070C0"/>
                </a:solidFill>
              </a:rPr>
              <a:t>) </a:t>
            </a:r>
            <a:r>
              <a:rPr lang="en-US" altLang="en-US" dirty="0" smtClean="0">
                <a:solidFill>
                  <a:srgbClr val="0070C0"/>
                </a:solidFill>
              </a:rPr>
              <a:t>= - S(-z)		</a:t>
            </a:r>
            <a:r>
              <a:rPr lang="en-US" altLang="en-US" sz="2600" dirty="0" smtClean="0">
                <a:solidFill>
                  <a:srgbClr val="0070C0"/>
                </a:solidFill>
              </a:rPr>
              <a:t>Loss variation</a:t>
            </a:r>
            <a:endParaRPr lang="en-US" altLang="en-US" sz="2600" dirty="0">
              <a:solidFill>
                <a:srgbClr val="0070C0"/>
              </a:solidFill>
            </a:endParaRPr>
          </a:p>
          <a:p>
            <a:r>
              <a:rPr lang="en-US" altLang="en-US" dirty="0" err="1" smtClean="0">
                <a:latin typeface="Symbol" pitchFamily="18" charset="2"/>
              </a:rPr>
              <a:t>D</a:t>
            </a:r>
            <a:r>
              <a:rPr lang="en-US" altLang="en-US" dirty="0" err="1" smtClean="0"/>
              <a:t>w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/>
              <a:t>= </a:t>
            </a:r>
            <a:r>
              <a:rPr lang="en-US" altLang="en-US" dirty="0" smtClean="0"/>
              <a:t>-</a:t>
            </a:r>
            <a:r>
              <a:rPr lang="en-US" altLang="en-US" dirty="0">
                <a:latin typeface="Symbol" pitchFamily="18" charset="2"/>
              </a:rPr>
              <a:t>h </a:t>
            </a:r>
            <a:r>
              <a:rPr lang="en-US" altLang="en-US" dirty="0">
                <a:sym typeface="Symbol" pitchFamily="18" charset="2"/>
              </a:rPr>
              <a:t></a:t>
            </a:r>
            <a:r>
              <a:rPr lang="en-US" altLang="en-US" dirty="0"/>
              <a:t>L/</a:t>
            </a:r>
            <a:r>
              <a:rPr lang="en-US" altLang="en-US" dirty="0" smtClean="0">
                <a:sym typeface="Symbol" pitchFamily="18" charset="2"/>
              </a:rPr>
              <a:t></a:t>
            </a:r>
            <a:r>
              <a:rPr lang="en-US" altLang="en-US" dirty="0" err="1" smtClean="0"/>
              <a:t>w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= -</a:t>
            </a:r>
            <a:r>
              <a:rPr lang="en-US" altLang="en-US" dirty="0">
                <a:latin typeface="Symbol" pitchFamily="18" charset="2"/>
              </a:rPr>
              <a:t>h </a:t>
            </a:r>
            <a:r>
              <a:rPr lang="en-US" altLang="en-US" dirty="0">
                <a:solidFill>
                  <a:srgbClr val="0070C0"/>
                </a:solidFill>
                <a:sym typeface="Symbol" pitchFamily="18" charset="2"/>
              </a:rPr>
              <a:t></a:t>
            </a:r>
            <a:r>
              <a:rPr lang="en-US" altLang="en-US" dirty="0">
                <a:solidFill>
                  <a:srgbClr val="0070C0"/>
                </a:solidFill>
              </a:rPr>
              <a:t>L/</a:t>
            </a:r>
            <a:r>
              <a:rPr lang="en-US" altLang="en-US" dirty="0" smtClean="0">
                <a:solidFill>
                  <a:srgbClr val="0070C0"/>
                </a:solidFill>
                <a:sym typeface="Symbol" pitchFamily="18" charset="2"/>
              </a:rPr>
              <a:t></a:t>
            </a:r>
            <a:r>
              <a:rPr lang="en-US" altLang="en-US" dirty="0">
                <a:solidFill>
                  <a:srgbClr val="0070C0"/>
                </a:solidFill>
                <a:sym typeface="Symbol" pitchFamily="18" charset="2"/>
              </a:rPr>
              <a:t>z</a:t>
            </a:r>
            <a:r>
              <a:rPr lang="en-US" altLang="en-US" dirty="0" smtClean="0">
                <a:solidFill>
                  <a:srgbClr val="0070C0"/>
                </a:solidFill>
              </a:rPr>
              <a:t> </a:t>
            </a:r>
            <a:r>
              <a:rPr lang="en-US" altLang="en-US" dirty="0" smtClean="0"/>
              <a:t>. 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z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</a:t>
            </a:r>
            <a:r>
              <a:rPr lang="en-US" altLang="en-US" dirty="0" err="1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altLang="en-US" baseline="-25000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altLang="en-US" dirty="0" smtClean="0">
              <a:latin typeface="Symbol" pitchFamily="18" charset="2"/>
            </a:endParaRPr>
          </a:p>
          <a:p>
            <a:pPr marL="0" indent="0">
              <a:buNone/>
            </a:pPr>
            <a:r>
              <a:rPr lang="en-US" altLang="en-US" dirty="0" smtClean="0">
                <a:latin typeface="Symbol" pitchFamily="18" charset="2"/>
              </a:rPr>
              <a:t>    </a:t>
            </a:r>
            <a:r>
              <a:rPr lang="en-US" altLang="en-US" dirty="0" err="1" smtClean="0">
                <a:latin typeface="Symbol" pitchFamily="18" charset="2"/>
              </a:rPr>
              <a:t>D</a:t>
            </a:r>
            <a:r>
              <a:rPr lang="en-US" altLang="en-US" dirty="0" err="1" smtClean="0"/>
              <a:t>w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=</a:t>
            </a:r>
            <a:r>
              <a:rPr lang="en-US" altLang="en-US" dirty="0">
                <a:latin typeface="Symbol" pitchFamily="18" charset="2"/>
              </a:rPr>
              <a:t> h </a:t>
            </a:r>
            <a:r>
              <a:rPr lang="en-US" altLang="en-US" dirty="0">
                <a:solidFill>
                  <a:srgbClr val="0070C0"/>
                </a:solidFill>
              </a:rPr>
              <a:t>S</a:t>
            </a:r>
            <a:r>
              <a:rPr lang="en-US" altLang="en-US" dirty="0" smtClean="0">
                <a:solidFill>
                  <a:srgbClr val="0070C0"/>
                </a:solidFill>
              </a:rPr>
              <a:t>(-</a:t>
            </a:r>
            <a:r>
              <a:rPr lang="en-US" altLang="en-US" dirty="0">
                <a:solidFill>
                  <a:srgbClr val="0070C0"/>
                </a:solidFill>
              </a:rPr>
              <a:t>z</a:t>
            </a:r>
            <a:r>
              <a:rPr lang="en-US" altLang="en-US" dirty="0" smtClean="0">
                <a:solidFill>
                  <a:srgbClr val="0070C0"/>
                </a:solidFill>
              </a:rPr>
              <a:t>)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y x</a:t>
            </a:r>
            <a:r>
              <a:rPr lang="en-US" altLang="en-US" baseline="-25000" dirty="0">
                <a:solidFill>
                  <a:schemeClr val="accent6">
                    <a:lumMod val="75000"/>
                  </a:schemeClr>
                </a:solidFill>
              </a:rPr>
              <a:t>i </a:t>
            </a:r>
            <a:endParaRPr lang="en-US" alt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en-US" sz="28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en-US" sz="2600" dirty="0" smtClean="0">
                <a:solidFill>
                  <a:schemeClr val="accent6">
                    <a:lumMod val="75000"/>
                  </a:schemeClr>
                </a:solidFill>
              </a:rPr>
              <a:t>Like Hebb’s rule but weighted: misclassified examples count more.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10" name="Text Box 1048"/>
          <p:cNvSpPr txBox="1">
            <a:spLocks noChangeArrowheads="1"/>
          </p:cNvSpPr>
          <p:nvPr/>
        </p:nvSpPr>
        <p:spPr bwMode="auto">
          <a:xfrm>
            <a:off x="6019800" y="1219200"/>
            <a:ext cx="419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en-US" sz="2400" i="1" dirty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US" altLang="en-US" sz="2400" b="0" i="1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ox, 1958</a:t>
            </a:r>
            <a:endParaRPr lang="en-US" altLang="en-US" sz="2400" b="0" dirty="0">
              <a:solidFill>
                <a:srgbClr val="003399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5181600"/>
            <a:ext cx="28956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26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843420"/>
            <a:ext cx="2895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472596" y="592188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2000" y="2057400"/>
            <a:ext cx="1524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64940" y="495300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S(-z)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6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Logistic regression in </a:t>
            </a:r>
            <a:r>
              <a:rPr lang="en-US" altLang="en-US" dirty="0" smtClean="0">
                <a:solidFill>
                  <a:srgbClr val="0066FF"/>
                </a:solidFill>
                <a:latin typeface="Symbol" pitchFamily="18" charset="2"/>
              </a:rPr>
              <a:t>F-</a:t>
            </a:r>
            <a:r>
              <a:rPr lang="en-US" altLang="en-US" dirty="0" smtClean="0"/>
              <a:t>space</a:t>
            </a:r>
            <a:endParaRPr lang="en-US" altLang="en-US" dirty="0"/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89088"/>
            <a:ext cx="8458199" cy="5192712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f(</a:t>
            </a:r>
            <a:r>
              <a:rPr lang="en-US" altLang="en-US" b="1" dirty="0" smtClean="0"/>
              <a:t>x</a:t>
            </a:r>
            <a:r>
              <a:rPr lang="en-US" altLang="en-US" dirty="0" smtClean="0"/>
              <a:t>) = </a:t>
            </a:r>
            <a:r>
              <a:rPr lang="en-US" altLang="en-US" dirty="0" smtClean="0">
                <a:latin typeface="Symbol" pitchFamily="18" charset="2"/>
              </a:rPr>
              <a:t>S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w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0066FF"/>
                </a:solidFill>
                <a:latin typeface="Symbol" pitchFamily="18" charset="2"/>
              </a:rPr>
              <a:t>F</a:t>
            </a:r>
            <a:r>
              <a:rPr lang="en-US" altLang="en-US" baseline="-25000" dirty="0" smtClean="0">
                <a:solidFill>
                  <a:srgbClr val="0066FF"/>
                </a:solidFill>
              </a:rPr>
              <a:t>i </a:t>
            </a:r>
            <a:r>
              <a:rPr lang="en-US" altLang="en-US" dirty="0" smtClean="0">
                <a:solidFill>
                  <a:srgbClr val="0066FF"/>
                </a:solidFill>
              </a:rPr>
              <a:t>(</a:t>
            </a:r>
            <a:r>
              <a:rPr lang="en-US" altLang="en-US" b="1" dirty="0" smtClean="0">
                <a:solidFill>
                  <a:srgbClr val="0066FF"/>
                </a:solidFill>
              </a:rPr>
              <a:t>x</a:t>
            </a:r>
            <a:r>
              <a:rPr lang="en-US" altLang="en-US" dirty="0" smtClean="0">
                <a:solidFill>
                  <a:srgbClr val="0066FF"/>
                </a:solidFill>
              </a:rPr>
              <a:t>) </a:t>
            </a:r>
          </a:p>
          <a:p>
            <a:r>
              <a:rPr lang="en-US" altLang="en-US" dirty="0" smtClean="0"/>
              <a:t>z = y f(</a:t>
            </a:r>
            <a:r>
              <a:rPr lang="en-US" altLang="en-US" b="1" dirty="0" smtClean="0"/>
              <a:t>x</a:t>
            </a:r>
            <a:r>
              <a:rPr lang="en-US" altLang="en-US" dirty="0" smtClean="0"/>
              <a:t>) = </a:t>
            </a:r>
            <a:r>
              <a:rPr lang="en-US" altLang="en-US" dirty="0">
                <a:latin typeface="Symbol" pitchFamily="18" charset="2"/>
              </a:rPr>
              <a:t>S</a:t>
            </a:r>
            <a:r>
              <a:rPr lang="en-US" altLang="en-US" baseline="-25000" dirty="0"/>
              <a:t>i</a:t>
            </a:r>
            <a:r>
              <a:rPr lang="en-US" altLang="en-US" dirty="0"/>
              <a:t> </a:t>
            </a:r>
            <a:r>
              <a:rPr lang="en-US" altLang="en-US" dirty="0" err="1"/>
              <a:t>w</a:t>
            </a:r>
            <a:r>
              <a:rPr lang="en-US" altLang="en-US" baseline="-25000" dirty="0" err="1"/>
              <a:t>i</a:t>
            </a:r>
            <a:r>
              <a:rPr lang="en-US" altLang="en-US" dirty="0"/>
              <a:t> </a:t>
            </a:r>
            <a:r>
              <a:rPr lang="en-US" altLang="en-US" dirty="0" smtClean="0"/>
              <a:t>y </a:t>
            </a:r>
            <a:r>
              <a:rPr lang="en-US" altLang="en-US" dirty="0">
                <a:solidFill>
                  <a:srgbClr val="0066FF"/>
                </a:solidFill>
                <a:latin typeface="Symbol" pitchFamily="18" charset="2"/>
              </a:rPr>
              <a:t>F</a:t>
            </a:r>
            <a:r>
              <a:rPr lang="en-US" altLang="en-US" baseline="-25000" dirty="0">
                <a:solidFill>
                  <a:srgbClr val="0066FF"/>
                </a:solidFill>
              </a:rPr>
              <a:t>i </a:t>
            </a:r>
            <a:r>
              <a:rPr lang="en-US" altLang="en-US" dirty="0">
                <a:solidFill>
                  <a:srgbClr val="0066FF"/>
                </a:solidFill>
              </a:rPr>
              <a:t>(</a:t>
            </a:r>
            <a:r>
              <a:rPr lang="en-US" altLang="en-US" b="1" dirty="0">
                <a:solidFill>
                  <a:srgbClr val="0066FF"/>
                </a:solidFill>
              </a:rPr>
              <a:t>x</a:t>
            </a:r>
            <a:r>
              <a:rPr lang="en-US" altLang="en-US" dirty="0" smtClean="0">
                <a:solidFill>
                  <a:srgbClr val="0066FF"/>
                </a:solidFill>
              </a:rPr>
              <a:t>)</a:t>
            </a:r>
          </a:p>
          <a:p>
            <a:r>
              <a:rPr lang="en-US" altLang="en-US" dirty="0" smtClean="0"/>
              <a:t> </a:t>
            </a:r>
            <a:r>
              <a:rPr lang="en-US" altLang="en-US" dirty="0" smtClean="0">
                <a:sym typeface="Symbol" pitchFamily="18" charset="2"/>
              </a:rPr>
              <a:t></a:t>
            </a:r>
            <a:r>
              <a:rPr lang="en-US" altLang="en-US" dirty="0" smtClean="0"/>
              <a:t>z/</a:t>
            </a:r>
            <a:r>
              <a:rPr lang="en-US" altLang="en-US" dirty="0" smtClean="0">
                <a:sym typeface="Symbol" pitchFamily="18" charset="2"/>
              </a:rPr>
              <a:t></a:t>
            </a:r>
            <a:r>
              <a:rPr lang="en-US" altLang="en-US" dirty="0" err="1" smtClean="0"/>
              <a:t>w</a:t>
            </a:r>
            <a:r>
              <a:rPr lang="en-US" altLang="en-US" baseline="-25000" dirty="0" err="1" smtClean="0"/>
              <a:t>i</a:t>
            </a:r>
            <a:r>
              <a:rPr lang="en-US" altLang="en-US" baseline="-25000" dirty="0" smtClean="0"/>
              <a:t> </a:t>
            </a:r>
            <a:r>
              <a:rPr lang="en-US" altLang="en-US" dirty="0" smtClean="0"/>
              <a:t>= </a:t>
            </a:r>
            <a:r>
              <a:rPr lang="en-US" altLang="en-US" dirty="0"/>
              <a:t>y </a:t>
            </a:r>
            <a:r>
              <a:rPr lang="en-US" altLang="en-US" dirty="0">
                <a:solidFill>
                  <a:srgbClr val="0066FF"/>
                </a:solidFill>
                <a:latin typeface="Symbol" pitchFamily="18" charset="2"/>
              </a:rPr>
              <a:t>F</a:t>
            </a:r>
            <a:r>
              <a:rPr lang="en-US" altLang="en-US" baseline="-25000" dirty="0">
                <a:solidFill>
                  <a:srgbClr val="0066FF"/>
                </a:solidFill>
              </a:rPr>
              <a:t>i </a:t>
            </a:r>
            <a:r>
              <a:rPr lang="en-US" altLang="en-US" dirty="0">
                <a:solidFill>
                  <a:srgbClr val="0066FF"/>
                </a:solidFill>
              </a:rPr>
              <a:t>(</a:t>
            </a:r>
            <a:r>
              <a:rPr lang="en-US" altLang="en-US" b="1" dirty="0">
                <a:solidFill>
                  <a:srgbClr val="0066FF"/>
                </a:solidFill>
              </a:rPr>
              <a:t>x</a:t>
            </a:r>
            <a:r>
              <a:rPr lang="en-US" altLang="en-US" dirty="0">
                <a:solidFill>
                  <a:srgbClr val="0066FF"/>
                </a:solidFill>
              </a:rPr>
              <a:t>) </a:t>
            </a:r>
            <a:endParaRPr lang="en-US" altLang="en-US" dirty="0" smtClean="0">
              <a:solidFill>
                <a:srgbClr val="0066FF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en-US" dirty="0" err="1" smtClean="0"/>
              <a:t>L</a:t>
            </a:r>
            <a:r>
              <a:rPr lang="en-US" altLang="en-US" baseline="-25000" dirty="0" err="1" smtClean="0"/>
              <a:t>logistic</a:t>
            </a:r>
            <a:r>
              <a:rPr lang="en-US" altLang="en-US" dirty="0" smtClean="0"/>
              <a:t> = </a:t>
            </a:r>
            <a:r>
              <a:rPr lang="en-US" altLang="en-US" dirty="0"/>
              <a:t>log(1+e</a:t>
            </a:r>
            <a:r>
              <a:rPr lang="en-US" altLang="en-US" baseline="30000" dirty="0"/>
              <a:t>-z</a:t>
            </a:r>
            <a:r>
              <a:rPr lang="en-US" altLang="en-US" dirty="0" smtClean="0"/>
              <a:t>)     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L/</a:t>
            </a:r>
            <a:r>
              <a:rPr lang="en-US" altLang="en-US" dirty="0">
                <a:sym typeface="Symbol" pitchFamily="18" charset="2"/>
              </a:rPr>
              <a:t></a:t>
            </a:r>
            <a:r>
              <a:rPr lang="en-US" altLang="en-US" dirty="0" smtClean="0">
                <a:sym typeface="Symbol" pitchFamily="18" charset="2"/>
              </a:rPr>
              <a:t>z = - </a:t>
            </a:r>
            <a:r>
              <a:rPr lang="en-US" altLang="en-US" dirty="0" smtClean="0"/>
              <a:t>e</a:t>
            </a:r>
            <a:r>
              <a:rPr lang="en-US" altLang="en-US" baseline="30000" dirty="0" smtClean="0"/>
              <a:t>-z </a:t>
            </a:r>
            <a:r>
              <a:rPr lang="en-US" altLang="en-US" dirty="0" smtClean="0"/>
              <a:t>/ </a:t>
            </a:r>
            <a:r>
              <a:rPr lang="en-US" altLang="en-US" dirty="0"/>
              <a:t>(1+e</a:t>
            </a:r>
            <a:r>
              <a:rPr lang="en-US" altLang="en-US" baseline="30000" dirty="0"/>
              <a:t>-z</a:t>
            </a:r>
            <a:r>
              <a:rPr lang="en-US" altLang="en-US" dirty="0"/>
              <a:t>) </a:t>
            </a:r>
            <a:r>
              <a:rPr lang="en-US" altLang="en-US" dirty="0" smtClean="0"/>
              <a:t>= - S(-z)</a:t>
            </a:r>
            <a:endParaRPr lang="en-US" altLang="en-US" dirty="0"/>
          </a:p>
          <a:p>
            <a:r>
              <a:rPr lang="en-US" altLang="en-US" dirty="0" err="1" smtClean="0">
                <a:latin typeface="Symbol" pitchFamily="18" charset="2"/>
              </a:rPr>
              <a:t>D</a:t>
            </a:r>
            <a:r>
              <a:rPr lang="en-US" altLang="en-US" dirty="0" err="1" smtClean="0"/>
              <a:t>w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/>
              <a:t>= </a:t>
            </a:r>
            <a:r>
              <a:rPr lang="en-US" altLang="en-US" dirty="0" smtClean="0"/>
              <a:t>-</a:t>
            </a:r>
            <a:r>
              <a:rPr lang="en-US" altLang="en-US" dirty="0">
                <a:latin typeface="Symbol" pitchFamily="18" charset="2"/>
              </a:rPr>
              <a:t>h </a:t>
            </a:r>
            <a:r>
              <a:rPr lang="en-US" altLang="en-US" dirty="0">
                <a:sym typeface="Symbol" pitchFamily="18" charset="2"/>
              </a:rPr>
              <a:t></a:t>
            </a:r>
            <a:r>
              <a:rPr lang="en-US" altLang="en-US" dirty="0"/>
              <a:t>L/</a:t>
            </a:r>
            <a:r>
              <a:rPr lang="en-US" altLang="en-US" dirty="0" smtClean="0">
                <a:sym typeface="Symbol" pitchFamily="18" charset="2"/>
              </a:rPr>
              <a:t></a:t>
            </a:r>
            <a:r>
              <a:rPr lang="en-US" altLang="en-US" dirty="0" err="1" smtClean="0"/>
              <a:t>w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= -</a:t>
            </a:r>
            <a:r>
              <a:rPr lang="en-US" altLang="en-US" dirty="0">
                <a:latin typeface="Symbol" pitchFamily="18" charset="2"/>
              </a:rPr>
              <a:t>h </a:t>
            </a:r>
            <a:r>
              <a:rPr lang="en-US" altLang="en-US" dirty="0">
                <a:sym typeface="Symbol" pitchFamily="18" charset="2"/>
              </a:rPr>
              <a:t></a:t>
            </a:r>
            <a:r>
              <a:rPr lang="en-US" altLang="en-US" dirty="0"/>
              <a:t>L/</a:t>
            </a:r>
            <a:r>
              <a:rPr lang="en-US" altLang="en-US" dirty="0" smtClean="0">
                <a:sym typeface="Symbol" pitchFamily="18" charset="2"/>
              </a:rPr>
              <a:t></a:t>
            </a:r>
            <a:r>
              <a:rPr lang="en-US" altLang="en-US" dirty="0">
                <a:sym typeface="Symbol" pitchFamily="18" charset="2"/>
              </a:rPr>
              <a:t>z</a:t>
            </a:r>
            <a:r>
              <a:rPr lang="en-US" altLang="en-US" dirty="0" smtClean="0"/>
              <a:t> . </a:t>
            </a:r>
            <a:r>
              <a:rPr lang="en-US" altLang="en-US" dirty="0" smtClean="0">
                <a:sym typeface="Symbol" pitchFamily="18" charset="2"/>
              </a:rPr>
              <a:t>z</a:t>
            </a:r>
            <a:r>
              <a:rPr lang="en-US" altLang="en-US" dirty="0" smtClean="0"/>
              <a:t>/</a:t>
            </a:r>
            <a:r>
              <a:rPr lang="en-US" altLang="en-US" dirty="0">
                <a:sym typeface="Symbol" pitchFamily="18" charset="2"/>
              </a:rPr>
              <a:t></a:t>
            </a:r>
            <a:r>
              <a:rPr lang="en-US" altLang="en-US" dirty="0" err="1"/>
              <a:t>w</a:t>
            </a:r>
            <a:r>
              <a:rPr lang="en-US" altLang="en-US" baseline="-25000" dirty="0" err="1"/>
              <a:t>i</a:t>
            </a:r>
            <a:r>
              <a:rPr lang="en-US" altLang="en-US" dirty="0"/>
              <a:t> </a:t>
            </a:r>
          </a:p>
          <a:p>
            <a:pPr marL="0" indent="0">
              <a:buNone/>
            </a:pPr>
            <a:endParaRPr lang="en-US" altLang="en-US" dirty="0" smtClean="0">
              <a:latin typeface="Symbol" pitchFamily="18" charset="2"/>
            </a:endParaRPr>
          </a:p>
          <a:p>
            <a:pPr marL="0" indent="0">
              <a:buNone/>
            </a:pPr>
            <a:r>
              <a:rPr lang="en-US" altLang="en-US" dirty="0" smtClean="0">
                <a:latin typeface="Symbol" pitchFamily="18" charset="2"/>
              </a:rPr>
              <a:t>    </a:t>
            </a:r>
            <a:r>
              <a:rPr lang="en-US" altLang="en-US" dirty="0" err="1" smtClean="0">
                <a:latin typeface="Symbol" pitchFamily="18" charset="2"/>
              </a:rPr>
              <a:t>D</a:t>
            </a:r>
            <a:r>
              <a:rPr lang="en-US" altLang="en-US" dirty="0" err="1" smtClean="0"/>
              <a:t>w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=</a:t>
            </a:r>
            <a:r>
              <a:rPr lang="en-US" altLang="en-US" dirty="0">
                <a:latin typeface="Symbol" pitchFamily="18" charset="2"/>
              </a:rPr>
              <a:t> h </a:t>
            </a:r>
            <a:r>
              <a:rPr lang="en-US" altLang="en-US" dirty="0"/>
              <a:t>S</a:t>
            </a:r>
            <a:r>
              <a:rPr lang="en-US" altLang="en-US" dirty="0" smtClean="0"/>
              <a:t>(-</a:t>
            </a:r>
            <a:r>
              <a:rPr lang="en-US" altLang="en-US" dirty="0"/>
              <a:t>z</a:t>
            </a:r>
            <a:r>
              <a:rPr lang="en-US" altLang="en-US" dirty="0" smtClean="0"/>
              <a:t>) </a:t>
            </a:r>
            <a:r>
              <a:rPr lang="en-US" altLang="en-US" dirty="0"/>
              <a:t>y </a:t>
            </a:r>
            <a:r>
              <a:rPr lang="en-US" altLang="en-US" dirty="0">
                <a:solidFill>
                  <a:srgbClr val="0066FF"/>
                </a:solidFill>
                <a:latin typeface="Symbol" pitchFamily="18" charset="2"/>
              </a:rPr>
              <a:t>F</a:t>
            </a:r>
            <a:r>
              <a:rPr lang="en-US" altLang="en-US" baseline="-25000" dirty="0">
                <a:solidFill>
                  <a:srgbClr val="0066FF"/>
                </a:solidFill>
              </a:rPr>
              <a:t>i </a:t>
            </a:r>
            <a:r>
              <a:rPr lang="en-US" altLang="en-US" dirty="0">
                <a:solidFill>
                  <a:srgbClr val="0066FF"/>
                </a:solidFill>
              </a:rPr>
              <a:t>(</a:t>
            </a:r>
            <a:r>
              <a:rPr lang="en-US" altLang="en-US" b="1" dirty="0">
                <a:solidFill>
                  <a:srgbClr val="0066FF"/>
                </a:solidFill>
              </a:rPr>
              <a:t>x</a:t>
            </a:r>
            <a:r>
              <a:rPr lang="en-US" altLang="en-US" dirty="0" smtClean="0">
                <a:solidFill>
                  <a:srgbClr val="0066FF"/>
                </a:solidFill>
              </a:rPr>
              <a:t>)</a:t>
            </a:r>
            <a:r>
              <a:rPr lang="en-US" altLang="en-US" dirty="0" smtClean="0"/>
              <a:t>   </a:t>
            </a:r>
          </a:p>
          <a:p>
            <a:pPr marL="0" indent="0">
              <a:buNone/>
            </a:pPr>
            <a:endParaRPr lang="en-US" altLang="en-US" sz="28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en-US" sz="2600" dirty="0" smtClean="0">
                <a:solidFill>
                  <a:schemeClr val="accent6">
                    <a:lumMod val="75000"/>
                  </a:schemeClr>
                </a:solidFill>
              </a:rPr>
              <a:t>Like Hebb’s rule but weighted: misclassified examples count more.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10" name="Text Box 1048"/>
          <p:cNvSpPr txBox="1">
            <a:spLocks noChangeArrowheads="1"/>
          </p:cNvSpPr>
          <p:nvPr/>
        </p:nvSpPr>
        <p:spPr bwMode="auto">
          <a:xfrm>
            <a:off x="6019800" y="1219200"/>
            <a:ext cx="419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en-US" sz="2400" i="1" dirty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US" altLang="en-US" sz="2400" b="0" i="1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ox, 1958</a:t>
            </a:r>
            <a:endParaRPr lang="en-US" altLang="en-US" sz="2400" b="0" dirty="0">
              <a:solidFill>
                <a:srgbClr val="003399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5181600"/>
            <a:ext cx="35052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27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843420"/>
            <a:ext cx="2895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472596" y="592188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2000" y="2057400"/>
            <a:ext cx="1524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64940" y="495300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S(-z)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63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050"/>
          <p:cNvSpPr>
            <a:spLocks noGrp="1" noChangeArrowheads="1"/>
          </p:cNvSpPr>
          <p:nvPr>
            <p:ph type="title"/>
          </p:nvPr>
        </p:nvSpPr>
        <p:spPr>
          <a:xfrm>
            <a:off x="863600" y="241300"/>
            <a:ext cx="7772400" cy="1143000"/>
          </a:xfrm>
        </p:spPr>
        <p:txBody>
          <a:bodyPr/>
          <a:lstStyle/>
          <a:p>
            <a:r>
              <a:rPr lang="en-US" altLang="en-US" dirty="0"/>
              <a:t>Kernel “Trick</a:t>
            </a:r>
            <a:r>
              <a:rPr lang="en-US" altLang="en-US" dirty="0" smtClean="0"/>
              <a:t>”</a:t>
            </a:r>
            <a:endParaRPr lang="en-US" altLang="en-US" dirty="0"/>
          </a:p>
        </p:txBody>
      </p:sp>
      <p:sp>
        <p:nvSpPr>
          <p:cNvPr id="124938" name="Rectangle 2058"/>
          <p:cNvSpPr>
            <a:spLocks noGrp="1" noChangeArrowheads="1"/>
          </p:cNvSpPr>
          <p:nvPr>
            <p:ph type="body" idx="1"/>
          </p:nvPr>
        </p:nvSpPr>
        <p:spPr>
          <a:xfrm>
            <a:off x="2216150" y="1900238"/>
            <a:ext cx="5461000" cy="3735387"/>
          </a:xfrm>
          <a:noFill/>
          <a:ln/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dirty="0">
                <a:solidFill>
                  <a:srgbClr val="003399"/>
                </a:solidFill>
              </a:rPr>
              <a:t>f(</a:t>
            </a:r>
            <a:r>
              <a:rPr lang="en-US" altLang="en-US" sz="2800" b="1" dirty="0">
                <a:solidFill>
                  <a:srgbClr val="003399"/>
                </a:solidFill>
              </a:rPr>
              <a:t>x</a:t>
            </a:r>
            <a:r>
              <a:rPr lang="en-US" altLang="en-US" sz="2800" dirty="0">
                <a:solidFill>
                  <a:srgbClr val="003399"/>
                </a:solidFill>
              </a:rPr>
              <a:t>) = </a:t>
            </a:r>
            <a:r>
              <a:rPr lang="en-US" altLang="en-US" sz="4400" dirty="0" err="1" smtClean="0">
                <a:solidFill>
                  <a:srgbClr val="003399"/>
                </a:solidFill>
                <a:latin typeface="Symbol" pitchFamily="18" charset="2"/>
              </a:rPr>
              <a:t>S</a:t>
            </a:r>
            <a:r>
              <a:rPr lang="en-US" altLang="en-US" sz="2800" baseline="-25000" dirty="0" err="1" smtClean="0">
                <a:solidFill>
                  <a:srgbClr val="003399"/>
                </a:solidFill>
              </a:rPr>
              <a:t>k</a:t>
            </a:r>
            <a:r>
              <a:rPr lang="en-US" altLang="en-US" sz="2800" dirty="0" smtClean="0">
                <a:solidFill>
                  <a:srgbClr val="003399"/>
                </a:solidFill>
              </a:rPr>
              <a:t> </a:t>
            </a:r>
            <a:r>
              <a:rPr lang="en-US" altLang="en-US" sz="2800" dirty="0" err="1" smtClean="0">
                <a:solidFill>
                  <a:srgbClr val="003399"/>
                </a:solidFill>
                <a:latin typeface="Symbol" pitchFamily="18" charset="2"/>
              </a:rPr>
              <a:t>a</a:t>
            </a:r>
            <a:r>
              <a:rPr lang="en-US" altLang="en-US" sz="2800" baseline="-25000" dirty="0" err="1" smtClean="0">
                <a:solidFill>
                  <a:srgbClr val="003399"/>
                </a:solidFill>
              </a:rPr>
              <a:t>k</a:t>
            </a:r>
            <a:r>
              <a:rPr lang="en-US" altLang="en-US" sz="2800" dirty="0" smtClean="0">
                <a:solidFill>
                  <a:srgbClr val="003399"/>
                </a:solidFill>
              </a:rPr>
              <a:t> k(</a:t>
            </a:r>
            <a:r>
              <a:rPr lang="en-US" altLang="en-US" sz="2800" b="1" dirty="0" err="1" smtClean="0">
                <a:solidFill>
                  <a:srgbClr val="003399"/>
                </a:solidFill>
              </a:rPr>
              <a:t>x</a:t>
            </a:r>
            <a:r>
              <a:rPr lang="en-US" altLang="en-US" sz="2800" baseline="30000" dirty="0" err="1">
                <a:solidFill>
                  <a:srgbClr val="003399"/>
                </a:solidFill>
              </a:rPr>
              <a:t>k</a:t>
            </a:r>
            <a:r>
              <a:rPr lang="en-US" altLang="en-US" sz="2800" dirty="0" smtClean="0">
                <a:solidFill>
                  <a:srgbClr val="003399"/>
                </a:solidFill>
              </a:rPr>
              <a:t>, </a:t>
            </a:r>
            <a:r>
              <a:rPr lang="en-US" altLang="en-US" sz="2800" b="1" dirty="0">
                <a:solidFill>
                  <a:srgbClr val="003399"/>
                </a:solidFill>
              </a:rPr>
              <a:t>x</a:t>
            </a:r>
            <a:r>
              <a:rPr lang="en-US" altLang="en-US" sz="2800" dirty="0">
                <a:solidFill>
                  <a:srgbClr val="003399"/>
                </a:solidFill>
              </a:rPr>
              <a:t>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dirty="0" smtClean="0">
                <a:solidFill>
                  <a:srgbClr val="003399"/>
                </a:solidFill>
              </a:rPr>
              <a:t>k(</a:t>
            </a:r>
            <a:r>
              <a:rPr lang="en-US" altLang="en-US" sz="2800" b="1" dirty="0" err="1" smtClean="0">
                <a:solidFill>
                  <a:srgbClr val="003399"/>
                </a:solidFill>
              </a:rPr>
              <a:t>x</a:t>
            </a:r>
            <a:r>
              <a:rPr lang="en-US" altLang="en-US" sz="2800" baseline="30000" dirty="0" err="1" smtClean="0">
                <a:solidFill>
                  <a:srgbClr val="003399"/>
                </a:solidFill>
              </a:rPr>
              <a:t>k</a:t>
            </a:r>
            <a:r>
              <a:rPr lang="en-US" altLang="en-US" sz="2800" dirty="0" smtClean="0">
                <a:solidFill>
                  <a:srgbClr val="003399"/>
                </a:solidFill>
              </a:rPr>
              <a:t>, </a:t>
            </a:r>
            <a:r>
              <a:rPr lang="en-US" altLang="en-US" sz="2800" b="1" dirty="0">
                <a:solidFill>
                  <a:srgbClr val="003399"/>
                </a:solidFill>
              </a:rPr>
              <a:t>x</a:t>
            </a:r>
            <a:r>
              <a:rPr lang="en-US" altLang="en-US" sz="2800" dirty="0">
                <a:solidFill>
                  <a:srgbClr val="003399"/>
                </a:solidFill>
              </a:rPr>
              <a:t>) = </a:t>
            </a:r>
            <a:r>
              <a:rPr lang="en-US" altLang="en-US" sz="2800" b="1" dirty="0" smtClean="0">
                <a:solidFill>
                  <a:srgbClr val="003399"/>
                </a:solidFill>
                <a:latin typeface="Symbol" pitchFamily="18" charset="2"/>
              </a:rPr>
              <a:t>F</a:t>
            </a:r>
            <a:r>
              <a:rPr lang="en-US" altLang="en-US" sz="2800" dirty="0" smtClean="0">
                <a:solidFill>
                  <a:srgbClr val="003399"/>
                </a:solidFill>
              </a:rPr>
              <a:t>(</a:t>
            </a:r>
            <a:r>
              <a:rPr lang="en-US" altLang="en-US" sz="2800" b="1" dirty="0" err="1" smtClean="0">
                <a:solidFill>
                  <a:srgbClr val="003399"/>
                </a:solidFill>
              </a:rPr>
              <a:t>x</a:t>
            </a:r>
            <a:r>
              <a:rPr lang="en-US" altLang="en-US" sz="2800" baseline="30000" dirty="0" err="1">
                <a:solidFill>
                  <a:srgbClr val="003399"/>
                </a:solidFill>
              </a:rPr>
              <a:t>k</a:t>
            </a:r>
            <a:r>
              <a:rPr lang="en-US" altLang="en-US" sz="2800" dirty="0" smtClean="0">
                <a:solidFill>
                  <a:srgbClr val="003399"/>
                </a:solidFill>
              </a:rPr>
              <a:t>) </a:t>
            </a:r>
            <a:r>
              <a:rPr lang="en-US" altLang="en-US" sz="2800" dirty="0">
                <a:solidFill>
                  <a:srgbClr val="003399"/>
                </a:solidFill>
                <a:sym typeface="Symbol" pitchFamily="18" charset="2"/>
              </a:rPr>
              <a:t> </a:t>
            </a:r>
            <a:r>
              <a:rPr lang="en-US" altLang="en-US" sz="2800" b="1" dirty="0">
                <a:solidFill>
                  <a:srgbClr val="003399"/>
                </a:solidFill>
                <a:latin typeface="Symbol" pitchFamily="18" charset="2"/>
              </a:rPr>
              <a:t>F</a:t>
            </a:r>
            <a:r>
              <a:rPr lang="en-US" altLang="en-US" sz="2800" dirty="0">
                <a:solidFill>
                  <a:srgbClr val="003399"/>
                </a:solidFill>
              </a:rPr>
              <a:t>(</a:t>
            </a:r>
            <a:r>
              <a:rPr lang="en-US" altLang="en-US" sz="2800" b="1" dirty="0">
                <a:solidFill>
                  <a:srgbClr val="003399"/>
                </a:solidFill>
              </a:rPr>
              <a:t>x</a:t>
            </a:r>
            <a:r>
              <a:rPr lang="en-US" altLang="en-US" sz="2800" dirty="0">
                <a:solidFill>
                  <a:srgbClr val="003399"/>
                </a:solidFill>
              </a:rPr>
              <a:t>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altLang="en-US" sz="2800" dirty="0">
              <a:solidFill>
                <a:srgbClr val="003399"/>
              </a:solidFill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altLang="en-US" sz="2800" dirty="0">
              <a:solidFill>
                <a:srgbClr val="003399"/>
              </a:solidFill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altLang="en-US" sz="2800" dirty="0">
              <a:solidFill>
                <a:srgbClr val="003399"/>
              </a:solidFill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dirty="0">
                <a:solidFill>
                  <a:srgbClr val="990000"/>
                </a:solidFill>
              </a:rPr>
              <a:t>f(</a:t>
            </a:r>
            <a:r>
              <a:rPr lang="en-US" altLang="en-US" sz="2800" b="1" dirty="0">
                <a:solidFill>
                  <a:srgbClr val="990000"/>
                </a:solidFill>
              </a:rPr>
              <a:t>x</a:t>
            </a:r>
            <a:r>
              <a:rPr lang="en-US" altLang="en-US" sz="2800" dirty="0">
                <a:solidFill>
                  <a:srgbClr val="990000"/>
                </a:solidFill>
              </a:rPr>
              <a:t>) = </a:t>
            </a:r>
            <a:r>
              <a:rPr lang="en-US" altLang="en-US" sz="2800" b="1" dirty="0">
                <a:solidFill>
                  <a:srgbClr val="990000"/>
                </a:solidFill>
              </a:rPr>
              <a:t>w </a:t>
            </a:r>
            <a:r>
              <a:rPr lang="en-US" altLang="en-US" sz="2800" dirty="0">
                <a:solidFill>
                  <a:srgbClr val="990000"/>
                </a:solidFill>
                <a:sym typeface="Symbol" pitchFamily="18" charset="2"/>
              </a:rPr>
              <a:t> </a:t>
            </a:r>
            <a:r>
              <a:rPr lang="en-US" altLang="en-US" sz="2800" b="1" dirty="0">
                <a:solidFill>
                  <a:srgbClr val="990000"/>
                </a:solidFill>
                <a:latin typeface="Symbol" pitchFamily="18" charset="2"/>
              </a:rPr>
              <a:t>F</a:t>
            </a:r>
            <a:r>
              <a:rPr lang="en-US" altLang="en-US" sz="2800" dirty="0">
                <a:solidFill>
                  <a:srgbClr val="990000"/>
                </a:solidFill>
              </a:rPr>
              <a:t>(</a:t>
            </a:r>
            <a:r>
              <a:rPr lang="en-US" altLang="en-US" sz="2800" b="1" dirty="0">
                <a:solidFill>
                  <a:srgbClr val="990000"/>
                </a:solidFill>
              </a:rPr>
              <a:t>x</a:t>
            </a:r>
            <a:r>
              <a:rPr lang="en-US" altLang="en-US" sz="2800" dirty="0">
                <a:solidFill>
                  <a:srgbClr val="990000"/>
                </a:solidFill>
              </a:rPr>
              <a:t>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b="1" dirty="0">
                <a:solidFill>
                  <a:srgbClr val="990000"/>
                </a:solidFill>
              </a:rPr>
              <a:t>w</a:t>
            </a:r>
            <a:r>
              <a:rPr lang="en-US" altLang="en-US" sz="2800" dirty="0">
                <a:solidFill>
                  <a:srgbClr val="990000"/>
                </a:solidFill>
              </a:rPr>
              <a:t> = </a:t>
            </a:r>
            <a:r>
              <a:rPr lang="en-US" altLang="en-US" sz="4400" dirty="0" err="1" smtClean="0">
                <a:solidFill>
                  <a:srgbClr val="990000"/>
                </a:solidFill>
                <a:latin typeface="Symbol" pitchFamily="18" charset="2"/>
              </a:rPr>
              <a:t>S</a:t>
            </a:r>
            <a:r>
              <a:rPr lang="en-US" altLang="en-US" sz="2800" baseline="-25000" dirty="0" err="1">
                <a:solidFill>
                  <a:srgbClr val="990000"/>
                </a:solidFill>
              </a:rPr>
              <a:t>k</a:t>
            </a:r>
            <a:r>
              <a:rPr lang="en-US" altLang="en-US" sz="2800" dirty="0" smtClean="0">
                <a:solidFill>
                  <a:srgbClr val="990000"/>
                </a:solidFill>
              </a:rPr>
              <a:t> </a:t>
            </a:r>
            <a:r>
              <a:rPr lang="en-US" altLang="en-US" sz="2800" dirty="0" err="1" smtClean="0">
                <a:solidFill>
                  <a:srgbClr val="990000"/>
                </a:solidFill>
                <a:latin typeface="Symbol" pitchFamily="18" charset="2"/>
              </a:rPr>
              <a:t>a</a:t>
            </a:r>
            <a:r>
              <a:rPr lang="en-US" altLang="en-US" sz="2800" baseline="-25000" dirty="0" err="1" smtClean="0">
                <a:solidFill>
                  <a:srgbClr val="990000"/>
                </a:solidFill>
              </a:rPr>
              <a:t>k</a:t>
            </a:r>
            <a:r>
              <a:rPr lang="en-US" altLang="en-US" sz="2800" dirty="0" smtClean="0">
                <a:solidFill>
                  <a:srgbClr val="990000"/>
                </a:solidFill>
              </a:rPr>
              <a:t> </a:t>
            </a:r>
            <a:r>
              <a:rPr lang="en-US" altLang="en-US" sz="2800" b="1" dirty="0" smtClean="0">
                <a:solidFill>
                  <a:srgbClr val="990000"/>
                </a:solidFill>
                <a:latin typeface="Symbol" pitchFamily="18" charset="2"/>
              </a:rPr>
              <a:t>F</a:t>
            </a:r>
            <a:r>
              <a:rPr lang="en-US" altLang="en-US" sz="2800" dirty="0" smtClean="0">
                <a:solidFill>
                  <a:srgbClr val="990000"/>
                </a:solidFill>
              </a:rPr>
              <a:t>(</a:t>
            </a:r>
            <a:r>
              <a:rPr lang="en-US" altLang="en-US" sz="2800" b="1" dirty="0" err="1" smtClean="0">
                <a:solidFill>
                  <a:srgbClr val="990000"/>
                </a:solidFill>
              </a:rPr>
              <a:t>x</a:t>
            </a:r>
            <a:r>
              <a:rPr lang="en-US" altLang="en-US" sz="2800" baseline="30000" dirty="0" err="1" smtClean="0">
                <a:solidFill>
                  <a:srgbClr val="990000"/>
                </a:solidFill>
              </a:rPr>
              <a:t>k</a:t>
            </a:r>
            <a:r>
              <a:rPr lang="en-US" altLang="en-US" sz="2800" dirty="0" smtClean="0">
                <a:solidFill>
                  <a:srgbClr val="990000"/>
                </a:solidFill>
              </a:rPr>
              <a:t>)</a:t>
            </a:r>
            <a:r>
              <a:rPr lang="en-US" altLang="en-US" sz="2800" dirty="0" smtClean="0"/>
              <a:t> </a:t>
            </a:r>
            <a:endParaRPr lang="en-US" altLang="en-US" sz="2800" dirty="0"/>
          </a:p>
        </p:txBody>
      </p:sp>
      <p:sp>
        <p:nvSpPr>
          <p:cNvPr id="124939" name="AutoShape 2059"/>
          <p:cNvSpPr>
            <a:spLocks noChangeArrowheads="1"/>
          </p:cNvSpPr>
          <p:nvPr/>
        </p:nvSpPr>
        <p:spPr bwMode="auto">
          <a:xfrm>
            <a:off x="3416300" y="3124200"/>
            <a:ext cx="660400" cy="1155700"/>
          </a:xfrm>
          <a:prstGeom prst="upDownArrow">
            <a:avLst>
              <a:gd name="adj1" fmla="val 50000"/>
              <a:gd name="adj2" fmla="val 35000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0" name="Rectangle 2060"/>
          <p:cNvSpPr>
            <a:spLocks noChangeArrowheads="1"/>
          </p:cNvSpPr>
          <p:nvPr/>
        </p:nvSpPr>
        <p:spPr bwMode="auto">
          <a:xfrm>
            <a:off x="4648200" y="3112200"/>
            <a:ext cx="2667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 i="1">
                <a:solidFill>
                  <a:srgbClr val="003366"/>
                </a:solidFill>
                <a:latin typeface="Georgia" pitchFamily="18" charset="0"/>
                <a:cs typeface="Times New Roman" pitchFamily="18" charset="0"/>
              </a:defRPr>
            </a:lvl1pPr>
            <a:lvl2pPr>
              <a:defRPr sz="4400" i="1">
                <a:solidFill>
                  <a:srgbClr val="003366"/>
                </a:solidFill>
                <a:latin typeface="Georgia" pitchFamily="18" charset="0"/>
                <a:cs typeface="Times New Roman" pitchFamily="18" charset="0"/>
              </a:defRPr>
            </a:lvl2pPr>
            <a:lvl3pPr>
              <a:defRPr sz="4400" i="1">
                <a:solidFill>
                  <a:srgbClr val="003366"/>
                </a:solidFill>
                <a:latin typeface="Georgia" pitchFamily="18" charset="0"/>
                <a:cs typeface="Times New Roman" pitchFamily="18" charset="0"/>
              </a:defRPr>
            </a:lvl3pPr>
            <a:lvl4pPr>
              <a:defRPr sz="4400" i="1">
                <a:solidFill>
                  <a:srgbClr val="003366"/>
                </a:solidFill>
                <a:latin typeface="Georgia" pitchFamily="18" charset="0"/>
                <a:cs typeface="Times New Roman" pitchFamily="18" charset="0"/>
              </a:defRPr>
            </a:lvl4pPr>
            <a:lvl5pPr>
              <a:defRPr sz="4400" i="1">
                <a:solidFill>
                  <a:srgbClr val="003366"/>
                </a:solidFill>
                <a:latin typeface="Georgia" pitchFamily="18" charset="0"/>
                <a:cs typeface="Times New Roman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rgbClr val="003366"/>
                </a:solidFill>
                <a:latin typeface="Georgia" pitchFamily="18" charset="0"/>
                <a:cs typeface="Times New Roman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rgbClr val="003366"/>
                </a:solidFill>
                <a:latin typeface="Georgia" pitchFamily="18" charset="0"/>
                <a:cs typeface="Times New Roman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rgbClr val="003366"/>
                </a:solidFill>
                <a:latin typeface="Georgia" pitchFamily="18" charset="0"/>
                <a:cs typeface="Times New Roman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rgbClr val="003366"/>
                </a:solidFill>
                <a:latin typeface="Georgia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en-US" sz="4000" b="0" i="0" dirty="0">
                <a:latin typeface="+mj-lt"/>
              </a:rPr>
              <a:t>Dual forms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28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05600" y="4648200"/>
            <a:ext cx="1441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PARAMETRIC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1800" y="2057400"/>
            <a:ext cx="1441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NON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PARAMETRIC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6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Kernel logistic regression</a:t>
            </a:r>
            <a:endParaRPr lang="en-US" altLang="en-US" dirty="0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7"/>
            <a:ext cx="8229600" cy="4525963"/>
          </a:xfrm>
        </p:spPr>
        <p:txBody>
          <a:bodyPr>
            <a:normAutofit lnSpcReduction="10000"/>
          </a:bodyPr>
          <a:lstStyle/>
          <a:p>
            <a:endParaRPr lang="en-US" altLang="en-US" dirty="0" smtClean="0"/>
          </a:p>
          <a:p>
            <a:r>
              <a:rPr lang="en-US" altLang="en-US" dirty="0"/>
              <a:t>f(</a:t>
            </a:r>
            <a:r>
              <a:rPr lang="en-US" altLang="en-US" b="1" dirty="0"/>
              <a:t>x</a:t>
            </a:r>
            <a:r>
              <a:rPr lang="en-US" altLang="en-US" dirty="0"/>
              <a:t>) = </a:t>
            </a:r>
            <a:r>
              <a:rPr lang="en-US" altLang="en-US" dirty="0">
                <a:latin typeface="Symbol" pitchFamily="18" charset="2"/>
              </a:rPr>
              <a:t>S</a:t>
            </a:r>
            <a:r>
              <a:rPr lang="en-US" altLang="en-US" baseline="-25000" dirty="0"/>
              <a:t>i</a:t>
            </a:r>
            <a:r>
              <a:rPr lang="en-US" altLang="en-US" dirty="0"/>
              <a:t> </a:t>
            </a:r>
            <a:r>
              <a:rPr lang="en-US" altLang="en-US" dirty="0" err="1"/>
              <a:t>w</a:t>
            </a:r>
            <a:r>
              <a:rPr lang="en-US" altLang="en-US" baseline="-25000" dirty="0" err="1"/>
              <a:t>i</a:t>
            </a:r>
            <a:r>
              <a:rPr lang="en-US" altLang="en-US" dirty="0"/>
              <a:t> </a:t>
            </a:r>
            <a:r>
              <a:rPr lang="en-US" altLang="en-US" dirty="0" smtClean="0">
                <a:solidFill>
                  <a:srgbClr val="0066FF"/>
                </a:solidFill>
                <a:latin typeface="Symbol" pitchFamily="18" charset="2"/>
              </a:rPr>
              <a:t>F</a:t>
            </a:r>
            <a:r>
              <a:rPr lang="en-US" altLang="en-US" baseline="-25000" dirty="0" smtClean="0">
                <a:solidFill>
                  <a:srgbClr val="0066FF"/>
                </a:solidFill>
              </a:rPr>
              <a:t>i</a:t>
            </a:r>
            <a:r>
              <a:rPr lang="en-US" altLang="en-US" dirty="0" smtClean="0">
                <a:solidFill>
                  <a:srgbClr val="0066FF"/>
                </a:solidFill>
              </a:rPr>
              <a:t>(</a:t>
            </a:r>
            <a:r>
              <a:rPr lang="en-US" altLang="en-US" b="1" dirty="0" smtClean="0">
                <a:solidFill>
                  <a:srgbClr val="0066FF"/>
                </a:solidFill>
              </a:rPr>
              <a:t>x</a:t>
            </a:r>
            <a:r>
              <a:rPr lang="en-US" altLang="en-US" dirty="0">
                <a:solidFill>
                  <a:srgbClr val="0066FF"/>
                </a:solidFill>
              </a:rPr>
              <a:t>) </a:t>
            </a:r>
            <a:r>
              <a:rPr lang="en-US" altLang="en-US" dirty="0" smtClean="0"/>
              <a:t>=</a:t>
            </a:r>
            <a:r>
              <a:rPr lang="en-US" altLang="en-US" dirty="0" smtClean="0">
                <a:solidFill>
                  <a:srgbClr val="0066FF"/>
                </a:solidFill>
              </a:rPr>
              <a:t> </a:t>
            </a:r>
            <a:r>
              <a:rPr lang="en-US" altLang="en-US" dirty="0" err="1" smtClean="0">
                <a:latin typeface="Symbol" pitchFamily="18" charset="2"/>
              </a:rPr>
              <a:t>S</a:t>
            </a:r>
            <a:r>
              <a:rPr lang="en-US" altLang="en-US" baseline="-25000" dirty="0" err="1" smtClean="0"/>
              <a:t>h</a:t>
            </a:r>
            <a:r>
              <a:rPr lang="en-US" altLang="en-US" dirty="0" smtClean="0"/>
              <a:t> </a:t>
            </a:r>
            <a:r>
              <a:rPr lang="en-US" altLang="en-US" dirty="0" smtClean="0">
                <a:latin typeface="Symbol" pitchFamily="18" charset="2"/>
              </a:rPr>
              <a:t>a</a:t>
            </a:r>
            <a:r>
              <a:rPr lang="en-US" altLang="en-US" baseline="-25000" dirty="0" smtClean="0"/>
              <a:t>h</a:t>
            </a:r>
            <a:r>
              <a:rPr lang="en-US" altLang="en-US" dirty="0" smtClean="0"/>
              <a:t> k(</a:t>
            </a:r>
            <a:r>
              <a:rPr lang="en-US" altLang="en-US" b="1" dirty="0" err="1" smtClean="0"/>
              <a:t>x</a:t>
            </a:r>
            <a:r>
              <a:rPr lang="en-US" altLang="en-US" baseline="30000" dirty="0" err="1" smtClean="0"/>
              <a:t>h</a:t>
            </a:r>
            <a:r>
              <a:rPr lang="en-US" altLang="en-US" dirty="0" smtClean="0"/>
              <a:t>, </a:t>
            </a:r>
            <a:r>
              <a:rPr lang="en-US" altLang="en-US" b="1" dirty="0"/>
              <a:t>x</a:t>
            </a:r>
            <a:r>
              <a:rPr lang="en-US" altLang="en-US" dirty="0"/>
              <a:t>)</a:t>
            </a:r>
          </a:p>
          <a:p>
            <a:r>
              <a:rPr lang="en-US" altLang="en-US" dirty="0" smtClean="0">
                <a:solidFill>
                  <a:srgbClr val="0066FF"/>
                </a:solidFill>
                <a:latin typeface="Symbol" pitchFamily="18" charset="2"/>
              </a:rPr>
              <a:t>F-</a:t>
            </a:r>
            <a:r>
              <a:rPr lang="en-US" altLang="en-US" dirty="0" smtClean="0">
                <a:solidFill>
                  <a:srgbClr val="0066FF"/>
                </a:solidFill>
                <a:latin typeface="+mj-lt"/>
              </a:rPr>
              <a:t>space version</a:t>
            </a:r>
            <a:r>
              <a:rPr lang="en-US" altLang="en-US" dirty="0" smtClean="0"/>
              <a:t>: </a:t>
            </a:r>
            <a:r>
              <a:rPr lang="en-US" altLang="en-US" dirty="0" err="1">
                <a:latin typeface="Symbol" pitchFamily="18" charset="2"/>
              </a:rPr>
              <a:t>D</a:t>
            </a:r>
            <a:r>
              <a:rPr lang="en-US" altLang="en-US" dirty="0" err="1"/>
              <a:t>w</a:t>
            </a:r>
            <a:r>
              <a:rPr lang="en-US" altLang="en-US" baseline="-25000" dirty="0" err="1"/>
              <a:t>i</a:t>
            </a:r>
            <a:r>
              <a:rPr lang="en-US" altLang="en-US" dirty="0"/>
              <a:t> =</a:t>
            </a:r>
            <a:r>
              <a:rPr lang="en-US" altLang="en-US" dirty="0">
                <a:latin typeface="Symbol" pitchFamily="18" charset="2"/>
              </a:rPr>
              <a:t> h </a:t>
            </a:r>
            <a:r>
              <a:rPr lang="en-US" altLang="en-US" dirty="0"/>
              <a:t>S(-z) y </a:t>
            </a:r>
            <a:r>
              <a:rPr lang="en-US" altLang="en-US" dirty="0" smtClean="0">
                <a:solidFill>
                  <a:srgbClr val="0066FF"/>
                </a:solidFill>
                <a:latin typeface="Symbol" pitchFamily="18" charset="2"/>
              </a:rPr>
              <a:t>F</a:t>
            </a:r>
            <a:r>
              <a:rPr lang="en-US" altLang="en-US" baseline="-25000" dirty="0" smtClean="0">
                <a:solidFill>
                  <a:srgbClr val="0066FF"/>
                </a:solidFill>
              </a:rPr>
              <a:t>i</a:t>
            </a:r>
            <a:r>
              <a:rPr lang="en-US" altLang="en-US" dirty="0" smtClean="0">
                <a:solidFill>
                  <a:srgbClr val="0066FF"/>
                </a:solidFill>
              </a:rPr>
              <a:t>(</a:t>
            </a:r>
            <a:r>
              <a:rPr lang="en-US" altLang="en-US" b="1" dirty="0" smtClean="0">
                <a:solidFill>
                  <a:srgbClr val="0066FF"/>
                </a:solidFill>
              </a:rPr>
              <a:t>x</a:t>
            </a:r>
            <a:r>
              <a:rPr lang="en-US" altLang="en-US" dirty="0">
                <a:solidFill>
                  <a:srgbClr val="0066FF"/>
                </a:solidFill>
              </a:rPr>
              <a:t>)</a:t>
            </a:r>
            <a:r>
              <a:rPr lang="en-US" altLang="en-US" dirty="0"/>
              <a:t> </a:t>
            </a:r>
          </a:p>
          <a:p>
            <a:r>
              <a:rPr lang="en-US" altLang="en-US" dirty="0" smtClean="0">
                <a:latin typeface="+mj-lt"/>
              </a:rPr>
              <a:t>For example (</a:t>
            </a:r>
            <a:r>
              <a:rPr lang="en-US" altLang="en-US" b="1" dirty="0" err="1" smtClean="0"/>
              <a:t>x</a:t>
            </a:r>
            <a:r>
              <a:rPr lang="en-US" altLang="en-US" baseline="30000" dirty="0" err="1" smtClean="0">
                <a:solidFill>
                  <a:srgbClr val="CC0000"/>
                </a:solidFill>
              </a:rPr>
              <a:t>k</a:t>
            </a:r>
            <a:r>
              <a:rPr lang="en-US" altLang="en-US" dirty="0" smtClean="0"/>
              <a:t>,</a:t>
            </a:r>
            <a:r>
              <a:rPr lang="en-US" altLang="en-US" baseline="30000" dirty="0" smtClean="0">
                <a:solidFill>
                  <a:srgbClr val="CC0000"/>
                </a:solidFill>
              </a:rPr>
              <a:t> </a:t>
            </a:r>
            <a:r>
              <a:rPr lang="en-US" altLang="en-US" dirty="0" err="1" smtClean="0"/>
              <a:t>y</a:t>
            </a:r>
            <a:r>
              <a:rPr lang="en-US" altLang="en-US" baseline="30000" dirty="0" err="1" smtClean="0">
                <a:solidFill>
                  <a:srgbClr val="CC0000"/>
                </a:solidFill>
              </a:rPr>
              <a:t>k</a:t>
            </a:r>
            <a:r>
              <a:rPr lang="en-US" altLang="en-US" dirty="0" smtClean="0"/>
              <a:t>):</a:t>
            </a:r>
            <a:endParaRPr lang="en-US" altLang="en-US" dirty="0" smtClean="0">
              <a:solidFill>
                <a:srgbClr val="CC0000"/>
              </a:solidFill>
            </a:endParaRPr>
          </a:p>
          <a:p>
            <a:pPr marL="457200" lvl="1" indent="0">
              <a:buNone/>
            </a:pPr>
            <a:r>
              <a:rPr lang="en-US" altLang="en-US" dirty="0">
                <a:solidFill>
                  <a:srgbClr val="CC0000"/>
                </a:solidFill>
                <a:latin typeface="Symbol" pitchFamily="18" charset="2"/>
              </a:rPr>
              <a:t>	</a:t>
            </a:r>
            <a:r>
              <a:rPr lang="en-US" altLang="en-US" dirty="0" smtClean="0">
                <a:solidFill>
                  <a:srgbClr val="CC0000"/>
                </a:solidFill>
                <a:latin typeface="Symbol" pitchFamily="18" charset="2"/>
              </a:rPr>
              <a:t>		      </a:t>
            </a:r>
            <a:r>
              <a:rPr lang="en-US" altLang="en-US" sz="3200" dirty="0" err="1" smtClean="0">
                <a:latin typeface="Symbol" pitchFamily="18" charset="2"/>
              </a:rPr>
              <a:t>D</a:t>
            </a:r>
            <a:r>
              <a:rPr lang="en-US" altLang="en-US" sz="3200" b="1" dirty="0" err="1" smtClean="0"/>
              <a:t>w</a:t>
            </a:r>
            <a:r>
              <a:rPr lang="en-US" altLang="en-US" sz="3200" dirty="0" smtClean="0"/>
              <a:t> = </a:t>
            </a:r>
            <a:r>
              <a:rPr lang="en-US" altLang="en-US" sz="3200" dirty="0">
                <a:latin typeface="Symbol" pitchFamily="18" charset="2"/>
              </a:rPr>
              <a:t>h </a:t>
            </a:r>
            <a:r>
              <a:rPr lang="en-US" altLang="en-US" sz="3200" dirty="0"/>
              <a:t>S(-z) </a:t>
            </a:r>
            <a:r>
              <a:rPr lang="en-US" altLang="en-US" sz="3200" dirty="0" err="1"/>
              <a:t>y</a:t>
            </a:r>
            <a:r>
              <a:rPr lang="en-US" altLang="en-US" sz="3200" baseline="30000" dirty="0" err="1" smtClean="0">
                <a:solidFill>
                  <a:srgbClr val="CC0000"/>
                </a:solidFill>
              </a:rPr>
              <a:t>k</a:t>
            </a:r>
            <a:r>
              <a:rPr lang="en-US" altLang="en-US" sz="3200" dirty="0" smtClean="0"/>
              <a:t> </a:t>
            </a:r>
            <a:r>
              <a:rPr lang="en-US" altLang="en-US" sz="3200" dirty="0" smtClean="0">
                <a:solidFill>
                  <a:srgbClr val="0066FF"/>
                </a:solidFill>
                <a:latin typeface="Symbol" pitchFamily="18" charset="2"/>
              </a:rPr>
              <a:t>F(</a:t>
            </a:r>
            <a:r>
              <a:rPr lang="en-US" altLang="en-US" sz="3200" b="1" dirty="0" err="1" smtClean="0"/>
              <a:t>x</a:t>
            </a:r>
            <a:r>
              <a:rPr lang="en-US" altLang="en-US" sz="3200" baseline="30000" dirty="0" err="1" smtClean="0">
                <a:solidFill>
                  <a:srgbClr val="CC0000"/>
                </a:solidFill>
              </a:rPr>
              <a:t>k</a:t>
            </a:r>
            <a:r>
              <a:rPr lang="en-US" altLang="en-US" dirty="0">
                <a:solidFill>
                  <a:srgbClr val="0066FF"/>
                </a:solidFill>
                <a:latin typeface="Symbol" pitchFamily="18" charset="2"/>
              </a:rPr>
              <a:t>)</a:t>
            </a:r>
            <a:r>
              <a:rPr lang="en-US" altLang="en-US" dirty="0" smtClean="0">
                <a:solidFill>
                  <a:srgbClr val="0066FF"/>
                </a:solidFill>
              </a:rPr>
              <a:t> </a:t>
            </a:r>
            <a:endParaRPr lang="en-US" altLang="en-US" dirty="0" smtClean="0"/>
          </a:p>
          <a:p>
            <a:r>
              <a:rPr lang="en-US" altLang="en-US" b="1" dirty="0" smtClean="0"/>
              <a:t>w</a:t>
            </a:r>
            <a:r>
              <a:rPr lang="en-US" altLang="en-US" dirty="0" smtClean="0"/>
              <a:t> = </a:t>
            </a:r>
            <a:r>
              <a:rPr lang="en-US" altLang="en-US" dirty="0" err="1" smtClean="0">
                <a:latin typeface="Symbol" pitchFamily="18" charset="2"/>
              </a:rPr>
              <a:t>S</a:t>
            </a:r>
            <a:r>
              <a:rPr lang="en-US" altLang="en-US" baseline="-25000" dirty="0" err="1" smtClean="0">
                <a:solidFill>
                  <a:srgbClr val="CC0000"/>
                </a:solidFill>
              </a:rPr>
              <a:t>k</a:t>
            </a:r>
            <a:r>
              <a:rPr lang="en-US" altLang="en-US" dirty="0" smtClean="0"/>
              <a:t> </a:t>
            </a:r>
            <a:r>
              <a:rPr lang="en-US" altLang="en-US" dirty="0" err="1" smtClean="0">
                <a:latin typeface="Symbol" pitchFamily="18" charset="2"/>
              </a:rPr>
              <a:t>a</a:t>
            </a:r>
            <a:r>
              <a:rPr lang="en-US" altLang="en-US" baseline="-25000" dirty="0" err="1" smtClean="0">
                <a:solidFill>
                  <a:srgbClr val="CC0000"/>
                </a:solidFill>
              </a:rPr>
              <a:t>k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0066FF"/>
                </a:solidFill>
                <a:latin typeface="Symbol" pitchFamily="18" charset="2"/>
              </a:rPr>
              <a:t>F(</a:t>
            </a:r>
            <a:r>
              <a:rPr lang="en-US" altLang="en-US" b="1" dirty="0" err="1" smtClean="0"/>
              <a:t>x</a:t>
            </a:r>
            <a:r>
              <a:rPr lang="en-US" altLang="en-US" baseline="30000" dirty="0" err="1" smtClean="0">
                <a:solidFill>
                  <a:srgbClr val="CC0000"/>
                </a:solidFill>
              </a:rPr>
              <a:t>k</a:t>
            </a:r>
            <a:r>
              <a:rPr lang="en-US" altLang="en-US" dirty="0" smtClean="0">
                <a:solidFill>
                  <a:srgbClr val="0066FF"/>
                </a:solidFill>
                <a:latin typeface="Symbol" pitchFamily="18" charset="2"/>
              </a:rPr>
              <a:t>)</a:t>
            </a:r>
            <a:r>
              <a:rPr lang="en-US" altLang="en-US" dirty="0" smtClean="0"/>
              <a:t>,   </a:t>
            </a:r>
            <a:r>
              <a:rPr lang="en-US" altLang="en-US" dirty="0" err="1" smtClean="0">
                <a:latin typeface="Symbol" pitchFamily="18" charset="2"/>
              </a:rPr>
              <a:t>D</a:t>
            </a:r>
            <a:r>
              <a:rPr lang="en-US" altLang="en-US" b="1" dirty="0" err="1" smtClean="0"/>
              <a:t>w</a:t>
            </a:r>
            <a:r>
              <a:rPr lang="en-US" altLang="en-US" dirty="0" smtClean="0"/>
              <a:t> = </a:t>
            </a:r>
            <a:r>
              <a:rPr lang="en-US" altLang="en-US" dirty="0" err="1" smtClean="0">
                <a:latin typeface="Symbol" pitchFamily="18" charset="2"/>
              </a:rPr>
              <a:t>Da</a:t>
            </a:r>
            <a:r>
              <a:rPr lang="en-US" altLang="en-US" baseline="-25000" dirty="0" err="1" smtClean="0">
                <a:solidFill>
                  <a:srgbClr val="CC0000"/>
                </a:solidFill>
              </a:rPr>
              <a:t>k</a:t>
            </a:r>
            <a:r>
              <a:rPr lang="en-US" altLang="en-US" dirty="0" smtClean="0">
                <a:solidFill>
                  <a:srgbClr val="CC0000"/>
                </a:solidFill>
              </a:rPr>
              <a:t> </a:t>
            </a:r>
            <a:r>
              <a:rPr lang="en-US" altLang="en-US" dirty="0" smtClean="0">
                <a:solidFill>
                  <a:srgbClr val="0066FF"/>
                </a:solidFill>
                <a:latin typeface="Symbol" pitchFamily="18" charset="2"/>
              </a:rPr>
              <a:t>F(</a:t>
            </a:r>
            <a:r>
              <a:rPr lang="en-US" altLang="en-US" b="1" dirty="0" err="1" smtClean="0"/>
              <a:t>x</a:t>
            </a:r>
            <a:r>
              <a:rPr lang="en-US" altLang="en-US" baseline="30000" dirty="0" err="1" smtClean="0">
                <a:solidFill>
                  <a:srgbClr val="CC0000"/>
                </a:solidFill>
              </a:rPr>
              <a:t>k</a:t>
            </a:r>
            <a:r>
              <a:rPr lang="en-US" altLang="en-US" sz="2800" dirty="0" smtClean="0">
                <a:solidFill>
                  <a:srgbClr val="0066FF"/>
                </a:solidFill>
                <a:latin typeface="Symbol" pitchFamily="18" charset="2"/>
              </a:rPr>
              <a:t>)</a:t>
            </a:r>
            <a:r>
              <a:rPr lang="en-US" altLang="en-US" sz="2400" dirty="0" smtClean="0">
                <a:solidFill>
                  <a:srgbClr val="0066FF"/>
                </a:solidFill>
              </a:rPr>
              <a:t> </a:t>
            </a:r>
            <a:r>
              <a:rPr lang="en-US" altLang="en-US" dirty="0" smtClean="0">
                <a:latin typeface="Symbol" pitchFamily="18" charset="2"/>
              </a:rPr>
              <a:t>			               </a:t>
            </a:r>
          </a:p>
          <a:p>
            <a:pPr marL="457200" lvl="1" indent="0">
              <a:buNone/>
            </a:pPr>
            <a:r>
              <a:rPr lang="en-US" altLang="en-US" sz="3200" dirty="0">
                <a:latin typeface="Symbol" pitchFamily="18" charset="2"/>
              </a:rPr>
              <a:t>	</a:t>
            </a:r>
            <a:r>
              <a:rPr lang="en-US" altLang="en-US" sz="3200" dirty="0" smtClean="0">
                <a:latin typeface="Symbol" pitchFamily="18" charset="2"/>
              </a:rPr>
              <a:t>		</a:t>
            </a:r>
            <a:r>
              <a:rPr lang="en-US" altLang="en-US" sz="3200" dirty="0" err="1">
                <a:latin typeface="Symbol" pitchFamily="18" charset="2"/>
              </a:rPr>
              <a:t>Da</a:t>
            </a:r>
            <a:r>
              <a:rPr lang="en-US" altLang="en-US" sz="3200" baseline="-25000" dirty="0" err="1" smtClean="0">
                <a:solidFill>
                  <a:srgbClr val="CC0000"/>
                </a:solidFill>
              </a:rPr>
              <a:t>k</a:t>
            </a:r>
            <a:r>
              <a:rPr lang="en-US" altLang="en-US" sz="3200" baseline="-25000" dirty="0" smtClean="0">
                <a:solidFill>
                  <a:srgbClr val="CC0000"/>
                </a:solidFill>
              </a:rPr>
              <a:t> </a:t>
            </a:r>
            <a:r>
              <a:rPr lang="en-US" altLang="en-US" sz="3200" dirty="0" smtClean="0"/>
              <a:t>= </a:t>
            </a:r>
            <a:r>
              <a:rPr lang="en-US" altLang="en-US" sz="3200" dirty="0">
                <a:latin typeface="Symbol" pitchFamily="18" charset="2"/>
              </a:rPr>
              <a:t>h </a:t>
            </a:r>
            <a:r>
              <a:rPr lang="en-US" altLang="en-US" sz="3200" dirty="0"/>
              <a:t>S(-z) </a:t>
            </a:r>
            <a:r>
              <a:rPr lang="en-US" altLang="en-US" sz="3200" dirty="0" err="1"/>
              <a:t>y</a:t>
            </a:r>
            <a:r>
              <a:rPr lang="en-US" altLang="en-US" sz="3200" baseline="30000" dirty="0" err="1" smtClean="0">
                <a:solidFill>
                  <a:srgbClr val="CC0000"/>
                </a:solidFill>
              </a:rPr>
              <a:t>k</a:t>
            </a:r>
            <a:r>
              <a:rPr lang="en-US" altLang="en-US" sz="3200" dirty="0" smtClean="0"/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2819400" y="4724400"/>
            <a:ext cx="3352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629400" y="4778400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the </a:t>
            </a:r>
            <a:r>
              <a:rPr lang="en-US" altLang="en-US" dirty="0" smtClean="0">
                <a:latin typeface="Symbol" pitchFamily="18" charset="2"/>
              </a:rPr>
              <a:t>Da</a:t>
            </a:r>
            <a:r>
              <a:rPr lang="en-US" altLang="en-US" dirty="0" smtClean="0">
                <a:latin typeface="+mj-lt"/>
              </a:rPr>
              <a:t> </a:t>
            </a:r>
          </a:p>
          <a:p>
            <a:r>
              <a:rPr lang="en-US" altLang="en-US" dirty="0" smtClean="0">
                <a:latin typeface="+mj-lt"/>
              </a:rPr>
              <a:t>is different when</a:t>
            </a:r>
          </a:p>
          <a:p>
            <a:r>
              <a:rPr lang="en-US" altLang="en-US" dirty="0">
                <a:sym typeface="Symbol" pitchFamily="18" charset="2"/>
              </a:rPr>
              <a:t></a:t>
            </a:r>
            <a:r>
              <a:rPr lang="en-US" altLang="en-US" dirty="0"/>
              <a:t>L/</a:t>
            </a:r>
            <a:r>
              <a:rPr lang="en-US" altLang="en-US" dirty="0" smtClean="0">
                <a:sym typeface="Symbol" pitchFamily="18" charset="2"/>
              </a:rPr>
              <a:t></a:t>
            </a:r>
            <a:r>
              <a:rPr lang="en-US" altLang="en-US" dirty="0" smtClean="0">
                <a:latin typeface="Symbol" pitchFamily="18" charset="2"/>
              </a:rPr>
              <a:t>a</a:t>
            </a:r>
            <a:r>
              <a:rPr lang="en-US" altLang="en-US" dirty="0" smtClean="0">
                <a:latin typeface="+mj-lt"/>
              </a:rPr>
              <a:t> </a:t>
            </a:r>
            <a:r>
              <a:rPr lang="en-US" altLang="en-US" dirty="0"/>
              <a:t>is </a:t>
            </a:r>
            <a:r>
              <a:rPr lang="en-US" altLang="en-US" dirty="0" smtClean="0"/>
              <a:t>computed directly.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6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79412" y="228600"/>
            <a:ext cx="828516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Come to my office hours…</a:t>
            </a:r>
            <a:br>
              <a:rPr lang="en-US" altLang="en-US" dirty="0" smtClean="0"/>
            </a:br>
            <a:r>
              <a:rPr lang="en-US" altLang="en-US" dirty="0" smtClean="0">
                <a:solidFill>
                  <a:srgbClr val="C00000"/>
                </a:solidFill>
              </a:rPr>
              <a:t>Wed </a:t>
            </a:r>
            <a:r>
              <a:rPr lang="en-US" altLang="en-US" dirty="0">
                <a:solidFill>
                  <a:srgbClr val="C00000"/>
                </a:solidFill>
              </a:rPr>
              <a:t>2:30-4:30 </a:t>
            </a:r>
            <a:r>
              <a:rPr lang="en-US" altLang="en-US" dirty="0" smtClean="0">
                <a:solidFill>
                  <a:srgbClr val="C00000"/>
                </a:solidFill>
              </a:rPr>
              <a:t>Soda 329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1524001"/>
            <a:ext cx="8534400" cy="5078313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</a:t>
            </a:r>
            <a:r>
              <a:rPr lang="en-US" sz="3600" b="1" dirty="0" smtClean="0"/>
              <a:t>Today</a:t>
            </a:r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71600" y="2438400"/>
            <a:ext cx="7010400" cy="3733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Line 1036"/>
          <p:cNvSpPr>
            <a:spLocks noChangeShapeType="1"/>
          </p:cNvSpPr>
          <p:nvPr/>
        </p:nvSpPr>
        <p:spPr bwMode="auto">
          <a:xfrm>
            <a:off x="1545391" y="2698474"/>
            <a:ext cx="1588168" cy="7922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037"/>
          <p:cNvSpPr>
            <a:spLocks noChangeShapeType="1"/>
          </p:cNvSpPr>
          <p:nvPr/>
        </p:nvSpPr>
        <p:spPr bwMode="auto">
          <a:xfrm>
            <a:off x="1545391" y="3429801"/>
            <a:ext cx="1529347" cy="426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038"/>
          <p:cNvSpPr>
            <a:spLocks noChangeShapeType="1"/>
          </p:cNvSpPr>
          <p:nvPr/>
        </p:nvSpPr>
        <p:spPr bwMode="auto">
          <a:xfrm flipV="1">
            <a:off x="1545391" y="4587735"/>
            <a:ext cx="1731209" cy="7922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039"/>
          <p:cNvSpPr>
            <a:spLocks noChangeShapeType="1"/>
          </p:cNvSpPr>
          <p:nvPr/>
        </p:nvSpPr>
        <p:spPr bwMode="auto">
          <a:xfrm flipV="1">
            <a:off x="1545391" y="4770567"/>
            <a:ext cx="1823453" cy="12798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041"/>
          <p:cNvSpPr>
            <a:spLocks noChangeShapeType="1"/>
          </p:cNvSpPr>
          <p:nvPr/>
        </p:nvSpPr>
        <p:spPr bwMode="auto">
          <a:xfrm>
            <a:off x="5092700" y="3978297"/>
            <a:ext cx="3213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Rectangle 1043"/>
          <p:cNvSpPr>
            <a:spLocks noChangeArrowheads="1"/>
          </p:cNvSpPr>
          <p:nvPr/>
        </p:nvSpPr>
        <p:spPr bwMode="auto">
          <a:xfrm>
            <a:off x="3545306" y="5557761"/>
            <a:ext cx="185041" cy="585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endParaRPr lang="en-US" altLang="en-US" sz="3200" b="0" dirty="0">
              <a:latin typeface="Arial" pitchFamily="34" charset="0"/>
            </a:endParaRPr>
          </a:p>
        </p:txBody>
      </p:sp>
      <p:sp>
        <p:nvSpPr>
          <p:cNvPr id="14" name="Oval 1095"/>
          <p:cNvSpPr>
            <a:spLocks noChangeArrowheads="1"/>
          </p:cNvSpPr>
          <p:nvPr/>
        </p:nvSpPr>
        <p:spPr bwMode="auto">
          <a:xfrm>
            <a:off x="3062038" y="2885539"/>
            <a:ext cx="2030662" cy="2117382"/>
          </a:xfrm>
          <a:prstGeom prst="ellipse">
            <a:avLst/>
          </a:prstGeom>
          <a:solidFill>
            <a:srgbClr val="66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096"/>
          <p:cNvSpPr txBox="1">
            <a:spLocks noChangeArrowheads="1"/>
          </p:cNvSpPr>
          <p:nvPr/>
        </p:nvSpPr>
        <p:spPr bwMode="auto">
          <a:xfrm>
            <a:off x="3572042" y="3270574"/>
            <a:ext cx="999958" cy="1127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en-US" sz="8000" b="0" dirty="0">
                <a:latin typeface="Symbol" pitchFamily="18" charset="2"/>
              </a:rPr>
              <a:t>S</a:t>
            </a:r>
          </a:p>
        </p:txBody>
      </p:sp>
      <p:sp>
        <p:nvSpPr>
          <p:cNvPr id="16" name="Oval 1097"/>
          <p:cNvSpPr>
            <a:spLocks noChangeArrowheads="1"/>
          </p:cNvSpPr>
          <p:nvPr/>
        </p:nvSpPr>
        <p:spPr bwMode="auto">
          <a:xfrm>
            <a:off x="2015959" y="2820362"/>
            <a:ext cx="529389" cy="548496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altLang="en-US" sz="2400" b="0"/>
              <a:t>w</a:t>
            </a:r>
            <a:r>
              <a:rPr lang="en-US" altLang="en-US" sz="2400" b="0" baseline="-25000"/>
              <a:t>1</a:t>
            </a:r>
          </a:p>
        </p:txBody>
      </p:sp>
      <p:sp>
        <p:nvSpPr>
          <p:cNvPr id="17" name="Oval 1098"/>
          <p:cNvSpPr>
            <a:spLocks noChangeArrowheads="1"/>
          </p:cNvSpPr>
          <p:nvPr/>
        </p:nvSpPr>
        <p:spPr bwMode="auto">
          <a:xfrm>
            <a:off x="2015959" y="3307913"/>
            <a:ext cx="529389" cy="548496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altLang="en-US" sz="2400" b="0"/>
              <a:t>w</a:t>
            </a:r>
            <a:r>
              <a:rPr lang="en-US" altLang="en-US" sz="2400" b="0" baseline="-25000"/>
              <a:t>2</a:t>
            </a:r>
          </a:p>
        </p:txBody>
      </p:sp>
      <p:sp>
        <p:nvSpPr>
          <p:cNvPr id="18" name="Oval 1099"/>
          <p:cNvSpPr>
            <a:spLocks noChangeArrowheads="1"/>
          </p:cNvSpPr>
          <p:nvPr/>
        </p:nvSpPr>
        <p:spPr bwMode="auto">
          <a:xfrm>
            <a:off x="2015959" y="4709624"/>
            <a:ext cx="529389" cy="548496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altLang="en-US" sz="2400" b="0" dirty="0" err="1" smtClean="0"/>
              <a:t>w</a:t>
            </a:r>
            <a:r>
              <a:rPr lang="en-US" altLang="en-US" sz="2400" baseline="-25000" dirty="0" err="1"/>
              <a:t>D</a:t>
            </a:r>
            <a:endParaRPr lang="en-US" altLang="en-US" sz="2400" b="0" baseline="-25000" dirty="0"/>
          </a:p>
        </p:txBody>
      </p:sp>
      <p:sp>
        <p:nvSpPr>
          <p:cNvPr id="19" name="Oval 1100"/>
          <p:cNvSpPr>
            <a:spLocks noChangeArrowheads="1"/>
          </p:cNvSpPr>
          <p:nvPr/>
        </p:nvSpPr>
        <p:spPr bwMode="auto">
          <a:xfrm>
            <a:off x="2015959" y="5197176"/>
            <a:ext cx="529389" cy="548496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altLang="en-US" sz="2400" b="0"/>
              <a:t>b</a:t>
            </a:r>
            <a:endParaRPr lang="en-US" altLang="en-US" sz="2400" b="0" baseline="-25000"/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246" y="3381670"/>
            <a:ext cx="2955264" cy="1388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5182092" y="5187913"/>
            <a:ext cx="2521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Logistic regression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346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Comparison with hinge loss</a:t>
            </a:r>
            <a:endParaRPr lang="en-US" altLang="en-US" dirty="0"/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89844"/>
            <a:ext cx="8458199" cy="5192712"/>
          </a:xfrm>
        </p:spPr>
        <p:txBody>
          <a:bodyPr>
            <a:normAutofit/>
          </a:bodyPr>
          <a:lstStyle/>
          <a:p>
            <a:r>
              <a:rPr lang="en-US" altLang="en-US" dirty="0"/>
              <a:t>f(</a:t>
            </a:r>
            <a:r>
              <a:rPr lang="en-US" altLang="en-US" b="1" dirty="0"/>
              <a:t>x</a:t>
            </a:r>
            <a:r>
              <a:rPr lang="en-US" altLang="en-US" dirty="0"/>
              <a:t>) = </a:t>
            </a:r>
            <a:r>
              <a:rPr lang="en-US" altLang="en-US" dirty="0">
                <a:latin typeface="Symbol" pitchFamily="18" charset="2"/>
              </a:rPr>
              <a:t>S</a:t>
            </a:r>
            <a:r>
              <a:rPr lang="en-US" altLang="en-US" baseline="-25000" dirty="0"/>
              <a:t>i</a:t>
            </a:r>
            <a:r>
              <a:rPr lang="en-US" altLang="en-US" dirty="0"/>
              <a:t> </a:t>
            </a:r>
            <a:r>
              <a:rPr lang="en-US" altLang="en-US" dirty="0" err="1"/>
              <a:t>w</a:t>
            </a:r>
            <a:r>
              <a:rPr lang="en-US" altLang="en-US" baseline="-25000" dirty="0" err="1"/>
              <a:t>i</a:t>
            </a:r>
            <a:r>
              <a:rPr lang="en-US" altLang="en-US" dirty="0"/>
              <a:t> </a:t>
            </a:r>
            <a:r>
              <a:rPr lang="en-US" altLang="en-US" dirty="0" smtClean="0">
                <a:solidFill>
                  <a:srgbClr val="0066FF"/>
                </a:solidFill>
                <a:latin typeface="Symbol" pitchFamily="18" charset="2"/>
              </a:rPr>
              <a:t>F</a:t>
            </a:r>
            <a:r>
              <a:rPr lang="en-US" altLang="en-US" baseline="-25000" dirty="0" smtClean="0">
                <a:solidFill>
                  <a:srgbClr val="0066FF"/>
                </a:solidFill>
              </a:rPr>
              <a:t>i</a:t>
            </a:r>
            <a:r>
              <a:rPr lang="en-US" altLang="en-US" dirty="0" smtClean="0">
                <a:solidFill>
                  <a:srgbClr val="0066FF"/>
                </a:solidFill>
              </a:rPr>
              <a:t>(</a:t>
            </a:r>
            <a:r>
              <a:rPr lang="en-US" altLang="en-US" b="1" dirty="0" smtClean="0">
                <a:solidFill>
                  <a:srgbClr val="0066FF"/>
                </a:solidFill>
              </a:rPr>
              <a:t>x</a:t>
            </a:r>
            <a:r>
              <a:rPr lang="en-US" altLang="en-US" dirty="0">
                <a:solidFill>
                  <a:srgbClr val="0066FF"/>
                </a:solidFill>
              </a:rPr>
              <a:t>) </a:t>
            </a:r>
            <a:r>
              <a:rPr lang="en-US" altLang="en-US" dirty="0"/>
              <a:t>=</a:t>
            </a:r>
            <a:r>
              <a:rPr lang="en-US" altLang="en-US" dirty="0">
                <a:solidFill>
                  <a:srgbClr val="0066FF"/>
                </a:solidFill>
              </a:rPr>
              <a:t> </a:t>
            </a:r>
            <a:r>
              <a:rPr lang="en-US" altLang="en-US" dirty="0" err="1">
                <a:latin typeface="Symbol" pitchFamily="18" charset="2"/>
              </a:rPr>
              <a:t>S</a:t>
            </a:r>
            <a:r>
              <a:rPr lang="en-US" altLang="en-US" baseline="-25000" dirty="0" err="1"/>
              <a:t>h</a:t>
            </a:r>
            <a:r>
              <a:rPr lang="en-US" altLang="en-US" dirty="0"/>
              <a:t> </a:t>
            </a:r>
            <a:r>
              <a:rPr lang="en-US" altLang="en-US" dirty="0">
                <a:latin typeface="Symbol" pitchFamily="18" charset="2"/>
              </a:rPr>
              <a:t>a</a:t>
            </a:r>
            <a:r>
              <a:rPr lang="en-US" altLang="en-US" baseline="-25000" dirty="0"/>
              <a:t>h</a:t>
            </a:r>
            <a:r>
              <a:rPr lang="en-US" altLang="en-US" dirty="0"/>
              <a:t> k(</a:t>
            </a:r>
            <a:r>
              <a:rPr lang="en-US" altLang="en-US" b="1" dirty="0" err="1"/>
              <a:t>x</a:t>
            </a:r>
            <a:r>
              <a:rPr lang="en-US" altLang="en-US" baseline="30000" dirty="0" err="1"/>
              <a:t>h</a:t>
            </a:r>
            <a:r>
              <a:rPr lang="en-US" altLang="en-US" dirty="0"/>
              <a:t>, </a:t>
            </a:r>
            <a:r>
              <a:rPr lang="en-US" altLang="en-US" b="1" dirty="0"/>
              <a:t>x</a:t>
            </a:r>
            <a:r>
              <a:rPr lang="en-US" altLang="en-US" dirty="0"/>
              <a:t>)</a:t>
            </a:r>
          </a:p>
          <a:p>
            <a:r>
              <a:rPr lang="en-US" altLang="en-US" dirty="0" smtClean="0"/>
              <a:t>z = y f(</a:t>
            </a:r>
            <a:r>
              <a:rPr lang="en-US" altLang="en-US" b="1" dirty="0" smtClean="0"/>
              <a:t>x</a:t>
            </a:r>
            <a:r>
              <a:rPr lang="en-US" altLang="en-US" dirty="0" smtClean="0"/>
              <a:t>) </a:t>
            </a:r>
            <a:endParaRPr lang="en-US" altLang="en-US" baseline="-250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en-US" dirty="0" smtClean="0">
                <a:solidFill>
                  <a:srgbClr val="00B050"/>
                </a:solidFill>
              </a:rPr>
              <a:t>Maximum margin (hinge loss </a:t>
            </a:r>
            <a:r>
              <a:rPr lang="en-US" altLang="en-US" dirty="0">
                <a:solidFill>
                  <a:srgbClr val="00B050"/>
                </a:solidFill>
              </a:rPr>
              <a:t>max(0, 1-z</a:t>
            </a:r>
            <a:r>
              <a:rPr lang="en-US" altLang="en-US" dirty="0" smtClean="0">
                <a:solidFill>
                  <a:srgbClr val="00B050"/>
                </a:solidFill>
              </a:rPr>
              <a:t>)):</a:t>
            </a:r>
          </a:p>
          <a:p>
            <a:pPr>
              <a:buFont typeface="Symbol"/>
              <a:buChar char=" "/>
            </a:pPr>
            <a:r>
              <a:rPr lang="en-US" altLang="en-US" dirty="0" err="1" smtClean="0">
                <a:latin typeface="Symbol" pitchFamily="18" charset="2"/>
              </a:rPr>
              <a:t>D</a:t>
            </a:r>
            <a:r>
              <a:rPr lang="en-US" altLang="en-US" dirty="0" err="1" smtClean="0"/>
              <a:t>w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/>
              <a:t>=</a:t>
            </a:r>
            <a:r>
              <a:rPr lang="en-US" altLang="en-US" dirty="0">
                <a:latin typeface="Symbol" pitchFamily="18" charset="2"/>
              </a:rPr>
              <a:t> h </a:t>
            </a:r>
            <a:r>
              <a:rPr lang="en-US" altLang="en-US" b="1" dirty="0" smtClean="0">
                <a:solidFill>
                  <a:srgbClr val="0070C0"/>
                </a:solidFill>
              </a:rPr>
              <a:t>1</a:t>
            </a:r>
            <a:r>
              <a:rPr lang="en-US" altLang="en-US" dirty="0" smtClean="0">
                <a:solidFill>
                  <a:srgbClr val="0070C0"/>
                </a:solidFill>
              </a:rPr>
              <a:t>(1-z</a:t>
            </a:r>
            <a:r>
              <a:rPr lang="en-US" altLang="en-US" dirty="0">
                <a:solidFill>
                  <a:srgbClr val="0070C0"/>
                </a:solidFill>
              </a:rPr>
              <a:t>) </a:t>
            </a:r>
            <a:r>
              <a:rPr lang="en-US" altLang="en-US" dirty="0" err="1" smtClean="0">
                <a:solidFill>
                  <a:schemeClr val="accent6">
                    <a:lumMod val="75000"/>
                  </a:schemeClr>
                </a:solidFill>
              </a:rPr>
              <a:t>y</a:t>
            </a:r>
            <a:r>
              <a:rPr lang="en-US" altLang="en-US" baseline="30000" dirty="0" err="1" smtClean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  <a:latin typeface="Symbol" pitchFamily="18" charset="2"/>
              </a:rPr>
              <a:t>F</a:t>
            </a:r>
            <a:r>
              <a:rPr lang="en-US" altLang="en-US" baseline="-25000" dirty="0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altLang="en-US" b="1" dirty="0" err="1" smtClean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altLang="en-US" baseline="30000" dirty="0" err="1" smtClean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</a:rPr>
              <a:t>) </a:t>
            </a:r>
          </a:p>
          <a:p>
            <a:pPr>
              <a:buFont typeface="Symbol"/>
              <a:buChar char=" "/>
            </a:pPr>
            <a:r>
              <a:rPr lang="en-US" altLang="en-US" dirty="0" err="1" smtClean="0">
                <a:latin typeface="Symbol" pitchFamily="18" charset="2"/>
              </a:rPr>
              <a:t>Da</a:t>
            </a:r>
            <a:r>
              <a:rPr lang="en-US" altLang="en-US" baseline="-25000" dirty="0" err="1" smtClean="0"/>
              <a:t>k</a:t>
            </a:r>
            <a:r>
              <a:rPr lang="en-US" altLang="en-US" baseline="-25000" dirty="0" smtClean="0">
                <a:solidFill>
                  <a:srgbClr val="CC0000"/>
                </a:solidFill>
              </a:rPr>
              <a:t> </a:t>
            </a:r>
            <a:r>
              <a:rPr lang="en-US" altLang="en-US" dirty="0"/>
              <a:t>= </a:t>
            </a:r>
            <a:r>
              <a:rPr lang="en-US" altLang="en-US" dirty="0">
                <a:latin typeface="Symbol" pitchFamily="18" charset="2"/>
              </a:rPr>
              <a:t>h </a:t>
            </a:r>
            <a:r>
              <a:rPr lang="en-US" altLang="en-US" b="1" dirty="0" smtClean="0">
                <a:solidFill>
                  <a:srgbClr val="0070C0"/>
                </a:solidFill>
              </a:rPr>
              <a:t>1</a:t>
            </a:r>
            <a:r>
              <a:rPr lang="en-US" altLang="en-US" dirty="0" smtClean="0">
                <a:solidFill>
                  <a:srgbClr val="0070C0"/>
                </a:solidFill>
              </a:rPr>
              <a:t>(1-z</a:t>
            </a:r>
            <a:r>
              <a:rPr lang="en-US" altLang="en-US" dirty="0">
                <a:solidFill>
                  <a:srgbClr val="0070C0"/>
                </a:solidFill>
              </a:rPr>
              <a:t>) </a:t>
            </a:r>
            <a:r>
              <a:rPr lang="en-US" altLang="en-US" dirty="0" err="1" smtClean="0">
                <a:solidFill>
                  <a:schemeClr val="accent6">
                    <a:lumMod val="75000"/>
                  </a:schemeClr>
                </a:solidFill>
              </a:rPr>
              <a:t>y</a:t>
            </a:r>
            <a:r>
              <a:rPr lang="en-US" altLang="en-US" baseline="30000" dirty="0" err="1" smtClean="0">
                <a:solidFill>
                  <a:schemeClr val="accent6">
                    <a:lumMod val="75000"/>
                  </a:schemeClr>
                </a:solidFill>
              </a:rPr>
              <a:t>k</a:t>
            </a:r>
            <a:endParaRPr lang="en-US" altLang="en-US" baseline="-250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en-US" dirty="0">
                <a:solidFill>
                  <a:srgbClr val="0070C0"/>
                </a:solidFill>
              </a:rPr>
              <a:t>Logistic regression (logistic loss log(1+e</a:t>
            </a:r>
            <a:r>
              <a:rPr lang="en-US" altLang="en-US" baseline="30000" dirty="0">
                <a:solidFill>
                  <a:srgbClr val="0070C0"/>
                </a:solidFill>
              </a:rPr>
              <a:t>-z</a:t>
            </a:r>
            <a:r>
              <a:rPr lang="en-US" altLang="en-US" dirty="0">
                <a:solidFill>
                  <a:srgbClr val="0070C0"/>
                </a:solidFill>
              </a:rPr>
              <a:t>)):</a:t>
            </a:r>
          </a:p>
          <a:p>
            <a:pPr>
              <a:buFont typeface="Symbol"/>
              <a:buChar char=" "/>
            </a:pPr>
            <a:r>
              <a:rPr lang="en-US" altLang="en-US" dirty="0" err="1">
                <a:latin typeface="Symbol" pitchFamily="18" charset="2"/>
              </a:rPr>
              <a:t>D</a:t>
            </a:r>
            <a:r>
              <a:rPr lang="en-US" altLang="en-US" dirty="0" err="1"/>
              <a:t>w</a:t>
            </a:r>
            <a:r>
              <a:rPr lang="en-US" altLang="en-US" baseline="-25000" dirty="0" err="1"/>
              <a:t>i</a:t>
            </a:r>
            <a:r>
              <a:rPr lang="en-US" altLang="en-US" dirty="0"/>
              <a:t> =</a:t>
            </a:r>
            <a:r>
              <a:rPr lang="en-US" altLang="en-US" dirty="0">
                <a:latin typeface="Symbol" pitchFamily="18" charset="2"/>
              </a:rPr>
              <a:t> h </a:t>
            </a:r>
            <a:r>
              <a:rPr lang="en-US" altLang="en-US" dirty="0">
                <a:solidFill>
                  <a:srgbClr val="0070C0"/>
                </a:solidFill>
              </a:rPr>
              <a:t>S(-z) </a:t>
            </a:r>
            <a:r>
              <a:rPr lang="en-US" altLang="en-US" dirty="0" err="1" smtClean="0">
                <a:solidFill>
                  <a:schemeClr val="accent6">
                    <a:lumMod val="75000"/>
                  </a:schemeClr>
                </a:solidFill>
              </a:rPr>
              <a:t>y</a:t>
            </a:r>
            <a:r>
              <a:rPr lang="en-US" altLang="en-US" baseline="30000" dirty="0" err="1" smtClean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  <a:latin typeface="Symbol" pitchFamily="18" charset="2"/>
              </a:rPr>
              <a:t>F</a:t>
            </a:r>
            <a:r>
              <a:rPr lang="en-US" altLang="en-US" baseline="-25000" dirty="0">
                <a:solidFill>
                  <a:schemeClr val="accent6">
                    <a:lumMod val="75000"/>
                  </a:schemeClr>
                </a:solidFill>
              </a:rPr>
              <a:t>i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altLang="en-US" b="1" dirty="0" err="1" smtClean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altLang="en-US" baseline="30000" dirty="0" err="1" smtClean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</a:rPr>
              <a:t>) </a:t>
            </a:r>
          </a:p>
          <a:p>
            <a:pPr>
              <a:buFont typeface="Symbol"/>
              <a:buChar char=" "/>
            </a:pPr>
            <a:r>
              <a:rPr lang="en-US" altLang="en-US" dirty="0" err="1" smtClean="0">
                <a:latin typeface="Symbol" pitchFamily="18" charset="2"/>
              </a:rPr>
              <a:t>Da</a:t>
            </a:r>
            <a:r>
              <a:rPr lang="en-US" altLang="en-US" baseline="-25000" dirty="0" err="1" smtClean="0"/>
              <a:t>k</a:t>
            </a:r>
            <a:r>
              <a:rPr lang="en-US" altLang="en-US" baseline="-25000" dirty="0" smtClean="0">
                <a:solidFill>
                  <a:srgbClr val="CC0000"/>
                </a:solidFill>
              </a:rPr>
              <a:t> </a:t>
            </a:r>
            <a:r>
              <a:rPr lang="en-US" altLang="en-US" dirty="0"/>
              <a:t>= </a:t>
            </a:r>
            <a:r>
              <a:rPr lang="en-US" altLang="en-US" dirty="0">
                <a:latin typeface="Symbol" pitchFamily="18" charset="2"/>
              </a:rPr>
              <a:t>h </a:t>
            </a:r>
            <a:r>
              <a:rPr lang="en-US" altLang="en-US" dirty="0">
                <a:solidFill>
                  <a:srgbClr val="0070C0"/>
                </a:solidFill>
              </a:rPr>
              <a:t>S(-z) </a:t>
            </a:r>
            <a:r>
              <a:rPr lang="en-US" altLang="en-US" dirty="0" err="1">
                <a:solidFill>
                  <a:schemeClr val="accent6">
                    <a:lumMod val="75000"/>
                  </a:schemeClr>
                </a:solidFill>
              </a:rPr>
              <a:t>y</a:t>
            </a:r>
            <a:r>
              <a:rPr lang="en-US" altLang="en-US" baseline="30000" dirty="0" err="1">
                <a:solidFill>
                  <a:schemeClr val="accent6">
                    <a:lumMod val="75000"/>
                  </a:schemeClr>
                </a:solidFill>
              </a:rPr>
              <a:t>k</a:t>
            </a:r>
            <a:endParaRPr lang="en-US" altLang="en-US" baseline="-250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en-US" dirty="0">
              <a:solidFill>
                <a:srgbClr val="00B050"/>
              </a:solidFill>
            </a:endParaRPr>
          </a:p>
          <a:p>
            <a:endParaRPr lang="en-US" alt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en-US" sz="28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30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761313"/>
            <a:ext cx="2895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472596" y="5839781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64940" y="487089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S(-z) 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91200" y="3053556"/>
            <a:ext cx="2590800" cy="1066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133648" y="2945090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rgbClr val="0070C0"/>
                </a:solidFill>
              </a:rPr>
              <a:t>1</a:t>
            </a:r>
            <a:r>
              <a:rPr lang="en-US" altLang="en-US" dirty="0" smtClean="0">
                <a:solidFill>
                  <a:srgbClr val="0070C0"/>
                </a:solidFill>
              </a:rPr>
              <a:t>(1-z</a:t>
            </a:r>
            <a:r>
              <a:rPr lang="en-US" altLang="en-US" dirty="0">
                <a:solidFill>
                  <a:srgbClr val="0070C0"/>
                </a:solidFill>
              </a:rPr>
              <a:t>)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482271" y="393569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86600" y="29855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050860" y="40527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7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Adding shrinkage</a:t>
            </a:r>
            <a:endParaRPr lang="en-US" altLang="en-US" dirty="0"/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89844"/>
            <a:ext cx="8458199" cy="5192712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f(</a:t>
            </a:r>
            <a:r>
              <a:rPr lang="en-US" altLang="en-US" b="1" dirty="0"/>
              <a:t>x</a:t>
            </a:r>
            <a:r>
              <a:rPr lang="en-US" altLang="en-US" dirty="0"/>
              <a:t>) = </a:t>
            </a:r>
            <a:r>
              <a:rPr lang="en-US" altLang="en-US" dirty="0">
                <a:latin typeface="Symbol" pitchFamily="18" charset="2"/>
              </a:rPr>
              <a:t>S</a:t>
            </a:r>
            <a:r>
              <a:rPr lang="en-US" altLang="en-US" baseline="-25000" dirty="0"/>
              <a:t>i</a:t>
            </a:r>
            <a:r>
              <a:rPr lang="en-US" altLang="en-US" dirty="0"/>
              <a:t> </a:t>
            </a:r>
            <a:r>
              <a:rPr lang="en-US" altLang="en-US" dirty="0" err="1"/>
              <a:t>w</a:t>
            </a:r>
            <a:r>
              <a:rPr lang="en-US" altLang="en-US" baseline="-25000" dirty="0" err="1"/>
              <a:t>i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0066FF"/>
                </a:solidFill>
                <a:latin typeface="Symbol" pitchFamily="18" charset="2"/>
              </a:rPr>
              <a:t>F</a:t>
            </a:r>
            <a:r>
              <a:rPr lang="en-US" altLang="en-US" baseline="-25000" dirty="0">
                <a:solidFill>
                  <a:srgbClr val="0066FF"/>
                </a:solidFill>
              </a:rPr>
              <a:t>i</a:t>
            </a:r>
            <a:r>
              <a:rPr lang="en-US" altLang="en-US" dirty="0">
                <a:solidFill>
                  <a:srgbClr val="0066FF"/>
                </a:solidFill>
              </a:rPr>
              <a:t>(</a:t>
            </a:r>
            <a:r>
              <a:rPr lang="en-US" altLang="en-US" b="1" dirty="0">
                <a:solidFill>
                  <a:srgbClr val="0066FF"/>
                </a:solidFill>
              </a:rPr>
              <a:t>x</a:t>
            </a:r>
            <a:r>
              <a:rPr lang="en-US" altLang="en-US" dirty="0">
                <a:solidFill>
                  <a:srgbClr val="0066FF"/>
                </a:solidFill>
              </a:rPr>
              <a:t>) </a:t>
            </a:r>
            <a:r>
              <a:rPr lang="en-US" altLang="en-US" dirty="0"/>
              <a:t>=</a:t>
            </a:r>
            <a:r>
              <a:rPr lang="en-US" altLang="en-US" dirty="0">
                <a:solidFill>
                  <a:srgbClr val="0066FF"/>
                </a:solidFill>
              </a:rPr>
              <a:t> </a:t>
            </a:r>
            <a:r>
              <a:rPr lang="en-US" altLang="en-US" dirty="0" err="1">
                <a:latin typeface="Symbol" pitchFamily="18" charset="2"/>
              </a:rPr>
              <a:t>S</a:t>
            </a:r>
            <a:r>
              <a:rPr lang="en-US" altLang="en-US" baseline="-25000" dirty="0" err="1"/>
              <a:t>h</a:t>
            </a:r>
            <a:r>
              <a:rPr lang="en-US" altLang="en-US" dirty="0"/>
              <a:t> </a:t>
            </a:r>
            <a:r>
              <a:rPr lang="en-US" altLang="en-US" dirty="0">
                <a:latin typeface="Symbol" pitchFamily="18" charset="2"/>
              </a:rPr>
              <a:t>a</a:t>
            </a:r>
            <a:r>
              <a:rPr lang="en-US" altLang="en-US" baseline="-25000" dirty="0"/>
              <a:t>h</a:t>
            </a:r>
            <a:r>
              <a:rPr lang="en-US" altLang="en-US" dirty="0"/>
              <a:t> k(</a:t>
            </a:r>
            <a:r>
              <a:rPr lang="en-US" altLang="en-US" b="1" dirty="0" err="1"/>
              <a:t>x</a:t>
            </a:r>
            <a:r>
              <a:rPr lang="en-US" altLang="en-US" baseline="30000" dirty="0" err="1"/>
              <a:t>h</a:t>
            </a:r>
            <a:r>
              <a:rPr lang="en-US" altLang="en-US" dirty="0"/>
              <a:t>, </a:t>
            </a:r>
            <a:r>
              <a:rPr lang="en-US" altLang="en-US" b="1" dirty="0"/>
              <a:t>x</a:t>
            </a:r>
            <a:r>
              <a:rPr lang="en-US" altLang="en-US" dirty="0"/>
              <a:t>)</a:t>
            </a:r>
          </a:p>
          <a:p>
            <a:r>
              <a:rPr lang="en-US" altLang="en-US" dirty="0" smtClean="0"/>
              <a:t>We present example k for learning.</a:t>
            </a:r>
          </a:p>
          <a:p>
            <a:r>
              <a:rPr lang="en-US" altLang="en-US" dirty="0" smtClean="0">
                <a:solidFill>
                  <a:srgbClr val="0070C0"/>
                </a:solidFill>
              </a:rPr>
              <a:t>Logistic regression without shrinkage:</a:t>
            </a:r>
            <a:endParaRPr lang="en-US" altLang="en-US" dirty="0">
              <a:solidFill>
                <a:srgbClr val="0070C0"/>
              </a:solidFill>
            </a:endParaRPr>
          </a:p>
          <a:p>
            <a:pPr>
              <a:buFont typeface="Symbol"/>
              <a:buChar char=" "/>
            </a:pPr>
            <a:r>
              <a:rPr lang="en-US" altLang="en-US" dirty="0" err="1">
                <a:latin typeface="Symbol" pitchFamily="18" charset="2"/>
              </a:rPr>
              <a:t>D</a:t>
            </a:r>
            <a:r>
              <a:rPr lang="en-US" altLang="en-US" dirty="0" err="1"/>
              <a:t>w</a:t>
            </a:r>
            <a:r>
              <a:rPr lang="en-US" altLang="en-US" baseline="-25000" dirty="0" err="1"/>
              <a:t>i</a:t>
            </a:r>
            <a:r>
              <a:rPr lang="en-US" altLang="en-US" dirty="0"/>
              <a:t> =</a:t>
            </a:r>
            <a:r>
              <a:rPr lang="en-US" altLang="en-US" dirty="0">
                <a:latin typeface="Symbol" pitchFamily="18" charset="2"/>
              </a:rPr>
              <a:t> </a:t>
            </a:r>
            <a:r>
              <a:rPr lang="en-US" altLang="en-US" dirty="0" smtClean="0">
                <a:latin typeface="Symbol" pitchFamily="18" charset="2"/>
              </a:rPr>
              <a:t>h </a:t>
            </a:r>
            <a:r>
              <a:rPr lang="en-US" altLang="en-US" dirty="0">
                <a:solidFill>
                  <a:srgbClr val="0070C0"/>
                </a:solidFill>
              </a:rPr>
              <a:t>S(-z) </a:t>
            </a:r>
            <a:r>
              <a:rPr lang="en-US" altLang="en-US" dirty="0" err="1" smtClean="0">
                <a:solidFill>
                  <a:schemeClr val="accent6">
                    <a:lumMod val="75000"/>
                  </a:schemeClr>
                </a:solidFill>
              </a:rPr>
              <a:t>y</a:t>
            </a:r>
            <a:r>
              <a:rPr lang="en-US" altLang="en-US" baseline="30000" dirty="0" err="1" smtClean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  <a:latin typeface="Symbol" pitchFamily="18" charset="2"/>
              </a:rPr>
              <a:t>F</a:t>
            </a:r>
            <a:r>
              <a:rPr lang="en-US" altLang="en-US" baseline="-25000" dirty="0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altLang="en-US" b="1" dirty="0" err="1" smtClean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altLang="en-US" baseline="30000" dirty="0" err="1" smtClean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endParaRPr lang="en-US" alt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Symbol"/>
              <a:buChar char=" "/>
            </a:pPr>
            <a:r>
              <a:rPr lang="en-US" altLang="en-US" dirty="0" err="1" smtClean="0">
                <a:latin typeface="Symbol" pitchFamily="18" charset="2"/>
              </a:rPr>
              <a:t>Da</a:t>
            </a:r>
            <a:r>
              <a:rPr lang="en-US" altLang="en-US" baseline="-25000" dirty="0" err="1" smtClean="0"/>
              <a:t>k</a:t>
            </a:r>
            <a:r>
              <a:rPr lang="en-US" altLang="en-US" baseline="-25000" dirty="0" smtClean="0">
                <a:solidFill>
                  <a:srgbClr val="CC0000"/>
                </a:solidFill>
              </a:rPr>
              <a:t> </a:t>
            </a:r>
            <a:r>
              <a:rPr lang="en-US" altLang="en-US" dirty="0"/>
              <a:t>= </a:t>
            </a:r>
            <a:r>
              <a:rPr lang="en-US" altLang="en-US" dirty="0" smtClean="0">
                <a:latin typeface="Symbol" pitchFamily="18" charset="2"/>
              </a:rPr>
              <a:t>h </a:t>
            </a:r>
            <a:r>
              <a:rPr lang="en-US" altLang="en-US" dirty="0">
                <a:solidFill>
                  <a:srgbClr val="0070C0"/>
                </a:solidFill>
              </a:rPr>
              <a:t>S(-z) </a:t>
            </a:r>
            <a:r>
              <a:rPr lang="en-US" altLang="en-US" dirty="0" err="1" smtClean="0">
                <a:solidFill>
                  <a:schemeClr val="accent6">
                    <a:lumMod val="75000"/>
                  </a:schemeClr>
                </a:solidFill>
              </a:rPr>
              <a:t>y</a:t>
            </a:r>
            <a:r>
              <a:rPr lang="en-US" altLang="en-US" baseline="30000" dirty="0" err="1" smtClean="0">
                <a:solidFill>
                  <a:schemeClr val="accent6">
                    <a:lumMod val="75000"/>
                  </a:schemeClr>
                </a:solidFill>
              </a:rPr>
              <a:t>k</a:t>
            </a:r>
            <a:endParaRPr lang="en-US" altLang="en-US" baseline="300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en-US" dirty="0">
                <a:solidFill>
                  <a:srgbClr val="0070C0"/>
                </a:solidFill>
              </a:rPr>
              <a:t>Logistic regression </a:t>
            </a:r>
            <a:r>
              <a:rPr lang="en-US" altLang="en-US" dirty="0" smtClean="0">
                <a:solidFill>
                  <a:srgbClr val="0070C0"/>
                </a:solidFill>
              </a:rPr>
              <a:t>with shrinkage</a:t>
            </a:r>
            <a:r>
              <a:rPr lang="en-US" altLang="en-US" dirty="0">
                <a:solidFill>
                  <a:srgbClr val="0070C0"/>
                </a:solidFill>
              </a:rPr>
              <a:t>:</a:t>
            </a:r>
          </a:p>
          <a:p>
            <a:pPr>
              <a:buFont typeface="Symbol"/>
              <a:buChar char=" "/>
            </a:pPr>
            <a:r>
              <a:rPr lang="en-US" altLang="en-US" dirty="0" err="1">
                <a:latin typeface="Symbol" pitchFamily="18" charset="2"/>
              </a:rPr>
              <a:t>D</a:t>
            </a:r>
            <a:r>
              <a:rPr lang="en-US" altLang="en-US" dirty="0" err="1"/>
              <a:t>w</a:t>
            </a:r>
            <a:r>
              <a:rPr lang="en-US" altLang="en-US" baseline="-25000" dirty="0" err="1"/>
              <a:t>i</a:t>
            </a:r>
            <a:r>
              <a:rPr lang="en-US" altLang="en-US" dirty="0"/>
              <a:t> =</a:t>
            </a:r>
            <a:r>
              <a:rPr lang="en-US" altLang="en-US" dirty="0">
                <a:latin typeface="Symbol" pitchFamily="18" charset="2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Arial" pitchFamily="34" charset="0"/>
              </a:rPr>
              <a:t>-</a:t>
            </a:r>
            <a:r>
              <a:rPr lang="en-US" altLang="en-US" dirty="0">
                <a:solidFill>
                  <a:srgbClr val="FF0000"/>
                </a:solidFill>
                <a:latin typeface="Symbol" pitchFamily="18" charset="2"/>
              </a:rPr>
              <a:t>g</a:t>
            </a:r>
            <a:r>
              <a:rPr lang="en-US" altLang="en-US" dirty="0">
                <a:solidFill>
                  <a:srgbClr val="FF0000"/>
                </a:solidFill>
                <a:latin typeface="Arial" pitchFamily="34" charset="0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+mj-lt"/>
              </a:rPr>
              <a:t>w</a:t>
            </a:r>
            <a:r>
              <a:rPr lang="en-US" altLang="en-US" baseline="-25000" dirty="0" err="1">
                <a:solidFill>
                  <a:srgbClr val="FF0000"/>
                </a:solidFill>
                <a:latin typeface="Arial" pitchFamily="34" charset="0"/>
              </a:rPr>
              <a:t>i</a:t>
            </a:r>
            <a:r>
              <a:rPr lang="en-US" altLang="en-US" baseline="-25000" dirty="0">
                <a:solidFill>
                  <a:srgbClr val="FF0000"/>
                </a:solidFill>
                <a:latin typeface="Arial" pitchFamily="34" charset="0"/>
              </a:rPr>
              <a:t> </a:t>
            </a:r>
            <a:r>
              <a:rPr lang="en-US" altLang="en-US" baseline="-25000" dirty="0">
                <a:latin typeface="Arial" pitchFamily="34" charset="0"/>
              </a:rPr>
              <a:t> + </a:t>
            </a:r>
            <a:r>
              <a:rPr lang="en-US" altLang="en-US" dirty="0">
                <a:latin typeface="Symbol" pitchFamily="18" charset="2"/>
              </a:rPr>
              <a:t>h </a:t>
            </a:r>
            <a:r>
              <a:rPr lang="en-US" altLang="en-US" dirty="0">
                <a:solidFill>
                  <a:srgbClr val="0070C0"/>
                </a:solidFill>
              </a:rPr>
              <a:t>S(-z) 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  <a:latin typeface="Symbol" pitchFamily="18" charset="2"/>
              </a:rPr>
              <a:t>F</a:t>
            </a:r>
            <a:r>
              <a:rPr lang="en-US" altLang="en-US" baseline="-25000" dirty="0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altLang="en-US" b="1" dirty="0" err="1" smtClean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altLang="en-US" baseline="30000" dirty="0" err="1" smtClean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endParaRPr lang="en-US" alt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Symbol"/>
              <a:buChar char=" "/>
            </a:pPr>
            <a:r>
              <a:rPr lang="en-US" altLang="en-US" baseline="-25000" dirty="0" smtClean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US" altLang="en-US" dirty="0" err="1" smtClean="0"/>
              <a:t>w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/>
              <a:t>= </a:t>
            </a:r>
            <a:r>
              <a:rPr lang="en-US" altLang="en-US" dirty="0" err="1">
                <a:latin typeface="Symbol" pitchFamily="18" charset="2"/>
              </a:rPr>
              <a:t>S</a:t>
            </a:r>
            <a:r>
              <a:rPr lang="en-US" altLang="en-US" baseline="-25000" dirty="0" err="1"/>
              <a:t>k</a:t>
            </a:r>
            <a:r>
              <a:rPr lang="en-US" altLang="en-US" dirty="0"/>
              <a:t> </a:t>
            </a:r>
            <a:r>
              <a:rPr lang="en-US" altLang="en-US" dirty="0" err="1">
                <a:latin typeface="Symbol" pitchFamily="18" charset="2"/>
              </a:rPr>
              <a:t>a</a:t>
            </a:r>
            <a:r>
              <a:rPr lang="en-US" altLang="en-US" baseline="-25000" dirty="0" err="1"/>
              <a:t>k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  <a:latin typeface="Symbol" pitchFamily="18" charset="2"/>
              </a:rPr>
              <a:t>F</a:t>
            </a:r>
            <a:r>
              <a:rPr lang="en-US" altLang="en-US" baseline="-25000" dirty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altLang="en-US" b="1" dirty="0" err="1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altLang="en-US" baseline="30000" dirty="0" err="1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altLang="en-US" dirty="0" smtClean="0"/>
              <a:t> </a:t>
            </a:r>
            <a:endParaRPr lang="en-US" altLang="en-US" baseline="-25000" dirty="0"/>
          </a:p>
          <a:p>
            <a:pPr>
              <a:buFont typeface="Symbol"/>
              <a:buChar char=" "/>
            </a:pPr>
            <a:r>
              <a:rPr lang="en-US" altLang="en-US" dirty="0" err="1">
                <a:latin typeface="Symbol" pitchFamily="18" charset="2"/>
              </a:rPr>
              <a:t>Da</a:t>
            </a:r>
            <a:r>
              <a:rPr lang="en-US" altLang="en-US" baseline="-25000" dirty="0" err="1"/>
              <a:t>k</a:t>
            </a:r>
            <a:r>
              <a:rPr lang="en-US" altLang="en-US" baseline="-25000" dirty="0">
                <a:solidFill>
                  <a:srgbClr val="CC0000"/>
                </a:solidFill>
              </a:rPr>
              <a:t> </a:t>
            </a:r>
            <a:r>
              <a:rPr lang="en-US" altLang="en-US" dirty="0"/>
              <a:t>= </a:t>
            </a:r>
            <a:r>
              <a:rPr lang="en-US" altLang="en-US" dirty="0">
                <a:solidFill>
                  <a:srgbClr val="FF0000"/>
                </a:solidFill>
                <a:latin typeface="Arial" pitchFamily="34" charset="0"/>
              </a:rPr>
              <a:t>-</a:t>
            </a:r>
            <a:r>
              <a:rPr lang="en-US" altLang="en-US" dirty="0">
                <a:solidFill>
                  <a:srgbClr val="FF0000"/>
                </a:solidFill>
                <a:latin typeface="Symbol" pitchFamily="18" charset="2"/>
              </a:rPr>
              <a:t>g</a:t>
            </a:r>
            <a:r>
              <a:rPr lang="en-US" altLang="en-US" dirty="0">
                <a:solidFill>
                  <a:srgbClr val="FF0000"/>
                </a:solidFill>
                <a:latin typeface="Arial" pitchFamily="34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Symbol" panose="05050102010706020507" pitchFamily="18" charset="2"/>
              </a:rPr>
              <a:t>a</a:t>
            </a:r>
            <a:r>
              <a:rPr lang="en-US" altLang="en-US" baseline="-25000" dirty="0" err="1">
                <a:solidFill>
                  <a:srgbClr val="FF0000"/>
                </a:solidFill>
                <a:latin typeface="Arial" pitchFamily="34" charset="0"/>
              </a:rPr>
              <a:t>k</a:t>
            </a:r>
            <a:r>
              <a:rPr lang="en-US" altLang="en-US" baseline="-25000" dirty="0" smtClean="0">
                <a:solidFill>
                  <a:srgbClr val="FF0000"/>
                </a:solidFill>
                <a:latin typeface="Arial" pitchFamily="34" charset="0"/>
              </a:rPr>
              <a:t> </a:t>
            </a:r>
            <a:r>
              <a:rPr lang="en-US" altLang="en-US" baseline="-25000" dirty="0">
                <a:latin typeface="Arial" pitchFamily="34" charset="0"/>
              </a:rPr>
              <a:t>+ </a:t>
            </a:r>
            <a:r>
              <a:rPr lang="en-US" altLang="en-US" dirty="0">
                <a:latin typeface="Symbol" pitchFamily="18" charset="2"/>
              </a:rPr>
              <a:t>h </a:t>
            </a:r>
            <a:r>
              <a:rPr lang="en-US" altLang="en-US" dirty="0">
                <a:solidFill>
                  <a:srgbClr val="0070C0"/>
                </a:solidFill>
              </a:rPr>
              <a:t>S(-z) </a:t>
            </a:r>
            <a:r>
              <a:rPr lang="en-US" altLang="en-US" dirty="0" err="1" smtClean="0">
                <a:solidFill>
                  <a:schemeClr val="accent6">
                    <a:lumMod val="75000"/>
                  </a:schemeClr>
                </a:solidFill>
              </a:rPr>
              <a:t>y</a:t>
            </a:r>
            <a:r>
              <a:rPr lang="en-US" altLang="en-US" baseline="30000" dirty="0" err="1" smtClean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altLang="en-US" baseline="300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altLang="en-US" sz="2600" dirty="0" smtClean="0"/>
              <a:t>for example k</a:t>
            </a:r>
          </a:p>
          <a:p>
            <a:pPr>
              <a:buFont typeface="Symbol"/>
              <a:buChar char=" "/>
            </a:pPr>
            <a:r>
              <a:rPr lang="en-US" altLang="en-US" dirty="0" smtClean="0">
                <a:latin typeface="Symbol" pitchFamily="18" charset="2"/>
              </a:rPr>
              <a:t>Da</a:t>
            </a:r>
            <a:r>
              <a:rPr lang="en-US" altLang="en-US" baseline="-25000" dirty="0" smtClean="0"/>
              <a:t>h</a:t>
            </a:r>
            <a:r>
              <a:rPr lang="en-US" altLang="en-US" baseline="-25000" dirty="0" smtClean="0">
                <a:solidFill>
                  <a:srgbClr val="CC0000"/>
                </a:solidFill>
              </a:rPr>
              <a:t> </a:t>
            </a:r>
            <a:r>
              <a:rPr lang="en-US" altLang="en-US" dirty="0" smtClean="0"/>
              <a:t>= </a:t>
            </a:r>
            <a:r>
              <a:rPr lang="en-US" altLang="en-US" dirty="0">
                <a:solidFill>
                  <a:srgbClr val="FF0000"/>
                </a:solidFill>
                <a:latin typeface="Arial" pitchFamily="34" charset="0"/>
              </a:rPr>
              <a:t>-</a:t>
            </a:r>
            <a:r>
              <a:rPr lang="en-US" altLang="en-US" dirty="0">
                <a:solidFill>
                  <a:srgbClr val="FF0000"/>
                </a:solidFill>
                <a:latin typeface="Symbol" pitchFamily="18" charset="2"/>
              </a:rPr>
              <a:t>g</a:t>
            </a:r>
            <a:r>
              <a:rPr lang="en-US" altLang="en-US" dirty="0">
                <a:solidFill>
                  <a:srgbClr val="FF0000"/>
                </a:solidFill>
                <a:latin typeface="Arial" pitchFamily="34" charset="0"/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  <a:latin typeface="Symbol" panose="05050102010706020507" pitchFamily="18" charset="2"/>
              </a:rPr>
              <a:t>a</a:t>
            </a:r>
            <a:r>
              <a:rPr lang="en-US" altLang="en-US" baseline="-25000" dirty="0" smtClean="0">
                <a:solidFill>
                  <a:srgbClr val="FF0000"/>
                </a:solidFill>
                <a:latin typeface="Arial" pitchFamily="34" charset="0"/>
              </a:rPr>
              <a:t>h 			</a:t>
            </a:r>
            <a:r>
              <a:rPr lang="en-US" altLang="en-US" sz="2600" dirty="0" smtClean="0">
                <a:latin typeface="+mj-lt"/>
              </a:rPr>
              <a:t>for the other examples</a:t>
            </a:r>
            <a:endParaRPr lang="en-US" altLang="en-US" sz="2600" dirty="0">
              <a:latin typeface="+mj-lt"/>
            </a:endParaRPr>
          </a:p>
          <a:p>
            <a:pPr>
              <a:buFont typeface="Symbol"/>
              <a:buChar char=" "/>
            </a:pPr>
            <a:endParaRPr lang="en-US" altLang="en-US" baseline="-250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en-US" dirty="0">
              <a:solidFill>
                <a:srgbClr val="00B050"/>
              </a:solidFill>
            </a:endParaRPr>
          </a:p>
          <a:p>
            <a:endParaRPr lang="en-US" alt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en-US" sz="28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800" y="1447800"/>
            <a:ext cx="8001000" cy="4114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32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To map a discriminant function f(</a:t>
            </a:r>
            <a:r>
              <a:rPr lang="en-US" b="1" dirty="0" smtClean="0"/>
              <a:t>x</a:t>
            </a:r>
            <a:r>
              <a:rPr lang="en-US" dirty="0" smtClean="0"/>
              <a:t>) to probabilities p = P(Y=1|X=</a:t>
            </a:r>
            <a:r>
              <a:rPr lang="en-US" b="1" dirty="0" smtClean="0"/>
              <a:t>x</a:t>
            </a:r>
            <a:r>
              <a:rPr lang="en-US" dirty="0" smtClean="0"/>
              <a:t>) use a link function: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f(</a:t>
            </a:r>
            <a:r>
              <a:rPr lang="en-US" b="1" dirty="0" smtClean="0">
                <a:solidFill>
                  <a:srgbClr val="0070C0"/>
                </a:solidFill>
              </a:rPr>
              <a:t>x</a:t>
            </a:r>
            <a:r>
              <a:rPr lang="en-US" dirty="0" smtClean="0">
                <a:solidFill>
                  <a:srgbClr val="0070C0"/>
                </a:solidFill>
              </a:rPr>
              <a:t>) = g(p)</a:t>
            </a:r>
          </a:p>
          <a:p>
            <a:r>
              <a:rPr lang="en-US" dirty="0" smtClean="0"/>
              <a:t>Using the logit link </a:t>
            </a:r>
            <a:r>
              <a:rPr lang="en-US" dirty="0" smtClean="0">
                <a:solidFill>
                  <a:srgbClr val="0070C0"/>
                </a:solidFill>
              </a:rPr>
              <a:t>g(p) = p/(1-p) </a:t>
            </a:r>
            <a:r>
              <a:rPr lang="en-US" dirty="0" smtClean="0"/>
              <a:t>leads to logistic regression; </a:t>
            </a:r>
            <a:r>
              <a:rPr lang="en-US" dirty="0" smtClean="0">
                <a:solidFill>
                  <a:srgbClr val="0070C0"/>
                </a:solidFill>
              </a:rPr>
              <a:t>S(z</a:t>
            </a:r>
            <a:r>
              <a:rPr lang="en-US" dirty="0">
                <a:solidFill>
                  <a:srgbClr val="0070C0"/>
                </a:solidFill>
              </a:rPr>
              <a:t>) </a:t>
            </a:r>
            <a:r>
              <a:rPr lang="en-US" dirty="0" smtClean="0">
                <a:solidFill>
                  <a:srgbClr val="0070C0"/>
                </a:solidFill>
              </a:rPr>
              <a:t>= g</a:t>
            </a:r>
            <a:r>
              <a:rPr lang="en-US" baseline="30000" dirty="0" smtClean="0">
                <a:solidFill>
                  <a:srgbClr val="0070C0"/>
                </a:solidFill>
              </a:rPr>
              <a:t>-1</a:t>
            </a:r>
            <a:r>
              <a:rPr lang="en-US" dirty="0" smtClean="0">
                <a:solidFill>
                  <a:srgbClr val="0070C0"/>
                </a:solidFill>
              </a:rPr>
              <a:t>(z) = 1/(1+e</a:t>
            </a:r>
            <a:r>
              <a:rPr lang="en-US" baseline="30000" dirty="0" smtClean="0">
                <a:solidFill>
                  <a:srgbClr val="0070C0"/>
                </a:solidFill>
              </a:rPr>
              <a:t>-z</a:t>
            </a:r>
            <a:r>
              <a:rPr lang="en-US" dirty="0" smtClean="0">
                <a:solidFill>
                  <a:srgbClr val="0070C0"/>
                </a:solidFill>
              </a:rPr>
              <a:t>) </a:t>
            </a:r>
            <a:r>
              <a:rPr lang="en-US" dirty="0" smtClean="0"/>
              <a:t>is the logistic (or sigmoid) function.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P(Y=</a:t>
            </a:r>
            <a:r>
              <a:rPr lang="en-US" b="1" dirty="0" err="1" smtClean="0">
                <a:solidFill>
                  <a:srgbClr val="0070C0"/>
                </a:solidFill>
              </a:rPr>
              <a:t>y</a:t>
            </a:r>
            <a:r>
              <a:rPr lang="en-US" dirty="0" err="1" smtClean="0">
                <a:solidFill>
                  <a:srgbClr val="0070C0"/>
                </a:solidFill>
              </a:rPr>
              <a:t>|X</a:t>
            </a:r>
            <a:r>
              <a:rPr lang="en-US" dirty="0" smtClean="0">
                <a:solidFill>
                  <a:srgbClr val="0070C0"/>
                </a:solidFill>
              </a:rPr>
              <a:t>=</a:t>
            </a:r>
            <a:r>
              <a:rPr lang="en-US" b="1" dirty="0" smtClean="0">
                <a:solidFill>
                  <a:srgbClr val="0070C0"/>
                </a:solidFill>
              </a:rPr>
              <a:t>x</a:t>
            </a:r>
            <a:r>
              <a:rPr lang="en-US" dirty="0" smtClean="0">
                <a:solidFill>
                  <a:srgbClr val="0070C0"/>
                </a:solidFill>
              </a:rPr>
              <a:t>) = </a:t>
            </a:r>
            <a:r>
              <a:rPr lang="en-US" dirty="0">
                <a:solidFill>
                  <a:srgbClr val="0070C0"/>
                </a:solidFill>
              </a:rPr>
              <a:t>S(z) </a:t>
            </a:r>
            <a:r>
              <a:rPr lang="en-US" dirty="0" smtClean="0"/>
              <a:t>with z = y f(</a:t>
            </a:r>
            <a:r>
              <a:rPr lang="en-US" b="1" dirty="0" smtClean="0"/>
              <a:t>x</a:t>
            </a:r>
            <a:r>
              <a:rPr lang="en-US" dirty="0" smtClean="0"/>
              <a:t>).</a:t>
            </a:r>
          </a:p>
          <a:p>
            <a:r>
              <a:rPr lang="en-US" dirty="0" smtClean="0"/>
              <a:t>The logistic loss is –log S(z) = </a:t>
            </a:r>
            <a:r>
              <a:rPr lang="en-US" altLang="en-US" dirty="0" smtClean="0">
                <a:solidFill>
                  <a:srgbClr val="0070C0"/>
                </a:solidFill>
              </a:rPr>
              <a:t>log </a:t>
            </a:r>
            <a:r>
              <a:rPr lang="en-US" altLang="en-US" dirty="0">
                <a:solidFill>
                  <a:srgbClr val="0070C0"/>
                </a:solidFill>
              </a:rPr>
              <a:t>(1+ e</a:t>
            </a:r>
            <a:r>
              <a:rPr lang="en-US" altLang="en-US" b="1" baseline="30000" dirty="0">
                <a:solidFill>
                  <a:srgbClr val="0070C0"/>
                </a:solidFill>
              </a:rPr>
              <a:t>-</a:t>
            </a:r>
            <a:r>
              <a:rPr lang="en-US" altLang="en-US" baseline="30000" dirty="0">
                <a:solidFill>
                  <a:srgbClr val="0070C0"/>
                </a:solidFill>
              </a:rPr>
              <a:t>z</a:t>
            </a:r>
            <a:r>
              <a:rPr lang="en-US" altLang="en-US" dirty="0" smtClean="0">
                <a:solidFill>
                  <a:srgbClr val="0070C0"/>
                </a:solidFill>
              </a:rPr>
              <a:t>)</a:t>
            </a:r>
            <a:r>
              <a:rPr lang="en-US" altLang="en-US" dirty="0" smtClean="0"/>
              <a:t>.</a:t>
            </a:r>
            <a:endParaRPr lang="en-US" dirty="0" smtClean="0"/>
          </a:p>
          <a:p>
            <a:r>
              <a:rPr lang="en-US" dirty="0" smtClean="0"/>
              <a:t>The Hebb’s rule update is multiplied by </a:t>
            </a:r>
            <a:r>
              <a:rPr lang="en-US" altLang="en-US" dirty="0">
                <a:solidFill>
                  <a:srgbClr val="0070C0"/>
                </a:solidFill>
              </a:rPr>
              <a:t>S(-z</a:t>
            </a:r>
            <a:r>
              <a:rPr lang="en-US" altLang="en-US" dirty="0" smtClean="0">
                <a:solidFill>
                  <a:srgbClr val="0070C0"/>
                </a:solidFill>
              </a:rPr>
              <a:t>)</a:t>
            </a:r>
            <a:r>
              <a:rPr lang="en-US" alt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3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79412" y="228600"/>
            <a:ext cx="828516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Come to my office hours…</a:t>
            </a:r>
            <a:br>
              <a:rPr lang="en-US" altLang="en-US" dirty="0" smtClean="0"/>
            </a:br>
            <a:r>
              <a:rPr lang="en-US" altLang="en-US" smtClean="0">
                <a:solidFill>
                  <a:srgbClr val="C00000"/>
                </a:solidFill>
              </a:rPr>
              <a:t>Wed </a:t>
            </a:r>
            <a:r>
              <a:rPr lang="en-US" altLang="en-US">
                <a:solidFill>
                  <a:srgbClr val="C00000"/>
                </a:solidFill>
              </a:rPr>
              <a:t>2:30-4:30 </a:t>
            </a:r>
            <a:r>
              <a:rPr lang="en-US" altLang="en-US" dirty="0" smtClean="0">
                <a:solidFill>
                  <a:srgbClr val="C00000"/>
                </a:solidFill>
              </a:rPr>
              <a:t>Soda 329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1524001"/>
            <a:ext cx="8534400" cy="5078313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</a:t>
            </a:r>
            <a:r>
              <a:rPr lang="en-US" sz="3600" b="1" dirty="0" smtClean="0"/>
              <a:t>Next time</a:t>
            </a:r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33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71600" y="2438400"/>
            <a:ext cx="7010400" cy="3733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Line 1036"/>
          <p:cNvSpPr>
            <a:spLocks noChangeShapeType="1"/>
          </p:cNvSpPr>
          <p:nvPr/>
        </p:nvSpPr>
        <p:spPr bwMode="auto">
          <a:xfrm>
            <a:off x="1545391" y="2698474"/>
            <a:ext cx="1588168" cy="7922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037"/>
          <p:cNvSpPr>
            <a:spLocks noChangeShapeType="1"/>
          </p:cNvSpPr>
          <p:nvPr/>
        </p:nvSpPr>
        <p:spPr bwMode="auto">
          <a:xfrm>
            <a:off x="1545391" y="3429801"/>
            <a:ext cx="1529347" cy="426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038"/>
          <p:cNvSpPr>
            <a:spLocks noChangeShapeType="1"/>
          </p:cNvSpPr>
          <p:nvPr/>
        </p:nvSpPr>
        <p:spPr bwMode="auto">
          <a:xfrm flipV="1">
            <a:off x="1545391" y="4587735"/>
            <a:ext cx="1731209" cy="7922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039"/>
          <p:cNvSpPr>
            <a:spLocks noChangeShapeType="1"/>
          </p:cNvSpPr>
          <p:nvPr/>
        </p:nvSpPr>
        <p:spPr bwMode="auto">
          <a:xfrm flipV="1">
            <a:off x="1545391" y="4770567"/>
            <a:ext cx="1823453" cy="12798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041"/>
          <p:cNvSpPr>
            <a:spLocks noChangeShapeType="1"/>
          </p:cNvSpPr>
          <p:nvPr/>
        </p:nvSpPr>
        <p:spPr bwMode="auto">
          <a:xfrm>
            <a:off x="5092700" y="3978297"/>
            <a:ext cx="317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Rectangle 1043"/>
          <p:cNvSpPr>
            <a:spLocks noChangeArrowheads="1"/>
          </p:cNvSpPr>
          <p:nvPr/>
        </p:nvSpPr>
        <p:spPr bwMode="auto">
          <a:xfrm>
            <a:off x="3545306" y="5557761"/>
            <a:ext cx="185041" cy="585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endParaRPr lang="en-US" altLang="en-US" sz="3200" b="0" dirty="0">
              <a:latin typeface="Arial" pitchFamily="34" charset="0"/>
            </a:endParaRPr>
          </a:p>
        </p:txBody>
      </p:sp>
      <p:sp>
        <p:nvSpPr>
          <p:cNvPr id="14" name="Oval 1095"/>
          <p:cNvSpPr>
            <a:spLocks noChangeArrowheads="1"/>
          </p:cNvSpPr>
          <p:nvPr/>
        </p:nvSpPr>
        <p:spPr bwMode="auto">
          <a:xfrm>
            <a:off x="3062038" y="2885539"/>
            <a:ext cx="2030662" cy="2117382"/>
          </a:xfrm>
          <a:prstGeom prst="ellipse">
            <a:avLst/>
          </a:prstGeom>
          <a:solidFill>
            <a:srgbClr val="66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096"/>
          <p:cNvSpPr txBox="1">
            <a:spLocks noChangeArrowheads="1"/>
          </p:cNvSpPr>
          <p:nvPr/>
        </p:nvSpPr>
        <p:spPr bwMode="auto">
          <a:xfrm>
            <a:off x="3572042" y="3270574"/>
            <a:ext cx="999958" cy="1127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en-US" sz="8000" b="0" dirty="0">
                <a:latin typeface="Symbol" pitchFamily="18" charset="2"/>
              </a:rPr>
              <a:t>S</a:t>
            </a:r>
          </a:p>
        </p:txBody>
      </p:sp>
      <p:sp>
        <p:nvSpPr>
          <p:cNvPr id="16" name="Oval 1097"/>
          <p:cNvSpPr>
            <a:spLocks noChangeArrowheads="1"/>
          </p:cNvSpPr>
          <p:nvPr/>
        </p:nvSpPr>
        <p:spPr bwMode="auto">
          <a:xfrm>
            <a:off x="2015959" y="2820362"/>
            <a:ext cx="529389" cy="548496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altLang="en-US" sz="2400" b="0"/>
              <a:t>w</a:t>
            </a:r>
            <a:r>
              <a:rPr lang="en-US" altLang="en-US" sz="2400" b="0" baseline="-25000"/>
              <a:t>1</a:t>
            </a:r>
          </a:p>
        </p:txBody>
      </p:sp>
      <p:sp>
        <p:nvSpPr>
          <p:cNvPr id="17" name="Oval 1098"/>
          <p:cNvSpPr>
            <a:spLocks noChangeArrowheads="1"/>
          </p:cNvSpPr>
          <p:nvPr/>
        </p:nvSpPr>
        <p:spPr bwMode="auto">
          <a:xfrm>
            <a:off x="2015959" y="3307913"/>
            <a:ext cx="529389" cy="548496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altLang="en-US" sz="2400" b="0"/>
              <a:t>w</a:t>
            </a:r>
            <a:r>
              <a:rPr lang="en-US" altLang="en-US" sz="2400" b="0" baseline="-25000"/>
              <a:t>2</a:t>
            </a:r>
          </a:p>
        </p:txBody>
      </p:sp>
      <p:sp>
        <p:nvSpPr>
          <p:cNvPr id="18" name="Oval 1099"/>
          <p:cNvSpPr>
            <a:spLocks noChangeArrowheads="1"/>
          </p:cNvSpPr>
          <p:nvPr/>
        </p:nvSpPr>
        <p:spPr bwMode="auto">
          <a:xfrm>
            <a:off x="2015959" y="4709624"/>
            <a:ext cx="529389" cy="548496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altLang="en-US" sz="2400" b="0" dirty="0" err="1" smtClean="0"/>
              <a:t>w</a:t>
            </a:r>
            <a:r>
              <a:rPr lang="en-US" altLang="en-US" sz="2400" baseline="-25000" dirty="0" err="1"/>
              <a:t>D</a:t>
            </a:r>
            <a:endParaRPr lang="en-US" altLang="en-US" sz="2400" b="0" baseline="-25000" dirty="0"/>
          </a:p>
        </p:txBody>
      </p:sp>
      <p:sp>
        <p:nvSpPr>
          <p:cNvPr id="19" name="Oval 1100"/>
          <p:cNvSpPr>
            <a:spLocks noChangeArrowheads="1"/>
          </p:cNvSpPr>
          <p:nvPr/>
        </p:nvSpPr>
        <p:spPr bwMode="auto">
          <a:xfrm>
            <a:off x="2015959" y="5197176"/>
            <a:ext cx="529389" cy="548496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altLang="en-US" sz="2400" b="0"/>
              <a:t>b</a:t>
            </a:r>
            <a:endParaRPr lang="en-US" altLang="en-US" sz="2400" b="0" baseline="-25000"/>
          </a:p>
        </p:txBody>
      </p:sp>
      <p:sp>
        <p:nvSpPr>
          <p:cNvPr id="20" name="Rectangle 19"/>
          <p:cNvSpPr/>
          <p:nvPr/>
        </p:nvSpPr>
        <p:spPr>
          <a:xfrm>
            <a:off x="5791200" y="5179645"/>
            <a:ext cx="23610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Linear </a:t>
            </a:r>
            <a:r>
              <a:rPr lang="en-US" sz="2400" b="1" dirty="0"/>
              <a:t>regression</a:t>
            </a:r>
            <a:endParaRPr lang="en-US" sz="2400" dirty="0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307913"/>
            <a:ext cx="2135141" cy="1408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930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Random variable, probability distribution</a:t>
            </a:r>
          </a:p>
          <a:p>
            <a:r>
              <a:rPr lang="en-US" dirty="0"/>
              <a:t>CDF, PDF</a:t>
            </a:r>
          </a:p>
          <a:p>
            <a:r>
              <a:rPr lang="en-US" dirty="0"/>
              <a:t>Normal Law</a:t>
            </a:r>
          </a:p>
          <a:p>
            <a:r>
              <a:rPr lang="en-US" dirty="0" err="1"/>
              <a:t>Bernouilli</a:t>
            </a:r>
            <a:r>
              <a:rPr lang="en-US" dirty="0"/>
              <a:t> trials, Binomial law</a:t>
            </a:r>
          </a:p>
          <a:p>
            <a:r>
              <a:rPr lang="en-US" dirty="0"/>
              <a:t>Maximum likelihood</a:t>
            </a:r>
          </a:p>
          <a:p>
            <a:r>
              <a:rPr lang="en-US" dirty="0"/>
              <a:t>Bayes </a:t>
            </a:r>
            <a:r>
              <a:rPr lang="en-US" dirty="0" smtClean="0"/>
              <a:t>rule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2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200" b="1" dirty="0" smtClean="0"/>
              <a:t>Advantages: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u="sng" dirty="0" smtClean="0"/>
              <a:t>Soft decisions: </a:t>
            </a:r>
            <a:r>
              <a:rPr lang="en-US" sz="2200" dirty="0" smtClean="0"/>
              <a:t>output more informative than hard decision.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u="sng" dirty="0" smtClean="0"/>
              <a:t>Modular decisions</a:t>
            </a:r>
            <a:r>
              <a:rPr lang="en-US" sz="2200" dirty="0" smtClean="0"/>
              <a:t>: easier to integrate as part of big decision system.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u="sng" dirty="0" smtClean="0"/>
              <a:t>Flexible decisions: </a:t>
            </a:r>
            <a:r>
              <a:rPr lang="en-US" sz="2200" dirty="0" smtClean="0"/>
              <a:t>(still) possible to monitor tradeoff between false positive and false negative.</a:t>
            </a:r>
          </a:p>
          <a:p>
            <a:r>
              <a:rPr lang="en-US" sz="2200" b="1" dirty="0" smtClean="0"/>
              <a:t>Disadvantages:</a:t>
            </a:r>
          </a:p>
          <a:p>
            <a:pPr lvl="1"/>
            <a:r>
              <a:rPr lang="en-US" sz="2200" dirty="0" smtClean="0"/>
              <a:t>Need to estimate probabilities (never solve a harder problem than you need).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5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672330" y="1302626"/>
            <a:ext cx="4033270" cy="2057400"/>
            <a:chOff x="1371600" y="2438400"/>
            <a:chExt cx="7135785" cy="3733800"/>
          </a:xfrm>
        </p:grpSpPr>
        <p:sp>
          <p:nvSpPr>
            <p:cNvPr id="6" name="Rectangle 5"/>
            <p:cNvSpPr/>
            <p:nvPr/>
          </p:nvSpPr>
          <p:spPr>
            <a:xfrm>
              <a:off x="1371600" y="2438400"/>
              <a:ext cx="7010400" cy="3733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Line 1036"/>
            <p:cNvSpPr>
              <a:spLocks noChangeShapeType="1"/>
            </p:cNvSpPr>
            <p:nvPr/>
          </p:nvSpPr>
          <p:spPr bwMode="auto">
            <a:xfrm>
              <a:off x="1545391" y="2698474"/>
              <a:ext cx="1588168" cy="7922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1037"/>
            <p:cNvSpPr>
              <a:spLocks noChangeShapeType="1"/>
            </p:cNvSpPr>
            <p:nvPr/>
          </p:nvSpPr>
          <p:spPr bwMode="auto">
            <a:xfrm>
              <a:off x="1545391" y="3429801"/>
              <a:ext cx="1529347" cy="4266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038"/>
            <p:cNvSpPr>
              <a:spLocks noChangeShapeType="1"/>
            </p:cNvSpPr>
            <p:nvPr/>
          </p:nvSpPr>
          <p:spPr bwMode="auto">
            <a:xfrm flipV="1">
              <a:off x="1545391" y="4587735"/>
              <a:ext cx="1731209" cy="7922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039"/>
            <p:cNvSpPr>
              <a:spLocks noChangeShapeType="1"/>
            </p:cNvSpPr>
            <p:nvPr/>
          </p:nvSpPr>
          <p:spPr bwMode="auto">
            <a:xfrm flipV="1">
              <a:off x="1545391" y="4770567"/>
              <a:ext cx="1823453" cy="12798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041"/>
            <p:cNvSpPr>
              <a:spLocks noChangeShapeType="1"/>
            </p:cNvSpPr>
            <p:nvPr/>
          </p:nvSpPr>
          <p:spPr bwMode="auto">
            <a:xfrm>
              <a:off x="5092699" y="3978298"/>
              <a:ext cx="34146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1043"/>
            <p:cNvSpPr>
              <a:spLocks noChangeArrowheads="1"/>
            </p:cNvSpPr>
            <p:nvPr/>
          </p:nvSpPr>
          <p:spPr bwMode="auto">
            <a:xfrm>
              <a:off x="3545306" y="5557761"/>
              <a:ext cx="185041" cy="585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endParaRPr lang="en-US" altLang="en-US" sz="3200" b="0" dirty="0">
                <a:latin typeface="Arial" pitchFamily="34" charset="0"/>
              </a:endParaRPr>
            </a:p>
          </p:txBody>
        </p:sp>
        <p:sp>
          <p:nvSpPr>
            <p:cNvPr id="13" name="Oval 1095"/>
            <p:cNvSpPr>
              <a:spLocks noChangeArrowheads="1"/>
            </p:cNvSpPr>
            <p:nvPr/>
          </p:nvSpPr>
          <p:spPr bwMode="auto">
            <a:xfrm>
              <a:off x="3062038" y="2885539"/>
              <a:ext cx="2030662" cy="2117382"/>
            </a:xfrm>
            <a:prstGeom prst="ellipse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096"/>
            <p:cNvSpPr txBox="1">
              <a:spLocks noChangeArrowheads="1"/>
            </p:cNvSpPr>
            <p:nvPr/>
          </p:nvSpPr>
          <p:spPr bwMode="auto">
            <a:xfrm>
              <a:off x="3572042" y="3270574"/>
              <a:ext cx="999959" cy="12846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en-US" sz="4000" b="0" dirty="0">
                  <a:latin typeface="Symbol" pitchFamily="18" charset="2"/>
                </a:rPr>
                <a:t>S</a:t>
              </a:r>
            </a:p>
          </p:txBody>
        </p:sp>
        <p:sp>
          <p:nvSpPr>
            <p:cNvPr id="15" name="Oval 1097"/>
            <p:cNvSpPr>
              <a:spLocks noChangeArrowheads="1"/>
            </p:cNvSpPr>
            <p:nvPr/>
          </p:nvSpPr>
          <p:spPr bwMode="auto">
            <a:xfrm>
              <a:off x="2015959" y="2820362"/>
              <a:ext cx="529389" cy="548495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en-US" sz="1000" b="0" dirty="0"/>
                <a:t>w</a:t>
              </a:r>
              <a:r>
                <a:rPr lang="en-US" altLang="en-US" sz="1000" b="0" baseline="-25000" dirty="0"/>
                <a:t>1</a:t>
              </a:r>
            </a:p>
          </p:txBody>
        </p:sp>
        <p:sp>
          <p:nvSpPr>
            <p:cNvPr id="16" name="Oval 1098"/>
            <p:cNvSpPr>
              <a:spLocks noChangeArrowheads="1"/>
            </p:cNvSpPr>
            <p:nvPr/>
          </p:nvSpPr>
          <p:spPr bwMode="auto">
            <a:xfrm>
              <a:off x="2015959" y="3307912"/>
              <a:ext cx="529389" cy="548495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en-US" sz="1000" b="0"/>
                <a:t>w</a:t>
              </a:r>
              <a:r>
                <a:rPr lang="en-US" altLang="en-US" sz="1000" b="0" baseline="-25000"/>
                <a:t>2</a:t>
              </a:r>
            </a:p>
          </p:txBody>
        </p:sp>
        <p:sp>
          <p:nvSpPr>
            <p:cNvPr id="17" name="Oval 1099"/>
            <p:cNvSpPr>
              <a:spLocks noChangeArrowheads="1"/>
            </p:cNvSpPr>
            <p:nvPr/>
          </p:nvSpPr>
          <p:spPr bwMode="auto">
            <a:xfrm>
              <a:off x="2015959" y="4709624"/>
              <a:ext cx="529389" cy="548495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en-US" sz="1000" b="0" dirty="0" err="1" smtClean="0"/>
                <a:t>w</a:t>
              </a:r>
              <a:r>
                <a:rPr lang="en-US" altLang="en-US" sz="1000" baseline="-25000" dirty="0" err="1"/>
                <a:t>D</a:t>
              </a:r>
              <a:endParaRPr lang="en-US" altLang="en-US" sz="1000" b="0" baseline="-25000" dirty="0"/>
            </a:p>
          </p:txBody>
        </p:sp>
        <p:sp>
          <p:nvSpPr>
            <p:cNvPr id="18" name="Oval 1100"/>
            <p:cNvSpPr>
              <a:spLocks noChangeArrowheads="1"/>
            </p:cNvSpPr>
            <p:nvPr/>
          </p:nvSpPr>
          <p:spPr bwMode="auto">
            <a:xfrm>
              <a:off x="2015959" y="5197176"/>
              <a:ext cx="529389" cy="548495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en-US" sz="1000" b="0"/>
                <a:t>b</a:t>
              </a:r>
              <a:endParaRPr lang="en-US" altLang="en-US" sz="1000" b="0" baseline="-25000"/>
            </a:p>
          </p:txBody>
        </p:sp>
        <p:pic>
          <p:nvPicPr>
            <p:cNvPr id="1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7246" y="3381670"/>
              <a:ext cx="2955264" cy="13888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Rectangle 19"/>
            <p:cNvSpPr/>
            <p:nvPr/>
          </p:nvSpPr>
          <p:spPr>
            <a:xfrm>
              <a:off x="5182091" y="5187913"/>
              <a:ext cx="326832" cy="8378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sz="24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981200" y="2057400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7010400" y="1932861"/>
            <a:ext cx="981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P(Y|X)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895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 1: Soft decisions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6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258100"/>
            <a:ext cx="3361655" cy="3155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4800600" cy="2148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215885"/>
            <a:ext cx="4724400" cy="1429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25015"/>
            <a:ext cx="4724400" cy="1590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3625015"/>
            <a:ext cx="4724400" cy="29281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2795" y="1372699"/>
            <a:ext cx="4724400" cy="2147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589" y="1371600"/>
            <a:ext cx="1799392" cy="179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618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“</a:t>
            </a:r>
            <a:r>
              <a:rPr lang="en-US" dirty="0" err="1" smtClean="0"/>
              <a:t>HaHa</a:t>
            </a:r>
            <a:r>
              <a:rPr lang="en-US" dirty="0" smtClean="0"/>
              <a:t>” machine: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U-Turn Arrow 10"/>
          <p:cNvSpPr/>
          <p:nvPr/>
        </p:nvSpPr>
        <p:spPr>
          <a:xfrm rot="5400000" flipV="1">
            <a:off x="1644476" y="2826941"/>
            <a:ext cx="443484" cy="836835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U-Turn Arrow 9"/>
          <p:cNvSpPr/>
          <p:nvPr/>
        </p:nvSpPr>
        <p:spPr>
          <a:xfrm rot="5400000">
            <a:off x="5627370" y="2854421"/>
            <a:ext cx="443484" cy="87782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 2: Modular decisions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7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57400" y="2590800"/>
            <a:ext cx="11430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H</a:t>
            </a:r>
            <a:endParaRPr 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4495800" y="2590800"/>
            <a:ext cx="11430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8" name="Curved Down Arrow 7"/>
          <p:cNvSpPr/>
          <p:nvPr/>
        </p:nvSpPr>
        <p:spPr>
          <a:xfrm>
            <a:off x="3131247" y="2400300"/>
            <a:ext cx="1447800" cy="3810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Down Arrow 8"/>
          <p:cNvSpPr/>
          <p:nvPr/>
        </p:nvSpPr>
        <p:spPr>
          <a:xfrm rot="10800000">
            <a:off x="3072225" y="3467100"/>
            <a:ext cx="1447800" cy="3810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7918" y="255048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0.8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14400" y="296107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81703" y="339743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0.6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00800" y="297839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0.3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415188" y="2787896"/>
            <a:ext cx="167640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384" y="4342296"/>
            <a:ext cx="1427203" cy="2002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941541" y="2455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5638800" y="2787896"/>
            <a:ext cx="167640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162594" y="24119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112" y="4114800"/>
            <a:ext cx="4572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951627" y="4258330"/>
            <a:ext cx="52017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Combine </a:t>
            </a:r>
            <a:r>
              <a:rPr lang="en-US" sz="2800" dirty="0" err="1" smtClean="0"/>
              <a:t>Proba</a:t>
            </a:r>
            <a:r>
              <a:rPr lang="en-US" sz="2800" dirty="0" smtClean="0"/>
              <a:t>(H |      ) coming from the handwriting recognizer</a:t>
            </a:r>
          </a:p>
          <a:p>
            <a:r>
              <a:rPr lang="en-US" sz="2800" dirty="0" smtClean="0"/>
              <a:t>with the current state in the </a:t>
            </a:r>
            <a:r>
              <a:rPr lang="en-US" sz="2800" dirty="0"/>
              <a:t>“</a:t>
            </a:r>
            <a:r>
              <a:rPr lang="en-US" sz="2800" dirty="0" err="1"/>
              <a:t>HaHa</a:t>
            </a:r>
            <a:r>
              <a:rPr lang="en-US" sz="2800" dirty="0"/>
              <a:t>” </a:t>
            </a:r>
            <a:r>
              <a:rPr lang="en-US" sz="2800" dirty="0" smtClean="0"/>
              <a:t>machine, which provides a “prior” </a:t>
            </a:r>
            <a:r>
              <a:rPr lang="en-US" sz="2800" dirty="0" err="1" smtClean="0"/>
              <a:t>Proba</a:t>
            </a:r>
            <a:r>
              <a:rPr lang="en-US" sz="2800" dirty="0" smtClean="0"/>
              <a:t>(H | previous state).</a:t>
            </a:r>
            <a:endParaRPr lang="en-US" sz="2800" dirty="0"/>
          </a:p>
        </p:txBody>
      </p:sp>
      <p:sp>
        <p:nvSpPr>
          <p:cNvPr id="21" name="Rectangle 20"/>
          <p:cNvSpPr/>
          <p:nvPr/>
        </p:nvSpPr>
        <p:spPr>
          <a:xfrm>
            <a:off x="902537" y="6381988"/>
            <a:ext cx="135005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Photo: </a:t>
            </a:r>
            <a:r>
              <a:rPr lang="en-US" sz="1000" dirty="0" err="1" smtClean="0">
                <a:solidFill>
                  <a:schemeClr val="bg1">
                    <a:lumMod val="75000"/>
                  </a:schemeClr>
                </a:solidFill>
              </a:rPr>
              <a:t>Bravel’s</a:t>
            </a:r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 bucket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04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86" name="Rectangle 38"/>
          <p:cNvSpPr>
            <a:spLocks noGrp="1" noChangeArrowheads="1"/>
          </p:cNvSpPr>
          <p:nvPr>
            <p:ph type="title"/>
          </p:nvPr>
        </p:nvSpPr>
        <p:spPr>
          <a:xfrm>
            <a:off x="927100" y="228600"/>
            <a:ext cx="7772400" cy="1143000"/>
          </a:xfrm>
        </p:spPr>
        <p:txBody>
          <a:bodyPr/>
          <a:lstStyle/>
          <a:p>
            <a:r>
              <a:rPr lang="en-US" dirty="0"/>
              <a:t>Benefit </a:t>
            </a:r>
            <a:r>
              <a:rPr lang="en-US" dirty="0" smtClean="0"/>
              <a:t>3: Flexible </a:t>
            </a:r>
            <a:r>
              <a:rPr lang="en-US" dirty="0"/>
              <a:t>decisions</a:t>
            </a:r>
            <a:endParaRPr lang="en-US" altLang="en-US" dirty="0"/>
          </a:p>
        </p:txBody>
      </p:sp>
      <p:sp>
        <p:nvSpPr>
          <p:cNvPr id="258087" name="Oval 39"/>
          <p:cNvSpPr>
            <a:spLocks noChangeArrowheads="1"/>
          </p:cNvSpPr>
          <p:nvPr/>
        </p:nvSpPr>
        <p:spPr bwMode="auto">
          <a:xfrm>
            <a:off x="4323086" y="5607452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088" name="Oval 40"/>
          <p:cNvSpPr>
            <a:spLocks noChangeArrowheads="1"/>
          </p:cNvSpPr>
          <p:nvPr/>
        </p:nvSpPr>
        <p:spPr bwMode="auto">
          <a:xfrm>
            <a:off x="4170686" y="5388377"/>
            <a:ext cx="103187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089" name="Oval 41"/>
          <p:cNvSpPr>
            <a:spLocks noChangeArrowheads="1"/>
          </p:cNvSpPr>
          <p:nvPr/>
        </p:nvSpPr>
        <p:spPr bwMode="auto">
          <a:xfrm>
            <a:off x="4956498" y="5389964"/>
            <a:ext cx="100013" cy="96838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090" name="Oval 42"/>
          <p:cNvSpPr>
            <a:spLocks noChangeArrowheads="1"/>
          </p:cNvSpPr>
          <p:nvPr/>
        </p:nvSpPr>
        <p:spPr bwMode="auto">
          <a:xfrm>
            <a:off x="3927798" y="5356627"/>
            <a:ext cx="100013" cy="98425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091" name="Oval 43"/>
          <p:cNvSpPr>
            <a:spLocks noChangeArrowheads="1"/>
          </p:cNvSpPr>
          <p:nvPr/>
        </p:nvSpPr>
        <p:spPr bwMode="auto">
          <a:xfrm>
            <a:off x="3484886" y="4735914"/>
            <a:ext cx="101600" cy="96838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092" name="Oval 44"/>
          <p:cNvSpPr>
            <a:spLocks noChangeArrowheads="1"/>
          </p:cNvSpPr>
          <p:nvPr/>
        </p:nvSpPr>
        <p:spPr bwMode="auto">
          <a:xfrm>
            <a:off x="4451673" y="4677373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093" name="Oval 45"/>
          <p:cNvSpPr>
            <a:spLocks noChangeArrowheads="1"/>
          </p:cNvSpPr>
          <p:nvPr/>
        </p:nvSpPr>
        <p:spPr bwMode="auto">
          <a:xfrm>
            <a:off x="5170811" y="4839102"/>
            <a:ext cx="103187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094" name="Oval 46"/>
          <p:cNvSpPr>
            <a:spLocks noChangeArrowheads="1"/>
          </p:cNvSpPr>
          <p:nvPr/>
        </p:nvSpPr>
        <p:spPr bwMode="auto">
          <a:xfrm>
            <a:off x="4924748" y="4151714"/>
            <a:ext cx="101600" cy="96838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095" name="Oval 47"/>
          <p:cNvSpPr>
            <a:spLocks noChangeArrowheads="1"/>
          </p:cNvSpPr>
          <p:nvPr/>
        </p:nvSpPr>
        <p:spPr bwMode="auto">
          <a:xfrm>
            <a:off x="4572323" y="4643839"/>
            <a:ext cx="101600" cy="96838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096" name="Freeform 48"/>
          <p:cNvSpPr>
            <a:spLocks/>
          </p:cNvSpPr>
          <p:nvPr/>
        </p:nvSpPr>
        <p:spPr bwMode="auto">
          <a:xfrm flipV="1">
            <a:off x="4431035" y="4739285"/>
            <a:ext cx="128588" cy="117475"/>
          </a:xfrm>
          <a:custGeom>
            <a:avLst/>
            <a:gdLst>
              <a:gd name="T0" fmla="*/ 0 w 69"/>
              <a:gd name="T1" fmla="*/ 41 h 65"/>
              <a:gd name="T2" fmla="*/ 26 w 69"/>
              <a:gd name="T3" fmla="*/ 41 h 65"/>
              <a:gd name="T4" fmla="*/ 35 w 69"/>
              <a:gd name="T5" fmla="*/ 65 h 65"/>
              <a:gd name="T6" fmla="*/ 43 w 69"/>
              <a:gd name="T7" fmla="*/ 41 h 65"/>
              <a:gd name="T8" fmla="*/ 69 w 69"/>
              <a:gd name="T9" fmla="*/ 41 h 65"/>
              <a:gd name="T10" fmla="*/ 48 w 69"/>
              <a:gd name="T11" fmla="*/ 25 h 65"/>
              <a:gd name="T12" fmla="*/ 56 w 69"/>
              <a:gd name="T13" fmla="*/ 0 h 65"/>
              <a:gd name="T14" fmla="*/ 35 w 69"/>
              <a:gd name="T15" fmla="*/ 15 h 65"/>
              <a:gd name="T16" fmla="*/ 13 w 69"/>
              <a:gd name="T17" fmla="*/ 0 h 65"/>
              <a:gd name="T18" fmla="*/ 21 w 69"/>
              <a:gd name="T19" fmla="*/ 25 h 65"/>
              <a:gd name="T20" fmla="*/ 0 w 69"/>
              <a:gd name="T21" fmla="*/ 4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" h="65">
                <a:moveTo>
                  <a:pt x="0" y="41"/>
                </a:moveTo>
                <a:lnTo>
                  <a:pt x="26" y="41"/>
                </a:lnTo>
                <a:lnTo>
                  <a:pt x="35" y="65"/>
                </a:lnTo>
                <a:lnTo>
                  <a:pt x="43" y="41"/>
                </a:lnTo>
                <a:lnTo>
                  <a:pt x="69" y="41"/>
                </a:lnTo>
                <a:lnTo>
                  <a:pt x="48" y="25"/>
                </a:lnTo>
                <a:lnTo>
                  <a:pt x="56" y="0"/>
                </a:lnTo>
                <a:lnTo>
                  <a:pt x="35" y="15"/>
                </a:lnTo>
                <a:lnTo>
                  <a:pt x="13" y="0"/>
                </a:lnTo>
                <a:lnTo>
                  <a:pt x="21" y="25"/>
                </a:lnTo>
                <a:lnTo>
                  <a:pt x="0" y="41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99" name="Freeform 51"/>
          <p:cNvSpPr>
            <a:spLocks/>
          </p:cNvSpPr>
          <p:nvPr/>
        </p:nvSpPr>
        <p:spPr bwMode="auto">
          <a:xfrm flipV="1">
            <a:off x="4822851" y="4410956"/>
            <a:ext cx="128588" cy="115888"/>
          </a:xfrm>
          <a:custGeom>
            <a:avLst/>
            <a:gdLst>
              <a:gd name="T0" fmla="*/ 0 w 69"/>
              <a:gd name="T1" fmla="*/ 40 h 65"/>
              <a:gd name="T2" fmla="*/ 26 w 69"/>
              <a:gd name="T3" fmla="*/ 40 h 65"/>
              <a:gd name="T4" fmla="*/ 35 w 69"/>
              <a:gd name="T5" fmla="*/ 65 h 65"/>
              <a:gd name="T6" fmla="*/ 43 w 69"/>
              <a:gd name="T7" fmla="*/ 40 h 65"/>
              <a:gd name="T8" fmla="*/ 69 w 69"/>
              <a:gd name="T9" fmla="*/ 40 h 65"/>
              <a:gd name="T10" fmla="*/ 48 w 69"/>
              <a:gd name="T11" fmla="*/ 25 h 65"/>
              <a:gd name="T12" fmla="*/ 56 w 69"/>
              <a:gd name="T13" fmla="*/ 0 h 65"/>
              <a:gd name="T14" fmla="*/ 35 w 69"/>
              <a:gd name="T15" fmla="*/ 15 h 65"/>
              <a:gd name="T16" fmla="*/ 13 w 69"/>
              <a:gd name="T17" fmla="*/ 0 h 65"/>
              <a:gd name="T18" fmla="*/ 21 w 69"/>
              <a:gd name="T19" fmla="*/ 25 h 65"/>
              <a:gd name="T20" fmla="*/ 0 w 69"/>
              <a:gd name="T21" fmla="*/ 4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" h="65">
                <a:moveTo>
                  <a:pt x="0" y="40"/>
                </a:moveTo>
                <a:lnTo>
                  <a:pt x="26" y="40"/>
                </a:lnTo>
                <a:lnTo>
                  <a:pt x="35" y="65"/>
                </a:lnTo>
                <a:lnTo>
                  <a:pt x="43" y="40"/>
                </a:lnTo>
                <a:lnTo>
                  <a:pt x="69" y="40"/>
                </a:lnTo>
                <a:lnTo>
                  <a:pt x="48" y="25"/>
                </a:lnTo>
                <a:lnTo>
                  <a:pt x="56" y="0"/>
                </a:lnTo>
                <a:lnTo>
                  <a:pt x="35" y="15"/>
                </a:lnTo>
                <a:lnTo>
                  <a:pt x="13" y="0"/>
                </a:lnTo>
                <a:lnTo>
                  <a:pt x="21" y="25"/>
                </a:lnTo>
                <a:lnTo>
                  <a:pt x="0" y="40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00" name="Freeform 52"/>
          <p:cNvSpPr>
            <a:spLocks/>
          </p:cNvSpPr>
          <p:nvPr/>
        </p:nvSpPr>
        <p:spPr bwMode="auto">
          <a:xfrm flipV="1">
            <a:off x="4607248" y="4434485"/>
            <a:ext cx="127000" cy="117475"/>
          </a:xfrm>
          <a:custGeom>
            <a:avLst/>
            <a:gdLst>
              <a:gd name="T0" fmla="*/ 0 w 68"/>
              <a:gd name="T1" fmla="*/ 40 h 65"/>
              <a:gd name="T2" fmla="*/ 26 w 68"/>
              <a:gd name="T3" fmla="*/ 40 h 65"/>
              <a:gd name="T4" fmla="*/ 34 w 68"/>
              <a:gd name="T5" fmla="*/ 65 h 65"/>
              <a:gd name="T6" fmla="*/ 42 w 68"/>
              <a:gd name="T7" fmla="*/ 40 h 65"/>
              <a:gd name="T8" fmla="*/ 68 w 68"/>
              <a:gd name="T9" fmla="*/ 40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0"/>
                </a:moveTo>
                <a:lnTo>
                  <a:pt x="26" y="40"/>
                </a:lnTo>
                <a:lnTo>
                  <a:pt x="34" y="65"/>
                </a:lnTo>
                <a:lnTo>
                  <a:pt x="42" y="40"/>
                </a:lnTo>
                <a:lnTo>
                  <a:pt x="68" y="40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0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01" name="Freeform 53"/>
          <p:cNvSpPr>
            <a:spLocks/>
          </p:cNvSpPr>
          <p:nvPr/>
        </p:nvSpPr>
        <p:spPr bwMode="auto">
          <a:xfrm flipV="1">
            <a:off x="4696148" y="4037610"/>
            <a:ext cx="127000" cy="117475"/>
          </a:xfrm>
          <a:custGeom>
            <a:avLst/>
            <a:gdLst>
              <a:gd name="T0" fmla="*/ 0 w 68"/>
              <a:gd name="T1" fmla="*/ 41 h 65"/>
              <a:gd name="T2" fmla="*/ 26 w 68"/>
              <a:gd name="T3" fmla="*/ 41 h 65"/>
              <a:gd name="T4" fmla="*/ 34 w 68"/>
              <a:gd name="T5" fmla="*/ 65 h 65"/>
              <a:gd name="T6" fmla="*/ 42 w 68"/>
              <a:gd name="T7" fmla="*/ 41 h 65"/>
              <a:gd name="T8" fmla="*/ 68 w 68"/>
              <a:gd name="T9" fmla="*/ 41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1"/>
                </a:moveTo>
                <a:lnTo>
                  <a:pt x="26" y="41"/>
                </a:lnTo>
                <a:lnTo>
                  <a:pt x="34" y="65"/>
                </a:lnTo>
                <a:lnTo>
                  <a:pt x="42" y="41"/>
                </a:lnTo>
                <a:lnTo>
                  <a:pt x="68" y="41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1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07" name="Line 59"/>
          <p:cNvSpPr>
            <a:spLocks noChangeShapeType="1"/>
          </p:cNvSpPr>
          <p:nvPr/>
        </p:nvSpPr>
        <p:spPr bwMode="auto">
          <a:xfrm>
            <a:off x="2718123" y="6253760"/>
            <a:ext cx="3532187" cy="0"/>
          </a:xfrm>
          <a:prstGeom prst="line">
            <a:avLst/>
          </a:prstGeom>
          <a:noFill/>
          <a:ln w="27051" cap="rnd">
            <a:solidFill>
              <a:srgbClr val="00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08" name="Line 60"/>
          <p:cNvSpPr>
            <a:spLocks noChangeShapeType="1"/>
          </p:cNvSpPr>
          <p:nvPr/>
        </p:nvSpPr>
        <p:spPr bwMode="auto">
          <a:xfrm flipV="1">
            <a:off x="2718123" y="2856510"/>
            <a:ext cx="1587" cy="3397250"/>
          </a:xfrm>
          <a:prstGeom prst="line">
            <a:avLst/>
          </a:prstGeom>
          <a:noFill/>
          <a:ln w="269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09" name="Freeform 61"/>
          <p:cNvSpPr>
            <a:spLocks/>
          </p:cNvSpPr>
          <p:nvPr/>
        </p:nvSpPr>
        <p:spPr bwMode="auto">
          <a:xfrm flipV="1">
            <a:off x="2676848" y="2786660"/>
            <a:ext cx="84137" cy="107950"/>
          </a:xfrm>
          <a:custGeom>
            <a:avLst/>
            <a:gdLst>
              <a:gd name="T0" fmla="*/ 0 w 45"/>
              <a:gd name="T1" fmla="*/ 0 h 60"/>
              <a:gd name="T2" fmla="*/ 22 w 45"/>
              <a:gd name="T3" fmla="*/ 60 h 60"/>
              <a:gd name="T4" fmla="*/ 45 w 45"/>
              <a:gd name="T5" fmla="*/ 0 h 60"/>
              <a:gd name="T6" fmla="*/ 22 w 45"/>
              <a:gd name="T7" fmla="*/ 21 h 60"/>
              <a:gd name="T8" fmla="*/ 0 w 45"/>
              <a:gd name="T9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60">
                <a:moveTo>
                  <a:pt x="0" y="0"/>
                </a:moveTo>
                <a:lnTo>
                  <a:pt x="22" y="60"/>
                </a:lnTo>
                <a:lnTo>
                  <a:pt x="45" y="0"/>
                </a:lnTo>
                <a:lnTo>
                  <a:pt x="22" y="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110" name="Text Box 62"/>
          <p:cNvSpPr txBox="1">
            <a:spLocks noChangeArrowheads="1"/>
          </p:cNvSpPr>
          <p:nvPr/>
        </p:nvSpPr>
        <p:spPr bwMode="auto">
          <a:xfrm>
            <a:off x="5701035" y="6309323"/>
            <a:ext cx="690563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latin typeface="Arial" pitchFamily="34" charset="0"/>
              </a:rPr>
              <a:t>x</a:t>
            </a:r>
            <a:r>
              <a:rPr lang="en-US" altLang="en-US" sz="2000" baseline="-25000" dirty="0">
                <a:latin typeface="Arial" pitchFamily="34" charset="0"/>
              </a:rPr>
              <a:t>1</a:t>
            </a:r>
          </a:p>
        </p:txBody>
      </p:sp>
      <p:sp>
        <p:nvSpPr>
          <p:cNvPr id="258111" name="Text Box 63"/>
          <p:cNvSpPr txBox="1">
            <a:spLocks noChangeArrowheads="1"/>
          </p:cNvSpPr>
          <p:nvPr/>
        </p:nvSpPr>
        <p:spPr bwMode="auto">
          <a:xfrm>
            <a:off x="2133600" y="2740025"/>
            <a:ext cx="447675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latin typeface="Arial" pitchFamily="34" charset="0"/>
              </a:rPr>
              <a:t>x</a:t>
            </a:r>
            <a:r>
              <a:rPr lang="en-US" altLang="en-US" sz="2000" baseline="-25000" dirty="0">
                <a:latin typeface="Arial" pitchFamily="34" charset="0"/>
              </a:rPr>
              <a:t>2</a:t>
            </a:r>
          </a:p>
        </p:txBody>
      </p:sp>
      <p:sp>
        <p:nvSpPr>
          <p:cNvPr id="258112" name="Line 64"/>
          <p:cNvSpPr>
            <a:spLocks noChangeShapeType="1"/>
          </p:cNvSpPr>
          <p:nvPr/>
        </p:nvSpPr>
        <p:spPr bwMode="auto">
          <a:xfrm>
            <a:off x="3454723" y="2900960"/>
            <a:ext cx="2049462" cy="332105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8113" name="Oval 65"/>
          <p:cNvSpPr>
            <a:spLocks noChangeArrowheads="1"/>
          </p:cNvSpPr>
          <p:nvPr/>
        </p:nvSpPr>
        <p:spPr bwMode="auto">
          <a:xfrm>
            <a:off x="3696023" y="5013727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114" name="Oval 66"/>
          <p:cNvSpPr>
            <a:spLocks noChangeArrowheads="1"/>
          </p:cNvSpPr>
          <p:nvPr/>
        </p:nvSpPr>
        <p:spPr bwMode="auto">
          <a:xfrm>
            <a:off x="4577086" y="5064527"/>
            <a:ext cx="100012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115" name="Oval 67"/>
          <p:cNvSpPr>
            <a:spLocks noChangeArrowheads="1"/>
          </p:cNvSpPr>
          <p:nvPr/>
        </p:nvSpPr>
        <p:spPr bwMode="auto">
          <a:xfrm>
            <a:off x="4231011" y="3951689"/>
            <a:ext cx="100012" cy="98425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118" name="Oval 70"/>
          <p:cNvSpPr>
            <a:spLocks noChangeArrowheads="1"/>
          </p:cNvSpPr>
          <p:nvPr/>
        </p:nvSpPr>
        <p:spPr bwMode="auto">
          <a:xfrm>
            <a:off x="4734248" y="4486677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8</a:t>
            </a:fld>
            <a:endParaRPr lang="en-US"/>
          </a:p>
        </p:txBody>
      </p:sp>
      <p:sp>
        <p:nvSpPr>
          <p:cNvPr id="72" name="Rectangle 177"/>
          <p:cNvSpPr>
            <a:spLocks noChangeArrowheads="1"/>
          </p:cNvSpPr>
          <p:nvPr/>
        </p:nvSpPr>
        <p:spPr bwMode="auto">
          <a:xfrm rot="3511855">
            <a:off x="2740026" y="3921787"/>
            <a:ext cx="3584575" cy="543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dirty="0" err="1">
                <a:latin typeface="Arial" pitchFamily="34" charset="0"/>
              </a:rPr>
              <a:t>S</a:t>
            </a:r>
            <a:r>
              <a:rPr lang="en-US" altLang="en-US" sz="4400" baseline="-25000" dirty="0" err="1">
                <a:latin typeface="Arial" pitchFamily="34" charset="0"/>
                <a:sym typeface="Symbol"/>
              </a:rPr>
              <a:t></a:t>
            </a:r>
            <a:r>
              <a:rPr lang="en-US" altLang="en-US" sz="2400" dirty="0" err="1">
                <a:latin typeface="Arial" pitchFamily="34" charset="0"/>
              </a:rPr>
              <a:t>f</a:t>
            </a:r>
            <a:r>
              <a:rPr lang="en-US" altLang="en-US" sz="2400" dirty="0">
                <a:latin typeface="Arial" pitchFamily="34" charset="0"/>
              </a:rPr>
              <a:t>(</a:t>
            </a:r>
            <a:r>
              <a:rPr lang="en-US" altLang="en-US" sz="2400" b="1" dirty="0" smtClean="0">
                <a:latin typeface="Arial" pitchFamily="34" charset="0"/>
              </a:rPr>
              <a:t>x</a:t>
            </a:r>
            <a:r>
              <a:rPr lang="en-US" altLang="en-US" sz="2400" b="0" dirty="0">
                <a:latin typeface="Arial" pitchFamily="34" charset="0"/>
              </a:rPr>
              <a:t>) = 0</a:t>
            </a:r>
          </a:p>
        </p:txBody>
      </p:sp>
      <p:sp>
        <p:nvSpPr>
          <p:cNvPr id="73" name="Text Box 178"/>
          <p:cNvSpPr txBox="1">
            <a:spLocks noChangeArrowheads="1"/>
          </p:cNvSpPr>
          <p:nvPr/>
        </p:nvSpPr>
        <p:spPr bwMode="auto">
          <a:xfrm>
            <a:off x="2722885" y="5782273"/>
            <a:ext cx="1523174" cy="543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 err="1">
                <a:latin typeface="Arial" pitchFamily="34" charset="0"/>
              </a:rPr>
              <a:t>S</a:t>
            </a:r>
            <a:r>
              <a:rPr lang="en-US" altLang="en-US" sz="4400" baseline="-25000" dirty="0" err="1">
                <a:latin typeface="Arial" pitchFamily="34" charset="0"/>
                <a:sym typeface="Symbol"/>
              </a:rPr>
              <a:t></a:t>
            </a:r>
            <a:r>
              <a:rPr lang="en-US" altLang="en-US" sz="2400" dirty="0" err="1">
                <a:latin typeface="Arial" pitchFamily="34" charset="0"/>
              </a:rPr>
              <a:t>f</a:t>
            </a:r>
            <a:r>
              <a:rPr lang="en-US" altLang="en-US" sz="2400" dirty="0">
                <a:latin typeface="Arial" pitchFamily="34" charset="0"/>
              </a:rPr>
              <a:t>(</a:t>
            </a:r>
            <a:r>
              <a:rPr lang="en-US" altLang="en-US" sz="2400" b="1" dirty="0" smtClean="0">
                <a:latin typeface="Arial" pitchFamily="34" charset="0"/>
              </a:rPr>
              <a:t>x</a:t>
            </a:r>
            <a:r>
              <a:rPr lang="en-US" altLang="en-US" sz="2400" b="0" dirty="0">
                <a:latin typeface="Arial" pitchFamily="34" charset="0"/>
              </a:rPr>
              <a:t>) </a:t>
            </a:r>
            <a:r>
              <a:rPr lang="en-US" altLang="en-US" sz="2400" b="0" dirty="0" smtClean="0">
                <a:latin typeface="Arial" pitchFamily="34" charset="0"/>
              </a:rPr>
              <a:t>&lt; </a:t>
            </a:r>
            <a:r>
              <a:rPr lang="en-US" altLang="en-US" sz="2400" b="0" dirty="0">
                <a:latin typeface="Arial" pitchFamily="34" charset="0"/>
              </a:rPr>
              <a:t>0</a:t>
            </a:r>
          </a:p>
        </p:txBody>
      </p:sp>
      <p:sp>
        <p:nvSpPr>
          <p:cNvPr id="74" name="Text Box 179"/>
          <p:cNvSpPr txBox="1">
            <a:spLocks noChangeArrowheads="1"/>
          </p:cNvSpPr>
          <p:nvPr/>
        </p:nvSpPr>
        <p:spPr bwMode="auto">
          <a:xfrm>
            <a:off x="4981317" y="2740025"/>
            <a:ext cx="1523174" cy="543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0" dirty="0" err="1" smtClean="0">
                <a:latin typeface="Arial" pitchFamily="34" charset="0"/>
              </a:rPr>
              <a:t>S</a:t>
            </a:r>
            <a:r>
              <a:rPr lang="en-US" altLang="en-US" sz="4400" b="0" baseline="-25000" dirty="0" err="1" smtClean="0">
                <a:latin typeface="Arial" pitchFamily="34" charset="0"/>
                <a:sym typeface="Symbol"/>
              </a:rPr>
              <a:t></a:t>
            </a:r>
            <a:r>
              <a:rPr lang="en-US" altLang="en-US" sz="2400" b="0" dirty="0" err="1" smtClean="0">
                <a:latin typeface="Arial" pitchFamily="34" charset="0"/>
              </a:rPr>
              <a:t>f</a:t>
            </a:r>
            <a:r>
              <a:rPr lang="en-US" altLang="en-US" sz="2400" b="0" dirty="0" smtClean="0">
                <a:latin typeface="Arial" pitchFamily="34" charset="0"/>
              </a:rPr>
              <a:t>(</a:t>
            </a:r>
            <a:r>
              <a:rPr lang="en-US" altLang="en-US" sz="2400" b="1" dirty="0" smtClean="0">
                <a:latin typeface="Arial" pitchFamily="34" charset="0"/>
              </a:rPr>
              <a:t>x</a:t>
            </a:r>
            <a:r>
              <a:rPr lang="en-US" altLang="en-US" sz="2400" b="0" dirty="0">
                <a:latin typeface="Arial" pitchFamily="34" charset="0"/>
              </a:rPr>
              <a:t>) </a:t>
            </a:r>
            <a:r>
              <a:rPr lang="en-US" altLang="en-US" sz="2400" b="0" dirty="0" smtClean="0">
                <a:latin typeface="Arial" pitchFamily="34" charset="0"/>
              </a:rPr>
              <a:t>&gt; </a:t>
            </a:r>
            <a:r>
              <a:rPr lang="en-US" altLang="en-US" sz="2400" b="0" dirty="0">
                <a:latin typeface="Arial" pitchFamily="34" charset="0"/>
              </a:rPr>
              <a:t>0</a:t>
            </a:r>
          </a:p>
        </p:txBody>
      </p:sp>
      <p:sp>
        <p:nvSpPr>
          <p:cNvPr id="78" name="Oval 39"/>
          <p:cNvSpPr>
            <a:spLocks noChangeArrowheads="1"/>
          </p:cNvSpPr>
          <p:nvPr/>
        </p:nvSpPr>
        <p:spPr bwMode="auto">
          <a:xfrm>
            <a:off x="3977804" y="4784333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" name="Oval 39"/>
          <p:cNvSpPr>
            <a:spLocks noChangeArrowheads="1"/>
          </p:cNvSpPr>
          <p:nvPr/>
        </p:nvSpPr>
        <p:spPr bwMode="auto">
          <a:xfrm>
            <a:off x="3544114" y="5485214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" name="Oval 39"/>
          <p:cNvSpPr>
            <a:spLocks noChangeArrowheads="1"/>
          </p:cNvSpPr>
          <p:nvPr/>
        </p:nvSpPr>
        <p:spPr bwMode="auto">
          <a:xfrm>
            <a:off x="4109263" y="5759852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" name="Oval 39"/>
          <p:cNvSpPr>
            <a:spLocks noChangeArrowheads="1"/>
          </p:cNvSpPr>
          <p:nvPr/>
        </p:nvSpPr>
        <p:spPr bwMode="auto">
          <a:xfrm>
            <a:off x="3927798" y="4628954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" name="Oval 39"/>
          <p:cNvSpPr>
            <a:spLocks noChangeArrowheads="1"/>
          </p:cNvSpPr>
          <p:nvPr/>
        </p:nvSpPr>
        <p:spPr bwMode="auto">
          <a:xfrm>
            <a:off x="4007663" y="4856760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" name="Oval 39"/>
          <p:cNvSpPr>
            <a:spLocks noChangeArrowheads="1"/>
          </p:cNvSpPr>
          <p:nvPr/>
        </p:nvSpPr>
        <p:spPr bwMode="auto">
          <a:xfrm>
            <a:off x="4281017" y="5308208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" name="Freeform 49"/>
          <p:cNvSpPr>
            <a:spLocks/>
          </p:cNvSpPr>
          <p:nvPr/>
        </p:nvSpPr>
        <p:spPr bwMode="auto">
          <a:xfrm flipV="1">
            <a:off x="5160940" y="4155085"/>
            <a:ext cx="127000" cy="117475"/>
          </a:xfrm>
          <a:custGeom>
            <a:avLst/>
            <a:gdLst>
              <a:gd name="T0" fmla="*/ 0 w 68"/>
              <a:gd name="T1" fmla="*/ 41 h 65"/>
              <a:gd name="T2" fmla="*/ 26 w 68"/>
              <a:gd name="T3" fmla="*/ 41 h 65"/>
              <a:gd name="T4" fmla="*/ 34 w 68"/>
              <a:gd name="T5" fmla="*/ 65 h 65"/>
              <a:gd name="T6" fmla="*/ 42 w 68"/>
              <a:gd name="T7" fmla="*/ 41 h 65"/>
              <a:gd name="T8" fmla="*/ 68 w 68"/>
              <a:gd name="T9" fmla="*/ 41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1"/>
                </a:moveTo>
                <a:lnTo>
                  <a:pt x="26" y="41"/>
                </a:lnTo>
                <a:lnTo>
                  <a:pt x="34" y="65"/>
                </a:lnTo>
                <a:lnTo>
                  <a:pt x="42" y="41"/>
                </a:lnTo>
                <a:lnTo>
                  <a:pt x="68" y="41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1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" name="Freeform 49"/>
          <p:cNvSpPr>
            <a:spLocks/>
          </p:cNvSpPr>
          <p:nvPr/>
        </p:nvSpPr>
        <p:spPr bwMode="auto">
          <a:xfrm flipV="1">
            <a:off x="4472868" y="4131077"/>
            <a:ext cx="127000" cy="117475"/>
          </a:xfrm>
          <a:custGeom>
            <a:avLst/>
            <a:gdLst>
              <a:gd name="T0" fmla="*/ 0 w 68"/>
              <a:gd name="T1" fmla="*/ 41 h 65"/>
              <a:gd name="T2" fmla="*/ 26 w 68"/>
              <a:gd name="T3" fmla="*/ 41 h 65"/>
              <a:gd name="T4" fmla="*/ 34 w 68"/>
              <a:gd name="T5" fmla="*/ 65 h 65"/>
              <a:gd name="T6" fmla="*/ 42 w 68"/>
              <a:gd name="T7" fmla="*/ 41 h 65"/>
              <a:gd name="T8" fmla="*/ 68 w 68"/>
              <a:gd name="T9" fmla="*/ 41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1"/>
                </a:moveTo>
                <a:lnTo>
                  <a:pt x="26" y="41"/>
                </a:lnTo>
                <a:lnTo>
                  <a:pt x="34" y="65"/>
                </a:lnTo>
                <a:lnTo>
                  <a:pt x="42" y="41"/>
                </a:lnTo>
                <a:lnTo>
                  <a:pt x="68" y="41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1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Freeform 49"/>
          <p:cNvSpPr>
            <a:spLocks/>
          </p:cNvSpPr>
          <p:nvPr/>
        </p:nvSpPr>
        <p:spPr bwMode="auto">
          <a:xfrm flipV="1">
            <a:off x="4007663" y="5066252"/>
            <a:ext cx="127000" cy="117475"/>
          </a:xfrm>
          <a:custGeom>
            <a:avLst/>
            <a:gdLst>
              <a:gd name="T0" fmla="*/ 0 w 68"/>
              <a:gd name="T1" fmla="*/ 41 h 65"/>
              <a:gd name="T2" fmla="*/ 26 w 68"/>
              <a:gd name="T3" fmla="*/ 41 h 65"/>
              <a:gd name="T4" fmla="*/ 34 w 68"/>
              <a:gd name="T5" fmla="*/ 65 h 65"/>
              <a:gd name="T6" fmla="*/ 42 w 68"/>
              <a:gd name="T7" fmla="*/ 41 h 65"/>
              <a:gd name="T8" fmla="*/ 68 w 68"/>
              <a:gd name="T9" fmla="*/ 41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1"/>
                </a:moveTo>
                <a:lnTo>
                  <a:pt x="26" y="41"/>
                </a:lnTo>
                <a:lnTo>
                  <a:pt x="34" y="65"/>
                </a:lnTo>
                <a:lnTo>
                  <a:pt x="42" y="41"/>
                </a:lnTo>
                <a:lnTo>
                  <a:pt x="68" y="41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1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" name="Freeform 49"/>
          <p:cNvSpPr>
            <a:spLocks/>
          </p:cNvSpPr>
          <p:nvPr/>
        </p:nvSpPr>
        <p:spPr bwMode="auto">
          <a:xfrm flipV="1">
            <a:off x="4104011" y="4321297"/>
            <a:ext cx="127000" cy="117475"/>
          </a:xfrm>
          <a:custGeom>
            <a:avLst/>
            <a:gdLst>
              <a:gd name="T0" fmla="*/ 0 w 68"/>
              <a:gd name="T1" fmla="*/ 41 h 65"/>
              <a:gd name="T2" fmla="*/ 26 w 68"/>
              <a:gd name="T3" fmla="*/ 41 h 65"/>
              <a:gd name="T4" fmla="*/ 34 w 68"/>
              <a:gd name="T5" fmla="*/ 65 h 65"/>
              <a:gd name="T6" fmla="*/ 42 w 68"/>
              <a:gd name="T7" fmla="*/ 41 h 65"/>
              <a:gd name="T8" fmla="*/ 68 w 68"/>
              <a:gd name="T9" fmla="*/ 41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1"/>
                </a:moveTo>
                <a:lnTo>
                  <a:pt x="26" y="41"/>
                </a:lnTo>
                <a:lnTo>
                  <a:pt x="34" y="65"/>
                </a:lnTo>
                <a:lnTo>
                  <a:pt x="42" y="41"/>
                </a:lnTo>
                <a:lnTo>
                  <a:pt x="68" y="41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1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9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439" y="1219200"/>
            <a:ext cx="1670367" cy="765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Rectangle 92"/>
          <p:cNvSpPr/>
          <p:nvPr/>
        </p:nvSpPr>
        <p:spPr>
          <a:xfrm>
            <a:off x="2457816" y="1347283"/>
            <a:ext cx="618961" cy="44630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dirty="0"/>
              <a:t>f(</a:t>
            </a:r>
            <a:r>
              <a:rPr lang="en-US" altLang="en-US" b="1" dirty="0"/>
              <a:t>x</a:t>
            </a:r>
            <a:r>
              <a:rPr lang="en-US" altLang="en-US" dirty="0"/>
              <a:t>) </a:t>
            </a:r>
            <a:r>
              <a:rPr lang="en-US" altLang="en-US" dirty="0" smtClean="0"/>
              <a:t>	</a:t>
            </a:r>
            <a:endParaRPr lang="en-US" altLang="en-US" sz="1600" dirty="0"/>
          </a:p>
        </p:txBody>
      </p:sp>
      <p:sp>
        <p:nvSpPr>
          <p:cNvPr id="94" name="Rectangle 93"/>
          <p:cNvSpPr/>
          <p:nvPr/>
        </p:nvSpPr>
        <p:spPr>
          <a:xfrm>
            <a:off x="4641403" y="1399617"/>
            <a:ext cx="290464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dirty="0" smtClean="0"/>
              <a:t>S</a:t>
            </a:r>
            <a:endParaRPr lang="en-US" altLang="en-US" sz="1600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2974424" y="1524000"/>
            <a:ext cx="7739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6172200" y="1353184"/>
            <a:ext cx="1524776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dirty="0" smtClean="0"/>
              <a:t>S(f(</a:t>
            </a:r>
            <a:r>
              <a:rPr lang="en-US" altLang="en-US" b="1" dirty="0" smtClean="0"/>
              <a:t>x</a:t>
            </a:r>
            <a:r>
              <a:rPr lang="en-US" altLang="en-US" dirty="0" smtClean="0"/>
              <a:t>)) = </a:t>
            </a:r>
            <a:r>
              <a:rPr lang="en-US" altLang="en-US" sz="1600" dirty="0" err="1" smtClean="0">
                <a:latin typeface="Arial" pitchFamily="34" charset="0"/>
              </a:rPr>
              <a:t>S</a:t>
            </a:r>
            <a:r>
              <a:rPr lang="en-US" altLang="en-US" sz="3200" baseline="-25000" dirty="0" err="1">
                <a:latin typeface="Arial" pitchFamily="34" charset="0"/>
                <a:sym typeface="Symbol"/>
              </a:rPr>
              <a:t></a:t>
            </a:r>
            <a:r>
              <a:rPr lang="en-US" altLang="en-US" sz="1600" dirty="0" err="1" smtClean="0">
                <a:latin typeface="Arial" pitchFamily="34" charset="0"/>
              </a:rPr>
              <a:t>f</a:t>
            </a:r>
            <a:r>
              <a:rPr lang="en-US" altLang="en-US" sz="1600" dirty="0" smtClean="0">
                <a:latin typeface="Arial" pitchFamily="34" charset="0"/>
              </a:rPr>
              <a:t>(</a:t>
            </a:r>
            <a:r>
              <a:rPr lang="en-US" altLang="en-US" sz="1600" b="1" dirty="0" smtClean="0">
                <a:latin typeface="Arial" pitchFamily="34" charset="0"/>
              </a:rPr>
              <a:t>x</a:t>
            </a:r>
            <a:r>
              <a:rPr lang="en-US" altLang="en-US" sz="1600" dirty="0" smtClean="0">
                <a:latin typeface="Arial" pitchFamily="34" charset="0"/>
              </a:rPr>
              <a:t>)</a:t>
            </a:r>
            <a:endParaRPr lang="en-US" altLang="en-US" sz="1600" dirty="0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5339442" y="1570433"/>
            <a:ext cx="7739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705600" y="3113843"/>
            <a:ext cx="213359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Since S is a smooth monotonically increasing function, varying a threshold on  </a:t>
            </a:r>
            <a:r>
              <a:rPr lang="en-US" altLang="en-US" dirty="0" err="1">
                <a:solidFill>
                  <a:schemeClr val="bg1">
                    <a:lumMod val="65000"/>
                  </a:schemeClr>
                </a:solidFill>
                <a:latin typeface="Arial" pitchFamily="34" charset="0"/>
              </a:rPr>
              <a:t>S</a:t>
            </a:r>
            <a:r>
              <a:rPr lang="en-US" altLang="en-US" sz="3600" baseline="-25000" dirty="0" err="1">
                <a:solidFill>
                  <a:schemeClr val="bg1">
                    <a:lumMod val="65000"/>
                  </a:schemeClr>
                </a:solidFill>
                <a:latin typeface="Arial" pitchFamily="34" charset="0"/>
                <a:sym typeface="Symbol"/>
              </a:rPr>
              <a:t></a:t>
            </a:r>
            <a:r>
              <a:rPr lang="en-US" altLang="en-US" dirty="0" err="1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</a:rPr>
              <a:t>f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x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) allows us to monitor the fraction of FP and FN, just like for f(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x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).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9" name="Freeform 49"/>
          <p:cNvSpPr>
            <a:spLocks/>
          </p:cNvSpPr>
          <p:nvPr/>
        </p:nvSpPr>
        <p:spPr bwMode="auto">
          <a:xfrm flipV="1">
            <a:off x="4516374" y="5218652"/>
            <a:ext cx="127000" cy="117475"/>
          </a:xfrm>
          <a:custGeom>
            <a:avLst/>
            <a:gdLst>
              <a:gd name="T0" fmla="*/ 0 w 68"/>
              <a:gd name="T1" fmla="*/ 41 h 65"/>
              <a:gd name="T2" fmla="*/ 26 w 68"/>
              <a:gd name="T3" fmla="*/ 41 h 65"/>
              <a:gd name="T4" fmla="*/ 34 w 68"/>
              <a:gd name="T5" fmla="*/ 65 h 65"/>
              <a:gd name="T6" fmla="*/ 42 w 68"/>
              <a:gd name="T7" fmla="*/ 41 h 65"/>
              <a:gd name="T8" fmla="*/ 68 w 68"/>
              <a:gd name="T9" fmla="*/ 41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1"/>
                </a:moveTo>
                <a:lnTo>
                  <a:pt x="26" y="41"/>
                </a:lnTo>
                <a:lnTo>
                  <a:pt x="34" y="65"/>
                </a:lnTo>
                <a:lnTo>
                  <a:pt x="42" y="41"/>
                </a:lnTo>
                <a:lnTo>
                  <a:pt x="68" y="41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1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" name="Freeform 49"/>
          <p:cNvSpPr>
            <a:spLocks/>
          </p:cNvSpPr>
          <p:nvPr/>
        </p:nvSpPr>
        <p:spPr bwMode="auto">
          <a:xfrm flipV="1">
            <a:off x="4356728" y="4535095"/>
            <a:ext cx="127000" cy="117475"/>
          </a:xfrm>
          <a:custGeom>
            <a:avLst/>
            <a:gdLst>
              <a:gd name="T0" fmla="*/ 0 w 68"/>
              <a:gd name="T1" fmla="*/ 41 h 65"/>
              <a:gd name="T2" fmla="*/ 26 w 68"/>
              <a:gd name="T3" fmla="*/ 41 h 65"/>
              <a:gd name="T4" fmla="*/ 34 w 68"/>
              <a:gd name="T5" fmla="*/ 65 h 65"/>
              <a:gd name="T6" fmla="*/ 42 w 68"/>
              <a:gd name="T7" fmla="*/ 41 h 65"/>
              <a:gd name="T8" fmla="*/ 68 w 68"/>
              <a:gd name="T9" fmla="*/ 41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1"/>
                </a:moveTo>
                <a:lnTo>
                  <a:pt x="26" y="41"/>
                </a:lnTo>
                <a:lnTo>
                  <a:pt x="34" y="65"/>
                </a:lnTo>
                <a:lnTo>
                  <a:pt x="42" y="41"/>
                </a:lnTo>
                <a:lnTo>
                  <a:pt x="68" y="41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1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Oval 39"/>
          <p:cNvSpPr>
            <a:spLocks noChangeArrowheads="1"/>
          </p:cNvSpPr>
          <p:nvPr/>
        </p:nvSpPr>
        <p:spPr bwMode="auto">
          <a:xfrm>
            <a:off x="4166628" y="5912252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" name="Oval 39"/>
          <p:cNvSpPr>
            <a:spLocks noChangeArrowheads="1"/>
          </p:cNvSpPr>
          <p:nvPr/>
        </p:nvSpPr>
        <p:spPr bwMode="auto">
          <a:xfrm>
            <a:off x="3797623" y="5405045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" name="Oval 39"/>
          <p:cNvSpPr>
            <a:spLocks noChangeArrowheads="1"/>
          </p:cNvSpPr>
          <p:nvPr/>
        </p:nvSpPr>
        <p:spPr bwMode="auto">
          <a:xfrm>
            <a:off x="4177173" y="5211371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" name="Oval 39"/>
          <p:cNvSpPr>
            <a:spLocks noChangeArrowheads="1"/>
          </p:cNvSpPr>
          <p:nvPr/>
        </p:nvSpPr>
        <p:spPr bwMode="auto">
          <a:xfrm>
            <a:off x="4329435" y="4953597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" name="Oval 39"/>
          <p:cNvSpPr>
            <a:spLocks noChangeArrowheads="1"/>
          </p:cNvSpPr>
          <p:nvPr/>
        </p:nvSpPr>
        <p:spPr bwMode="auto">
          <a:xfrm>
            <a:off x="3442514" y="5346269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6" name="Oval 39"/>
          <p:cNvSpPr>
            <a:spLocks noChangeArrowheads="1"/>
          </p:cNvSpPr>
          <p:nvPr/>
        </p:nvSpPr>
        <p:spPr bwMode="auto">
          <a:xfrm>
            <a:off x="3797623" y="5177074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" name="Oval 39"/>
          <p:cNvSpPr>
            <a:spLocks noChangeArrowheads="1"/>
          </p:cNvSpPr>
          <p:nvPr/>
        </p:nvSpPr>
        <p:spPr bwMode="auto">
          <a:xfrm>
            <a:off x="3752079" y="4486676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8" name="Oval 39"/>
          <p:cNvSpPr>
            <a:spLocks noChangeArrowheads="1"/>
          </p:cNvSpPr>
          <p:nvPr/>
        </p:nvSpPr>
        <p:spPr bwMode="auto">
          <a:xfrm>
            <a:off x="4414063" y="5486802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" name="Oval 39"/>
          <p:cNvSpPr>
            <a:spLocks noChangeArrowheads="1"/>
          </p:cNvSpPr>
          <p:nvPr/>
        </p:nvSpPr>
        <p:spPr bwMode="auto">
          <a:xfrm>
            <a:off x="3124200" y="5273911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" name="Oval 39"/>
          <p:cNvSpPr>
            <a:spLocks noChangeArrowheads="1"/>
          </p:cNvSpPr>
          <p:nvPr/>
        </p:nvSpPr>
        <p:spPr bwMode="auto">
          <a:xfrm>
            <a:off x="4007663" y="4486675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" name="Oval 39"/>
          <p:cNvSpPr>
            <a:spLocks noChangeArrowheads="1"/>
          </p:cNvSpPr>
          <p:nvPr/>
        </p:nvSpPr>
        <p:spPr bwMode="auto">
          <a:xfrm>
            <a:off x="3790098" y="4808341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" name="Oval 39"/>
          <p:cNvSpPr>
            <a:spLocks noChangeArrowheads="1"/>
          </p:cNvSpPr>
          <p:nvPr/>
        </p:nvSpPr>
        <p:spPr bwMode="auto">
          <a:xfrm>
            <a:off x="4261663" y="5912252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" name="Oval 39"/>
          <p:cNvSpPr>
            <a:spLocks noChangeArrowheads="1"/>
          </p:cNvSpPr>
          <p:nvPr/>
        </p:nvSpPr>
        <p:spPr bwMode="auto">
          <a:xfrm>
            <a:off x="3746258" y="5050434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4" name="Oval 39"/>
          <p:cNvSpPr>
            <a:spLocks noChangeArrowheads="1"/>
          </p:cNvSpPr>
          <p:nvPr/>
        </p:nvSpPr>
        <p:spPr bwMode="auto">
          <a:xfrm>
            <a:off x="3461210" y="5495229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5" name="Oval 39"/>
          <p:cNvSpPr>
            <a:spLocks noChangeArrowheads="1"/>
          </p:cNvSpPr>
          <p:nvPr/>
        </p:nvSpPr>
        <p:spPr bwMode="auto">
          <a:xfrm>
            <a:off x="3441949" y="4314119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6" name="Oval 39"/>
          <p:cNvSpPr>
            <a:spLocks noChangeArrowheads="1"/>
          </p:cNvSpPr>
          <p:nvPr/>
        </p:nvSpPr>
        <p:spPr bwMode="auto">
          <a:xfrm>
            <a:off x="3853679" y="4341974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7" name="Oval 39"/>
          <p:cNvSpPr>
            <a:spLocks noChangeArrowheads="1"/>
          </p:cNvSpPr>
          <p:nvPr/>
        </p:nvSpPr>
        <p:spPr bwMode="auto">
          <a:xfrm>
            <a:off x="4414063" y="6064652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8" name="Oval 39"/>
          <p:cNvSpPr>
            <a:spLocks noChangeArrowheads="1"/>
          </p:cNvSpPr>
          <p:nvPr/>
        </p:nvSpPr>
        <p:spPr bwMode="auto">
          <a:xfrm>
            <a:off x="3225800" y="5177976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9" name="Oval 39"/>
          <p:cNvSpPr>
            <a:spLocks noChangeArrowheads="1"/>
          </p:cNvSpPr>
          <p:nvPr/>
        </p:nvSpPr>
        <p:spPr bwMode="auto">
          <a:xfrm>
            <a:off x="2974424" y="5308207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0" name="Oval 39"/>
          <p:cNvSpPr>
            <a:spLocks noChangeArrowheads="1"/>
          </p:cNvSpPr>
          <p:nvPr/>
        </p:nvSpPr>
        <p:spPr bwMode="auto">
          <a:xfrm>
            <a:off x="3484886" y="4839102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1" name="Oval 39"/>
          <p:cNvSpPr>
            <a:spLocks noChangeArrowheads="1"/>
          </p:cNvSpPr>
          <p:nvPr/>
        </p:nvSpPr>
        <p:spPr bwMode="auto">
          <a:xfrm>
            <a:off x="3586360" y="5087967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" name="Oval 39"/>
          <p:cNvSpPr>
            <a:spLocks noChangeArrowheads="1"/>
          </p:cNvSpPr>
          <p:nvPr/>
        </p:nvSpPr>
        <p:spPr bwMode="auto">
          <a:xfrm>
            <a:off x="3743380" y="4200180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" name="TextBox 182"/>
          <p:cNvSpPr txBox="1"/>
          <p:nvPr/>
        </p:nvSpPr>
        <p:spPr>
          <a:xfrm>
            <a:off x="76200" y="3523210"/>
            <a:ext cx="26910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66FF"/>
                </a:solidFill>
              </a:rPr>
              <a:t>10 errors</a:t>
            </a:r>
          </a:p>
          <a:p>
            <a:r>
              <a:rPr lang="en-US" dirty="0" smtClean="0">
                <a:solidFill>
                  <a:srgbClr val="0066FF"/>
                </a:solidFill>
              </a:rPr>
              <a:t>5 FP</a:t>
            </a:r>
          </a:p>
          <a:p>
            <a:r>
              <a:rPr lang="en-US" dirty="0" smtClean="0">
                <a:solidFill>
                  <a:srgbClr val="0066FF"/>
                </a:solidFill>
              </a:rPr>
              <a:t>5 FN</a:t>
            </a:r>
          </a:p>
          <a:p>
            <a:endParaRPr lang="en-US" dirty="0" smtClean="0">
              <a:solidFill>
                <a:srgbClr val="0066FF"/>
              </a:solidFill>
            </a:endParaRPr>
          </a:p>
          <a:p>
            <a:r>
              <a:rPr lang="en-US" dirty="0" smtClean="0">
                <a:solidFill>
                  <a:srgbClr val="0066FF"/>
                </a:solidFill>
              </a:rPr>
              <a:t>Success rate = 79%</a:t>
            </a:r>
          </a:p>
          <a:p>
            <a:r>
              <a:rPr lang="en-US" dirty="0" smtClean="0">
                <a:solidFill>
                  <a:srgbClr val="0066FF"/>
                </a:solidFill>
              </a:rPr>
              <a:t>Sensitivity = TP/</a:t>
            </a:r>
            <a:r>
              <a:rPr lang="en-US" dirty="0" err="1" smtClean="0">
                <a:solidFill>
                  <a:srgbClr val="0066FF"/>
                </a:solidFill>
              </a:rPr>
              <a:t>pos</a:t>
            </a:r>
            <a:r>
              <a:rPr lang="en-US" dirty="0" smtClean="0">
                <a:solidFill>
                  <a:srgbClr val="0066FF"/>
                </a:solidFill>
              </a:rPr>
              <a:t> = 50%</a:t>
            </a:r>
          </a:p>
          <a:p>
            <a:r>
              <a:rPr lang="en-US" dirty="0" smtClean="0">
                <a:solidFill>
                  <a:srgbClr val="0066FF"/>
                </a:solidFill>
              </a:rPr>
              <a:t>Specificity = TN/</a:t>
            </a:r>
            <a:r>
              <a:rPr lang="en-US" dirty="0" err="1" smtClean="0">
                <a:solidFill>
                  <a:srgbClr val="0066FF"/>
                </a:solidFill>
              </a:rPr>
              <a:t>neg</a:t>
            </a:r>
            <a:r>
              <a:rPr lang="en-US" dirty="0" smtClean="0">
                <a:solidFill>
                  <a:srgbClr val="0066FF"/>
                </a:solidFill>
              </a:rPr>
              <a:t> = 86%</a:t>
            </a:r>
          </a:p>
          <a:p>
            <a:r>
              <a:rPr lang="en-US" b="1" dirty="0" smtClean="0">
                <a:solidFill>
                  <a:srgbClr val="0066FF"/>
                </a:solidFill>
              </a:rPr>
              <a:t>BAC = 68%</a:t>
            </a:r>
            <a:endParaRPr lang="en-US" b="1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34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9</a:t>
            </a:fld>
            <a:endParaRPr lang="en-US"/>
          </a:p>
        </p:txBody>
      </p:sp>
      <p:sp>
        <p:nvSpPr>
          <p:cNvPr id="187" name="Rectangle 38"/>
          <p:cNvSpPr txBox="1">
            <a:spLocks noChangeArrowheads="1"/>
          </p:cNvSpPr>
          <p:nvPr/>
        </p:nvSpPr>
        <p:spPr>
          <a:xfrm>
            <a:off x="1079500" y="38100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Benefit 3: Move up the decision boundary </a:t>
            </a:r>
            <a:r>
              <a:rPr lang="en-US" altLang="en-US" dirty="0" smtClean="0">
                <a:sym typeface="Symbol"/>
              </a:rPr>
              <a:t></a:t>
            </a:r>
            <a:r>
              <a:rPr lang="en-US" altLang="en-US" dirty="0" smtClean="0"/>
              <a:t> fewer False Positive</a:t>
            </a:r>
            <a:endParaRPr lang="en-US" altLang="en-US" dirty="0"/>
          </a:p>
        </p:txBody>
      </p:sp>
      <p:sp>
        <p:nvSpPr>
          <p:cNvPr id="284" name="Oval 39"/>
          <p:cNvSpPr>
            <a:spLocks noChangeArrowheads="1"/>
          </p:cNvSpPr>
          <p:nvPr/>
        </p:nvSpPr>
        <p:spPr bwMode="auto">
          <a:xfrm>
            <a:off x="4323086" y="5607452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5" name="Oval 40"/>
          <p:cNvSpPr>
            <a:spLocks noChangeArrowheads="1"/>
          </p:cNvSpPr>
          <p:nvPr/>
        </p:nvSpPr>
        <p:spPr bwMode="auto">
          <a:xfrm>
            <a:off x="4170686" y="5388377"/>
            <a:ext cx="103187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" name="Oval 41"/>
          <p:cNvSpPr>
            <a:spLocks noChangeArrowheads="1"/>
          </p:cNvSpPr>
          <p:nvPr/>
        </p:nvSpPr>
        <p:spPr bwMode="auto">
          <a:xfrm>
            <a:off x="4956498" y="5389964"/>
            <a:ext cx="100013" cy="96838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" name="Oval 42"/>
          <p:cNvSpPr>
            <a:spLocks noChangeArrowheads="1"/>
          </p:cNvSpPr>
          <p:nvPr/>
        </p:nvSpPr>
        <p:spPr bwMode="auto">
          <a:xfrm>
            <a:off x="3927798" y="5356627"/>
            <a:ext cx="100013" cy="98425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8" name="Oval 43"/>
          <p:cNvSpPr>
            <a:spLocks noChangeArrowheads="1"/>
          </p:cNvSpPr>
          <p:nvPr/>
        </p:nvSpPr>
        <p:spPr bwMode="auto">
          <a:xfrm>
            <a:off x="3484886" y="4735914"/>
            <a:ext cx="101600" cy="96838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9" name="Oval 44"/>
          <p:cNvSpPr>
            <a:spLocks noChangeArrowheads="1"/>
          </p:cNvSpPr>
          <p:nvPr/>
        </p:nvSpPr>
        <p:spPr bwMode="auto">
          <a:xfrm>
            <a:off x="4451673" y="4677373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0" name="Oval 45"/>
          <p:cNvSpPr>
            <a:spLocks noChangeArrowheads="1"/>
          </p:cNvSpPr>
          <p:nvPr/>
        </p:nvSpPr>
        <p:spPr bwMode="auto">
          <a:xfrm>
            <a:off x="5170811" y="4839102"/>
            <a:ext cx="103187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1" name="Oval 46"/>
          <p:cNvSpPr>
            <a:spLocks noChangeArrowheads="1"/>
          </p:cNvSpPr>
          <p:nvPr/>
        </p:nvSpPr>
        <p:spPr bwMode="auto">
          <a:xfrm>
            <a:off x="4924748" y="4151714"/>
            <a:ext cx="101600" cy="96838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2" name="Oval 47"/>
          <p:cNvSpPr>
            <a:spLocks noChangeArrowheads="1"/>
          </p:cNvSpPr>
          <p:nvPr/>
        </p:nvSpPr>
        <p:spPr bwMode="auto">
          <a:xfrm>
            <a:off x="4572323" y="4643839"/>
            <a:ext cx="101600" cy="96838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3" name="Freeform 48"/>
          <p:cNvSpPr>
            <a:spLocks/>
          </p:cNvSpPr>
          <p:nvPr/>
        </p:nvSpPr>
        <p:spPr bwMode="auto">
          <a:xfrm flipV="1">
            <a:off x="4431035" y="4739285"/>
            <a:ext cx="128588" cy="117475"/>
          </a:xfrm>
          <a:custGeom>
            <a:avLst/>
            <a:gdLst>
              <a:gd name="T0" fmla="*/ 0 w 69"/>
              <a:gd name="T1" fmla="*/ 41 h 65"/>
              <a:gd name="T2" fmla="*/ 26 w 69"/>
              <a:gd name="T3" fmla="*/ 41 h 65"/>
              <a:gd name="T4" fmla="*/ 35 w 69"/>
              <a:gd name="T5" fmla="*/ 65 h 65"/>
              <a:gd name="T6" fmla="*/ 43 w 69"/>
              <a:gd name="T7" fmla="*/ 41 h 65"/>
              <a:gd name="T8" fmla="*/ 69 w 69"/>
              <a:gd name="T9" fmla="*/ 41 h 65"/>
              <a:gd name="T10" fmla="*/ 48 w 69"/>
              <a:gd name="T11" fmla="*/ 25 h 65"/>
              <a:gd name="T12" fmla="*/ 56 w 69"/>
              <a:gd name="T13" fmla="*/ 0 h 65"/>
              <a:gd name="T14" fmla="*/ 35 w 69"/>
              <a:gd name="T15" fmla="*/ 15 h 65"/>
              <a:gd name="T16" fmla="*/ 13 w 69"/>
              <a:gd name="T17" fmla="*/ 0 h 65"/>
              <a:gd name="T18" fmla="*/ 21 w 69"/>
              <a:gd name="T19" fmla="*/ 25 h 65"/>
              <a:gd name="T20" fmla="*/ 0 w 69"/>
              <a:gd name="T21" fmla="*/ 4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" h="65">
                <a:moveTo>
                  <a:pt x="0" y="41"/>
                </a:moveTo>
                <a:lnTo>
                  <a:pt x="26" y="41"/>
                </a:lnTo>
                <a:lnTo>
                  <a:pt x="35" y="65"/>
                </a:lnTo>
                <a:lnTo>
                  <a:pt x="43" y="41"/>
                </a:lnTo>
                <a:lnTo>
                  <a:pt x="69" y="41"/>
                </a:lnTo>
                <a:lnTo>
                  <a:pt x="48" y="25"/>
                </a:lnTo>
                <a:lnTo>
                  <a:pt x="56" y="0"/>
                </a:lnTo>
                <a:lnTo>
                  <a:pt x="35" y="15"/>
                </a:lnTo>
                <a:lnTo>
                  <a:pt x="13" y="0"/>
                </a:lnTo>
                <a:lnTo>
                  <a:pt x="21" y="25"/>
                </a:lnTo>
                <a:lnTo>
                  <a:pt x="0" y="41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4" name="Freeform 51"/>
          <p:cNvSpPr>
            <a:spLocks/>
          </p:cNvSpPr>
          <p:nvPr/>
        </p:nvSpPr>
        <p:spPr bwMode="auto">
          <a:xfrm flipV="1">
            <a:off x="4822851" y="4410956"/>
            <a:ext cx="128588" cy="115888"/>
          </a:xfrm>
          <a:custGeom>
            <a:avLst/>
            <a:gdLst>
              <a:gd name="T0" fmla="*/ 0 w 69"/>
              <a:gd name="T1" fmla="*/ 40 h 65"/>
              <a:gd name="T2" fmla="*/ 26 w 69"/>
              <a:gd name="T3" fmla="*/ 40 h 65"/>
              <a:gd name="T4" fmla="*/ 35 w 69"/>
              <a:gd name="T5" fmla="*/ 65 h 65"/>
              <a:gd name="T6" fmla="*/ 43 w 69"/>
              <a:gd name="T7" fmla="*/ 40 h 65"/>
              <a:gd name="T8" fmla="*/ 69 w 69"/>
              <a:gd name="T9" fmla="*/ 40 h 65"/>
              <a:gd name="T10" fmla="*/ 48 w 69"/>
              <a:gd name="T11" fmla="*/ 25 h 65"/>
              <a:gd name="T12" fmla="*/ 56 w 69"/>
              <a:gd name="T13" fmla="*/ 0 h 65"/>
              <a:gd name="T14" fmla="*/ 35 w 69"/>
              <a:gd name="T15" fmla="*/ 15 h 65"/>
              <a:gd name="T16" fmla="*/ 13 w 69"/>
              <a:gd name="T17" fmla="*/ 0 h 65"/>
              <a:gd name="T18" fmla="*/ 21 w 69"/>
              <a:gd name="T19" fmla="*/ 25 h 65"/>
              <a:gd name="T20" fmla="*/ 0 w 69"/>
              <a:gd name="T21" fmla="*/ 4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" h="65">
                <a:moveTo>
                  <a:pt x="0" y="40"/>
                </a:moveTo>
                <a:lnTo>
                  <a:pt x="26" y="40"/>
                </a:lnTo>
                <a:lnTo>
                  <a:pt x="35" y="65"/>
                </a:lnTo>
                <a:lnTo>
                  <a:pt x="43" y="40"/>
                </a:lnTo>
                <a:lnTo>
                  <a:pt x="69" y="40"/>
                </a:lnTo>
                <a:lnTo>
                  <a:pt x="48" y="25"/>
                </a:lnTo>
                <a:lnTo>
                  <a:pt x="56" y="0"/>
                </a:lnTo>
                <a:lnTo>
                  <a:pt x="35" y="15"/>
                </a:lnTo>
                <a:lnTo>
                  <a:pt x="13" y="0"/>
                </a:lnTo>
                <a:lnTo>
                  <a:pt x="21" y="25"/>
                </a:lnTo>
                <a:lnTo>
                  <a:pt x="0" y="40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5" name="Freeform 52"/>
          <p:cNvSpPr>
            <a:spLocks/>
          </p:cNvSpPr>
          <p:nvPr/>
        </p:nvSpPr>
        <p:spPr bwMode="auto">
          <a:xfrm flipV="1">
            <a:off x="4607248" y="4434485"/>
            <a:ext cx="127000" cy="117475"/>
          </a:xfrm>
          <a:custGeom>
            <a:avLst/>
            <a:gdLst>
              <a:gd name="T0" fmla="*/ 0 w 68"/>
              <a:gd name="T1" fmla="*/ 40 h 65"/>
              <a:gd name="T2" fmla="*/ 26 w 68"/>
              <a:gd name="T3" fmla="*/ 40 h 65"/>
              <a:gd name="T4" fmla="*/ 34 w 68"/>
              <a:gd name="T5" fmla="*/ 65 h 65"/>
              <a:gd name="T6" fmla="*/ 42 w 68"/>
              <a:gd name="T7" fmla="*/ 40 h 65"/>
              <a:gd name="T8" fmla="*/ 68 w 68"/>
              <a:gd name="T9" fmla="*/ 40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0"/>
                </a:moveTo>
                <a:lnTo>
                  <a:pt x="26" y="40"/>
                </a:lnTo>
                <a:lnTo>
                  <a:pt x="34" y="65"/>
                </a:lnTo>
                <a:lnTo>
                  <a:pt x="42" y="40"/>
                </a:lnTo>
                <a:lnTo>
                  <a:pt x="68" y="40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0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6" name="Freeform 53"/>
          <p:cNvSpPr>
            <a:spLocks/>
          </p:cNvSpPr>
          <p:nvPr/>
        </p:nvSpPr>
        <p:spPr bwMode="auto">
          <a:xfrm flipV="1">
            <a:off x="4696148" y="4037610"/>
            <a:ext cx="127000" cy="117475"/>
          </a:xfrm>
          <a:custGeom>
            <a:avLst/>
            <a:gdLst>
              <a:gd name="T0" fmla="*/ 0 w 68"/>
              <a:gd name="T1" fmla="*/ 41 h 65"/>
              <a:gd name="T2" fmla="*/ 26 w 68"/>
              <a:gd name="T3" fmla="*/ 41 h 65"/>
              <a:gd name="T4" fmla="*/ 34 w 68"/>
              <a:gd name="T5" fmla="*/ 65 h 65"/>
              <a:gd name="T6" fmla="*/ 42 w 68"/>
              <a:gd name="T7" fmla="*/ 41 h 65"/>
              <a:gd name="T8" fmla="*/ 68 w 68"/>
              <a:gd name="T9" fmla="*/ 41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1"/>
                </a:moveTo>
                <a:lnTo>
                  <a:pt x="26" y="41"/>
                </a:lnTo>
                <a:lnTo>
                  <a:pt x="34" y="65"/>
                </a:lnTo>
                <a:lnTo>
                  <a:pt x="42" y="41"/>
                </a:lnTo>
                <a:lnTo>
                  <a:pt x="68" y="41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1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" name="Line 59"/>
          <p:cNvSpPr>
            <a:spLocks noChangeShapeType="1"/>
          </p:cNvSpPr>
          <p:nvPr/>
        </p:nvSpPr>
        <p:spPr bwMode="auto">
          <a:xfrm>
            <a:off x="2718123" y="6253760"/>
            <a:ext cx="3532187" cy="0"/>
          </a:xfrm>
          <a:prstGeom prst="line">
            <a:avLst/>
          </a:prstGeom>
          <a:noFill/>
          <a:ln w="27051" cap="rnd">
            <a:solidFill>
              <a:srgbClr val="00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8" name="Line 60"/>
          <p:cNvSpPr>
            <a:spLocks noChangeShapeType="1"/>
          </p:cNvSpPr>
          <p:nvPr/>
        </p:nvSpPr>
        <p:spPr bwMode="auto">
          <a:xfrm flipV="1">
            <a:off x="2718123" y="2856510"/>
            <a:ext cx="1587" cy="3397250"/>
          </a:xfrm>
          <a:prstGeom prst="line">
            <a:avLst/>
          </a:prstGeom>
          <a:noFill/>
          <a:ln w="269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" name="Freeform 61"/>
          <p:cNvSpPr>
            <a:spLocks/>
          </p:cNvSpPr>
          <p:nvPr/>
        </p:nvSpPr>
        <p:spPr bwMode="auto">
          <a:xfrm flipV="1">
            <a:off x="2676848" y="2786660"/>
            <a:ext cx="84137" cy="107950"/>
          </a:xfrm>
          <a:custGeom>
            <a:avLst/>
            <a:gdLst>
              <a:gd name="T0" fmla="*/ 0 w 45"/>
              <a:gd name="T1" fmla="*/ 0 h 60"/>
              <a:gd name="T2" fmla="*/ 22 w 45"/>
              <a:gd name="T3" fmla="*/ 60 h 60"/>
              <a:gd name="T4" fmla="*/ 45 w 45"/>
              <a:gd name="T5" fmla="*/ 0 h 60"/>
              <a:gd name="T6" fmla="*/ 22 w 45"/>
              <a:gd name="T7" fmla="*/ 21 h 60"/>
              <a:gd name="T8" fmla="*/ 0 w 45"/>
              <a:gd name="T9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60">
                <a:moveTo>
                  <a:pt x="0" y="0"/>
                </a:moveTo>
                <a:lnTo>
                  <a:pt x="22" y="60"/>
                </a:lnTo>
                <a:lnTo>
                  <a:pt x="45" y="0"/>
                </a:lnTo>
                <a:lnTo>
                  <a:pt x="22" y="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0" name="Text Box 62"/>
          <p:cNvSpPr txBox="1">
            <a:spLocks noChangeArrowheads="1"/>
          </p:cNvSpPr>
          <p:nvPr/>
        </p:nvSpPr>
        <p:spPr bwMode="auto">
          <a:xfrm>
            <a:off x="5701035" y="6309323"/>
            <a:ext cx="690563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latin typeface="Arial" pitchFamily="34" charset="0"/>
              </a:rPr>
              <a:t>x</a:t>
            </a:r>
            <a:r>
              <a:rPr lang="en-US" altLang="en-US" sz="2000" baseline="-25000" dirty="0">
                <a:latin typeface="Arial" pitchFamily="34" charset="0"/>
              </a:rPr>
              <a:t>1</a:t>
            </a:r>
          </a:p>
        </p:txBody>
      </p:sp>
      <p:sp>
        <p:nvSpPr>
          <p:cNvPr id="301" name="Text Box 63"/>
          <p:cNvSpPr txBox="1">
            <a:spLocks noChangeArrowheads="1"/>
          </p:cNvSpPr>
          <p:nvPr/>
        </p:nvSpPr>
        <p:spPr bwMode="auto">
          <a:xfrm>
            <a:off x="2133600" y="2740025"/>
            <a:ext cx="447675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latin typeface="Arial" pitchFamily="34" charset="0"/>
              </a:rPr>
              <a:t>x</a:t>
            </a:r>
            <a:r>
              <a:rPr lang="en-US" altLang="en-US" sz="2000" baseline="-25000" dirty="0">
                <a:latin typeface="Arial" pitchFamily="34" charset="0"/>
              </a:rPr>
              <a:t>2</a:t>
            </a:r>
          </a:p>
        </p:txBody>
      </p:sp>
      <p:sp>
        <p:nvSpPr>
          <p:cNvPr id="302" name="Line 64"/>
          <p:cNvSpPr>
            <a:spLocks noChangeShapeType="1"/>
          </p:cNvSpPr>
          <p:nvPr/>
        </p:nvSpPr>
        <p:spPr bwMode="auto">
          <a:xfrm>
            <a:off x="3940969" y="2671875"/>
            <a:ext cx="2049462" cy="332105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" name="Oval 65"/>
          <p:cNvSpPr>
            <a:spLocks noChangeArrowheads="1"/>
          </p:cNvSpPr>
          <p:nvPr/>
        </p:nvSpPr>
        <p:spPr bwMode="auto">
          <a:xfrm>
            <a:off x="3696023" y="5013727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4" name="Oval 66"/>
          <p:cNvSpPr>
            <a:spLocks noChangeArrowheads="1"/>
          </p:cNvSpPr>
          <p:nvPr/>
        </p:nvSpPr>
        <p:spPr bwMode="auto">
          <a:xfrm>
            <a:off x="4577086" y="5064527"/>
            <a:ext cx="100012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5" name="Oval 67"/>
          <p:cNvSpPr>
            <a:spLocks noChangeArrowheads="1"/>
          </p:cNvSpPr>
          <p:nvPr/>
        </p:nvSpPr>
        <p:spPr bwMode="auto">
          <a:xfrm>
            <a:off x="4231011" y="3951689"/>
            <a:ext cx="100012" cy="98425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6" name="Oval 70"/>
          <p:cNvSpPr>
            <a:spLocks noChangeArrowheads="1"/>
          </p:cNvSpPr>
          <p:nvPr/>
        </p:nvSpPr>
        <p:spPr bwMode="auto">
          <a:xfrm>
            <a:off x="4734248" y="4486677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" name="Rectangle 177"/>
          <p:cNvSpPr>
            <a:spLocks noChangeArrowheads="1"/>
          </p:cNvSpPr>
          <p:nvPr/>
        </p:nvSpPr>
        <p:spPr bwMode="auto">
          <a:xfrm rot="3511855">
            <a:off x="3226272" y="3692702"/>
            <a:ext cx="3584575" cy="543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dirty="0" err="1">
                <a:latin typeface="Arial" pitchFamily="34" charset="0"/>
              </a:rPr>
              <a:t>S</a:t>
            </a:r>
            <a:r>
              <a:rPr lang="en-US" altLang="en-US" sz="4400" baseline="-25000" dirty="0" err="1">
                <a:latin typeface="Arial" pitchFamily="34" charset="0"/>
                <a:sym typeface="Symbol"/>
              </a:rPr>
              <a:t></a:t>
            </a:r>
            <a:r>
              <a:rPr lang="en-US" altLang="en-US" sz="2400" dirty="0" err="1">
                <a:latin typeface="Arial" pitchFamily="34" charset="0"/>
              </a:rPr>
              <a:t>f</a:t>
            </a:r>
            <a:r>
              <a:rPr lang="en-US" altLang="en-US" sz="2400" dirty="0">
                <a:latin typeface="Arial" pitchFamily="34" charset="0"/>
              </a:rPr>
              <a:t>(</a:t>
            </a:r>
            <a:r>
              <a:rPr lang="en-US" altLang="en-US" sz="2400" b="1" dirty="0" smtClean="0">
                <a:latin typeface="Arial" pitchFamily="34" charset="0"/>
              </a:rPr>
              <a:t>x</a:t>
            </a:r>
            <a:r>
              <a:rPr lang="en-US" altLang="en-US" sz="2400" b="0" dirty="0">
                <a:latin typeface="Arial" pitchFamily="34" charset="0"/>
              </a:rPr>
              <a:t>) = </a:t>
            </a:r>
            <a:r>
              <a:rPr lang="en-US" altLang="en-US" sz="2400" b="0" dirty="0" smtClean="0">
                <a:latin typeface="Arial" pitchFamily="34" charset="0"/>
              </a:rPr>
              <a:t>1</a:t>
            </a:r>
            <a:endParaRPr lang="en-US" altLang="en-US" sz="2400" b="0" dirty="0">
              <a:latin typeface="Arial" pitchFamily="34" charset="0"/>
            </a:endParaRPr>
          </a:p>
        </p:txBody>
      </p:sp>
      <p:sp>
        <p:nvSpPr>
          <p:cNvPr id="308" name="Text Box 178"/>
          <p:cNvSpPr txBox="1">
            <a:spLocks noChangeArrowheads="1"/>
          </p:cNvSpPr>
          <p:nvPr/>
        </p:nvSpPr>
        <p:spPr bwMode="auto">
          <a:xfrm>
            <a:off x="2722885" y="5782273"/>
            <a:ext cx="1523174" cy="543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 err="1">
                <a:latin typeface="Arial" pitchFamily="34" charset="0"/>
              </a:rPr>
              <a:t>S</a:t>
            </a:r>
            <a:r>
              <a:rPr lang="en-US" altLang="en-US" sz="4400" baseline="-25000" dirty="0" err="1">
                <a:latin typeface="Arial" pitchFamily="34" charset="0"/>
                <a:sym typeface="Symbol"/>
              </a:rPr>
              <a:t></a:t>
            </a:r>
            <a:r>
              <a:rPr lang="en-US" altLang="en-US" sz="2400" dirty="0" err="1">
                <a:latin typeface="Arial" pitchFamily="34" charset="0"/>
              </a:rPr>
              <a:t>f</a:t>
            </a:r>
            <a:r>
              <a:rPr lang="en-US" altLang="en-US" sz="2400" dirty="0">
                <a:latin typeface="Arial" pitchFamily="34" charset="0"/>
              </a:rPr>
              <a:t>(</a:t>
            </a:r>
            <a:r>
              <a:rPr lang="en-US" altLang="en-US" sz="2400" b="1" dirty="0" smtClean="0">
                <a:latin typeface="Arial" pitchFamily="34" charset="0"/>
              </a:rPr>
              <a:t>x</a:t>
            </a:r>
            <a:r>
              <a:rPr lang="en-US" altLang="en-US" sz="2400" b="0" dirty="0">
                <a:latin typeface="Arial" pitchFamily="34" charset="0"/>
              </a:rPr>
              <a:t>) </a:t>
            </a:r>
            <a:r>
              <a:rPr lang="en-US" altLang="en-US" sz="2400" b="0" dirty="0" smtClean="0">
                <a:latin typeface="Arial" pitchFamily="34" charset="0"/>
              </a:rPr>
              <a:t>&lt; 1</a:t>
            </a:r>
            <a:endParaRPr lang="en-US" altLang="en-US" sz="2400" b="0" dirty="0">
              <a:latin typeface="Arial" pitchFamily="34" charset="0"/>
            </a:endParaRPr>
          </a:p>
        </p:txBody>
      </p:sp>
      <p:sp>
        <p:nvSpPr>
          <p:cNvPr id="309" name="Text Box 179"/>
          <p:cNvSpPr txBox="1">
            <a:spLocks noChangeArrowheads="1"/>
          </p:cNvSpPr>
          <p:nvPr/>
        </p:nvSpPr>
        <p:spPr bwMode="auto">
          <a:xfrm>
            <a:off x="4981317" y="2740025"/>
            <a:ext cx="1523174" cy="543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 err="1">
                <a:latin typeface="Arial" pitchFamily="34" charset="0"/>
              </a:rPr>
              <a:t>S</a:t>
            </a:r>
            <a:r>
              <a:rPr lang="en-US" altLang="en-US" sz="4400" baseline="-25000" dirty="0" err="1">
                <a:latin typeface="Arial" pitchFamily="34" charset="0"/>
                <a:sym typeface="Symbol"/>
              </a:rPr>
              <a:t></a:t>
            </a:r>
            <a:r>
              <a:rPr lang="en-US" altLang="en-US" sz="2400" dirty="0" err="1">
                <a:latin typeface="Arial" pitchFamily="34" charset="0"/>
              </a:rPr>
              <a:t>f</a:t>
            </a:r>
            <a:r>
              <a:rPr lang="en-US" altLang="en-US" sz="2400" dirty="0">
                <a:latin typeface="Arial" pitchFamily="34" charset="0"/>
              </a:rPr>
              <a:t>(</a:t>
            </a:r>
            <a:r>
              <a:rPr lang="en-US" altLang="en-US" sz="2400" b="1" dirty="0" smtClean="0">
                <a:latin typeface="Arial" pitchFamily="34" charset="0"/>
              </a:rPr>
              <a:t>x</a:t>
            </a:r>
            <a:r>
              <a:rPr lang="en-US" altLang="en-US" sz="2400" b="0" dirty="0">
                <a:latin typeface="Arial" pitchFamily="34" charset="0"/>
              </a:rPr>
              <a:t>) </a:t>
            </a:r>
            <a:r>
              <a:rPr lang="en-US" altLang="en-US" sz="2400" b="0" dirty="0" smtClean="0">
                <a:latin typeface="Arial" pitchFamily="34" charset="0"/>
              </a:rPr>
              <a:t>&gt; 1</a:t>
            </a:r>
            <a:endParaRPr lang="en-US" altLang="en-US" sz="2400" b="0" dirty="0">
              <a:latin typeface="Arial" pitchFamily="34" charset="0"/>
            </a:endParaRPr>
          </a:p>
        </p:txBody>
      </p:sp>
      <p:sp>
        <p:nvSpPr>
          <p:cNvPr id="310" name="Oval 39"/>
          <p:cNvSpPr>
            <a:spLocks noChangeArrowheads="1"/>
          </p:cNvSpPr>
          <p:nvPr/>
        </p:nvSpPr>
        <p:spPr bwMode="auto">
          <a:xfrm>
            <a:off x="3977804" y="4784333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1" name="Oval 39"/>
          <p:cNvSpPr>
            <a:spLocks noChangeArrowheads="1"/>
          </p:cNvSpPr>
          <p:nvPr/>
        </p:nvSpPr>
        <p:spPr bwMode="auto">
          <a:xfrm>
            <a:off x="3544114" y="5485214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2" name="Oval 39"/>
          <p:cNvSpPr>
            <a:spLocks noChangeArrowheads="1"/>
          </p:cNvSpPr>
          <p:nvPr/>
        </p:nvSpPr>
        <p:spPr bwMode="auto">
          <a:xfrm>
            <a:off x="4109263" y="5759852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3" name="Oval 39"/>
          <p:cNvSpPr>
            <a:spLocks noChangeArrowheads="1"/>
          </p:cNvSpPr>
          <p:nvPr/>
        </p:nvSpPr>
        <p:spPr bwMode="auto">
          <a:xfrm>
            <a:off x="3927798" y="4628954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4" name="Oval 39"/>
          <p:cNvSpPr>
            <a:spLocks noChangeArrowheads="1"/>
          </p:cNvSpPr>
          <p:nvPr/>
        </p:nvSpPr>
        <p:spPr bwMode="auto">
          <a:xfrm>
            <a:off x="4007663" y="4856760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" name="Oval 39"/>
          <p:cNvSpPr>
            <a:spLocks noChangeArrowheads="1"/>
          </p:cNvSpPr>
          <p:nvPr/>
        </p:nvSpPr>
        <p:spPr bwMode="auto">
          <a:xfrm>
            <a:off x="4281017" y="5308208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6" name="Freeform 49"/>
          <p:cNvSpPr>
            <a:spLocks/>
          </p:cNvSpPr>
          <p:nvPr/>
        </p:nvSpPr>
        <p:spPr bwMode="auto">
          <a:xfrm flipV="1">
            <a:off x="5160940" y="4155085"/>
            <a:ext cx="127000" cy="117475"/>
          </a:xfrm>
          <a:custGeom>
            <a:avLst/>
            <a:gdLst>
              <a:gd name="T0" fmla="*/ 0 w 68"/>
              <a:gd name="T1" fmla="*/ 41 h 65"/>
              <a:gd name="T2" fmla="*/ 26 w 68"/>
              <a:gd name="T3" fmla="*/ 41 h 65"/>
              <a:gd name="T4" fmla="*/ 34 w 68"/>
              <a:gd name="T5" fmla="*/ 65 h 65"/>
              <a:gd name="T6" fmla="*/ 42 w 68"/>
              <a:gd name="T7" fmla="*/ 41 h 65"/>
              <a:gd name="T8" fmla="*/ 68 w 68"/>
              <a:gd name="T9" fmla="*/ 41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1"/>
                </a:moveTo>
                <a:lnTo>
                  <a:pt x="26" y="41"/>
                </a:lnTo>
                <a:lnTo>
                  <a:pt x="34" y="65"/>
                </a:lnTo>
                <a:lnTo>
                  <a:pt x="42" y="41"/>
                </a:lnTo>
                <a:lnTo>
                  <a:pt x="68" y="41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1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" name="Freeform 49"/>
          <p:cNvSpPr>
            <a:spLocks/>
          </p:cNvSpPr>
          <p:nvPr/>
        </p:nvSpPr>
        <p:spPr bwMode="auto">
          <a:xfrm flipV="1">
            <a:off x="4472868" y="4131077"/>
            <a:ext cx="127000" cy="117475"/>
          </a:xfrm>
          <a:custGeom>
            <a:avLst/>
            <a:gdLst>
              <a:gd name="T0" fmla="*/ 0 w 68"/>
              <a:gd name="T1" fmla="*/ 41 h 65"/>
              <a:gd name="T2" fmla="*/ 26 w 68"/>
              <a:gd name="T3" fmla="*/ 41 h 65"/>
              <a:gd name="T4" fmla="*/ 34 w 68"/>
              <a:gd name="T5" fmla="*/ 65 h 65"/>
              <a:gd name="T6" fmla="*/ 42 w 68"/>
              <a:gd name="T7" fmla="*/ 41 h 65"/>
              <a:gd name="T8" fmla="*/ 68 w 68"/>
              <a:gd name="T9" fmla="*/ 41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1"/>
                </a:moveTo>
                <a:lnTo>
                  <a:pt x="26" y="41"/>
                </a:lnTo>
                <a:lnTo>
                  <a:pt x="34" y="65"/>
                </a:lnTo>
                <a:lnTo>
                  <a:pt x="42" y="41"/>
                </a:lnTo>
                <a:lnTo>
                  <a:pt x="68" y="41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1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" name="Freeform 49"/>
          <p:cNvSpPr>
            <a:spLocks/>
          </p:cNvSpPr>
          <p:nvPr/>
        </p:nvSpPr>
        <p:spPr bwMode="auto">
          <a:xfrm flipV="1">
            <a:off x="4007663" y="5066252"/>
            <a:ext cx="127000" cy="117475"/>
          </a:xfrm>
          <a:custGeom>
            <a:avLst/>
            <a:gdLst>
              <a:gd name="T0" fmla="*/ 0 w 68"/>
              <a:gd name="T1" fmla="*/ 41 h 65"/>
              <a:gd name="T2" fmla="*/ 26 w 68"/>
              <a:gd name="T3" fmla="*/ 41 h 65"/>
              <a:gd name="T4" fmla="*/ 34 w 68"/>
              <a:gd name="T5" fmla="*/ 65 h 65"/>
              <a:gd name="T6" fmla="*/ 42 w 68"/>
              <a:gd name="T7" fmla="*/ 41 h 65"/>
              <a:gd name="T8" fmla="*/ 68 w 68"/>
              <a:gd name="T9" fmla="*/ 41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1"/>
                </a:moveTo>
                <a:lnTo>
                  <a:pt x="26" y="41"/>
                </a:lnTo>
                <a:lnTo>
                  <a:pt x="34" y="65"/>
                </a:lnTo>
                <a:lnTo>
                  <a:pt x="42" y="41"/>
                </a:lnTo>
                <a:lnTo>
                  <a:pt x="68" y="41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1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" name="Freeform 49"/>
          <p:cNvSpPr>
            <a:spLocks/>
          </p:cNvSpPr>
          <p:nvPr/>
        </p:nvSpPr>
        <p:spPr bwMode="auto">
          <a:xfrm flipV="1">
            <a:off x="4104011" y="4321297"/>
            <a:ext cx="127000" cy="117475"/>
          </a:xfrm>
          <a:custGeom>
            <a:avLst/>
            <a:gdLst>
              <a:gd name="T0" fmla="*/ 0 w 68"/>
              <a:gd name="T1" fmla="*/ 41 h 65"/>
              <a:gd name="T2" fmla="*/ 26 w 68"/>
              <a:gd name="T3" fmla="*/ 41 h 65"/>
              <a:gd name="T4" fmla="*/ 34 w 68"/>
              <a:gd name="T5" fmla="*/ 65 h 65"/>
              <a:gd name="T6" fmla="*/ 42 w 68"/>
              <a:gd name="T7" fmla="*/ 41 h 65"/>
              <a:gd name="T8" fmla="*/ 68 w 68"/>
              <a:gd name="T9" fmla="*/ 41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1"/>
                </a:moveTo>
                <a:lnTo>
                  <a:pt x="26" y="41"/>
                </a:lnTo>
                <a:lnTo>
                  <a:pt x="34" y="65"/>
                </a:lnTo>
                <a:lnTo>
                  <a:pt x="42" y="41"/>
                </a:lnTo>
                <a:lnTo>
                  <a:pt x="68" y="41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1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0" name="Freeform 49"/>
          <p:cNvSpPr>
            <a:spLocks/>
          </p:cNvSpPr>
          <p:nvPr/>
        </p:nvSpPr>
        <p:spPr bwMode="auto">
          <a:xfrm flipV="1">
            <a:off x="4516374" y="5218652"/>
            <a:ext cx="127000" cy="117475"/>
          </a:xfrm>
          <a:custGeom>
            <a:avLst/>
            <a:gdLst>
              <a:gd name="T0" fmla="*/ 0 w 68"/>
              <a:gd name="T1" fmla="*/ 41 h 65"/>
              <a:gd name="T2" fmla="*/ 26 w 68"/>
              <a:gd name="T3" fmla="*/ 41 h 65"/>
              <a:gd name="T4" fmla="*/ 34 w 68"/>
              <a:gd name="T5" fmla="*/ 65 h 65"/>
              <a:gd name="T6" fmla="*/ 42 w 68"/>
              <a:gd name="T7" fmla="*/ 41 h 65"/>
              <a:gd name="T8" fmla="*/ 68 w 68"/>
              <a:gd name="T9" fmla="*/ 41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1"/>
                </a:moveTo>
                <a:lnTo>
                  <a:pt x="26" y="41"/>
                </a:lnTo>
                <a:lnTo>
                  <a:pt x="34" y="65"/>
                </a:lnTo>
                <a:lnTo>
                  <a:pt x="42" y="41"/>
                </a:lnTo>
                <a:lnTo>
                  <a:pt x="68" y="41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1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1" name="Freeform 49"/>
          <p:cNvSpPr>
            <a:spLocks/>
          </p:cNvSpPr>
          <p:nvPr/>
        </p:nvSpPr>
        <p:spPr bwMode="auto">
          <a:xfrm flipV="1">
            <a:off x="4356728" y="4535095"/>
            <a:ext cx="127000" cy="117475"/>
          </a:xfrm>
          <a:custGeom>
            <a:avLst/>
            <a:gdLst>
              <a:gd name="T0" fmla="*/ 0 w 68"/>
              <a:gd name="T1" fmla="*/ 41 h 65"/>
              <a:gd name="T2" fmla="*/ 26 w 68"/>
              <a:gd name="T3" fmla="*/ 41 h 65"/>
              <a:gd name="T4" fmla="*/ 34 w 68"/>
              <a:gd name="T5" fmla="*/ 65 h 65"/>
              <a:gd name="T6" fmla="*/ 42 w 68"/>
              <a:gd name="T7" fmla="*/ 41 h 65"/>
              <a:gd name="T8" fmla="*/ 68 w 68"/>
              <a:gd name="T9" fmla="*/ 41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1"/>
                </a:moveTo>
                <a:lnTo>
                  <a:pt x="26" y="41"/>
                </a:lnTo>
                <a:lnTo>
                  <a:pt x="34" y="65"/>
                </a:lnTo>
                <a:lnTo>
                  <a:pt x="42" y="41"/>
                </a:lnTo>
                <a:lnTo>
                  <a:pt x="68" y="41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1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2" name="Oval 39"/>
          <p:cNvSpPr>
            <a:spLocks noChangeArrowheads="1"/>
          </p:cNvSpPr>
          <p:nvPr/>
        </p:nvSpPr>
        <p:spPr bwMode="auto">
          <a:xfrm>
            <a:off x="4166628" y="5912252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3" name="Oval 39"/>
          <p:cNvSpPr>
            <a:spLocks noChangeArrowheads="1"/>
          </p:cNvSpPr>
          <p:nvPr/>
        </p:nvSpPr>
        <p:spPr bwMode="auto">
          <a:xfrm>
            <a:off x="3797623" y="5405045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4" name="Oval 39"/>
          <p:cNvSpPr>
            <a:spLocks noChangeArrowheads="1"/>
          </p:cNvSpPr>
          <p:nvPr/>
        </p:nvSpPr>
        <p:spPr bwMode="auto">
          <a:xfrm>
            <a:off x="4177173" y="5211371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5" name="Oval 39"/>
          <p:cNvSpPr>
            <a:spLocks noChangeArrowheads="1"/>
          </p:cNvSpPr>
          <p:nvPr/>
        </p:nvSpPr>
        <p:spPr bwMode="auto">
          <a:xfrm>
            <a:off x="4329435" y="4953597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6" name="Oval 39"/>
          <p:cNvSpPr>
            <a:spLocks noChangeArrowheads="1"/>
          </p:cNvSpPr>
          <p:nvPr/>
        </p:nvSpPr>
        <p:spPr bwMode="auto">
          <a:xfrm>
            <a:off x="3442514" y="5346269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" name="Oval 39"/>
          <p:cNvSpPr>
            <a:spLocks noChangeArrowheads="1"/>
          </p:cNvSpPr>
          <p:nvPr/>
        </p:nvSpPr>
        <p:spPr bwMode="auto">
          <a:xfrm>
            <a:off x="3797623" y="5177074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" name="Oval 39"/>
          <p:cNvSpPr>
            <a:spLocks noChangeArrowheads="1"/>
          </p:cNvSpPr>
          <p:nvPr/>
        </p:nvSpPr>
        <p:spPr bwMode="auto">
          <a:xfrm>
            <a:off x="3752079" y="4486676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" name="Oval 39"/>
          <p:cNvSpPr>
            <a:spLocks noChangeArrowheads="1"/>
          </p:cNvSpPr>
          <p:nvPr/>
        </p:nvSpPr>
        <p:spPr bwMode="auto">
          <a:xfrm>
            <a:off x="4414063" y="5486802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" name="Oval 39"/>
          <p:cNvSpPr>
            <a:spLocks noChangeArrowheads="1"/>
          </p:cNvSpPr>
          <p:nvPr/>
        </p:nvSpPr>
        <p:spPr bwMode="auto">
          <a:xfrm>
            <a:off x="3124200" y="5273911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1" name="Oval 39"/>
          <p:cNvSpPr>
            <a:spLocks noChangeArrowheads="1"/>
          </p:cNvSpPr>
          <p:nvPr/>
        </p:nvSpPr>
        <p:spPr bwMode="auto">
          <a:xfrm>
            <a:off x="4007663" y="4486675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2" name="Oval 39"/>
          <p:cNvSpPr>
            <a:spLocks noChangeArrowheads="1"/>
          </p:cNvSpPr>
          <p:nvPr/>
        </p:nvSpPr>
        <p:spPr bwMode="auto">
          <a:xfrm>
            <a:off x="3790098" y="4808341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3" name="Oval 39"/>
          <p:cNvSpPr>
            <a:spLocks noChangeArrowheads="1"/>
          </p:cNvSpPr>
          <p:nvPr/>
        </p:nvSpPr>
        <p:spPr bwMode="auto">
          <a:xfrm>
            <a:off x="4261663" y="5912252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4" name="Oval 39"/>
          <p:cNvSpPr>
            <a:spLocks noChangeArrowheads="1"/>
          </p:cNvSpPr>
          <p:nvPr/>
        </p:nvSpPr>
        <p:spPr bwMode="auto">
          <a:xfrm>
            <a:off x="3746258" y="5050434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5" name="Oval 39"/>
          <p:cNvSpPr>
            <a:spLocks noChangeArrowheads="1"/>
          </p:cNvSpPr>
          <p:nvPr/>
        </p:nvSpPr>
        <p:spPr bwMode="auto">
          <a:xfrm>
            <a:off x="3461210" y="5495229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6" name="Oval 39"/>
          <p:cNvSpPr>
            <a:spLocks noChangeArrowheads="1"/>
          </p:cNvSpPr>
          <p:nvPr/>
        </p:nvSpPr>
        <p:spPr bwMode="auto">
          <a:xfrm>
            <a:off x="3441949" y="4314119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7" name="Oval 39"/>
          <p:cNvSpPr>
            <a:spLocks noChangeArrowheads="1"/>
          </p:cNvSpPr>
          <p:nvPr/>
        </p:nvSpPr>
        <p:spPr bwMode="auto">
          <a:xfrm>
            <a:off x="3853679" y="4341974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" name="Oval 39"/>
          <p:cNvSpPr>
            <a:spLocks noChangeArrowheads="1"/>
          </p:cNvSpPr>
          <p:nvPr/>
        </p:nvSpPr>
        <p:spPr bwMode="auto">
          <a:xfrm>
            <a:off x="4414063" y="6064652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" name="Oval 39"/>
          <p:cNvSpPr>
            <a:spLocks noChangeArrowheads="1"/>
          </p:cNvSpPr>
          <p:nvPr/>
        </p:nvSpPr>
        <p:spPr bwMode="auto">
          <a:xfrm>
            <a:off x="3225800" y="5177976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0" name="Oval 39"/>
          <p:cNvSpPr>
            <a:spLocks noChangeArrowheads="1"/>
          </p:cNvSpPr>
          <p:nvPr/>
        </p:nvSpPr>
        <p:spPr bwMode="auto">
          <a:xfrm>
            <a:off x="2974424" y="5308207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1" name="Oval 39"/>
          <p:cNvSpPr>
            <a:spLocks noChangeArrowheads="1"/>
          </p:cNvSpPr>
          <p:nvPr/>
        </p:nvSpPr>
        <p:spPr bwMode="auto">
          <a:xfrm>
            <a:off x="3484886" y="4839102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2" name="Oval 39"/>
          <p:cNvSpPr>
            <a:spLocks noChangeArrowheads="1"/>
          </p:cNvSpPr>
          <p:nvPr/>
        </p:nvSpPr>
        <p:spPr bwMode="auto">
          <a:xfrm>
            <a:off x="3586360" y="5087967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3" name="Oval 39"/>
          <p:cNvSpPr>
            <a:spLocks noChangeArrowheads="1"/>
          </p:cNvSpPr>
          <p:nvPr/>
        </p:nvSpPr>
        <p:spPr bwMode="auto">
          <a:xfrm>
            <a:off x="3743380" y="4200180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5" name="TextBox 344"/>
          <p:cNvSpPr txBox="1"/>
          <p:nvPr/>
        </p:nvSpPr>
        <p:spPr>
          <a:xfrm>
            <a:off x="76199" y="3523210"/>
            <a:ext cx="26847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66FF"/>
                </a:solidFill>
              </a:rPr>
              <a:t>10 errors</a:t>
            </a:r>
          </a:p>
          <a:p>
            <a:r>
              <a:rPr lang="en-US" dirty="0" smtClean="0">
                <a:solidFill>
                  <a:srgbClr val="0066FF"/>
                </a:solidFill>
              </a:rPr>
              <a:t>1 FP</a:t>
            </a:r>
          </a:p>
          <a:p>
            <a:r>
              <a:rPr lang="en-US" dirty="0" smtClean="0">
                <a:solidFill>
                  <a:srgbClr val="0066FF"/>
                </a:solidFill>
              </a:rPr>
              <a:t>9 FN</a:t>
            </a:r>
          </a:p>
          <a:p>
            <a:endParaRPr lang="en-US" dirty="0" smtClean="0">
              <a:solidFill>
                <a:srgbClr val="0066FF"/>
              </a:solidFill>
            </a:endParaRPr>
          </a:p>
          <a:p>
            <a:r>
              <a:rPr lang="en-US" dirty="0" smtClean="0">
                <a:solidFill>
                  <a:srgbClr val="0066FF"/>
                </a:solidFill>
              </a:rPr>
              <a:t>Success rate = 79%</a:t>
            </a:r>
          </a:p>
          <a:p>
            <a:r>
              <a:rPr lang="en-US" dirty="0" smtClean="0">
                <a:solidFill>
                  <a:srgbClr val="0066FF"/>
                </a:solidFill>
              </a:rPr>
              <a:t>Sensitivity = TP/</a:t>
            </a:r>
            <a:r>
              <a:rPr lang="en-US" dirty="0" err="1" smtClean="0">
                <a:solidFill>
                  <a:srgbClr val="0066FF"/>
                </a:solidFill>
              </a:rPr>
              <a:t>pos</a:t>
            </a:r>
            <a:r>
              <a:rPr lang="en-US" dirty="0" smtClean="0">
                <a:solidFill>
                  <a:srgbClr val="0066FF"/>
                </a:solidFill>
              </a:rPr>
              <a:t> = 10%</a:t>
            </a:r>
          </a:p>
          <a:p>
            <a:r>
              <a:rPr lang="en-US" dirty="0" smtClean="0">
                <a:solidFill>
                  <a:srgbClr val="0066FF"/>
                </a:solidFill>
              </a:rPr>
              <a:t>Specificity = TN/</a:t>
            </a:r>
            <a:r>
              <a:rPr lang="en-US" dirty="0" err="1" smtClean="0">
                <a:solidFill>
                  <a:srgbClr val="0066FF"/>
                </a:solidFill>
              </a:rPr>
              <a:t>neg</a:t>
            </a:r>
            <a:r>
              <a:rPr lang="en-US" dirty="0" smtClean="0">
                <a:solidFill>
                  <a:srgbClr val="0066FF"/>
                </a:solidFill>
              </a:rPr>
              <a:t> = 97%</a:t>
            </a:r>
          </a:p>
          <a:p>
            <a:r>
              <a:rPr lang="en-US" b="1" dirty="0" smtClean="0">
                <a:solidFill>
                  <a:srgbClr val="0066FF"/>
                </a:solidFill>
              </a:rPr>
              <a:t>BAC = 53%</a:t>
            </a:r>
            <a:endParaRPr lang="en-US" b="1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11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11887</TotalTime>
  <Words>1901</Words>
  <Application>Microsoft Office PowerPoint</Application>
  <PresentationFormat>On-screen Show (4:3)</PresentationFormat>
  <Paragraphs>446</Paragraphs>
  <Slides>33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UCB - CS189 Introduction to Machine Learning Fall 2015 Lecture 6: Logistic regression</vt:lpstr>
      <vt:lpstr>Come to my office hours… Wed 2:30-4:30 Soda 329</vt:lpstr>
      <vt:lpstr>PowerPoint Presentation</vt:lpstr>
      <vt:lpstr>Math prerequisites</vt:lpstr>
      <vt:lpstr>Probabilistic output</vt:lpstr>
      <vt:lpstr>Benefit 1: Soft decisions</vt:lpstr>
      <vt:lpstr>Benefit 2: Modular decisions</vt:lpstr>
      <vt:lpstr>Benefit 3: Flexible decisions</vt:lpstr>
      <vt:lpstr>PowerPoint Presentation</vt:lpstr>
      <vt:lpstr>PowerPoint Presentation</vt:lpstr>
      <vt:lpstr>Soft boundary</vt:lpstr>
      <vt:lpstr>Which function S?</vt:lpstr>
      <vt:lpstr>Which function S?</vt:lpstr>
      <vt:lpstr>Which function S?</vt:lpstr>
      <vt:lpstr>Assumptions made</vt:lpstr>
      <vt:lpstr>Generalized linear models</vt:lpstr>
      <vt:lpstr>Other choices of link function</vt:lpstr>
      <vt:lpstr>Similitude with the sigmoid neuron</vt:lpstr>
      <vt:lpstr>Relationship with  Bayes optimal discriminant classifier</vt:lpstr>
      <vt:lpstr>How to define a risk functional?</vt:lpstr>
      <vt:lpstr>Link to Maximum Likelihood (ML)</vt:lpstr>
      <vt:lpstr>PowerPoint Presentation</vt:lpstr>
      <vt:lpstr>Loss Functions</vt:lpstr>
      <vt:lpstr>Dual learning machines</vt:lpstr>
      <vt:lpstr>Exercise: Gradient Descent</vt:lpstr>
      <vt:lpstr>Logistic regression</vt:lpstr>
      <vt:lpstr>Logistic regression in F-space</vt:lpstr>
      <vt:lpstr>Kernel “Trick”</vt:lpstr>
      <vt:lpstr>Kernel logistic regression</vt:lpstr>
      <vt:lpstr>Comparison with hinge loss</vt:lpstr>
      <vt:lpstr>Adding shrinkage</vt:lpstr>
      <vt:lpstr>Summary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CS189 Introduction to Machine Learning Fall 2015</dc:title>
  <dc:creator>Windows User</dc:creator>
  <cp:lastModifiedBy>Windows User</cp:lastModifiedBy>
  <cp:revision>269</cp:revision>
  <dcterms:created xsi:type="dcterms:W3CDTF">2015-08-27T16:47:59Z</dcterms:created>
  <dcterms:modified xsi:type="dcterms:W3CDTF">2015-09-15T19:00:07Z</dcterms:modified>
</cp:coreProperties>
</file>