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4" r:id="rId2"/>
    <p:sldId id="325" r:id="rId3"/>
    <p:sldId id="319" r:id="rId4"/>
    <p:sldId id="399" r:id="rId5"/>
    <p:sldId id="420" r:id="rId6"/>
    <p:sldId id="439" r:id="rId7"/>
    <p:sldId id="438" r:id="rId8"/>
    <p:sldId id="437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09" r:id="rId26"/>
    <p:sldId id="4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565-E39D-4D55-9E1D-9A127CB0391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D31FD-25D5-435C-88A1-E15968FAA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65C-5872-4A32-B9BD-5D304930C50E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8934-DAB9-4D1E-B24E-BA5560E7C21E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A2F2-2F60-4C7F-A94E-46907D337253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AEC3-A504-46A8-A127-D2C2BB7AF2B2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1708-D52C-4F64-9B62-390559229A70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F493-FC85-4572-9B79-860AFA600F6F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276C-FD99-4F5D-B2F4-902E25269E52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5895-9F09-4756-AA93-F7488E7FAC6F}" type="datetime1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897C-CF89-430F-9CE0-175C8B149D45}" type="datetime1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D75E-834E-4C38-8765-F85C4AD7D4C8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EE8-56CE-4B58-9F9F-B1A8AB030ED0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C711-5C50-4477-BA0F-AD38D3BDFF9B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947-2A1D-49DB-AAF9-66B4A4AB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UCB - CS189</a:t>
            </a:r>
            <a:br>
              <a:rPr lang="en-US" dirty="0" smtClean="0"/>
            </a:br>
            <a:r>
              <a:rPr lang="en-US" dirty="0" smtClean="0"/>
              <a:t>Introduction to Machine Learning</a:t>
            </a:r>
            <a:br>
              <a:rPr lang="en-US" dirty="0" smtClean="0"/>
            </a:br>
            <a:r>
              <a:rPr lang="en-US" dirty="0" smtClean="0"/>
              <a:t>Fall 2015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Lecture 7: Ridge </a:t>
            </a:r>
            <a:r>
              <a:rPr lang="en-US" dirty="0" smtClean="0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 smtClean="0"/>
              <a:t>Isabelle </a:t>
            </a:r>
            <a:r>
              <a:rPr lang="en-US" dirty="0" err="1" smtClean="0"/>
              <a:t>Guyon</a:t>
            </a:r>
            <a:endParaRPr lang="en-US" dirty="0" smtClean="0"/>
          </a:p>
          <a:p>
            <a:r>
              <a:rPr lang="en-US" dirty="0" err="1" smtClean="0"/>
              <a:t>ChaLearn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Regression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372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we want:</a:t>
            </a:r>
            <a:r>
              <a:rPr lang="en-US" altLang="en-US" sz="4800" dirty="0"/>
              <a:t> </a:t>
            </a:r>
          </a:p>
          <a:p>
            <a:pPr>
              <a:lnSpc>
                <a:spcPct val="90000"/>
              </a:lnSpc>
              <a:buFont typeface="Symbol" pitchFamily="18" charset="2"/>
              <a:buChar char=" "/>
            </a:pPr>
            <a:r>
              <a:rPr lang="en-US" altLang="en-US" sz="4800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 smtClean="0"/>
              <a:t>i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  </a:t>
            </a:r>
            <a:r>
              <a:rPr lang="en-US" altLang="en-US" dirty="0"/>
              <a:t>= 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r>
              <a:rPr lang="en-US" altLang="en-US" dirty="0"/>
              <a:t>	for all examples </a:t>
            </a:r>
            <a:r>
              <a:rPr lang="en-US" altLang="en-US" dirty="0" smtClean="0"/>
              <a:t>k=1…m</a:t>
            </a:r>
            <a:r>
              <a:rPr lang="en-US" altLang="en-US" dirty="0"/>
              <a:t>	(b=w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Char char=" "/>
            </a:pPr>
            <a:r>
              <a:rPr lang="en-US" altLang="en-US" dirty="0"/>
              <a:t>or for classification, </a:t>
            </a:r>
            <a:r>
              <a:rPr lang="en-US" altLang="en-US" dirty="0" err="1" smtClean="0"/>
              <a:t>y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=</a:t>
            </a:r>
            <a:r>
              <a:rPr lang="en-US" altLang="en-US" dirty="0">
                <a:sym typeface="Symbol" pitchFamily="18" charset="2"/>
              </a:rPr>
              <a:t>1,</a:t>
            </a:r>
            <a:r>
              <a:rPr lang="en-US" altLang="en-US" dirty="0"/>
              <a:t> </a:t>
            </a:r>
            <a:r>
              <a:rPr lang="en-US" altLang="en-US" dirty="0" smtClean="0"/>
              <a:t>sign(</a:t>
            </a:r>
            <a:r>
              <a:rPr lang="en-US" altLang="en-US" sz="4800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  </a:t>
            </a:r>
            <a:r>
              <a:rPr lang="en-US" altLang="en-US" dirty="0"/>
              <a:t>= 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endParaRPr lang="en-US" altLang="en-US" baseline="30000" dirty="0" smtClean="0"/>
          </a:p>
          <a:p>
            <a:pPr>
              <a:lnSpc>
                <a:spcPct val="90000"/>
              </a:lnSpc>
              <a:buFont typeface="Symbol" pitchFamily="18" charset="2"/>
              <a:buChar char=" "/>
            </a:pPr>
            <a:r>
              <a:rPr lang="en-US" altLang="en-US" dirty="0" smtClean="0"/>
              <a:t>   </a:t>
            </a:r>
            <a:endParaRPr lang="en-US" altLang="en-US" u="sng" dirty="0"/>
          </a:p>
          <a:p>
            <a:pPr>
              <a:lnSpc>
                <a:spcPct val="90000"/>
              </a:lnSpc>
            </a:pPr>
            <a:r>
              <a:rPr lang="en-US" altLang="en-US" dirty="0"/>
              <a:t>Solve:	 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 </a:t>
            </a:r>
            <a:r>
              <a:rPr lang="en-US" altLang="en-US" dirty="0"/>
              <a:t>= </a:t>
            </a:r>
            <a:r>
              <a:rPr lang="en-US" altLang="en-US" b="1" dirty="0"/>
              <a:t>y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smtClean="0"/>
              <a:t>(</a:t>
            </a:r>
            <a:r>
              <a:rPr lang="en-US" altLang="en-US" sz="1800" b="1" dirty="0" err="1" smtClean="0"/>
              <a:t>N,d</a:t>
            </a:r>
            <a:r>
              <a:rPr lang="en-US" altLang="en-US" sz="1800" b="1" dirty="0" smtClean="0"/>
              <a:t>)(d,1)=(N,1</a:t>
            </a:r>
            <a:r>
              <a:rPr lang="en-US" altLang="en-US" sz="1800" b="1" dirty="0"/>
              <a:t>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52600" y="4724400"/>
            <a:ext cx="205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Regression: </a:t>
            </a:r>
            <a:r>
              <a:rPr lang="en-US" altLang="en-US" dirty="0" smtClean="0"/>
              <a:t>N&gt;d</a:t>
            </a:r>
            <a:endParaRPr lang="en-US" altLang="en-US" dirty="0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685800" y="1447800"/>
            <a:ext cx="9372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Arial" pitchFamily="34" charset="0"/>
              </a:rPr>
              <a:t>Solve: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Arial" pitchFamily="34" charset="0"/>
              </a:rPr>
              <a:t>	X   </a:t>
            </a:r>
            <a:r>
              <a:rPr lang="en-US" altLang="en-US" sz="3200" b="1" dirty="0" err="1">
                <a:latin typeface="Arial" pitchFamily="34" charset="0"/>
              </a:rPr>
              <a:t>w</a:t>
            </a:r>
            <a:r>
              <a:rPr lang="en-US" altLang="en-US" sz="3200" baseline="30000" dirty="0" err="1">
                <a:latin typeface="Arial" pitchFamily="34" charset="0"/>
              </a:rPr>
              <a:t>T</a:t>
            </a:r>
            <a:r>
              <a:rPr lang="en-US" altLang="en-US" sz="3200" dirty="0">
                <a:latin typeface="Arial" pitchFamily="34" charset="0"/>
              </a:rPr>
              <a:t>= </a:t>
            </a:r>
            <a:r>
              <a:rPr lang="en-US" altLang="en-US" sz="3200" b="1" dirty="0">
                <a:latin typeface="Arial" pitchFamily="34" charset="0"/>
              </a:rPr>
              <a:t>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Arial" pitchFamily="34" charset="0"/>
              </a:rPr>
              <a:t>     </a:t>
            </a:r>
            <a:r>
              <a:rPr lang="en-US" altLang="en-US" sz="1800" b="1" dirty="0" smtClean="0">
                <a:latin typeface="Arial" pitchFamily="34" charset="0"/>
              </a:rPr>
              <a:t>(</a:t>
            </a:r>
            <a:r>
              <a:rPr lang="en-US" altLang="en-US" sz="1800" b="1" dirty="0" err="1" smtClean="0">
                <a:latin typeface="Arial" pitchFamily="34" charset="0"/>
              </a:rPr>
              <a:t>N,d</a:t>
            </a:r>
            <a:r>
              <a:rPr lang="en-US" altLang="en-US" sz="1800" b="1" dirty="0" smtClean="0">
                <a:latin typeface="Arial" pitchFamily="34" charset="0"/>
              </a:rPr>
              <a:t>)(d,1</a:t>
            </a:r>
            <a:r>
              <a:rPr lang="en-US" altLang="en-US" sz="1800" b="1" dirty="0">
                <a:latin typeface="Arial" pitchFamily="34" charset="0"/>
              </a:rPr>
              <a:t>) = </a:t>
            </a:r>
            <a:r>
              <a:rPr lang="en-US" altLang="en-US" sz="1800" b="1" dirty="0" smtClean="0">
                <a:latin typeface="Arial" pitchFamily="34" charset="0"/>
              </a:rPr>
              <a:t>(N,1</a:t>
            </a:r>
            <a:r>
              <a:rPr lang="en-US" altLang="en-US" sz="1800" b="1" dirty="0">
                <a:latin typeface="Arial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Arial" pitchFamily="34" charset="0"/>
              </a:rPr>
              <a:t>Normal equations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Arial" pitchFamily="34" charset="0"/>
              </a:rPr>
              <a:t>	X</a:t>
            </a:r>
            <a:r>
              <a:rPr lang="en-US" altLang="en-US" sz="3200" baseline="30000" dirty="0">
                <a:latin typeface="Arial" pitchFamily="34" charset="0"/>
              </a:rPr>
              <a:t>T</a:t>
            </a:r>
            <a:r>
              <a:rPr lang="en-US" altLang="en-US" sz="3200" dirty="0">
                <a:latin typeface="Arial" pitchFamily="34" charset="0"/>
              </a:rPr>
              <a:t>X </a:t>
            </a:r>
            <a:r>
              <a:rPr lang="en-US" altLang="en-US" sz="3200" b="1" dirty="0" err="1">
                <a:latin typeface="Arial" pitchFamily="34" charset="0"/>
              </a:rPr>
              <a:t>w</a:t>
            </a:r>
            <a:r>
              <a:rPr lang="en-US" altLang="en-US" sz="3200" baseline="30000" dirty="0" err="1">
                <a:latin typeface="Arial" pitchFamily="34" charset="0"/>
              </a:rPr>
              <a:t>T</a:t>
            </a:r>
            <a:r>
              <a:rPr lang="en-US" altLang="en-US" sz="3200" baseline="30000" dirty="0">
                <a:latin typeface="Arial" pitchFamily="34" charset="0"/>
              </a:rPr>
              <a:t>  </a:t>
            </a:r>
            <a:r>
              <a:rPr lang="en-US" altLang="en-US" sz="3200" dirty="0">
                <a:latin typeface="Arial" pitchFamily="34" charset="0"/>
              </a:rPr>
              <a:t>= </a:t>
            </a:r>
            <a:r>
              <a:rPr lang="en-US" altLang="en-US" sz="3200" dirty="0" err="1">
                <a:latin typeface="Arial" pitchFamily="34" charset="0"/>
              </a:rPr>
              <a:t>X</a:t>
            </a:r>
            <a:r>
              <a:rPr lang="en-US" altLang="en-US" sz="3200" baseline="30000" dirty="0" err="1">
                <a:latin typeface="Arial" pitchFamily="34" charset="0"/>
              </a:rPr>
              <a:t>T</a:t>
            </a:r>
            <a:r>
              <a:rPr lang="en-US" altLang="en-US" sz="3200" b="1" dirty="0" err="1">
                <a:latin typeface="Arial" pitchFamily="34" charset="0"/>
              </a:rPr>
              <a:t>y</a:t>
            </a: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 smtClean="0">
                <a:latin typeface="Arial" pitchFamily="34" charset="0"/>
              </a:rPr>
              <a:t>(</a:t>
            </a:r>
            <a:r>
              <a:rPr lang="en-US" altLang="en-US" sz="1800" b="1" dirty="0" err="1" smtClean="0">
                <a:latin typeface="Arial" pitchFamily="34" charset="0"/>
              </a:rPr>
              <a:t>d,N</a:t>
            </a:r>
            <a:r>
              <a:rPr lang="en-US" altLang="en-US" sz="1800" b="1" dirty="0" smtClean="0">
                <a:latin typeface="Arial" pitchFamily="34" charset="0"/>
              </a:rPr>
              <a:t>)(</a:t>
            </a:r>
            <a:r>
              <a:rPr lang="en-US" altLang="en-US" sz="1800" b="1" dirty="0" err="1" smtClean="0">
                <a:latin typeface="Arial" pitchFamily="34" charset="0"/>
              </a:rPr>
              <a:t>N,d</a:t>
            </a:r>
            <a:r>
              <a:rPr lang="en-US" altLang="en-US" sz="1800" b="1" dirty="0" smtClean="0">
                <a:latin typeface="Arial" pitchFamily="34" charset="0"/>
              </a:rPr>
              <a:t>)(</a:t>
            </a:r>
            <a:r>
              <a:rPr lang="en-US" altLang="en-US" sz="1800" b="1" dirty="0">
                <a:latin typeface="Arial" pitchFamily="34" charset="0"/>
              </a:rPr>
              <a:t>d</a:t>
            </a:r>
            <a:r>
              <a:rPr lang="en-US" altLang="en-US" sz="1800" b="1" dirty="0" smtClean="0">
                <a:latin typeface="Arial" pitchFamily="34" charset="0"/>
              </a:rPr>
              <a:t>,1</a:t>
            </a:r>
            <a:r>
              <a:rPr lang="en-US" altLang="en-US" sz="1800" b="1" dirty="0">
                <a:latin typeface="Arial" pitchFamily="34" charset="0"/>
              </a:rPr>
              <a:t>)   = </a:t>
            </a:r>
            <a:r>
              <a:rPr lang="en-US" altLang="en-US" sz="1800" b="1" dirty="0" smtClean="0">
                <a:latin typeface="Arial" pitchFamily="34" charset="0"/>
              </a:rPr>
              <a:t>(</a:t>
            </a:r>
            <a:r>
              <a:rPr lang="en-US" altLang="en-US" sz="1800" b="1" dirty="0" err="1" smtClean="0">
                <a:latin typeface="Arial" pitchFamily="34" charset="0"/>
              </a:rPr>
              <a:t>d,N</a:t>
            </a:r>
            <a:r>
              <a:rPr lang="en-US" altLang="en-US" sz="1800" b="1" dirty="0" smtClean="0">
                <a:latin typeface="Arial" pitchFamily="34" charset="0"/>
              </a:rPr>
              <a:t>)(N,1</a:t>
            </a:r>
            <a:r>
              <a:rPr lang="en-US" altLang="en-US" sz="1800" b="1" dirty="0">
                <a:latin typeface="Arial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Arial" pitchFamily="34" charset="0"/>
              </a:rPr>
              <a:t>Solution: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Arial" pitchFamily="34" charset="0"/>
              </a:rPr>
              <a:t>	</a:t>
            </a:r>
            <a:r>
              <a:rPr lang="en-US" altLang="en-US" sz="3200" b="1" dirty="0" err="1">
                <a:latin typeface="Arial" pitchFamily="34" charset="0"/>
              </a:rPr>
              <a:t>w</a:t>
            </a:r>
            <a:r>
              <a:rPr lang="en-US" altLang="en-US" sz="3200" baseline="30000" dirty="0" err="1">
                <a:latin typeface="Arial" pitchFamily="34" charset="0"/>
              </a:rPr>
              <a:t>T</a:t>
            </a:r>
            <a:r>
              <a:rPr lang="en-US" altLang="en-US" sz="3200" baseline="30000" dirty="0">
                <a:latin typeface="Arial" pitchFamily="34" charset="0"/>
              </a:rPr>
              <a:t>    </a:t>
            </a:r>
            <a:r>
              <a:rPr lang="en-US" altLang="en-US" sz="3200" dirty="0">
                <a:latin typeface="Arial" pitchFamily="34" charset="0"/>
              </a:rPr>
              <a:t>= </a:t>
            </a:r>
            <a:r>
              <a:rPr lang="en-US" altLang="en-US" sz="3200" dirty="0">
                <a:solidFill>
                  <a:srgbClr val="C00000"/>
                </a:solidFill>
                <a:latin typeface="Arial" pitchFamily="34" charset="0"/>
              </a:rPr>
              <a:t>(X</a:t>
            </a:r>
            <a:r>
              <a:rPr lang="en-US" altLang="en-US" sz="3200" baseline="30000" dirty="0">
                <a:solidFill>
                  <a:srgbClr val="C00000"/>
                </a:solidFill>
                <a:latin typeface="Arial" pitchFamily="34" charset="0"/>
              </a:rPr>
              <a:t>T</a:t>
            </a:r>
            <a:r>
              <a:rPr lang="en-US" altLang="en-US" sz="3200" dirty="0">
                <a:solidFill>
                  <a:srgbClr val="C00000"/>
                </a:solidFill>
                <a:latin typeface="Arial" pitchFamily="34" charset="0"/>
              </a:rPr>
              <a:t>X)</a:t>
            </a:r>
            <a:r>
              <a:rPr lang="en-US" altLang="en-US" sz="3200" baseline="30000" dirty="0">
                <a:solidFill>
                  <a:srgbClr val="C00000"/>
                </a:solidFill>
                <a:latin typeface="Arial" pitchFamily="34" charset="0"/>
              </a:rPr>
              <a:t>-1</a:t>
            </a:r>
            <a:r>
              <a:rPr lang="en-US" altLang="en-US" sz="3200" dirty="0">
                <a:latin typeface="Arial" pitchFamily="34" charset="0"/>
              </a:rPr>
              <a:t>X</a:t>
            </a:r>
            <a:r>
              <a:rPr lang="en-US" altLang="en-US" sz="3200" baseline="30000" dirty="0">
                <a:latin typeface="Arial" pitchFamily="34" charset="0"/>
              </a:rPr>
              <a:t>T</a:t>
            </a:r>
            <a:r>
              <a:rPr lang="en-US" altLang="en-US" sz="3200" b="1" dirty="0">
                <a:latin typeface="Arial" pitchFamily="34" charset="0"/>
              </a:rPr>
              <a:t>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Arial" pitchFamily="34" charset="0"/>
              </a:rPr>
              <a:t>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dirty="0">
              <a:latin typeface="Arial" pitchFamily="34" charset="0"/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6324600" y="1524000"/>
            <a:ext cx="762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6400800" y="2362200"/>
            <a:ext cx="68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latin typeface="Arial" pitchFamily="34" charset="0"/>
              </a:rPr>
              <a:t>X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6553200" y="1066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d</a:t>
            </a:r>
            <a:endParaRPr lang="en-US" altLang="en-US" dirty="0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5867400" y="25146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N</a:t>
            </a:r>
            <a:endParaRPr lang="en-US" altLang="en-US" dirty="0"/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5851525" y="4302125"/>
            <a:ext cx="22349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itchFamily="34" charset="0"/>
              </a:rPr>
              <a:t>rank(X)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</a:t>
            </a:r>
            <a:r>
              <a:rPr lang="en-US" altLang="en-US" dirty="0" smtClean="0">
                <a:latin typeface="Arial" pitchFamily="34" charset="0"/>
              </a:rPr>
              <a:t>min(</a:t>
            </a:r>
            <a:r>
              <a:rPr lang="en-US" altLang="en-US" dirty="0" err="1" smtClean="0">
                <a:latin typeface="Arial" pitchFamily="34" charset="0"/>
              </a:rPr>
              <a:t>d,N</a:t>
            </a:r>
            <a:r>
              <a:rPr lang="en-US" altLang="en-US" dirty="0" smtClean="0">
                <a:latin typeface="Arial" pitchFamily="34" charset="0"/>
              </a:rPr>
              <a:t>)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assume rank(X</a:t>
            </a:r>
            <a:r>
              <a:rPr lang="en-US" altLang="en-US" dirty="0" smtClean="0">
                <a:latin typeface="Arial" pitchFamily="34" charset="0"/>
              </a:rPr>
              <a:t>)=d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implies rank(X</a:t>
            </a:r>
            <a:r>
              <a:rPr lang="en-US" altLang="en-US" baseline="30000" dirty="0">
                <a:latin typeface="Arial" pitchFamily="34" charset="0"/>
              </a:rPr>
              <a:t>T</a:t>
            </a:r>
            <a:r>
              <a:rPr lang="en-US" altLang="en-US" dirty="0">
                <a:latin typeface="Arial" pitchFamily="34" charset="0"/>
              </a:rPr>
              <a:t>X</a:t>
            </a:r>
            <a:r>
              <a:rPr lang="en-US" altLang="en-US" dirty="0" smtClean="0">
                <a:latin typeface="Arial" pitchFamily="34" charset="0"/>
              </a:rPr>
              <a:t>)=d</a:t>
            </a:r>
            <a:endParaRPr lang="en-US" altLang="en-US" dirty="0">
              <a:latin typeface="Arial" pitchFamily="34" charset="0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Arial" pitchFamily="34" charset="0"/>
              </a:rPr>
              <a:t>X</a:t>
            </a:r>
            <a:r>
              <a:rPr lang="en-US" altLang="en-US" baseline="30000" dirty="0">
                <a:solidFill>
                  <a:srgbClr val="C00000"/>
                </a:solidFill>
                <a:latin typeface="Arial" pitchFamily="34" charset="0"/>
              </a:rPr>
              <a:t>T</a:t>
            </a:r>
            <a:r>
              <a:rPr lang="en-US" altLang="en-US" dirty="0">
                <a:solidFill>
                  <a:srgbClr val="C00000"/>
                </a:solidFill>
                <a:latin typeface="Arial" pitchFamily="34" charset="0"/>
              </a:rPr>
              <a:t>X is invertible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630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00" name="Oval 1112"/>
          <p:cNvSpPr>
            <a:spLocks noChangeArrowheads="1"/>
          </p:cNvSpPr>
          <p:nvPr/>
        </p:nvSpPr>
        <p:spPr bwMode="auto">
          <a:xfrm>
            <a:off x="3886200" y="5638800"/>
            <a:ext cx="762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94" name="Oval 1106"/>
          <p:cNvSpPr>
            <a:spLocks noChangeArrowheads="1"/>
          </p:cNvSpPr>
          <p:nvPr/>
        </p:nvSpPr>
        <p:spPr bwMode="auto">
          <a:xfrm>
            <a:off x="1524000" y="1752600"/>
            <a:ext cx="19050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Pseudo-Inverse</a:t>
            </a:r>
          </a:p>
        </p:txBody>
      </p:sp>
      <p:sp>
        <p:nvSpPr>
          <p:cNvPr id="115795" name="AutoShape 1107"/>
          <p:cNvSpPr>
            <a:spLocks noChangeArrowheads="1"/>
          </p:cNvSpPr>
          <p:nvPr/>
        </p:nvSpPr>
        <p:spPr bwMode="auto">
          <a:xfrm>
            <a:off x="2286000" y="2895600"/>
            <a:ext cx="2895600" cy="381000"/>
          </a:xfrm>
          <a:prstGeom prst="curvedUpArrow">
            <a:avLst>
              <a:gd name="adj1" fmla="val 55381"/>
              <a:gd name="adj2" fmla="val 188733"/>
              <a:gd name="adj3" fmla="val 4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96" name="Rectangle 1108"/>
          <p:cNvSpPr>
            <a:spLocks noChangeArrowheads="1"/>
          </p:cNvSpPr>
          <p:nvPr/>
        </p:nvSpPr>
        <p:spPr bwMode="auto">
          <a:xfrm>
            <a:off x="3962400" y="1981200"/>
            <a:ext cx="479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latin typeface="Arial" pitchFamily="34" charset="0"/>
              </a:rPr>
              <a:t>      X</a:t>
            </a:r>
            <a:r>
              <a:rPr lang="en-US" altLang="en-US" sz="3200" baseline="30000">
                <a:latin typeface="Arial" pitchFamily="34" charset="0"/>
              </a:rPr>
              <a:t>+ </a:t>
            </a:r>
            <a:r>
              <a:rPr lang="en-US" altLang="en-US">
                <a:latin typeface="Arial" pitchFamily="34" charset="0"/>
              </a:rPr>
              <a:t>pseudo-inverse</a:t>
            </a:r>
            <a:r>
              <a:rPr lang="en-US" altLang="en-US" sz="3200">
                <a:latin typeface="Arial" pitchFamily="34" charset="0"/>
              </a:rPr>
              <a:t>, X</a:t>
            </a:r>
            <a:r>
              <a:rPr lang="en-US" altLang="en-US" sz="3200" baseline="30000">
                <a:latin typeface="Arial" pitchFamily="34" charset="0"/>
              </a:rPr>
              <a:t>+</a:t>
            </a:r>
            <a:r>
              <a:rPr lang="en-US" altLang="en-US" sz="3200">
                <a:latin typeface="Arial" pitchFamily="34" charset="0"/>
              </a:rPr>
              <a:t>X=I</a:t>
            </a:r>
            <a:r>
              <a:rPr lang="en-US" altLang="en-US" sz="3200" baseline="30000">
                <a:latin typeface="Arial" pitchFamily="34" charset="0"/>
              </a:rPr>
              <a:t> </a:t>
            </a:r>
          </a:p>
        </p:txBody>
      </p:sp>
      <p:sp>
        <p:nvSpPr>
          <p:cNvPr id="115799" name="AutoShape 1111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93" name="Rectangle 1105"/>
          <p:cNvSpPr>
            <a:spLocks noChangeArrowheads="1"/>
          </p:cNvSpPr>
          <p:nvPr/>
        </p:nvSpPr>
        <p:spPr bwMode="auto">
          <a:xfrm>
            <a:off x="0" y="1447800"/>
            <a:ext cx="9372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Arial" pitchFamily="34" charset="0"/>
              </a:rPr>
              <a:t>Solution: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Arial" pitchFamily="34" charset="0"/>
              </a:rPr>
              <a:t>	</a:t>
            </a:r>
            <a:r>
              <a:rPr lang="en-US" altLang="en-US" sz="3200" b="1" dirty="0" err="1">
                <a:latin typeface="Arial" pitchFamily="34" charset="0"/>
              </a:rPr>
              <a:t>w</a:t>
            </a:r>
            <a:r>
              <a:rPr lang="en-US" altLang="en-US" sz="3200" baseline="30000" dirty="0" err="1">
                <a:latin typeface="Arial" pitchFamily="34" charset="0"/>
              </a:rPr>
              <a:t>T</a:t>
            </a:r>
            <a:r>
              <a:rPr lang="en-US" altLang="en-US" sz="3200" baseline="30000" dirty="0">
                <a:latin typeface="Arial" pitchFamily="34" charset="0"/>
              </a:rPr>
              <a:t>    </a:t>
            </a:r>
            <a:r>
              <a:rPr lang="en-US" altLang="en-US" sz="3200" dirty="0">
                <a:latin typeface="Arial" pitchFamily="34" charset="0"/>
              </a:rPr>
              <a:t>= (X</a:t>
            </a:r>
            <a:r>
              <a:rPr lang="en-US" altLang="en-US" sz="3200" baseline="30000" dirty="0">
                <a:latin typeface="Arial" pitchFamily="34" charset="0"/>
              </a:rPr>
              <a:t>T </a:t>
            </a:r>
            <a:r>
              <a:rPr lang="en-US" altLang="en-US" sz="3200" dirty="0">
                <a:latin typeface="Arial" pitchFamily="34" charset="0"/>
              </a:rPr>
              <a:t>X)</a:t>
            </a:r>
            <a:r>
              <a:rPr lang="en-US" altLang="en-US" sz="3200" baseline="30000" dirty="0">
                <a:latin typeface="Arial" pitchFamily="34" charset="0"/>
              </a:rPr>
              <a:t>-1 </a:t>
            </a:r>
            <a:r>
              <a:rPr lang="en-US" altLang="en-US" sz="3200" dirty="0">
                <a:latin typeface="Arial" pitchFamily="34" charset="0"/>
              </a:rPr>
              <a:t>X</a:t>
            </a:r>
            <a:r>
              <a:rPr lang="en-US" altLang="en-US" sz="3200" baseline="30000" dirty="0">
                <a:latin typeface="Arial" pitchFamily="34" charset="0"/>
              </a:rPr>
              <a:t>T  </a:t>
            </a:r>
            <a:r>
              <a:rPr lang="en-US" altLang="en-US" sz="3200" b="1" dirty="0">
                <a:latin typeface="Arial" pitchFamily="34" charset="0"/>
              </a:rPr>
              <a:t>y</a:t>
            </a:r>
            <a:r>
              <a:rPr lang="en-US" altLang="en-US" sz="3200" dirty="0">
                <a:latin typeface="Arial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Arial" pitchFamily="34" charset="0"/>
              </a:rPr>
              <a:t>     </a:t>
            </a:r>
            <a:r>
              <a:rPr lang="en-US" altLang="en-US" sz="1800" b="1" dirty="0" smtClean="0">
                <a:latin typeface="Arial" pitchFamily="34" charset="0"/>
              </a:rPr>
              <a:t>(d,1</a:t>
            </a:r>
            <a:r>
              <a:rPr lang="en-US" altLang="en-US" sz="1800" b="1" dirty="0">
                <a:latin typeface="Arial" pitchFamily="34" charset="0"/>
              </a:rPr>
              <a:t>)           </a:t>
            </a:r>
            <a:r>
              <a:rPr lang="en-US" altLang="en-US" sz="1800" b="1" dirty="0" smtClean="0">
                <a:latin typeface="Arial" pitchFamily="34" charset="0"/>
              </a:rPr>
              <a:t>(</a:t>
            </a:r>
            <a:r>
              <a:rPr lang="en-US" altLang="en-US" sz="1800" b="1" dirty="0" err="1" smtClean="0">
                <a:latin typeface="Arial" pitchFamily="34" charset="0"/>
              </a:rPr>
              <a:t>d,N</a:t>
            </a:r>
            <a:r>
              <a:rPr lang="en-US" altLang="en-US" sz="1800" b="1" dirty="0" smtClean="0">
                <a:latin typeface="Arial" pitchFamily="34" charset="0"/>
              </a:rPr>
              <a:t>)(</a:t>
            </a:r>
            <a:r>
              <a:rPr lang="en-US" altLang="en-US" sz="1800" b="1" dirty="0" err="1" smtClean="0">
                <a:latin typeface="Arial" pitchFamily="34" charset="0"/>
              </a:rPr>
              <a:t>N,d</a:t>
            </a:r>
            <a:r>
              <a:rPr lang="en-US" altLang="en-US" sz="1800" b="1" dirty="0" smtClean="0">
                <a:latin typeface="Arial" pitchFamily="34" charset="0"/>
              </a:rPr>
              <a:t>)  (</a:t>
            </a:r>
            <a:r>
              <a:rPr lang="en-US" altLang="en-US" sz="1800" b="1" dirty="0" err="1" smtClean="0">
                <a:latin typeface="Arial" pitchFamily="34" charset="0"/>
              </a:rPr>
              <a:t>d,N</a:t>
            </a:r>
            <a:r>
              <a:rPr lang="en-US" altLang="en-US" sz="1800" b="1" dirty="0" smtClean="0">
                <a:latin typeface="Arial" pitchFamily="34" charset="0"/>
              </a:rPr>
              <a:t>)(</a:t>
            </a:r>
            <a:r>
              <a:rPr lang="en-US" altLang="en-US" sz="1800" b="1" dirty="0">
                <a:latin typeface="Arial" pitchFamily="34" charset="0"/>
              </a:rPr>
              <a:t>N</a:t>
            </a:r>
            <a:r>
              <a:rPr lang="en-US" altLang="en-US" sz="1800" b="1" dirty="0" smtClean="0">
                <a:latin typeface="Arial" pitchFamily="34" charset="0"/>
              </a:rPr>
              <a:t>,1</a:t>
            </a:r>
            <a:r>
              <a:rPr lang="en-US" altLang="en-US" sz="1800" b="1" dirty="0">
                <a:latin typeface="Arial" pitchFamily="34" charset="0"/>
              </a:rPr>
              <a:t>)          </a:t>
            </a:r>
            <a:r>
              <a:rPr lang="en-US" altLang="en-US" sz="1800" b="1" dirty="0" smtClean="0">
                <a:latin typeface="Arial" pitchFamily="34" charset="0"/>
              </a:rPr>
              <a:t>  (</a:t>
            </a:r>
            <a:r>
              <a:rPr lang="en-US" altLang="en-US" sz="1800" b="1" dirty="0" err="1" smtClean="0">
                <a:latin typeface="Arial" pitchFamily="34" charset="0"/>
              </a:rPr>
              <a:t>d,N</a:t>
            </a:r>
            <a:r>
              <a:rPr lang="en-US" altLang="en-US" sz="1800" b="1" dirty="0" smtClean="0">
                <a:latin typeface="Arial" pitchFamily="34" charset="0"/>
              </a:rPr>
              <a:t>)</a:t>
            </a:r>
            <a:endParaRPr lang="en-US" altLang="en-US" sz="18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3200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Arial" pitchFamily="34" charset="0"/>
              </a:rPr>
              <a:t>Predictor: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Arial" pitchFamily="34" charset="0"/>
              </a:rPr>
              <a:t>	f(</a:t>
            </a:r>
            <a:r>
              <a:rPr lang="en-US" altLang="en-US" sz="3200" b="1" dirty="0">
                <a:latin typeface="Arial" pitchFamily="34" charset="0"/>
              </a:rPr>
              <a:t>x</a:t>
            </a:r>
            <a:r>
              <a:rPr lang="en-US" altLang="en-US" sz="3200" dirty="0">
                <a:latin typeface="Arial" pitchFamily="34" charset="0"/>
              </a:rPr>
              <a:t>) = </a:t>
            </a:r>
            <a:r>
              <a:rPr lang="en-US" altLang="en-US" sz="3200" b="1" dirty="0">
                <a:latin typeface="Arial" pitchFamily="34" charset="0"/>
              </a:rPr>
              <a:t>x</a:t>
            </a:r>
            <a:r>
              <a:rPr lang="en-US" altLang="en-US" sz="3200" dirty="0">
                <a:latin typeface="Arial" pitchFamily="34" charset="0"/>
              </a:rPr>
              <a:t> </a:t>
            </a:r>
            <a:r>
              <a:rPr lang="en-US" altLang="en-US" sz="3200" b="1" dirty="0" err="1">
                <a:latin typeface="Arial" pitchFamily="34" charset="0"/>
              </a:rPr>
              <a:t>w</a:t>
            </a:r>
            <a:r>
              <a:rPr lang="en-US" altLang="en-US" sz="3200" baseline="30000" dirty="0" err="1">
                <a:latin typeface="Arial" pitchFamily="34" charset="0"/>
              </a:rPr>
              <a:t>T</a:t>
            </a:r>
            <a:r>
              <a:rPr lang="en-US" altLang="en-US" sz="3200" baseline="30000" dirty="0">
                <a:latin typeface="Arial" pitchFamily="34" charset="0"/>
              </a:rPr>
              <a:t>  </a:t>
            </a:r>
            <a:r>
              <a:rPr lang="en-US" altLang="en-US" sz="3200" dirty="0">
                <a:latin typeface="Arial" pitchFamily="34" charset="0"/>
              </a:rPr>
              <a:t>=  </a:t>
            </a:r>
            <a:r>
              <a:rPr lang="en-US" altLang="en-US" sz="3200" b="1" dirty="0">
                <a:latin typeface="Arial" pitchFamily="34" charset="0"/>
              </a:rPr>
              <a:t>x  </a:t>
            </a:r>
            <a:r>
              <a:rPr lang="en-US" altLang="en-US" sz="3200" dirty="0" err="1">
                <a:latin typeface="Arial" pitchFamily="34" charset="0"/>
              </a:rPr>
              <a:t>X</a:t>
            </a:r>
            <a:r>
              <a:rPr lang="en-US" altLang="en-US" sz="3200" baseline="30000" dirty="0">
                <a:latin typeface="Arial" pitchFamily="34" charset="0"/>
              </a:rPr>
              <a:t>+</a:t>
            </a:r>
            <a:r>
              <a:rPr lang="en-US" altLang="en-US" sz="3200" dirty="0">
                <a:latin typeface="Arial" pitchFamily="34" charset="0"/>
              </a:rPr>
              <a:t> </a:t>
            </a:r>
            <a:r>
              <a:rPr lang="en-US" altLang="en-US" sz="3200" b="1" dirty="0">
                <a:latin typeface="Arial" pitchFamily="34" charset="0"/>
              </a:rPr>
              <a:t>y</a:t>
            </a:r>
            <a:r>
              <a:rPr lang="en-US" altLang="en-US" sz="3200" baseline="30000" dirty="0">
                <a:latin typeface="Arial" pitchFamily="34" charset="0"/>
              </a:rPr>
              <a:t> </a:t>
            </a: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Arial" pitchFamily="34" charset="0"/>
              </a:rPr>
              <a:t>     (1,1)	       (</a:t>
            </a:r>
            <a:r>
              <a:rPr lang="en-US" altLang="en-US" sz="1800" b="1" dirty="0" smtClean="0">
                <a:latin typeface="Arial" pitchFamily="34" charset="0"/>
              </a:rPr>
              <a:t>1,d)(d,1</a:t>
            </a:r>
            <a:r>
              <a:rPr lang="en-US" altLang="en-US" sz="1800" b="1" dirty="0">
                <a:latin typeface="Arial" pitchFamily="34" charset="0"/>
              </a:rPr>
              <a:t>)      (</a:t>
            </a:r>
            <a:r>
              <a:rPr lang="en-US" altLang="en-US" sz="1800" b="1" dirty="0" smtClean="0">
                <a:latin typeface="Arial" pitchFamily="34" charset="0"/>
              </a:rPr>
              <a:t>1,d)(</a:t>
            </a:r>
            <a:r>
              <a:rPr lang="en-US" altLang="en-US" sz="1800" b="1" dirty="0" err="1" smtClean="0">
                <a:latin typeface="Arial" pitchFamily="34" charset="0"/>
              </a:rPr>
              <a:t>d,N</a:t>
            </a:r>
            <a:r>
              <a:rPr lang="en-US" altLang="en-US" sz="1800" b="1" dirty="0" smtClean="0">
                <a:latin typeface="Arial" pitchFamily="34" charset="0"/>
              </a:rPr>
              <a:t>)(</a:t>
            </a:r>
            <a:r>
              <a:rPr lang="en-US" altLang="en-US" sz="1800" b="1" dirty="0">
                <a:latin typeface="Arial" pitchFamily="34" charset="0"/>
              </a:rPr>
              <a:t>N</a:t>
            </a:r>
            <a:r>
              <a:rPr lang="en-US" altLang="en-US" sz="1800" b="1" dirty="0" smtClean="0">
                <a:latin typeface="Arial" pitchFamily="34" charset="0"/>
              </a:rPr>
              <a:t>,1</a:t>
            </a:r>
            <a:r>
              <a:rPr lang="en-US" altLang="en-US" sz="1800" b="1" dirty="0">
                <a:latin typeface="Arial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Arial" pitchFamily="34" charset="0"/>
              </a:rPr>
              <a:t>Residual: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1" dirty="0">
                <a:latin typeface="Arial" pitchFamily="34" charset="0"/>
              </a:rPr>
              <a:t>   y-</a:t>
            </a: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altLang="en-US" sz="3200" b="1" dirty="0">
                <a:latin typeface="Arial" pitchFamily="34" charset="0"/>
              </a:rPr>
              <a:t> </a:t>
            </a:r>
            <a:r>
              <a:rPr lang="en-US" altLang="en-US" sz="3200" dirty="0">
                <a:latin typeface="Arial" pitchFamily="34" charset="0"/>
              </a:rPr>
              <a:t>= </a:t>
            </a:r>
            <a:r>
              <a:rPr lang="en-US" altLang="en-US" sz="3200" b="1" dirty="0">
                <a:latin typeface="Arial" pitchFamily="34" charset="0"/>
              </a:rPr>
              <a:t>y</a:t>
            </a:r>
            <a:r>
              <a:rPr lang="en-US" altLang="en-US" sz="3200" dirty="0">
                <a:latin typeface="Arial" pitchFamily="34" charset="0"/>
              </a:rPr>
              <a:t> - X</a:t>
            </a:r>
            <a:r>
              <a:rPr lang="en-US" altLang="en-US" sz="3200" b="1" dirty="0">
                <a:latin typeface="Arial" pitchFamily="34" charset="0"/>
              </a:rPr>
              <a:t> </a:t>
            </a:r>
            <a:r>
              <a:rPr lang="en-US" altLang="en-US" sz="3200" b="1" dirty="0" err="1">
                <a:latin typeface="Arial" pitchFamily="34" charset="0"/>
              </a:rPr>
              <a:t>w</a:t>
            </a:r>
            <a:r>
              <a:rPr lang="en-US" altLang="en-US" sz="3200" baseline="30000" dirty="0" err="1">
                <a:latin typeface="Arial" pitchFamily="34" charset="0"/>
              </a:rPr>
              <a:t>T</a:t>
            </a:r>
            <a:r>
              <a:rPr lang="en-US" altLang="en-US" sz="3200" baseline="30000" dirty="0">
                <a:latin typeface="Arial" pitchFamily="34" charset="0"/>
              </a:rPr>
              <a:t>  </a:t>
            </a:r>
            <a:r>
              <a:rPr lang="en-US" altLang="en-US" sz="3200" dirty="0">
                <a:latin typeface="Arial" pitchFamily="34" charset="0"/>
              </a:rPr>
              <a:t>=  (I-XX</a:t>
            </a:r>
            <a:r>
              <a:rPr lang="en-US" altLang="en-US" sz="3200" baseline="30000" dirty="0">
                <a:latin typeface="Arial" pitchFamily="34" charset="0"/>
              </a:rPr>
              <a:t>+</a:t>
            </a:r>
            <a:r>
              <a:rPr lang="en-US" altLang="en-US" sz="3200" dirty="0">
                <a:latin typeface="Arial" pitchFamily="34" charset="0"/>
              </a:rPr>
              <a:t>)</a:t>
            </a:r>
            <a:r>
              <a:rPr lang="en-US" altLang="en-US" sz="3200" b="1" dirty="0">
                <a:latin typeface="Arial" pitchFamily="34" charset="0"/>
              </a:rPr>
              <a:t>y</a:t>
            </a:r>
            <a:r>
              <a:rPr lang="en-US" altLang="en-US" sz="3200" baseline="30000" dirty="0">
                <a:latin typeface="Arial" pitchFamily="34" charset="0"/>
              </a:rPr>
              <a:t> </a:t>
            </a: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3200" b="1" dirty="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latin typeface="Arial" pitchFamily="34" charset="0"/>
              </a:rPr>
              <a:t>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 dirty="0">
              <a:latin typeface="Arial" pitchFamily="34" charset="0"/>
            </a:endParaRPr>
          </a:p>
        </p:txBody>
      </p:sp>
      <p:grpSp>
        <p:nvGrpSpPr>
          <p:cNvPr id="115813" name="Group 1125"/>
          <p:cNvGrpSpPr>
            <a:grpSpLocks/>
          </p:cNvGrpSpPr>
          <p:nvPr/>
        </p:nvGrpSpPr>
        <p:grpSpPr bwMode="auto">
          <a:xfrm>
            <a:off x="4191000" y="3886200"/>
            <a:ext cx="4495800" cy="2651125"/>
            <a:chOff x="2640" y="2448"/>
            <a:chExt cx="2832" cy="1670"/>
          </a:xfrm>
        </p:grpSpPr>
        <p:sp>
          <p:nvSpPr>
            <p:cNvPr id="115802" name="Freeform 1114"/>
            <p:cNvSpPr>
              <a:spLocks/>
            </p:cNvSpPr>
            <p:nvPr/>
          </p:nvSpPr>
          <p:spPr bwMode="auto">
            <a:xfrm>
              <a:off x="3696" y="2688"/>
              <a:ext cx="1632" cy="1056"/>
            </a:xfrm>
            <a:custGeom>
              <a:avLst/>
              <a:gdLst>
                <a:gd name="T0" fmla="*/ 624 w 1632"/>
                <a:gd name="T1" fmla="*/ 0 h 1056"/>
                <a:gd name="T2" fmla="*/ 0 w 1632"/>
                <a:gd name="T3" fmla="*/ 720 h 1056"/>
                <a:gd name="T4" fmla="*/ 1632 w 1632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1056">
                  <a:moveTo>
                    <a:pt x="624" y="0"/>
                  </a:moveTo>
                  <a:lnTo>
                    <a:pt x="0" y="720"/>
                  </a:lnTo>
                  <a:lnTo>
                    <a:pt x="1632" y="10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04" name="Line 1116"/>
            <p:cNvSpPr>
              <a:spLocks noChangeShapeType="1"/>
            </p:cNvSpPr>
            <p:nvPr/>
          </p:nvSpPr>
          <p:spPr bwMode="auto">
            <a:xfrm flipV="1">
              <a:off x="4224" y="2496"/>
              <a:ext cx="96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05" name="Text Box 1117"/>
            <p:cNvSpPr txBox="1">
              <a:spLocks noChangeArrowheads="1"/>
            </p:cNvSpPr>
            <p:nvPr/>
          </p:nvSpPr>
          <p:spPr bwMode="auto">
            <a:xfrm rot="709120">
              <a:off x="3936" y="3600"/>
              <a:ext cx="15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itchFamily="34" charset="0"/>
                </a:rPr>
                <a:t>Subspace of columns of X</a:t>
              </a:r>
            </a:p>
          </p:txBody>
        </p:sp>
        <p:sp>
          <p:nvSpPr>
            <p:cNvPr id="115801" name="AutoShape 1113"/>
            <p:cNvSpPr>
              <a:spLocks noChangeArrowheads="1"/>
            </p:cNvSpPr>
            <p:nvPr/>
          </p:nvSpPr>
          <p:spPr bwMode="auto">
            <a:xfrm rot="20923568" flipV="1">
              <a:off x="2640" y="2976"/>
              <a:ext cx="1344" cy="432"/>
            </a:xfrm>
            <a:prstGeom prst="curvedUpArrow">
              <a:avLst>
                <a:gd name="adj1" fmla="val 22671"/>
                <a:gd name="adj2" fmla="val 77259"/>
                <a:gd name="adj3" fmla="val 47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06" name="Text Box 1118"/>
            <p:cNvSpPr txBox="1">
              <a:spLocks noChangeArrowheads="1"/>
            </p:cNvSpPr>
            <p:nvPr/>
          </p:nvSpPr>
          <p:spPr bwMode="auto">
            <a:xfrm rot="-777674">
              <a:off x="2784" y="3072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itchFamily="34" charset="0"/>
                </a:rPr>
                <a:t>projector</a:t>
              </a:r>
            </a:p>
          </p:txBody>
        </p:sp>
        <p:sp>
          <p:nvSpPr>
            <p:cNvPr id="115807" name="Line 1119"/>
            <p:cNvSpPr>
              <a:spLocks noChangeShapeType="1"/>
            </p:cNvSpPr>
            <p:nvPr/>
          </p:nvSpPr>
          <p:spPr bwMode="auto">
            <a:xfrm>
              <a:off x="4224" y="316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08" name="Line 1120"/>
            <p:cNvSpPr>
              <a:spLocks noChangeShapeType="1"/>
            </p:cNvSpPr>
            <p:nvPr/>
          </p:nvSpPr>
          <p:spPr bwMode="auto">
            <a:xfrm flipV="1">
              <a:off x="5184" y="24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09" name="Text Box 1121"/>
            <p:cNvSpPr txBox="1">
              <a:spLocks noChangeArrowheads="1"/>
            </p:cNvSpPr>
            <p:nvPr/>
          </p:nvSpPr>
          <p:spPr bwMode="auto">
            <a:xfrm>
              <a:off x="4560" y="24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itchFamily="34" charset="0"/>
                </a:rPr>
                <a:t>y</a:t>
              </a:r>
            </a:p>
          </p:txBody>
        </p:sp>
        <p:sp>
          <p:nvSpPr>
            <p:cNvPr id="115810" name="Text Box 1122"/>
            <p:cNvSpPr txBox="1">
              <a:spLocks noChangeArrowheads="1"/>
            </p:cNvSpPr>
            <p:nvPr/>
          </p:nvSpPr>
          <p:spPr bwMode="auto">
            <a:xfrm rot="5400000">
              <a:off x="4896" y="273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itchFamily="34" charset="0"/>
                </a:rPr>
                <a:t>residual</a:t>
              </a:r>
            </a:p>
          </p:txBody>
        </p:sp>
        <p:sp>
          <p:nvSpPr>
            <p:cNvPr id="115811" name="Text Box 1123"/>
            <p:cNvSpPr txBox="1">
              <a:spLocks noChangeArrowheads="1"/>
            </p:cNvSpPr>
            <p:nvPr/>
          </p:nvSpPr>
          <p:spPr bwMode="auto">
            <a:xfrm>
              <a:off x="4608" y="31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Arial" pitchFamily="34" charset="0"/>
                </a:rPr>
                <a:t>y</a:t>
              </a:r>
            </a:p>
          </p:txBody>
        </p:sp>
        <p:sp>
          <p:nvSpPr>
            <p:cNvPr id="115812" name="AutoShape 1124"/>
            <p:cNvSpPr>
              <a:spLocks noChangeArrowheads="1"/>
            </p:cNvSpPr>
            <p:nvPr/>
          </p:nvSpPr>
          <p:spPr bwMode="auto">
            <a:xfrm>
              <a:off x="4656" y="3168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59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3657600" y="2594941"/>
            <a:ext cx="762000" cy="762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Least-Squares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y-</a:t>
            </a:r>
            <a:r>
              <a:rPr lang="en-US" altLang="en-US" b="1" dirty="0">
                <a:cs typeface="Arial" pitchFamily="34" charset="0"/>
              </a:rPr>
              <a:t>y</a:t>
            </a:r>
            <a:r>
              <a:rPr lang="en-US" altLang="en-US" b="1" dirty="0"/>
              <a:t> </a:t>
            </a:r>
            <a:r>
              <a:rPr lang="en-US" altLang="en-US" dirty="0"/>
              <a:t>= </a:t>
            </a:r>
            <a:r>
              <a:rPr lang="en-US" altLang="en-US" b="1" dirty="0"/>
              <a:t>y</a:t>
            </a:r>
            <a:r>
              <a:rPr lang="en-US" altLang="en-US" dirty="0"/>
              <a:t> - X</a:t>
            </a:r>
            <a:r>
              <a:rPr lang="en-US" altLang="en-US" b="1" dirty="0"/>
              <a:t>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 </a:t>
            </a:r>
            <a:r>
              <a:rPr lang="en-US" altLang="en-US" dirty="0"/>
              <a:t>=  (I-XX</a:t>
            </a:r>
            <a:r>
              <a:rPr lang="en-US" altLang="en-US" baseline="30000" dirty="0"/>
              <a:t>+</a:t>
            </a:r>
            <a:r>
              <a:rPr lang="en-US" altLang="en-US" dirty="0"/>
              <a:t>)</a:t>
            </a:r>
            <a:r>
              <a:rPr lang="en-US" altLang="en-US" b="1" dirty="0"/>
              <a:t>y</a:t>
            </a:r>
            <a:r>
              <a:rPr lang="en-US" altLang="en-US" baseline="300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aseline="30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The pseudo-inverse solution is optimal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in the least-square sense: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/>
              <a:t>min</a:t>
            </a:r>
            <a:r>
              <a:rPr lang="en-US" altLang="en-US" b="1" baseline="-25000" dirty="0" err="1"/>
              <a:t>w</a:t>
            </a:r>
            <a:r>
              <a:rPr lang="en-US" altLang="en-US" dirty="0"/>
              <a:t> </a:t>
            </a:r>
            <a:r>
              <a:rPr lang="en-US" altLang="en-US" dirty="0" smtClean="0"/>
              <a:t>ǁ </a:t>
            </a:r>
            <a:r>
              <a:rPr lang="en-US" altLang="en-US" b="1" dirty="0"/>
              <a:t>y</a:t>
            </a:r>
            <a:r>
              <a:rPr lang="en-US" altLang="en-US" dirty="0"/>
              <a:t> - X</a:t>
            </a:r>
            <a:r>
              <a:rPr lang="en-US" altLang="en-US" b="1" dirty="0"/>
              <a:t>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ǁ (</a:t>
            </a:r>
            <a:r>
              <a:rPr lang="en-US" altLang="en-US" dirty="0"/>
              <a:t>I-XX</a:t>
            </a:r>
            <a:r>
              <a:rPr lang="en-US" altLang="en-US" baseline="30000" dirty="0"/>
              <a:t>+</a:t>
            </a:r>
            <a:r>
              <a:rPr lang="en-US" altLang="en-US" dirty="0"/>
              <a:t>)</a:t>
            </a:r>
            <a:r>
              <a:rPr lang="en-US" altLang="en-US" b="1" dirty="0" smtClean="0"/>
              <a:t>y</a:t>
            </a:r>
            <a:r>
              <a:rPr lang="en-US" altLang="en-US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38247" name="Freeform 7"/>
          <p:cNvSpPr>
            <a:spLocks/>
          </p:cNvSpPr>
          <p:nvPr/>
        </p:nvSpPr>
        <p:spPr bwMode="auto">
          <a:xfrm>
            <a:off x="5867400" y="1676400"/>
            <a:ext cx="2590800" cy="1676400"/>
          </a:xfrm>
          <a:custGeom>
            <a:avLst/>
            <a:gdLst>
              <a:gd name="T0" fmla="*/ 624 w 1632"/>
              <a:gd name="T1" fmla="*/ 0 h 1056"/>
              <a:gd name="T2" fmla="*/ 0 w 1632"/>
              <a:gd name="T3" fmla="*/ 720 h 1056"/>
              <a:gd name="T4" fmla="*/ 1632 w 1632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1056">
                <a:moveTo>
                  <a:pt x="624" y="0"/>
                </a:moveTo>
                <a:lnTo>
                  <a:pt x="0" y="720"/>
                </a:lnTo>
                <a:lnTo>
                  <a:pt x="1632" y="10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 flipV="1">
            <a:off x="6705600" y="1371600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709120">
            <a:off x="6248400" y="3124200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Subspace of columns of X</a:t>
            </a:r>
          </a:p>
        </p:txBody>
      </p:sp>
      <p:sp>
        <p:nvSpPr>
          <p:cNvPr id="138250" name="AutoShape 10"/>
          <p:cNvSpPr>
            <a:spLocks noChangeArrowheads="1"/>
          </p:cNvSpPr>
          <p:nvPr/>
        </p:nvSpPr>
        <p:spPr bwMode="auto">
          <a:xfrm rot="20923568" flipV="1">
            <a:off x="3897605" y="1872800"/>
            <a:ext cx="2583738" cy="685800"/>
          </a:xfrm>
          <a:prstGeom prst="curvedUpArrow">
            <a:avLst>
              <a:gd name="adj1" fmla="val 22671"/>
              <a:gd name="adj2" fmla="val 77259"/>
              <a:gd name="adj3" fmla="val 4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-777674">
            <a:off x="4572000" y="1981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projector</a:t>
            </a:r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6705600" y="2438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 flipV="1">
            <a:off x="82296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7239000" y="1295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y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5400000">
            <a:off x="7772400" y="1752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residual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73152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y</a:t>
            </a:r>
          </a:p>
        </p:txBody>
      </p:sp>
      <p:sp>
        <p:nvSpPr>
          <p:cNvPr id="138257" name="AutoShape 17"/>
          <p:cNvSpPr>
            <a:spLocks noChangeArrowheads="1"/>
          </p:cNvSpPr>
          <p:nvPr/>
        </p:nvSpPr>
        <p:spPr bwMode="auto">
          <a:xfrm>
            <a:off x="7391400" y="2438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Descent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Square loss: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		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k</a:t>
            </a:r>
            <a:r>
              <a:rPr lang="en-US" altLang="en-US" dirty="0" smtClean="0"/>
              <a:t> </a:t>
            </a:r>
            <a:r>
              <a:rPr lang="en-US" altLang="en-US" dirty="0"/>
              <a:t>= 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)</a:t>
            </a:r>
            <a:r>
              <a:rPr lang="en-US" altLang="en-US" baseline="30000" dirty="0" smtClean="0"/>
              <a:t>2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Risk = Residual Sum </a:t>
            </a:r>
            <a:r>
              <a:rPr lang="en-US" altLang="en-US" dirty="0"/>
              <a:t>of </a:t>
            </a:r>
            <a:r>
              <a:rPr lang="en-US" altLang="en-US" dirty="0" smtClean="0"/>
              <a:t>Squares (RSS):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		R = </a:t>
            </a:r>
            <a:r>
              <a:rPr lang="en-US" altLang="en-US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</a:t>
            </a:r>
            <a:r>
              <a:rPr lang="en-US" altLang="en-US" dirty="0" err="1" smtClean="0"/>
              <a:t>y</a:t>
            </a:r>
            <a:r>
              <a:rPr lang="en-US" altLang="en-US" baseline="30000" dirty="0" err="1"/>
              <a:t>k</a:t>
            </a:r>
            <a:r>
              <a:rPr lang="en-US" altLang="en-US" dirty="0" smtClean="0"/>
              <a:t>)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		    = ǁ 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</a:t>
            </a:r>
            <a:r>
              <a:rPr lang="en-US" altLang="en-US" b="1" dirty="0"/>
              <a:t>y</a:t>
            </a:r>
            <a:r>
              <a:rPr lang="en-US" altLang="en-US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		    = </a:t>
            </a:r>
            <a:r>
              <a:rPr lang="en-US" altLang="en-US" b="1" dirty="0" err="1"/>
              <a:t>w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–2</a:t>
            </a:r>
            <a:r>
              <a:rPr lang="en-US" altLang="en-US" b="1" dirty="0"/>
              <a:t>w</a:t>
            </a:r>
            <a:r>
              <a:rPr lang="en-US" altLang="en-US" dirty="0"/>
              <a:t>X</a:t>
            </a:r>
            <a:r>
              <a:rPr lang="en-US" altLang="en-US" baseline="30000" dirty="0"/>
              <a:t>T</a:t>
            </a:r>
            <a:r>
              <a:rPr lang="en-US" altLang="en-US" b="1" dirty="0"/>
              <a:t>y</a:t>
            </a:r>
            <a:r>
              <a:rPr lang="en-US" altLang="en-US" dirty="0"/>
              <a:t> +</a:t>
            </a:r>
            <a:r>
              <a:rPr lang="en-US" altLang="en-US" b="1" dirty="0" err="1"/>
              <a:t>y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y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Gradient: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ym typeface="Symbol" pitchFamily="18" charset="2"/>
              </a:rPr>
              <a:t>				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= 2 (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y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baseline="30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7713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Equations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altLang="en-US" dirty="0"/>
              <a:t>At the optimum:</a:t>
            </a:r>
          </a:p>
          <a:p>
            <a:pPr>
              <a:buFontTx/>
              <a:buNone/>
            </a:pPr>
            <a:r>
              <a:rPr lang="en-US" altLang="en-US" b="1" dirty="0">
                <a:sym typeface="Symbol" pitchFamily="18" charset="2"/>
              </a:rPr>
              <a:t>				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b="1" dirty="0">
                <a:sym typeface="Symbol" pitchFamily="18" charset="2"/>
              </a:rPr>
              <a:t>0</a:t>
            </a: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			2 (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y</a:t>
            </a:r>
            <a:r>
              <a:rPr lang="en-US" altLang="en-US" dirty="0"/>
              <a:t>) = </a:t>
            </a:r>
            <a:r>
              <a:rPr lang="en-US" altLang="en-US" b="1" dirty="0"/>
              <a:t>0</a:t>
            </a:r>
          </a:p>
          <a:p>
            <a:r>
              <a:rPr lang="en-US" altLang="en-US" dirty="0"/>
              <a:t>Normal equations (again):</a:t>
            </a:r>
          </a:p>
          <a:p>
            <a:pPr>
              <a:buFontTx/>
              <a:buNone/>
            </a:pPr>
            <a:r>
              <a:rPr lang="en-US" altLang="en-US" dirty="0"/>
              <a:t>			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=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y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Solve by inverting</a:t>
            </a:r>
            <a:r>
              <a:rPr lang="en-US" altLang="en-US" b="1" dirty="0"/>
              <a:t> </a:t>
            </a:r>
            <a:r>
              <a:rPr lang="en-US" altLang="en-US" dirty="0"/>
              <a:t>X</a:t>
            </a:r>
            <a:r>
              <a:rPr lang="en-US" altLang="en-US" baseline="30000" dirty="0"/>
              <a:t>T</a:t>
            </a:r>
            <a:r>
              <a:rPr lang="en-US" altLang="en-US" dirty="0"/>
              <a:t>X, if regular.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What if X</a:t>
            </a:r>
            <a:r>
              <a:rPr lang="en-US" altLang="en-US" baseline="30000" dirty="0"/>
              <a:t>T</a:t>
            </a:r>
            <a:r>
              <a:rPr lang="en-US" altLang="en-US" dirty="0"/>
              <a:t>X, is singular?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39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Oval 4"/>
          <p:cNvSpPr>
            <a:spLocks noChangeArrowheads="1"/>
          </p:cNvSpPr>
          <p:nvPr/>
        </p:nvSpPr>
        <p:spPr bwMode="auto">
          <a:xfrm>
            <a:off x="2133600" y="4953000"/>
            <a:ext cx="2286000" cy="9906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Regularization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153400" cy="5105400"/>
          </a:xfrm>
        </p:spPr>
        <p:txBody>
          <a:bodyPr/>
          <a:lstStyle/>
          <a:p>
            <a:r>
              <a:rPr lang="en-US" altLang="en-US" dirty="0"/>
              <a:t>Normal equations:</a:t>
            </a:r>
          </a:p>
          <a:p>
            <a:pPr>
              <a:buFontTx/>
              <a:buNone/>
            </a:pPr>
            <a:r>
              <a:rPr lang="en-US" altLang="en-US" dirty="0"/>
              <a:t>		X</a:t>
            </a:r>
            <a:r>
              <a:rPr lang="en-US" altLang="en-US" baseline="30000" dirty="0"/>
              <a:t>T   </a:t>
            </a:r>
            <a:r>
              <a:rPr lang="en-US" altLang="en-US" dirty="0"/>
              <a:t>X 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= </a:t>
            </a:r>
            <a:r>
              <a:rPr lang="en-US" altLang="en-US" dirty="0" smtClean="0"/>
              <a:t>X</a:t>
            </a:r>
            <a:r>
              <a:rPr lang="en-US" altLang="en-US" baseline="30000" dirty="0"/>
              <a:t>T   </a:t>
            </a:r>
            <a:r>
              <a:rPr lang="en-US" altLang="en-US" b="1" dirty="0"/>
              <a:t>y</a:t>
            </a:r>
          </a:p>
          <a:p>
            <a:pPr>
              <a:buFontTx/>
              <a:buNone/>
            </a:pPr>
            <a:r>
              <a:rPr lang="en-US" altLang="en-US" sz="1800" b="1" dirty="0"/>
              <a:t>		</a:t>
            </a:r>
            <a:r>
              <a:rPr lang="en-US" altLang="en-US" sz="1800" b="1" dirty="0" smtClean="0"/>
              <a:t>(</a:t>
            </a:r>
            <a:r>
              <a:rPr lang="en-US" altLang="en-US" sz="1800" b="1" dirty="0" err="1" smtClean="0"/>
              <a:t>d,N</a:t>
            </a:r>
            <a:r>
              <a:rPr lang="en-US" altLang="en-US" sz="1800" b="1" dirty="0" smtClean="0"/>
              <a:t>)(</a:t>
            </a:r>
            <a:r>
              <a:rPr lang="en-US" altLang="en-US" sz="1800" b="1" dirty="0" err="1" smtClean="0"/>
              <a:t>N,d</a:t>
            </a:r>
            <a:r>
              <a:rPr lang="en-US" altLang="en-US" sz="1800" b="1" dirty="0" smtClean="0"/>
              <a:t>)(</a:t>
            </a:r>
            <a:r>
              <a:rPr lang="en-US" altLang="en-US" sz="1800" b="1" dirty="0"/>
              <a:t>d</a:t>
            </a:r>
            <a:r>
              <a:rPr lang="en-US" altLang="en-US" sz="1800" b="1" dirty="0" smtClean="0"/>
              <a:t>,1</a:t>
            </a:r>
            <a:r>
              <a:rPr lang="en-US" altLang="en-US" sz="1800" b="1" dirty="0"/>
              <a:t>)   = </a:t>
            </a:r>
            <a:r>
              <a:rPr lang="en-US" altLang="en-US" sz="1800" b="1" dirty="0" smtClean="0"/>
              <a:t>(</a:t>
            </a:r>
            <a:r>
              <a:rPr lang="en-US" altLang="en-US" sz="1800" b="1" dirty="0" err="1" smtClean="0"/>
              <a:t>d,N</a:t>
            </a:r>
            <a:r>
              <a:rPr lang="en-US" altLang="en-US" sz="1800" b="1" dirty="0" smtClean="0"/>
              <a:t>)(N,1</a:t>
            </a:r>
            <a:r>
              <a:rPr lang="en-US" altLang="en-US" sz="1800" b="1" dirty="0"/>
              <a:t>)</a:t>
            </a:r>
            <a:endParaRPr lang="en-US" altLang="en-US" b="1" dirty="0"/>
          </a:p>
          <a:p>
            <a:r>
              <a:rPr lang="en-US" altLang="en-US" dirty="0"/>
              <a:t>Case </a:t>
            </a:r>
            <a:r>
              <a:rPr lang="en-US" altLang="en-US" dirty="0" smtClean="0"/>
              <a:t>N&lt;d </a:t>
            </a:r>
            <a:r>
              <a:rPr lang="en-US" altLang="en-US" dirty="0"/>
              <a:t>(interpolation), </a:t>
            </a:r>
          </a:p>
          <a:p>
            <a:pPr>
              <a:buFontTx/>
              <a:buNone/>
            </a:pPr>
            <a:r>
              <a:rPr lang="en-US" altLang="en-US" dirty="0"/>
              <a:t>	rank(X)</a:t>
            </a:r>
            <a:r>
              <a:rPr lang="en-US" altLang="en-US" dirty="0" smtClean="0">
                <a:sym typeface="Symbol" pitchFamily="18" charset="2"/>
              </a:rPr>
              <a:t>N</a:t>
            </a:r>
            <a:r>
              <a:rPr lang="en-US" altLang="en-US" dirty="0" smtClean="0"/>
              <a:t>&lt;d, </a:t>
            </a:r>
            <a:r>
              <a:rPr lang="en-US" altLang="en-US" dirty="0"/>
              <a:t>matrix X</a:t>
            </a:r>
            <a:r>
              <a:rPr lang="en-US" altLang="en-US" baseline="30000" dirty="0"/>
              <a:t>T</a:t>
            </a:r>
            <a:r>
              <a:rPr lang="en-US" altLang="en-US" dirty="0"/>
              <a:t>X singular.</a:t>
            </a:r>
          </a:p>
          <a:p>
            <a:r>
              <a:rPr lang="en-US" altLang="en-US" dirty="0"/>
              <a:t>Replace X</a:t>
            </a:r>
            <a:r>
              <a:rPr lang="en-US" altLang="en-US" baseline="30000" dirty="0"/>
              <a:t>T</a:t>
            </a:r>
            <a:r>
              <a:rPr lang="en-US" altLang="en-US" dirty="0"/>
              <a:t>X by (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dirty="0" err="1"/>
              <a:t>X+</a:t>
            </a:r>
            <a:r>
              <a:rPr lang="en-US" altLang="en-US" dirty="0" err="1">
                <a:latin typeface="Symbol" pitchFamily="18" charset="2"/>
              </a:rPr>
              <a:t>l</a:t>
            </a:r>
            <a:r>
              <a:rPr lang="en-US" altLang="en-US" dirty="0" err="1"/>
              <a:t>I</a:t>
            </a:r>
            <a:r>
              <a:rPr lang="en-US" altLang="en-US" dirty="0"/>
              <a:t>) 	</a:t>
            </a:r>
            <a:r>
              <a:rPr lang="en-US" altLang="en-US" dirty="0">
                <a:latin typeface="Symbol" pitchFamily="18" charset="2"/>
              </a:rPr>
              <a:t>l&gt;0</a:t>
            </a:r>
          </a:p>
          <a:p>
            <a:r>
              <a:rPr lang="en-US" altLang="en-US" dirty="0"/>
              <a:t>Solution: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   </a:t>
            </a:r>
            <a:r>
              <a:rPr lang="en-US" altLang="en-US" dirty="0"/>
              <a:t>= (X</a:t>
            </a:r>
            <a:r>
              <a:rPr lang="en-US" altLang="en-US" baseline="30000" dirty="0"/>
              <a:t>T </a:t>
            </a:r>
            <a:r>
              <a:rPr lang="en-US" altLang="en-US" dirty="0"/>
              <a:t>X +</a:t>
            </a:r>
            <a:r>
              <a:rPr lang="en-US" altLang="en-US" dirty="0" err="1">
                <a:latin typeface="Symbol" pitchFamily="18" charset="2"/>
              </a:rPr>
              <a:t>l</a:t>
            </a:r>
            <a:r>
              <a:rPr lang="en-US" altLang="en-US" dirty="0" err="1"/>
              <a:t>I</a:t>
            </a:r>
            <a:r>
              <a:rPr lang="en-US" altLang="en-US" dirty="0"/>
              <a:t>)</a:t>
            </a:r>
            <a:r>
              <a:rPr lang="en-US" altLang="en-US" baseline="30000" dirty="0"/>
              <a:t>-1 </a:t>
            </a:r>
            <a:r>
              <a:rPr lang="en-US" altLang="en-US" dirty="0"/>
              <a:t>X</a:t>
            </a:r>
            <a:r>
              <a:rPr lang="en-US" altLang="en-US" baseline="30000" dirty="0"/>
              <a:t>T  </a:t>
            </a:r>
            <a:r>
              <a:rPr lang="en-US" altLang="en-US" b="1" dirty="0"/>
              <a:t>y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r>
              <a:rPr lang="en-US" altLang="en-US" sz="1800" b="1" dirty="0"/>
              <a:t>     </a:t>
            </a:r>
            <a:r>
              <a:rPr lang="en-US" altLang="en-US" sz="1800" b="1" dirty="0" smtClean="0"/>
              <a:t>(d,1</a:t>
            </a:r>
            <a:r>
              <a:rPr lang="en-US" altLang="en-US" sz="1800" b="1" dirty="0"/>
              <a:t>)           </a:t>
            </a:r>
            <a:r>
              <a:rPr lang="en-US" altLang="en-US" sz="1800" b="1" dirty="0" smtClean="0"/>
              <a:t>(</a:t>
            </a:r>
            <a:r>
              <a:rPr lang="en-US" altLang="en-US" sz="1800" b="1" dirty="0" err="1" smtClean="0"/>
              <a:t>d,N</a:t>
            </a:r>
            <a:r>
              <a:rPr lang="en-US" altLang="en-US" sz="1800" b="1" dirty="0" smtClean="0"/>
              <a:t>)(</a:t>
            </a:r>
            <a:r>
              <a:rPr lang="en-US" altLang="en-US" sz="1800" b="1" dirty="0" err="1" smtClean="0"/>
              <a:t>N,d</a:t>
            </a:r>
            <a:r>
              <a:rPr lang="en-US" altLang="en-US" sz="1800" b="1" dirty="0" smtClean="0"/>
              <a:t>)  (</a:t>
            </a:r>
            <a:r>
              <a:rPr lang="en-US" altLang="en-US" sz="1800" b="1" dirty="0" err="1" smtClean="0"/>
              <a:t>d,d</a:t>
            </a:r>
            <a:r>
              <a:rPr lang="en-US" altLang="en-US" sz="1800" b="1" dirty="0" smtClean="0"/>
              <a:t>)  (</a:t>
            </a:r>
            <a:r>
              <a:rPr lang="en-US" altLang="en-US" sz="1800" b="1" dirty="0" err="1" smtClean="0"/>
              <a:t>d,N</a:t>
            </a:r>
            <a:r>
              <a:rPr lang="en-US" altLang="en-US" sz="1800" b="1" dirty="0" smtClean="0"/>
              <a:t>) (N,1</a:t>
            </a:r>
            <a:r>
              <a:rPr lang="en-US" altLang="en-US" sz="1800" b="1" dirty="0"/>
              <a:t>) </a:t>
            </a:r>
            <a:r>
              <a:rPr lang="en-US" altLang="en-US" dirty="0"/>
              <a:t>	</a:t>
            </a:r>
          </a:p>
          <a:p>
            <a:endParaRPr lang="en-US" altLang="en-US" dirty="0"/>
          </a:p>
        </p:txBody>
      </p:sp>
      <p:sp>
        <p:nvSpPr>
          <p:cNvPr id="141317" name="AutoShape 5"/>
          <p:cNvSpPr>
            <a:spLocks noChangeArrowheads="1"/>
          </p:cNvSpPr>
          <p:nvPr/>
        </p:nvSpPr>
        <p:spPr bwMode="auto">
          <a:xfrm flipV="1">
            <a:off x="3733800" y="4648200"/>
            <a:ext cx="2895600" cy="533400"/>
          </a:xfrm>
          <a:prstGeom prst="curvedUpArrow">
            <a:avLst>
              <a:gd name="adj1" fmla="val 39558"/>
              <a:gd name="adj2" fmla="val 134810"/>
              <a:gd name="adj3" fmla="val 4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5638800" y="5334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Regularized inverse</a:t>
            </a:r>
          </a:p>
        </p:txBody>
      </p:sp>
    </p:spTree>
    <p:extLst>
      <p:ext uri="{BB962C8B-B14F-4D97-AF65-F5344CB8AC3E}">
        <p14:creationId xmlns:p14="http://schemas.microsoft.com/office/powerpoint/2010/main" val="129054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it works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r>
              <a:rPr lang="en-US" altLang="en-US"/>
              <a:t>Diagonalization:</a:t>
            </a:r>
          </a:p>
          <a:p>
            <a:pPr lvl="1">
              <a:buFontTx/>
              <a:buNone/>
            </a:pPr>
            <a:r>
              <a:rPr lang="en-US" altLang="en-US"/>
              <a:t>			X</a:t>
            </a:r>
            <a:r>
              <a:rPr lang="en-US" altLang="en-US" baseline="30000"/>
              <a:t>T</a:t>
            </a:r>
            <a:r>
              <a:rPr lang="en-US" altLang="en-US"/>
              <a:t>X = U D U</a:t>
            </a:r>
            <a:r>
              <a:rPr lang="en-US" altLang="en-US" baseline="30000"/>
              <a:t>T</a:t>
            </a:r>
            <a:r>
              <a:rPr lang="en-US" altLang="en-US"/>
              <a:t> </a:t>
            </a:r>
          </a:p>
          <a:p>
            <a:pPr lvl="1">
              <a:buFontTx/>
              <a:buNone/>
            </a:pPr>
            <a:r>
              <a:rPr lang="en-US" altLang="en-US"/>
              <a:t>U orthogonal matrix of eigenvectors (UU</a:t>
            </a:r>
            <a:r>
              <a:rPr lang="en-US" altLang="en-US" baseline="30000"/>
              <a:t>T</a:t>
            </a:r>
            <a:r>
              <a:rPr lang="en-US" altLang="en-US"/>
              <a:t>=I)</a:t>
            </a:r>
          </a:p>
          <a:p>
            <a:pPr lvl="1">
              <a:buFontTx/>
              <a:buNone/>
            </a:pPr>
            <a:r>
              <a:rPr lang="en-US" altLang="en-US"/>
              <a:t>D diagonal matrix of eigenvalues</a:t>
            </a:r>
          </a:p>
          <a:p>
            <a:pPr lvl="1">
              <a:buFontTx/>
              <a:buNone/>
            </a:pPr>
            <a:r>
              <a:rPr lang="en-US" altLang="en-US"/>
              <a:t>Singularity: some eigenvalues are zero.</a:t>
            </a:r>
            <a:endParaRPr lang="en-US" altLang="en-US" baseline="-25000"/>
          </a:p>
          <a:p>
            <a:r>
              <a:rPr lang="en-US" altLang="en-US"/>
              <a:t>Regularization:</a:t>
            </a:r>
          </a:p>
          <a:p>
            <a:pPr>
              <a:buFontTx/>
              <a:buNone/>
            </a:pPr>
            <a:r>
              <a:rPr lang="en-US" altLang="en-US"/>
              <a:t>			X</a:t>
            </a:r>
            <a:r>
              <a:rPr lang="en-US" altLang="en-US" baseline="30000"/>
              <a:t>T</a:t>
            </a:r>
            <a:r>
              <a:rPr lang="en-US" altLang="en-US"/>
              <a:t>X + </a:t>
            </a:r>
            <a:r>
              <a:rPr lang="en-US" altLang="en-US">
                <a:latin typeface="Symbol" pitchFamily="18" charset="2"/>
              </a:rPr>
              <a:t>l</a:t>
            </a:r>
            <a:r>
              <a:rPr lang="en-US" altLang="en-US"/>
              <a:t>I = U (D+</a:t>
            </a:r>
            <a:r>
              <a:rPr lang="en-US" altLang="en-US">
                <a:latin typeface="Symbol" pitchFamily="18" charset="2"/>
              </a:rPr>
              <a:t>l</a:t>
            </a:r>
            <a:r>
              <a:rPr lang="en-US" altLang="en-US"/>
              <a:t>I) U</a:t>
            </a:r>
            <a:r>
              <a:rPr lang="en-US" altLang="en-US" baseline="30000"/>
              <a:t>T</a:t>
            </a:r>
            <a:r>
              <a:rPr lang="en-US" altLang="en-US"/>
              <a:t>	 </a:t>
            </a:r>
            <a:r>
              <a:rPr lang="en-US" altLang="en-US">
                <a:latin typeface="Symbol" pitchFamily="18" charset="2"/>
              </a:rPr>
              <a:t>l&gt;0</a:t>
            </a:r>
          </a:p>
          <a:p>
            <a:pPr>
              <a:buFontTx/>
              <a:buNone/>
            </a:pPr>
            <a:r>
              <a:rPr lang="en-US" altLang="en-US">
                <a:latin typeface="Symbol" pitchFamily="18" charset="2"/>
              </a:rPr>
              <a:t>	</a:t>
            </a:r>
            <a:r>
              <a:rPr lang="en-US" altLang="en-US"/>
              <a:t>no more zero eigenvalue.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 baseline="-25000"/>
          </a:p>
        </p:txBody>
      </p:sp>
    </p:spTree>
    <p:extLst>
      <p:ext uri="{BB962C8B-B14F-4D97-AF65-F5344CB8AC3E}">
        <p14:creationId xmlns:p14="http://schemas.microsoft.com/office/powerpoint/2010/main" val="149497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4901514" y="3622675"/>
            <a:ext cx="1293812" cy="87788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105400"/>
          </a:xfrm>
        </p:spPr>
        <p:txBody>
          <a:bodyPr/>
          <a:lstStyle/>
          <a:p>
            <a:r>
              <a:rPr lang="en-US" altLang="en-US" dirty="0" smtClean="0"/>
              <a:t>Residual Sum </a:t>
            </a:r>
            <a:r>
              <a:rPr lang="en-US" altLang="en-US" dirty="0"/>
              <a:t>of </a:t>
            </a:r>
            <a:r>
              <a:rPr lang="en-US" altLang="en-US" dirty="0" smtClean="0"/>
              <a:t>Squares (RSS):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		R = </a:t>
            </a:r>
            <a:r>
              <a:rPr lang="en-US" altLang="en-US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)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  <a:p>
            <a:pPr lvl="1">
              <a:buFontTx/>
              <a:buNone/>
            </a:pPr>
            <a:r>
              <a:rPr lang="en-US" altLang="en-US" dirty="0"/>
              <a:t>			    = ǁ 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</a:t>
            </a:r>
            <a:r>
              <a:rPr lang="en-US" altLang="en-US" b="1" dirty="0"/>
              <a:t>y</a:t>
            </a:r>
            <a:r>
              <a:rPr lang="en-US" altLang="en-US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  <a:p>
            <a:r>
              <a:rPr lang="en-US" altLang="en-US" dirty="0"/>
              <a:t>Add “</a:t>
            </a:r>
            <a:r>
              <a:rPr lang="en-US" altLang="en-US" dirty="0" err="1"/>
              <a:t>regularizer</a:t>
            </a:r>
            <a:r>
              <a:rPr lang="en-US" altLang="en-US" dirty="0"/>
              <a:t>”:</a:t>
            </a:r>
          </a:p>
          <a:p>
            <a:pPr lvl="1">
              <a:buNone/>
            </a:pPr>
            <a:r>
              <a:rPr lang="en-US" altLang="en-US" dirty="0"/>
              <a:t>			R = ǁ 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</a:t>
            </a:r>
            <a:r>
              <a:rPr lang="en-US" altLang="en-US" b="1" dirty="0"/>
              <a:t>y</a:t>
            </a:r>
            <a:r>
              <a:rPr lang="en-US" altLang="en-US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 </a:t>
            </a:r>
            <a:r>
              <a:rPr lang="en-US" altLang="en-US" dirty="0"/>
              <a:t>+ </a:t>
            </a:r>
            <a:r>
              <a:rPr lang="en-US" altLang="en-US" dirty="0" smtClean="0">
                <a:latin typeface="Symbol" pitchFamily="18" charset="2"/>
              </a:rPr>
              <a:t>l</a:t>
            </a:r>
            <a:r>
              <a:rPr lang="en-US" altLang="en-US" dirty="0"/>
              <a:t> ǁ 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             </a:t>
            </a:r>
            <a:r>
              <a:rPr lang="en-US" altLang="en-US" dirty="0" smtClean="0">
                <a:latin typeface="Symbol" pitchFamily="18" charset="2"/>
              </a:rPr>
              <a:t>l&gt;0</a:t>
            </a:r>
            <a:endParaRPr lang="en-US" altLang="en-US" baseline="30000" dirty="0"/>
          </a:p>
          <a:p>
            <a:pPr lvl="1">
              <a:buFontTx/>
              <a:buNone/>
            </a:pPr>
            <a:endParaRPr lang="en-US" altLang="en-US" baseline="30000" dirty="0"/>
          </a:p>
          <a:p>
            <a:r>
              <a:rPr lang="en-US" altLang="en-US" dirty="0"/>
              <a:t>Gradient:</a:t>
            </a:r>
          </a:p>
          <a:p>
            <a:pPr>
              <a:buFontTx/>
              <a:buNone/>
            </a:pPr>
            <a:r>
              <a:rPr lang="en-US" altLang="en-US" b="1" dirty="0">
                <a:sym typeface="Symbol" pitchFamily="18" charset="2"/>
              </a:rPr>
              <a:t>			</a:t>
            </a:r>
            <a:r>
              <a:rPr lang="en-US" altLang="en-US" b="1" baseline="-25000" dirty="0" err="1">
                <a:sym typeface="Symbol" pitchFamily="18" charset="2"/>
              </a:rPr>
              <a:t>w</a:t>
            </a:r>
            <a:r>
              <a:rPr lang="en-US" altLang="en-US" dirty="0" err="1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= 2 ((</a:t>
            </a:r>
            <a:r>
              <a:rPr lang="en-US" altLang="en-US" dirty="0"/>
              <a:t>X</a:t>
            </a:r>
            <a:r>
              <a:rPr lang="en-US" altLang="en-US" baseline="30000" dirty="0"/>
              <a:t>T</a:t>
            </a:r>
            <a:r>
              <a:rPr lang="en-US" altLang="en-US" dirty="0"/>
              <a:t>X+ </a:t>
            </a:r>
            <a:r>
              <a:rPr lang="en-US" altLang="en-US" dirty="0">
                <a:latin typeface="Symbol" pitchFamily="18" charset="2"/>
              </a:rPr>
              <a:t>l</a:t>
            </a:r>
            <a:r>
              <a:rPr lang="en-US" altLang="en-US" dirty="0"/>
              <a:t> I)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b="1" dirty="0" err="1"/>
              <a:t>y</a:t>
            </a:r>
            <a:r>
              <a:rPr lang="en-US" altLang="en-US" dirty="0"/>
              <a:t>)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Penalized Risk</a:t>
            </a:r>
          </a:p>
        </p:txBody>
      </p:sp>
      <p:sp>
        <p:nvSpPr>
          <p:cNvPr id="142341" name="AutoShape 5"/>
          <p:cNvSpPr>
            <a:spLocks noChangeArrowheads="1"/>
          </p:cNvSpPr>
          <p:nvPr/>
        </p:nvSpPr>
        <p:spPr bwMode="auto">
          <a:xfrm rot="622960">
            <a:off x="4273550" y="3328988"/>
            <a:ext cx="1811338" cy="227012"/>
          </a:xfrm>
          <a:prstGeom prst="curvedDownArrow">
            <a:avLst>
              <a:gd name="adj1" fmla="val 159581"/>
              <a:gd name="adj2" fmla="val 319162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11" name="Text Box 55"/>
          <p:cNvSpPr txBox="1">
            <a:spLocks noChangeArrowheads="1"/>
          </p:cNvSpPr>
          <p:nvPr/>
        </p:nvSpPr>
        <p:spPr bwMode="auto">
          <a:xfrm>
            <a:off x="6330950" y="3373438"/>
            <a:ext cx="96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Symbol" pitchFamily="18" charset="2"/>
              </a:rPr>
              <a:t>-2l</a:t>
            </a:r>
            <a:r>
              <a:rPr lang="en-US" altLang="en-US">
                <a:latin typeface="Arial" pitchFamily="34" charset="0"/>
              </a:rPr>
              <a:t>w</a:t>
            </a:r>
            <a:endParaRPr lang="en-US" altLang="en-US" baseline="30000">
              <a:latin typeface="Arial" pitchFamily="3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Mechanical Interpretation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dirty="0"/>
              <a:t>Quadratic form: </a:t>
            </a:r>
          </a:p>
          <a:p>
            <a:pPr>
              <a:buFontTx/>
              <a:buNone/>
            </a:pPr>
            <a:r>
              <a:rPr lang="en-US" altLang="en-US" dirty="0"/>
              <a:t>		R = ǁ 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–</a:t>
            </a:r>
            <a:r>
              <a:rPr lang="en-US" altLang="en-US" b="1" dirty="0"/>
              <a:t>y</a:t>
            </a:r>
            <a:r>
              <a:rPr lang="en-US" altLang="en-US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 </a:t>
            </a:r>
            <a:r>
              <a:rPr lang="en-US" altLang="en-US" dirty="0"/>
              <a:t>+ </a:t>
            </a:r>
            <a:r>
              <a:rPr lang="en-US" altLang="en-US" dirty="0" smtClean="0">
                <a:latin typeface="Symbol" pitchFamily="18" charset="2"/>
              </a:rPr>
              <a:t>l</a:t>
            </a:r>
            <a:r>
              <a:rPr lang="en-US" altLang="en-US" dirty="0"/>
              <a:t> </a:t>
            </a:r>
            <a:r>
              <a:rPr lang="en-US" altLang="en-US" dirty="0" smtClean="0"/>
              <a:t>ǁ 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dirty="0" smtClean="0"/>
              <a:t>ǁ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  <a:p>
            <a:r>
              <a:rPr lang="en-US" altLang="en-US" dirty="0"/>
              <a:t>One dimension:</a:t>
            </a:r>
          </a:p>
          <a:p>
            <a:pPr>
              <a:buFontTx/>
              <a:buNone/>
            </a:pPr>
            <a:r>
              <a:rPr lang="en-US" altLang="en-US" dirty="0"/>
              <a:t>		R = p (w-w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baseline="30000" dirty="0"/>
              <a:t>2</a:t>
            </a:r>
            <a:r>
              <a:rPr lang="en-US" altLang="en-US" dirty="0"/>
              <a:t> + </a:t>
            </a:r>
            <a:r>
              <a:rPr lang="en-US" altLang="en-US" dirty="0">
                <a:latin typeface="Symbol" pitchFamily="18" charset="2"/>
              </a:rPr>
              <a:t>l</a:t>
            </a:r>
            <a:r>
              <a:rPr lang="en-US" altLang="en-US" dirty="0"/>
              <a:t> w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r>
              <a:rPr lang="en-US" altLang="en-US" dirty="0"/>
              <a:t>Two dimensions:</a:t>
            </a:r>
          </a:p>
        </p:txBody>
      </p:sp>
      <p:grpSp>
        <p:nvGrpSpPr>
          <p:cNvPr id="147504" name="Group 48"/>
          <p:cNvGrpSpPr>
            <a:grpSpLocks/>
          </p:cNvGrpSpPr>
          <p:nvPr/>
        </p:nvGrpSpPr>
        <p:grpSpPr bwMode="auto">
          <a:xfrm>
            <a:off x="1066800" y="4238625"/>
            <a:ext cx="4302125" cy="2619375"/>
            <a:chOff x="1392" y="2670"/>
            <a:chExt cx="2710" cy="1650"/>
          </a:xfrm>
        </p:grpSpPr>
        <p:sp>
          <p:nvSpPr>
            <p:cNvPr id="147461" name="Line 5"/>
            <p:cNvSpPr>
              <a:spLocks noChangeShapeType="1"/>
            </p:cNvSpPr>
            <p:nvPr/>
          </p:nvSpPr>
          <p:spPr bwMode="auto">
            <a:xfrm flipV="1">
              <a:off x="1476" y="2842"/>
              <a:ext cx="0" cy="1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3601" y="4032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w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47463" name="Text Box 7"/>
            <p:cNvSpPr txBox="1">
              <a:spLocks noChangeArrowheads="1"/>
            </p:cNvSpPr>
            <p:nvPr/>
          </p:nvSpPr>
          <p:spPr bwMode="auto">
            <a:xfrm>
              <a:off x="1499" y="2670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w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>
              <a:off x="1476" y="4009"/>
              <a:ext cx="2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7465" name="Group 9"/>
            <p:cNvGrpSpPr>
              <a:grpSpLocks/>
            </p:cNvGrpSpPr>
            <p:nvPr/>
          </p:nvGrpSpPr>
          <p:grpSpPr bwMode="auto">
            <a:xfrm rot="-1001808">
              <a:off x="1520" y="2957"/>
              <a:ext cx="2408" cy="703"/>
              <a:chOff x="2887" y="1302"/>
              <a:chExt cx="2746" cy="703"/>
            </a:xfrm>
          </p:grpSpPr>
          <p:sp>
            <p:nvSpPr>
              <p:cNvPr id="147466" name="Oval 10"/>
              <p:cNvSpPr>
                <a:spLocks noChangeArrowheads="1"/>
              </p:cNvSpPr>
              <p:nvPr/>
            </p:nvSpPr>
            <p:spPr bwMode="auto">
              <a:xfrm>
                <a:off x="2887" y="1302"/>
                <a:ext cx="2746" cy="70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7" name="Oval 11"/>
              <p:cNvSpPr>
                <a:spLocks noChangeArrowheads="1"/>
              </p:cNvSpPr>
              <p:nvPr/>
            </p:nvSpPr>
            <p:spPr bwMode="auto">
              <a:xfrm>
                <a:off x="3147" y="1398"/>
                <a:ext cx="2149" cy="5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8" name="Oval 12"/>
              <p:cNvSpPr>
                <a:spLocks noChangeArrowheads="1"/>
              </p:cNvSpPr>
              <p:nvPr/>
            </p:nvSpPr>
            <p:spPr bwMode="auto">
              <a:xfrm>
                <a:off x="3394" y="1494"/>
                <a:ext cx="163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69" name="Oval 13"/>
              <p:cNvSpPr>
                <a:spLocks noChangeArrowheads="1"/>
              </p:cNvSpPr>
              <p:nvPr/>
            </p:nvSpPr>
            <p:spPr bwMode="auto">
              <a:xfrm>
                <a:off x="3587" y="1590"/>
                <a:ext cx="1265" cy="1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470" name="Oval 14"/>
              <p:cNvSpPr>
                <a:spLocks noChangeArrowheads="1"/>
              </p:cNvSpPr>
              <p:nvPr/>
            </p:nvSpPr>
            <p:spPr bwMode="auto">
              <a:xfrm flipV="1">
                <a:off x="3826" y="1659"/>
                <a:ext cx="770" cy="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471" name="Oval 15"/>
            <p:cNvSpPr>
              <a:spLocks noChangeArrowheads="1"/>
            </p:cNvSpPr>
            <p:nvPr/>
          </p:nvSpPr>
          <p:spPr bwMode="auto">
            <a:xfrm>
              <a:off x="2292" y="3455"/>
              <a:ext cx="82" cy="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472" name="Group 16"/>
            <p:cNvGrpSpPr>
              <a:grpSpLocks/>
            </p:cNvGrpSpPr>
            <p:nvPr/>
          </p:nvGrpSpPr>
          <p:grpSpPr bwMode="auto">
            <a:xfrm rot="-1727178">
              <a:off x="1392" y="3642"/>
              <a:ext cx="947" cy="141"/>
              <a:chOff x="2901" y="2705"/>
              <a:chExt cx="2632" cy="129"/>
            </a:xfrm>
          </p:grpSpPr>
          <p:sp>
            <p:nvSpPr>
              <p:cNvPr id="147473" name="Freeform 17"/>
              <p:cNvSpPr>
                <a:spLocks/>
              </p:cNvSpPr>
              <p:nvPr/>
            </p:nvSpPr>
            <p:spPr bwMode="auto">
              <a:xfrm>
                <a:off x="3770" y="2715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4" name="Freeform 18"/>
              <p:cNvSpPr>
                <a:spLocks/>
              </p:cNvSpPr>
              <p:nvPr/>
            </p:nvSpPr>
            <p:spPr bwMode="auto">
              <a:xfrm>
                <a:off x="3986" y="2714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5" name="Freeform 19"/>
              <p:cNvSpPr>
                <a:spLocks/>
              </p:cNvSpPr>
              <p:nvPr/>
            </p:nvSpPr>
            <p:spPr bwMode="auto">
              <a:xfrm>
                <a:off x="4210" y="2714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6" name="Freeform 20"/>
              <p:cNvSpPr>
                <a:spLocks/>
              </p:cNvSpPr>
              <p:nvPr/>
            </p:nvSpPr>
            <p:spPr bwMode="auto">
              <a:xfrm>
                <a:off x="4435" y="2706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7" name="Freeform 21"/>
              <p:cNvSpPr>
                <a:spLocks/>
              </p:cNvSpPr>
              <p:nvPr/>
            </p:nvSpPr>
            <p:spPr bwMode="auto">
              <a:xfrm>
                <a:off x="4651" y="2714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8" name="Freeform 22"/>
              <p:cNvSpPr>
                <a:spLocks/>
              </p:cNvSpPr>
              <p:nvPr/>
            </p:nvSpPr>
            <p:spPr bwMode="auto">
              <a:xfrm>
                <a:off x="4867" y="2713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9" name="Freeform 23"/>
              <p:cNvSpPr>
                <a:spLocks/>
              </p:cNvSpPr>
              <p:nvPr/>
            </p:nvSpPr>
            <p:spPr bwMode="auto">
              <a:xfrm>
                <a:off x="5091" y="2713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0" name="Freeform 24"/>
              <p:cNvSpPr>
                <a:spLocks/>
              </p:cNvSpPr>
              <p:nvPr/>
            </p:nvSpPr>
            <p:spPr bwMode="auto">
              <a:xfrm>
                <a:off x="5316" y="2705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1" name="Freeform 25"/>
              <p:cNvSpPr>
                <a:spLocks/>
              </p:cNvSpPr>
              <p:nvPr/>
            </p:nvSpPr>
            <p:spPr bwMode="auto">
              <a:xfrm>
                <a:off x="2901" y="2721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2" name="Freeform 26"/>
              <p:cNvSpPr>
                <a:spLocks/>
              </p:cNvSpPr>
              <p:nvPr/>
            </p:nvSpPr>
            <p:spPr bwMode="auto">
              <a:xfrm>
                <a:off x="3117" y="2720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3" name="Freeform 27"/>
              <p:cNvSpPr>
                <a:spLocks/>
              </p:cNvSpPr>
              <p:nvPr/>
            </p:nvSpPr>
            <p:spPr bwMode="auto">
              <a:xfrm>
                <a:off x="3341" y="2720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84" name="Freeform 28"/>
              <p:cNvSpPr>
                <a:spLocks/>
              </p:cNvSpPr>
              <p:nvPr/>
            </p:nvSpPr>
            <p:spPr bwMode="auto">
              <a:xfrm>
                <a:off x="3566" y="2712"/>
                <a:ext cx="217" cy="113"/>
              </a:xfrm>
              <a:custGeom>
                <a:avLst/>
                <a:gdLst>
                  <a:gd name="T0" fmla="*/ 0 w 217"/>
                  <a:gd name="T1" fmla="*/ 113 h 113"/>
                  <a:gd name="T2" fmla="*/ 112 w 217"/>
                  <a:gd name="T3" fmla="*/ 0 h 113"/>
                  <a:gd name="T4" fmla="*/ 217 w 217"/>
                  <a:gd name="T5" fmla="*/ 10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" h="113">
                    <a:moveTo>
                      <a:pt x="0" y="113"/>
                    </a:moveTo>
                    <a:lnTo>
                      <a:pt x="112" y="0"/>
                    </a:lnTo>
                    <a:lnTo>
                      <a:pt x="217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7485" name="Line 29"/>
          <p:cNvSpPr>
            <a:spLocks noChangeShapeType="1"/>
          </p:cNvSpPr>
          <p:nvPr/>
        </p:nvSpPr>
        <p:spPr bwMode="auto">
          <a:xfrm flipV="1">
            <a:off x="58674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5867400" y="4724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7" name="Freeform 31"/>
          <p:cNvSpPr>
            <a:spLocks/>
          </p:cNvSpPr>
          <p:nvPr/>
        </p:nvSpPr>
        <p:spPr bwMode="auto">
          <a:xfrm>
            <a:off x="7162800" y="2971800"/>
            <a:ext cx="1676400" cy="1778000"/>
          </a:xfrm>
          <a:custGeom>
            <a:avLst/>
            <a:gdLst>
              <a:gd name="T0" fmla="*/ 0 w 1008"/>
              <a:gd name="T1" fmla="*/ 0 h 1120"/>
              <a:gd name="T2" fmla="*/ 96 w 1008"/>
              <a:gd name="T3" fmla="*/ 576 h 1120"/>
              <a:gd name="T4" fmla="*/ 336 w 1008"/>
              <a:gd name="T5" fmla="*/ 1008 h 1120"/>
              <a:gd name="T6" fmla="*/ 576 w 1008"/>
              <a:gd name="T7" fmla="*/ 1104 h 1120"/>
              <a:gd name="T8" fmla="*/ 816 w 1008"/>
              <a:gd name="T9" fmla="*/ 912 h 1120"/>
              <a:gd name="T10" fmla="*/ 912 w 1008"/>
              <a:gd name="T11" fmla="*/ 672 h 1120"/>
              <a:gd name="T12" fmla="*/ 960 w 1008"/>
              <a:gd name="T13" fmla="*/ 480 h 1120"/>
              <a:gd name="T14" fmla="*/ 1008 w 1008"/>
              <a:gd name="T15" fmla="*/ 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8" h="1120">
                <a:moveTo>
                  <a:pt x="0" y="0"/>
                </a:moveTo>
                <a:cubicBezTo>
                  <a:pt x="20" y="204"/>
                  <a:pt x="40" y="408"/>
                  <a:pt x="96" y="576"/>
                </a:cubicBezTo>
                <a:cubicBezTo>
                  <a:pt x="152" y="744"/>
                  <a:pt x="256" y="920"/>
                  <a:pt x="336" y="1008"/>
                </a:cubicBezTo>
                <a:cubicBezTo>
                  <a:pt x="416" y="1096"/>
                  <a:pt x="496" y="1120"/>
                  <a:pt x="576" y="1104"/>
                </a:cubicBezTo>
                <a:cubicBezTo>
                  <a:pt x="656" y="1088"/>
                  <a:pt x="760" y="984"/>
                  <a:pt x="816" y="912"/>
                </a:cubicBezTo>
                <a:cubicBezTo>
                  <a:pt x="872" y="840"/>
                  <a:pt x="888" y="744"/>
                  <a:pt x="912" y="672"/>
                </a:cubicBezTo>
                <a:cubicBezTo>
                  <a:pt x="936" y="600"/>
                  <a:pt x="944" y="592"/>
                  <a:pt x="960" y="480"/>
                </a:cubicBezTo>
                <a:cubicBezTo>
                  <a:pt x="976" y="368"/>
                  <a:pt x="992" y="184"/>
                  <a:pt x="10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7772400" y="464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w</a:t>
            </a:r>
            <a:r>
              <a:rPr lang="en-US" altLang="en-US" baseline="-25000">
                <a:latin typeface="Arial" pitchFamily="34" charset="0"/>
              </a:rPr>
              <a:t>0</a:t>
            </a:r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8458200" y="464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w</a:t>
            </a:r>
            <a:endParaRPr lang="en-US" altLang="en-US" baseline="-25000">
              <a:latin typeface="Arial" pitchFamily="34" charset="0"/>
            </a:endParaRPr>
          </a:p>
        </p:txBody>
      </p:sp>
      <p:sp>
        <p:nvSpPr>
          <p:cNvPr id="147490" name="Oval 34"/>
          <p:cNvSpPr>
            <a:spLocks noChangeArrowheads="1"/>
          </p:cNvSpPr>
          <p:nvPr/>
        </p:nvSpPr>
        <p:spPr bwMode="auto">
          <a:xfrm>
            <a:off x="5791200" y="3916363"/>
            <a:ext cx="2286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491" name="Group 35"/>
          <p:cNvGrpSpPr>
            <a:grpSpLocks/>
          </p:cNvGrpSpPr>
          <p:nvPr/>
        </p:nvGrpSpPr>
        <p:grpSpPr bwMode="auto">
          <a:xfrm rot="-21540319">
            <a:off x="6016625" y="3760788"/>
            <a:ext cx="1281113" cy="247650"/>
            <a:chOff x="2901" y="2705"/>
            <a:chExt cx="2632" cy="129"/>
          </a:xfrm>
        </p:grpSpPr>
        <p:sp>
          <p:nvSpPr>
            <p:cNvPr id="147492" name="Freeform 36"/>
            <p:cNvSpPr>
              <a:spLocks/>
            </p:cNvSpPr>
            <p:nvPr/>
          </p:nvSpPr>
          <p:spPr bwMode="auto">
            <a:xfrm>
              <a:off x="3770" y="2715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93" name="Freeform 37"/>
            <p:cNvSpPr>
              <a:spLocks/>
            </p:cNvSpPr>
            <p:nvPr/>
          </p:nvSpPr>
          <p:spPr bwMode="auto">
            <a:xfrm>
              <a:off x="3986" y="2714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94" name="Freeform 38"/>
            <p:cNvSpPr>
              <a:spLocks/>
            </p:cNvSpPr>
            <p:nvPr/>
          </p:nvSpPr>
          <p:spPr bwMode="auto">
            <a:xfrm>
              <a:off x="4210" y="2714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95" name="Freeform 39"/>
            <p:cNvSpPr>
              <a:spLocks/>
            </p:cNvSpPr>
            <p:nvPr/>
          </p:nvSpPr>
          <p:spPr bwMode="auto">
            <a:xfrm>
              <a:off x="4435" y="2706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96" name="Freeform 40"/>
            <p:cNvSpPr>
              <a:spLocks/>
            </p:cNvSpPr>
            <p:nvPr/>
          </p:nvSpPr>
          <p:spPr bwMode="auto">
            <a:xfrm>
              <a:off x="4651" y="2714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97" name="Freeform 41"/>
            <p:cNvSpPr>
              <a:spLocks/>
            </p:cNvSpPr>
            <p:nvPr/>
          </p:nvSpPr>
          <p:spPr bwMode="auto">
            <a:xfrm>
              <a:off x="4867" y="2713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98" name="Freeform 42"/>
            <p:cNvSpPr>
              <a:spLocks/>
            </p:cNvSpPr>
            <p:nvPr/>
          </p:nvSpPr>
          <p:spPr bwMode="auto">
            <a:xfrm>
              <a:off x="5091" y="2713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99" name="Freeform 43"/>
            <p:cNvSpPr>
              <a:spLocks/>
            </p:cNvSpPr>
            <p:nvPr/>
          </p:nvSpPr>
          <p:spPr bwMode="auto">
            <a:xfrm>
              <a:off x="5316" y="2705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0" name="Freeform 44"/>
            <p:cNvSpPr>
              <a:spLocks/>
            </p:cNvSpPr>
            <p:nvPr/>
          </p:nvSpPr>
          <p:spPr bwMode="auto">
            <a:xfrm>
              <a:off x="2901" y="2721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1" name="Freeform 45"/>
            <p:cNvSpPr>
              <a:spLocks/>
            </p:cNvSpPr>
            <p:nvPr/>
          </p:nvSpPr>
          <p:spPr bwMode="auto">
            <a:xfrm>
              <a:off x="3117" y="2720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2" name="Freeform 46"/>
            <p:cNvSpPr>
              <a:spLocks/>
            </p:cNvSpPr>
            <p:nvPr/>
          </p:nvSpPr>
          <p:spPr bwMode="auto">
            <a:xfrm>
              <a:off x="3341" y="2720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3" name="Freeform 47"/>
            <p:cNvSpPr>
              <a:spLocks/>
            </p:cNvSpPr>
            <p:nvPr/>
          </p:nvSpPr>
          <p:spPr bwMode="auto">
            <a:xfrm>
              <a:off x="3566" y="2712"/>
              <a:ext cx="217" cy="113"/>
            </a:xfrm>
            <a:custGeom>
              <a:avLst/>
              <a:gdLst>
                <a:gd name="T0" fmla="*/ 0 w 217"/>
                <a:gd name="T1" fmla="*/ 113 h 113"/>
                <a:gd name="T2" fmla="*/ 112 w 217"/>
                <a:gd name="T3" fmla="*/ 0 h 113"/>
                <a:gd name="T4" fmla="*/ 217 w 217"/>
                <a:gd name="T5" fmla="*/ 10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3"/>
                  </a:moveTo>
                  <a:lnTo>
                    <a:pt x="112" y="0"/>
                  </a:lnTo>
                  <a:lnTo>
                    <a:pt x="217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506" name="AutoShape 50"/>
          <p:cNvSpPr>
            <a:spLocks noChangeArrowheads="1"/>
          </p:cNvSpPr>
          <p:nvPr/>
        </p:nvSpPr>
        <p:spPr bwMode="auto">
          <a:xfrm>
            <a:off x="7194550" y="3751263"/>
            <a:ext cx="228600" cy="228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 flipH="1">
            <a:off x="71628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7177088" y="3030538"/>
            <a:ext cx="3492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6" name="Line 60"/>
          <p:cNvSpPr>
            <a:spLocks noChangeShapeType="1"/>
          </p:cNvSpPr>
          <p:nvPr/>
        </p:nvSpPr>
        <p:spPr bwMode="auto">
          <a:xfrm flipV="1">
            <a:off x="7304088" y="3641725"/>
            <a:ext cx="6969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7" name="Line 61"/>
          <p:cNvSpPr>
            <a:spLocks noChangeShapeType="1"/>
          </p:cNvSpPr>
          <p:nvPr/>
        </p:nvSpPr>
        <p:spPr bwMode="auto">
          <a:xfrm flipH="1">
            <a:off x="7283450" y="3859213"/>
            <a:ext cx="7938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9" name="Rectangle 63"/>
          <p:cNvSpPr>
            <a:spLocks noChangeArrowheads="1"/>
          </p:cNvSpPr>
          <p:nvPr/>
        </p:nvSpPr>
        <p:spPr bwMode="auto">
          <a:xfrm>
            <a:off x="6653213" y="2633663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</a:rPr>
              <a:t>(w-w</a:t>
            </a:r>
            <a:r>
              <a:rPr lang="en-US" altLang="en-US" baseline="-25000">
                <a:latin typeface="Arial" pitchFamily="34" charset="0"/>
              </a:rPr>
              <a:t>0</a:t>
            </a:r>
            <a:r>
              <a:rPr lang="en-US" altLang="en-US">
                <a:latin typeface="Arial" pitchFamily="34" charset="0"/>
              </a:rPr>
              <a:t>)</a:t>
            </a:r>
            <a:r>
              <a:rPr lang="en-US" altLang="en-US" baseline="30000">
                <a:latin typeface="Arial" pitchFamily="34" charset="0"/>
              </a:rPr>
              <a:t>2</a:t>
            </a:r>
          </a:p>
        </p:txBody>
      </p:sp>
      <p:sp>
        <p:nvSpPr>
          <p:cNvPr id="147520" name="Line 64"/>
          <p:cNvSpPr>
            <a:spLocks noChangeShapeType="1"/>
          </p:cNvSpPr>
          <p:nvPr/>
        </p:nvSpPr>
        <p:spPr bwMode="auto">
          <a:xfrm flipV="1">
            <a:off x="7304088" y="3883025"/>
            <a:ext cx="708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21" name="Rectangle 65"/>
          <p:cNvSpPr>
            <a:spLocks noChangeArrowheads="1"/>
          </p:cNvSpPr>
          <p:nvPr/>
        </p:nvSpPr>
        <p:spPr bwMode="auto">
          <a:xfrm>
            <a:off x="7105650" y="40417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</a:rPr>
              <a:t>p</a:t>
            </a:r>
            <a:endParaRPr lang="en-US" altLang="en-US" baseline="30000">
              <a:latin typeface="Arial" pitchFamily="34" charset="0"/>
            </a:endParaRPr>
          </a:p>
        </p:txBody>
      </p:sp>
      <p:sp>
        <p:nvSpPr>
          <p:cNvPr id="147523" name="Line 67"/>
          <p:cNvSpPr>
            <a:spLocks noChangeShapeType="1"/>
          </p:cNvSpPr>
          <p:nvPr/>
        </p:nvSpPr>
        <p:spPr bwMode="auto">
          <a:xfrm flipH="1" flipV="1">
            <a:off x="6640513" y="3892550"/>
            <a:ext cx="625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25" name="Text Box 69"/>
          <p:cNvSpPr txBox="1">
            <a:spLocks noChangeArrowheads="1"/>
          </p:cNvSpPr>
          <p:nvPr/>
        </p:nvSpPr>
        <p:spPr bwMode="auto">
          <a:xfrm>
            <a:off x="7373938" y="381158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itchFamily="34" charset="0"/>
              </a:rPr>
              <a:t>2p(w-w</a:t>
            </a:r>
            <a:r>
              <a:rPr lang="en-US" altLang="en-US" baseline="-25000">
                <a:latin typeface="Arial" pitchFamily="34" charset="0"/>
              </a:rPr>
              <a:t>0</a:t>
            </a:r>
            <a:r>
              <a:rPr lang="en-US" altLang="en-US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0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Last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828516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7010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1036"/>
          <p:cNvSpPr>
            <a:spLocks noChangeShapeType="1"/>
          </p:cNvSpPr>
          <p:nvPr/>
        </p:nvSpPr>
        <p:spPr bwMode="auto">
          <a:xfrm>
            <a:off x="1545391" y="2698474"/>
            <a:ext cx="1588168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37"/>
          <p:cNvSpPr>
            <a:spLocks noChangeShapeType="1"/>
          </p:cNvSpPr>
          <p:nvPr/>
        </p:nvSpPr>
        <p:spPr bwMode="auto">
          <a:xfrm>
            <a:off x="1545391" y="3429801"/>
            <a:ext cx="1529347" cy="426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38"/>
          <p:cNvSpPr>
            <a:spLocks noChangeShapeType="1"/>
          </p:cNvSpPr>
          <p:nvPr/>
        </p:nvSpPr>
        <p:spPr bwMode="auto">
          <a:xfrm flipV="1">
            <a:off x="1545391" y="4587735"/>
            <a:ext cx="1731209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39"/>
          <p:cNvSpPr>
            <a:spLocks noChangeShapeType="1"/>
          </p:cNvSpPr>
          <p:nvPr/>
        </p:nvSpPr>
        <p:spPr bwMode="auto">
          <a:xfrm flipV="1">
            <a:off x="1545391" y="4770567"/>
            <a:ext cx="1823453" cy="1279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41"/>
          <p:cNvSpPr>
            <a:spLocks noChangeShapeType="1"/>
          </p:cNvSpPr>
          <p:nvPr/>
        </p:nvSpPr>
        <p:spPr bwMode="auto">
          <a:xfrm>
            <a:off x="5092700" y="3978297"/>
            <a:ext cx="321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43"/>
          <p:cNvSpPr>
            <a:spLocks noChangeArrowheads="1"/>
          </p:cNvSpPr>
          <p:nvPr/>
        </p:nvSpPr>
        <p:spPr bwMode="auto">
          <a:xfrm>
            <a:off x="3545306" y="5557761"/>
            <a:ext cx="185041" cy="58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en-US" altLang="en-US" sz="3200" b="0" dirty="0">
              <a:latin typeface="Arial" pitchFamily="34" charset="0"/>
            </a:endParaRPr>
          </a:p>
        </p:txBody>
      </p:sp>
      <p:sp>
        <p:nvSpPr>
          <p:cNvPr id="14" name="Oval 1095"/>
          <p:cNvSpPr>
            <a:spLocks noChangeArrowheads="1"/>
          </p:cNvSpPr>
          <p:nvPr/>
        </p:nvSpPr>
        <p:spPr bwMode="auto">
          <a:xfrm>
            <a:off x="3062038" y="2885539"/>
            <a:ext cx="2030662" cy="211738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96"/>
          <p:cNvSpPr txBox="1">
            <a:spLocks noChangeArrowheads="1"/>
          </p:cNvSpPr>
          <p:nvPr/>
        </p:nvSpPr>
        <p:spPr bwMode="auto">
          <a:xfrm>
            <a:off x="3572042" y="3270574"/>
            <a:ext cx="999958" cy="11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8000" b="0" dirty="0">
                <a:latin typeface="Symbol" pitchFamily="18" charset="2"/>
              </a:rPr>
              <a:t>S</a:t>
            </a:r>
          </a:p>
        </p:txBody>
      </p:sp>
      <p:sp>
        <p:nvSpPr>
          <p:cNvPr id="16" name="Oval 1097"/>
          <p:cNvSpPr>
            <a:spLocks noChangeArrowheads="1"/>
          </p:cNvSpPr>
          <p:nvPr/>
        </p:nvSpPr>
        <p:spPr bwMode="auto">
          <a:xfrm>
            <a:off x="2015959" y="2820362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1</a:t>
            </a:r>
          </a:p>
        </p:txBody>
      </p:sp>
      <p:sp>
        <p:nvSpPr>
          <p:cNvPr id="17" name="Oval 1098"/>
          <p:cNvSpPr>
            <a:spLocks noChangeArrowheads="1"/>
          </p:cNvSpPr>
          <p:nvPr/>
        </p:nvSpPr>
        <p:spPr bwMode="auto">
          <a:xfrm>
            <a:off x="2015959" y="3307913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2</a:t>
            </a:r>
          </a:p>
        </p:txBody>
      </p:sp>
      <p:sp>
        <p:nvSpPr>
          <p:cNvPr id="18" name="Oval 1099"/>
          <p:cNvSpPr>
            <a:spLocks noChangeArrowheads="1"/>
          </p:cNvSpPr>
          <p:nvPr/>
        </p:nvSpPr>
        <p:spPr bwMode="auto">
          <a:xfrm>
            <a:off x="2015959" y="4709624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 dirty="0" err="1" smtClean="0"/>
              <a:t>w</a:t>
            </a:r>
            <a:r>
              <a:rPr lang="en-US" altLang="en-US" sz="2400" baseline="-25000" dirty="0" err="1"/>
              <a:t>D</a:t>
            </a:r>
            <a:endParaRPr lang="en-US" altLang="en-US" sz="2400" b="0" baseline="-25000" dirty="0"/>
          </a:p>
        </p:txBody>
      </p:sp>
      <p:sp>
        <p:nvSpPr>
          <p:cNvPr id="19" name="Oval 1100"/>
          <p:cNvSpPr>
            <a:spLocks noChangeArrowheads="1"/>
          </p:cNvSpPr>
          <p:nvPr/>
        </p:nvSpPr>
        <p:spPr bwMode="auto">
          <a:xfrm>
            <a:off x="2015959" y="5197176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b</a:t>
            </a:r>
            <a:endParaRPr lang="en-US" altLang="en-US" sz="2400" b="0" baseline="-2500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46" y="3381670"/>
            <a:ext cx="2955264" cy="138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182092" y="5187913"/>
            <a:ext cx="2521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Logistic 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5100" y="3087688"/>
            <a:ext cx="8978900" cy="4114800"/>
          </a:xfrm>
        </p:spPr>
        <p:txBody>
          <a:bodyPr/>
          <a:lstStyle/>
          <a:p>
            <a:r>
              <a:rPr lang="en-US" altLang="en-US" sz="2400" u="sng" dirty="0"/>
              <a:t>Problem</a:t>
            </a:r>
            <a:r>
              <a:rPr lang="en-US" altLang="en-US" sz="2400" dirty="0"/>
              <a:t>: Construct features that are linear combinations of the original features, such that the reconstructed patterns are as close as possible to the original in the least square sense.</a:t>
            </a:r>
          </a:p>
          <a:p>
            <a:r>
              <a:rPr lang="en-US" altLang="en-US" sz="2400" b="1" dirty="0" smtClean="0"/>
              <a:t>f</a:t>
            </a:r>
            <a:r>
              <a:rPr lang="en-US" altLang="en-US" sz="2400" baseline="-25000" dirty="0" smtClean="0"/>
              <a:t>j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X </a:t>
            </a:r>
            <a:r>
              <a:rPr lang="en-US" altLang="en-US" sz="2400" b="1" dirty="0" err="1" smtClean="0"/>
              <a:t>u</a:t>
            </a:r>
            <a:r>
              <a:rPr lang="en-US" altLang="en-US" sz="2400" baseline="-25000" dirty="0" err="1" smtClean="0"/>
              <a:t>j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			linear combinations of columns of X </a:t>
            </a:r>
          </a:p>
          <a:p>
            <a:r>
              <a:rPr lang="en-US" altLang="en-US" sz="2400" b="1" dirty="0" err="1" smtClean="0"/>
              <a:t>x</a:t>
            </a:r>
            <a:r>
              <a:rPr lang="en-US" altLang="en-US" sz="2400" dirty="0" err="1" smtClean="0"/>
              <a:t>’’</a:t>
            </a:r>
            <a:r>
              <a:rPr lang="en-US" altLang="en-US" sz="2400" baseline="30000" dirty="0" err="1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b="1" dirty="0" err="1" smtClean="0"/>
              <a:t>x</a:t>
            </a:r>
            <a:r>
              <a:rPr lang="en-US" altLang="en-US" sz="2400" dirty="0" err="1" smtClean="0"/>
              <a:t>’</a:t>
            </a:r>
            <a:r>
              <a:rPr lang="en-US" altLang="en-US" sz="2400" baseline="30000" dirty="0" err="1" smtClean="0"/>
              <a:t>k</a:t>
            </a:r>
            <a:r>
              <a:rPr lang="en-US" altLang="en-US" sz="2400" baseline="30000" dirty="0" smtClean="0"/>
              <a:t> </a:t>
            </a:r>
            <a:r>
              <a:rPr lang="en-US" altLang="en-US" sz="2400" dirty="0" smtClean="0"/>
              <a:t>U</a:t>
            </a:r>
            <a:r>
              <a:rPr lang="en-US" altLang="en-US" sz="2400" baseline="30000" dirty="0" smtClean="0"/>
              <a:t>T </a:t>
            </a:r>
            <a:r>
              <a:rPr lang="en-US" altLang="en-US" sz="2400" dirty="0"/>
              <a:t>= </a:t>
            </a:r>
            <a:r>
              <a:rPr lang="en-US" altLang="en-US" sz="2400" dirty="0" err="1" smtClean="0">
                <a:latin typeface="Symbol" pitchFamily="18" charset="2"/>
              </a:rPr>
              <a:t>S</a:t>
            </a:r>
            <a:r>
              <a:rPr lang="en-US" altLang="en-US" sz="2400" baseline="-25000" dirty="0" err="1" smtClean="0"/>
              <a:t>j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x’</a:t>
            </a:r>
            <a:r>
              <a:rPr lang="en-US" altLang="en-US" sz="2400" baseline="30000" dirty="0" err="1" smtClean="0"/>
              <a:t>k</a:t>
            </a:r>
            <a:r>
              <a:rPr lang="en-US" altLang="en-US" sz="2400" baseline="-25000" dirty="0" err="1"/>
              <a:t>j</a:t>
            </a:r>
            <a:r>
              <a:rPr lang="en-US" altLang="en-US" sz="2400" dirty="0" smtClean="0"/>
              <a:t> </a:t>
            </a:r>
            <a:r>
              <a:rPr lang="en-US" altLang="en-US" sz="2400" b="1" dirty="0" err="1" smtClean="0"/>
              <a:t>u</a:t>
            </a:r>
            <a:r>
              <a:rPr lang="en-US" altLang="en-US" sz="2400" baseline="-25000" dirty="0" err="1" smtClean="0"/>
              <a:t>j</a:t>
            </a:r>
            <a:r>
              <a:rPr lang="en-US" altLang="en-US" sz="2400" baseline="-25000" dirty="0" smtClean="0"/>
              <a:t> </a:t>
            </a:r>
            <a:r>
              <a:rPr lang="en-US" altLang="en-US" sz="2400" baseline="-25000" dirty="0"/>
              <a:t>	</a:t>
            </a:r>
            <a:r>
              <a:rPr lang="en-US" altLang="en-US" sz="2400" dirty="0"/>
              <a:t>reconstructed pattern</a:t>
            </a:r>
            <a:r>
              <a:rPr lang="en-US" altLang="en-US" dirty="0"/>
              <a:t> </a:t>
            </a:r>
          </a:p>
        </p:txBody>
      </p:sp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116888" cy="1143000"/>
          </a:xfrm>
        </p:spPr>
        <p:txBody>
          <a:bodyPr/>
          <a:lstStyle/>
          <a:p>
            <a:r>
              <a:rPr lang="en-US" altLang="en-US"/>
              <a:t>Principal Component Analysis</a:t>
            </a:r>
          </a:p>
        </p:txBody>
      </p:sp>
      <p:grpSp>
        <p:nvGrpSpPr>
          <p:cNvPr id="148501" name="Group 1045"/>
          <p:cNvGrpSpPr>
            <a:grpSpLocks/>
          </p:cNvGrpSpPr>
          <p:nvPr/>
        </p:nvGrpSpPr>
        <p:grpSpPr bwMode="auto">
          <a:xfrm>
            <a:off x="1239838" y="1271588"/>
            <a:ext cx="5935662" cy="1917700"/>
            <a:chOff x="1560" y="950"/>
            <a:chExt cx="3739" cy="1208"/>
          </a:xfrm>
        </p:grpSpPr>
        <p:grpSp>
          <p:nvGrpSpPr>
            <p:cNvPr id="148491" name="Group 1035"/>
            <p:cNvGrpSpPr>
              <a:grpSpLocks/>
            </p:cNvGrpSpPr>
            <p:nvPr/>
          </p:nvGrpSpPr>
          <p:grpSpPr bwMode="auto">
            <a:xfrm>
              <a:off x="1788" y="952"/>
              <a:ext cx="3103" cy="1022"/>
              <a:chOff x="1788" y="952"/>
              <a:chExt cx="3103" cy="1022"/>
            </a:xfrm>
          </p:grpSpPr>
          <p:sp>
            <p:nvSpPr>
              <p:cNvPr id="148485" name="Text Box 1029"/>
              <p:cNvSpPr txBox="1">
                <a:spLocks noChangeArrowheads="1"/>
              </p:cNvSpPr>
              <p:nvPr/>
            </p:nvSpPr>
            <p:spPr bwMode="auto">
              <a:xfrm>
                <a:off x="1788" y="958"/>
                <a:ext cx="1167" cy="4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dirty="0">
                    <a:latin typeface="Arial" pitchFamily="34" charset="0"/>
                  </a:rPr>
                  <a:t>X      </a:t>
                </a:r>
                <a:r>
                  <a:rPr lang="en-US" altLang="en-US" dirty="0" smtClean="0">
                    <a:latin typeface="Arial" pitchFamily="34" charset="0"/>
                  </a:rPr>
                  <a:t>    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dirty="0" smtClean="0">
                    <a:latin typeface="Arial" pitchFamily="34" charset="0"/>
                  </a:rPr>
                  <a:t>(</a:t>
                </a:r>
                <a:r>
                  <a:rPr lang="en-US" altLang="en-US" dirty="0" err="1" smtClean="0">
                    <a:latin typeface="Arial" pitchFamily="34" charset="0"/>
                  </a:rPr>
                  <a:t>N,d</a:t>
                </a:r>
                <a:r>
                  <a:rPr lang="en-US" altLang="en-US" dirty="0" smtClean="0">
                    <a:latin typeface="Arial" pitchFamily="34" charset="0"/>
                  </a:rPr>
                  <a:t>)</a:t>
                </a:r>
                <a:endParaRPr lang="en-US" altLang="en-US" dirty="0">
                  <a:latin typeface="Arial" pitchFamily="34" charset="0"/>
                </a:endParaRPr>
              </a:p>
            </p:txBody>
          </p:sp>
          <p:sp>
            <p:nvSpPr>
              <p:cNvPr id="148486" name="Text Box 1030"/>
              <p:cNvSpPr txBox="1">
                <a:spLocks noChangeArrowheads="1"/>
              </p:cNvSpPr>
              <p:nvPr/>
            </p:nvSpPr>
            <p:spPr bwMode="auto">
              <a:xfrm>
                <a:off x="3066" y="956"/>
                <a:ext cx="707" cy="10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altLang="en-US" dirty="0">
                  <a:latin typeface="Arial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dirty="0" smtClean="0">
                    <a:latin typeface="Arial" pitchFamily="34" charset="0"/>
                  </a:rPr>
                  <a:t>U(</a:t>
                </a:r>
                <a:r>
                  <a:rPr lang="en-US" altLang="en-US" dirty="0" err="1" smtClean="0">
                    <a:latin typeface="Arial" pitchFamily="34" charset="0"/>
                  </a:rPr>
                  <a:t>d,d</a:t>
                </a:r>
                <a:r>
                  <a:rPr lang="en-US" altLang="en-US" dirty="0" smtClean="0">
                    <a:latin typeface="Arial" pitchFamily="34" charset="0"/>
                  </a:rPr>
                  <a:t>’)</a:t>
                </a:r>
              </a:p>
              <a:p>
                <a:pPr algn="ctr">
                  <a:spcBef>
                    <a:spcPct val="50000"/>
                  </a:spcBef>
                </a:pPr>
                <a:endParaRPr lang="en-US" altLang="en-US" dirty="0">
                  <a:latin typeface="Arial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 altLang="en-US" dirty="0">
                  <a:latin typeface="Arial" pitchFamily="34" charset="0"/>
                </a:endParaRPr>
              </a:p>
            </p:txBody>
          </p:sp>
          <p:sp>
            <p:nvSpPr>
              <p:cNvPr id="148488" name="Text Box 1032"/>
              <p:cNvSpPr txBox="1">
                <a:spLocks noChangeArrowheads="1"/>
              </p:cNvSpPr>
              <p:nvPr/>
            </p:nvSpPr>
            <p:spPr bwMode="auto">
              <a:xfrm>
                <a:off x="3867" y="965"/>
                <a:ext cx="4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=</a:t>
                </a:r>
              </a:p>
            </p:txBody>
          </p:sp>
          <p:sp>
            <p:nvSpPr>
              <p:cNvPr id="148489" name="Text Box 1033"/>
              <p:cNvSpPr txBox="1">
                <a:spLocks noChangeArrowheads="1"/>
              </p:cNvSpPr>
              <p:nvPr/>
            </p:nvSpPr>
            <p:spPr bwMode="auto">
              <a:xfrm>
                <a:off x="4165" y="952"/>
                <a:ext cx="726" cy="4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dirty="0">
                    <a:latin typeface="Arial" pitchFamily="34" charset="0"/>
                  </a:rPr>
                  <a:t>X’ </a:t>
                </a:r>
                <a:endParaRPr lang="en-US" altLang="en-US" dirty="0" smtClean="0">
                  <a:latin typeface="Arial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dirty="0" smtClean="0">
                    <a:latin typeface="Arial" pitchFamily="34" charset="0"/>
                  </a:rPr>
                  <a:t>(</a:t>
                </a:r>
                <a:r>
                  <a:rPr lang="en-US" altLang="en-US" dirty="0" err="1" smtClean="0">
                    <a:latin typeface="Arial" pitchFamily="34" charset="0"/>
                  </a:rPr>
                  <a:t>N,d</a:t>
                </a:r>
                <a:r>
                  <a:rPr lang="en-US" altLang="en-US" dirty="0" smtClean="0">
                    <a:latin typeface="Arial" pitchFamily="34" charset="0"/>
                  </a:rPr>
                  <a:t>’)</a:t>
                </a:r>
                <a:endParaRPr lang="en-US" altLang="en-US" dirty="0">
                  <a:latin typeface="Arial" pitchFamily="34" charset="0"/>
                </a:endParaRPr>
              </a:p>
            </p:txBody>
          </p:sp>
        </p:grpSp>
        <p:sp>
          <p:nvSpPr>
            <p:cNvPr id="148492" name="Rectangle 1036"/>
            <p:cNvSpPr>
              <a:spLocks noChangeArrowheads="1"/>
            </p:cNvSpPr>
            <p:nvPr/>
          </p:nvSpPr>
          <p:spPr bwMode="auto">
            <a:xfrm>
              <a:off x="4788" y="950"/>
              <a:ext cx="41" cy="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3" name="Text Box 1037"/>
            <p:cNvSpPr txBox="1">
              <a:spLocks noChangeArrowheads="1"/>
            </p:cNvSpPr>
            <p:nvPr/>
          </p:nvSpPr>
          <p:spPr bwMode="auto">
            <a:xfrm>
              <a:off x="4705" y="1451"/>
              <a:ext cx="4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 smtClean="0"/>
                <a:t>f</a:t>
              </a:r>
              <a:r>
                <a:rPr lang="en-US" altLang="en-US" baseline="-25000" dirty="0" smtClean="0"/>
                <a:t>j</a:t>
              </a:r>
              <a:endParaRPr lang="en-US" altLang="en-US" baseline="-25000" dirty="0"/>
            </a:p>
          </p:txBody>
        </p:sp>
        <p:sp>
          <p:nvSpPr>
            <p:cNvPr id="148494" name="Rectangle 1038"/>
            <p:cNvSpPr>
              <a:spLocks noChangeArrowheads="1"/>
            </p:cNvSpPr>
            <p:nvPr/>
          </p:nvSpPr>
          <p:spPr bwMode="auto">
            <a:xfrm>
              <a:off x="3717" y="965"/>
              <a:ext cx="56" cy="10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5" name="Text Box 1039"/>
            <p:cNvSpPr txBox="1">
              <a:spLocks noChangeArrowheads="1"/>
            </p:cNvSpPr>
            <p:nvPr/>
          </p:nvSpPr>
          <p:spPr bwMode="auto">
            <a:xfrm>
              <a:off x="3641" y="1925"/>
              <a:ext cx="4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 err="1" smtClean="0"/>
                <a:t>u</a:t>
              </a:r>
              <a:r>
                <a:rPr lang="en-US" altLang="en-US" baseline="-25000" dirty="0" err="1" smtClean="0"/>
                <a:t>j</a:t>
              </a:r>
              <a:endParaRPr lang="en-US" altLang="en-US" baseline="-25000" dirty="0"/>
            </a:p>
          </p:txBody>
        </p:sp>
        <p:sp>
          <p:nvSpPr>
            <p:cNvPr id="148496" name="Rectangle 1040"/>
            <p:cNvSpPr>
              <a:spLocks noChangeArrowheads="1"/>
            </p:cNvSpPr>
            <p:nvPr/>
          </p:nvSpPr>
          <p:spPr bwMode="auto">
            <a:xfrm>
              <a:off x="1788" y="1190"/>
              <a:ext cx="1167" cy="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7" name="Text Box 1041"/>
            <p:cNvSpPr txBox="1">
              <a:spLocks noChangeArrowheads="1"/>
            </p:cNvSpPr>
            <p:nvPr/>
          </p:nvSpPr>
          <p:spPr bwMode="auto">
            <a:xfrm>
              <a:off x="1560" y="1037"/>
              <a:ext cx="4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 err="1" smtClean="0"/>
                <a:t>x</a:t>
              </a:r>
              <a:r>
                <a:rPr lang="en-US" altLang="en-US" baseline="30000" dirty="0" err="1"/>
                <a:t>k</a:t>
              </a:r>
              <a:endParaRPr lang="en-US" altLang="en-US" baseline="30000" dirty="0"/>
            </a:p>
          </p:txBody>
        </p:sp>
        <p:sp>
          <p:nvSpPr>
            <p:cNvPr id="148499" name="Rectangle 1043"/>
            <p:cNvSpPr>
              <a:spLocks noChangeArrowheads="1"/>
            </p:cNvSpPr>
            <p:nvPr/>
          </p:nvSpPr>
          <p:spPr bwMode="auto">
            <a:xfrm>
              <a:off x="4165" y="1174"/>
              <a:ext cx="726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0" name="Text Box 1044"/>
            <p:cNvSpPr txBox="1">
              <a:spLocks noChangeArrowheads="1"/>
            </p:cNvSpPr>
            <p:nvPr/>
          </p:nvSpPr>
          <p:spPr bwMode="auto">
            <a:xfrm>
              <a:off x="4880" y="1036"/>
              <a:ext cx="4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 err="1" smtClean="0"/>
                <a:t>x’</a:t>
              </a:r>
              <a:r>
                <a:rPr lang="en-US" altLang="en-US" baseline="30000" dirty="0" err="1" smtClean="0"/>
                <a:t>k</a:t>
              </a:r>
              <a:endParaRPr lang="en-US" altLang="en-US" baseline="30000" dirty="0"/>
            </a:p>
          </p:txBody>
        </p:sp>
      </p:grpSp>
      <p:grpSp>
        <p:nvGrpSpPr>
          <p:cNvPr id="148517" name="Group 1061"/>
          <p:cNvGrpSpPr>
            <a:grpSpLocks/>
          </p:cNvGrpSpPr>
          <p:nvPr/>
        </p:nvGrpSpPr>
        <p:grpSpPr bwMode="auto">
          <a:xfrm>
            <a:off x="1143000" y="5451473"/>
            <a:ext cx="6446838" cy="1130300"/>
            <a:chOff x="848" y="2343"/>
            <a:chExt cx="4061" cy="712"/>
          </a:xfrm>
        </p:grpSpPr>
        <p:sp>
          <p:nvSpPr>
            <p:cNvPr id="148504" name="Text Box 1048"/>
            <p:cNvSpPr txBox="1">
              <a:spLocks noChangeArrowheads="1"/>
            </p:cNvSpPr>
            <p:nvPr/>
          </p:nvSpPr>
          <p:spPr bwMode="auto">
            <a:xfrm>
              <a:off x="3268" y="2359"/>
              <a:ext cx="1167" cy="4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Arial" pitchFamily="34" charset="0"/>
                </a:rPr>
                <a:t>X’’          </a:t>
              </a:r>
              <a:endParaRPr lang="en-US" altLang="en-US" dirty="0" smtClean="0">
                <a:latin typeface="Arial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latin typeface="Arial" pitchFamily="34" charset="0"/>
                </a:rPr>
                <a:t>(</a:t>
              </a:r>
              <a:r>
                <a:rPr lang="en-US" altLang="en-US" dirty="0" err="1" smtClean="0">
                  <a:latin typeface="Arial" pitchFamily="34" charset="0"/>
                </a:rPr>
                <a:t>N,d</a:t>
              </a:r>
              <a:r>
                <a:rPr lang="en-US" altLang="en-US" dirty="0" smtClean="0">
                  <a:latin typeface="Arial" pitchFamily="34" charset="0"/>
                </a:rPr>
                <a:t>)</a:t>
              </a:r>
              <a:endParaRPr lang="en-US" altLang="en-US" dirty="0">
                <a:latin typeface="Arial" pitchFamily="34" charset="0"/>
              </a:endParaRPr>
            </a:p>
          </p:txBody>
        </p:sp>
        <p:sp>
          <p:nvSpPr>
            <p:cNvPr id="148505" name="Text Box 1049"/>
            <p:cNvSpPr txBox="1">
              <a:spLocks noChangeArrowheads="1"/>
            </p:cNvSpPr>
            <p:nvPr/>
          </p:nvSpPr>
          <p:spPr bwMode="auto">
            <a:xfrm>
              <a:off x="1965" y="2357"/>
              <a:ext cx="1062" cy="6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Arial" pitchFamily="34" charset="0"/>
                </a:rPr>
                <a:t>U</a:t>
              </a:r>
              <a:r>
                <a:rPr lang="en-US" altLang="en-US" baseline="30000" dirty="0">
                  <a:latin typeface="Arial" pitchFamily="34" charset="0"/>
                </a:rPr>
                <a:t>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latin typeface="Arial" pitchFamily="34" charset="0"/>
                </a:rPr>
                <a:t>(</a:t>
              </a:r>
              <a:r>
                <a:rPr lang="en-US" altLang="en-US" dirty="0" err="1" smtClean="0">
                  <a:latin typeface="Arial" pitchFamily="34" charset="0"/>
                </a:rPr>
                <a:t>d’,d</a:t>
              </a:r>
              <a:r>
                <a:rPr lang="en-US" altLang="en-US" dirty="0" smtClean="0">
                  <a:latin typeface="Arial" pitchFamily="34" charset="0"/>
                </a:rPr>
                <a:t>)</a:t>
              </a:r>
              <a:endParaRPr lang="en-US" altLang="en-US" dirty="0">
                <a:latin typeface="Arial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altLang="en-US" sz="1400" dirty="0" smtClean="0">
                <a:latin typeface="Arial" pitchFamily="34" charset="0"/>
              </a:endParaRPr>
            </a:p>
          </p:txBody>
        </p:sp>
        <p:sp>
          <p:nvSpPr>
            <p:cNvPr id="148506" name="Text Box 1050"/>
            <p:cNvSpPr txBox="1">
              <a:spLocks noChangeArrowheads="1"/>
            </p:cNvSpPr>
            <p:nvPr/>
          </p:nvSpPr>
          <p:spPr bwMode="auto">
            <a:xfrm>
              <a:off x="3036" y="234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148507" name="Text Box 1051"/>
            <p:cNvSpPr txBox="1">
              <a:spLocks noChangeArrowheads="1"/>
            </p:cNvSpPr>
            <p:nvPr/>
          </p:nvSpPr>
          <p:spPr bwMode="auto">
            <a:xfrm>
              <a:off x="1120" y="2353"/>
              <a:ext cx="726" cy="4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Arial" pitchFamily="34" charset="0"/>
                </a:rPr>
                <a:t>X’ </a:t>
              </a:r>
              <a:endParaRPr lang="en-US" altLang="en-US" dirty="0" smtClean="0">
                <a:latin typeface="Arial" pitchFamily="34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latin typeface="Arial" pitchFamily="34" charset="0"/>
                </a:rPr>
                <a:t>(</a:t>
              </a:r>
              <a:r>
                <a:rPr lang="en-US" altLang="en-US" dirty="0" err="1" smtClean="0">
                  <a:latin typeface="Arial" pitchFamily="34" charset="0"/>
                </a:rPr>
                <a:t>N,d</a:t>
              </a:r>
              <a:r>
                <a:rPr lang="en-US" altLang="en-US" dirty="0" smtClean="0">
                  <a:latin typeface="Arial" pitchFamily="34" charset="0"/>
                </a:rPr>
                <a:t>’)</a:t>
              </a:r>
              <a:endParaRPr lang="en-US" altLang="en-US" dirty="0">
                <a:latin typeface="Arial" pitchFamily="34" charset="0"/>
              </a:endParaRPr>
            </a:p>
          </p:txBody>
        </p:sp>
        <p:sp>
          <p:nvSpPr>
            <p:cNvPr id="148512" name="Rectangle 1056"/>
            <p:cNvSpPr>
              <a:spLocks noChangeArrowheads="1"/>
            </p:cNvSpPr>
            <p:nvPr/>
          </p:nvSpPr>
          <p:spPr bwMode="auto">
            <a:xfrm>
              <a:off x="3283" y="2591"/>
              <a:ext cx="1144" cy="4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4" name="Rectangle 1058"/>
            <p:cNvSpPr>
              <a:spLocks noChangeArrowheads="1"/>
            </p:cNvSpPr>
            <p:nvPr/>
          </p:nvSpPr>
          <p:spPr bwMode="auto">
            <a:xfrm>
              <a:off x="1120" y="2590"/>
              <a:ext cx="717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5" name="Text Box 1059"/>
            <p:cNvSpPr txBox="1">
              <a:spLocks noChangeArrowheads="1"/>
            </p:cNvSpPr>
            <p:nvPr/>
          </p:nvSpPr>
          <p:spPr bwMode="auto">
            <a:xfrm>
              <a:off x="848" y="2474"/>
              <a:ext cx="4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 err="1" smtClean="0"/>
                <a:t>x’</a:t>
              </a:r>
              <a:r>
                <a:rPr lang="en-US" altLang="en-US" baseline="30000" dirty="0" err="1" smtClean="0"/>
                <a:t>k</a:t>
              </a:r>
              <a:endParaRPr lang="en-US" altLang="en-US" baseline="-25000" dirty="0"/>
            </a:p>
          </p:txBody>
        </p:sp>
        <p:sp>
          <p:nvSpPr>
            <p:cNvPr id="148516" name="Text Box 1060"/>
            <p:cNvSpPr txBox="1">
              <a:spLocks noChangeArrowheads="1"/>
            </p:cNvSpPr>
            <p:nvPr/>
          </p:nvSpPr>
          <p:spPr bwMode="auto">
            <a:xfrm>
              <a:off x="4490" y="2443"/>
              <a:ext cx="4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 err="1"/>
                <a:t>x</a:t>
              </a:r>
              <a:r>
                <a:rPr lang="en-US" altLang="en-US" b="1" dirty="0" err="1" smtClean="0"/>
                <a:t>’’</a:t>
              </a:r>
              <a:r>
                <a:rPr lang="en-US" altLang="en-US" baseline="30000" dirty="0" err="1" smtClean="0"/>
                <a:t>k</a:t>
              </a:r>
              <a:endParaRPr lang="en-US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88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PCA Solution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0725" y="1590675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X’ = X U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X’’ = X’ U</a:t>
            </a:r>
            <a:r>
              <a:rPr lang="en-US" altLang="en-US" sz="2800" baseline="30000" dirty="0"/>
              <a:t>T 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X’’ = X UU</a:t>
            </a:r>
            <a:r>
              <a:rPr lang="en-US" altLang="en-US" sz="2800" baseline="30000" dirty="0"/>
              <a:t>T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min</a:t>
            </a:r>
            <a:r>
              <a:rPr lang="en-US" altLang="en-US" sz="2800" baseline="-25000" dirty="0" err="1"/>
              <a:t>U</a:t>
            </a:r>
            <a:r>
              <a:rPr lang="en-US" altLang="en-US" sz="2800" dirty="0"/>
              <a:t> ǁ X - X UU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ǁ</a:t>
            </a:r>
            <a:r>
              <a:rPr lang="en-US" altLang="en-US" sz="2800" baseline="30000" dirty="0" smtClean="0"/>
              <a:t>2</a:t>
            </a:r>
            <a:endParaRPr lang="en-US" altLang="en-US" sz="2800" baseline="30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Can be brought back to solving and eigenvalue problem: X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X = UDU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 i.e. X’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X’=D</a:t>
            </a:r>
            <a:endParaRPr lang="en-US" altLang="en-US" sz="2800" baseline="30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Compare: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Regularization X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X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+ </a:t>
            </a:r>
            <a:r>
              <a:rPr lang="en-US" altLang="en-US" sz="2800" dirty="0" err="1">
                <a:latin typeface="Symbol" pitchFamily="18" charset="2"/>
              </a:rPr>
              <a:t>l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= U(D+ </a:t>
            </a:r>
            <a:r>
              <a:rPr lang="en-US" altLang="en-US" sz="2800" dirty="0" err="1">
                <a:latin typeface="Symbol" pitchFamily="18" charset="2"/>
              </a:rPr>
              <a:t>l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)U</a:t>
            </a:r>
            <a:r>
              <a:rPr lang="en-US" altLang="en-US" sz="2800" baseline="30000" dirty="0"/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PCA: Remove the dimensions with smallest eigenvalues.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505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1032"/>
          <p:cNvSpPr>
            <a:spLocks noChangeArrowheads="1"/>
          </p:cNvSpPr>
          <p:nvPr/>
        </p:nvSpPr>
        <p:spPr bwMode="auto">
          <a:xfrm>
            <a:off x="3432432" y="2805714"/>
            <a:ext cx="806450" cy="77311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1029"/>
          <p:cNvSpPr>
            <a:spLocks noChangeArrowheads="1"/>
          </p:cNvSpPr>
          <p:nvPr/>
        </p:nvSpPr>
        <p:spPr bwMode="auto">
          <a:xfrm>
            <a:off x="5178425" y="5165725"/>
            <a:ext cx="1495425" cy="76041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“Trick” </a:t>
            </a:r>
            <a:r>
              <a:rPr lang="en-US" altLang="en-US" dirty="0" smtClean="0"/>
              <a:t>(N&lt;d)</a:t>
            </a:r>
            <a:endParaRPr lang="en-US" altLang="en-US" dirty="0"/>
          </a:p>
        </p:txBody>
      </p:sp>
      <p:sp>
        <p:nvSpPr>
          <p:cNvPr id="143367" name="Text Box 1031"/>
          <p:cNvSpPr txBox="1">
            <a:spLocks noChangeArrowheads="1"/>
          </p:cNvSpPr>
          <p:nvPr/>
        </p:nvSpPr>
        <p:spPr bwMode="auto">
          <a:xfrm>
            <a:off x="5619085" y="5926138"/>
            <a:ext cx="712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Arial" pitchFamily="34" charset="0"/>
              </a:rPr>
              <a:t>X</a:t>
            </a:r>
            <a:r>
              <a:rPr lang="en-US" altLang="en-US" sz="3200" baseline="30000" dirty="0">
                <a:latin typeface="Arial" pitchFamily="34" charset="0"/>
              </a:rPr>
              <a:t>+</a:t>
            </a:r>
          </a:p>
        </p:txBody>
      </p:sp>
      <p:sp>
        <p:nvSpPr>
          <p:cNvPr id="143369" name="AutoShape 1033"/>
          <p:cNvSpPr>
            <a:spLocks noChangeArrowheads="1"/>
          </p:cNvSpPr>
          <p:nvPr/>
        </p:nvSpPr>
        <p:spPr bwMode="auto">
          <a:xfrm>
            <a:off x="3027620" y="3223226"/>
            <a:ext cx="320675" cy="1330325"/>
          </a:xfrm>
          <a:prstGeom prst="curvedRightArrow">
            <a:avLst>
              <a:gd name="adj1" fmla="val 82970"/>
              <a:gd name="adj2" fmla="val 165941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Text Box 1034"/>
          <p:cNvSpPr txBox="1">
            <a:spLocks noChangeArrowheads="1"/>
          </p:cNvSpPr>
          <p:nvPr/>
        </p:nvSpPr>
        <p:spPr bwMode="auto">
          <a:xfrm>
            <a:off x="3581400" y="4117203"/>
            <a:ext cx="3643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>
                <a:latin typeface="Arial" pitchFamily="34" charset="0"/>
              </a:rPr>
              <a:t>Full rank </a:t>
            </a:r>
            <a:r>
              <a:rPr lang="en-US" altLang="en-US" i="1" dirty="0" smtClean="0">
                <a:latin typeface="Arial" pitchFamily="34" charset="0"/>
              </a:rPr>
              <a:t>(N,N) </a:t>
            </a:r>
            <a:r>
              <a:rPr lang="en-US" altLang="en-US" i="1" dirty="0">
                <a:latin typeface="Arial" pitchFamily="34" charset="0"/>
              </a:rPr>
              <a:t>matrix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9613" y="1255713"/>
            <a:ext cx="7772400" cy="4970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Solve:	 		</a:t>
            </a:r>
            <a:r>
              <a:rPr lang="en-US" altLang="en-US" dirty="0" err="1"/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 </a:t>
            </a:r>
            <a:r>
              <a:rPr lang="en-US" altLang="en-US" dirty="0"/>
              <a:t>= </a:t>
            </a:r>
            <a:r>
              <a:rPr lang="en-US" altLang="en-US" b="1" dirty="0"/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Assume:		</a:t>
            </a:r>
            <a:r>
              <a:rPr lang="en-US" altLang="en-US" b="1" dirty="0"/>
              <a:t>w</a:t>
            </a:r>
            <a:r>
              <a:rPr lang="en-US" altLang="en-US" dirty="0"/>
              <a:t> = </a:t>
            </a:r>
            <a:r>
              <a:rPr lang="en-US" altLang="en-US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Symbol" pitchFamily="18" charset="2"/>
              </a:rPr>
              <a:t>a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/>
              <a:t>= </a:t>
            </a:r>
            <a:r>
              <a:rPr lang="en-US" altLang="en-US" b="1" dirty="0" err="1">
                <a:latin typeface="Symbol" pitchFamily="18" charset="2"/>
              </a:rPr>
              <a:t>a</a:t>
            </a:r>
            <a:r>
              <a:rPr lang="en-US" altLang="en-US" baseline="30000" dirty="0" err="1"/>
              <a:t>T</a:t>
            </a:r>
            <a:r>
              <a:rPr lang="en-US" altLang="en-US" dirty="0"/>
              <a:t>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		</a:t>
            </a:r>
            <a:r>
              <a:rPr lang="en-US" altLang="en-US" sz="1800" dirty="0" smtClean="0"/>
              <a:t>(1,d)</a:t>
            </a:r>
            <a:r>
              <a:rPr lang="en-US" altLang="en-US" sz="1800" dirty="0"/>
              <a:t>		      (</a:t>
            </a:r>
            <a:r>
              <a:rPr lang="en-US" altLang="en-US" sz="1800" dirty="0" smtClean="0"/>
              <a:t>1,N) (</a:t>
            </a:r>
            <a:r>
              <a:rPr lang="en-US" altLang="en-US" sz="1800" dirty="0" err="1" smtClean="0"/>
              <a:t>N,d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Solve instead:</a:t>
            </a:r>
            <a:r>
              <a:rPr lang="en-US" altLang="en-US" baseline="-25000" dirty="0"/>
              <a:t> 	</a:t>
            </a:r>
            <a:r>
              <a:rPr lang="en-US" altLang="en-US" dirty="0"/>
              <a:t>X X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>
                <a:latin typeface="Symbol" pitchFamily="18" charset="2"/>
              </a:rPr>
              <a:t>a </a:t>
            </a:r>
            <a:r>
              <a:rPr lang="en-US" altLang="en-US" dirty="0"/>
              <a:t>= </a:t>
            </a:r>
            <a:r>
              <a:rPr lang="en-US" altLang="en-US" b="1" dirty="0"/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			 </a:t>
            </a:r>
            <a:r>
              <a:rPr lang="en-US" altLang="en-US" b="1" dirty="0" smtClean="0"/>
              <a:t>       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N,d</a:t>
            </a:r>
            <a:r>
              <a:rPr lang="en-US" altLang="en-US" sz="1800" dirty="0" smtClean="0"/>
              <a:t>)(</a:t>
            </a:r>
            <a:r>
              <a:rPr lang="en-US" altLang="en-US" sz="1800" dirty="0" err="1" smtClean="0"/>
              <a:t>d,N</a:t>
            </a:r>
            <a:r>
              <a:rPr lang="en-US" altLang="en-US" sz="1800" dirty="0" smtClean="0"/>
              <a:t>)(</a:t>
            </a:r>
            <a:r>
              <a:rPr lang="en-US" altLang="en-US" sz="1800" dirty="0"/>
              <a:t>N</a:t>
            </a:r>
            <a:r>
              <a:rPr lang="en-US" altLang="en-US" sz="1800" dirty="0" smtClean="0"/>
              <a:t>,1)=(N,1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Solution:		</a:t>
            </a:r>
            <a:r>
              <a:rPr lang="en-US" altLang="en-US" b="1" dirty="0">
                <a:latin typeface="Symbol" pitchFamily="18" charset="2"/>
              </a:rPr>
              <a:t>a </a:t>
            </a:r>
            <a:r>
              <a:rPr lang="en-US" altLang="en-US" dirty="0"/>
              <a:t>= (X X</a:t>
            </a:r>
            <a:r>
              <a:rPr lang="en-US" altLang="en-US" baseline="30000" dirty="0"/>
              <a:t>T</a:t>
            </a:r>
            <a:r>
              <a:rPr lang="en-US" altLang="en-US" dirty="0"/>
              <a:t>)</a:t>
            </a:r>
            <a:r>
              <a:rPr lang="en-US" altLang="en-US" baseline="30000" dirty="0"/>
              <a:t>-1</a:t>
            </a:r>
            <a:r>
              <a:rPr lang="en-US" altLang="en-US" dirty="0"/>
              <a:t> </a:t>
            </a:r>
            <a:r>
              <a:rPr lang="en-US" altLang="en-US" b="1" dirty="0"/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					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= X</a:t>
            </a:r>
            <a:r>
              <a:rPr lang="en-US" altLang="en-US" baseline="30000" dirty="0"/>
              <a:t>T</a:t>
            </a:r>
            <a:r>
              <a:rPr lang="en-US" altLang="en-US" dirty="0"/>
              <a:t>(X X</a:t>
            </a:r>
            <a:r>
              <a:rPr lang="en-US" altLang="en-US" baseline="30000" dirty="0"/>
              <a:t>T</a:t>
            </a:r>
            <a:r>
              <a:rPr lang="en-US" altLang="en-US" dirty="0"/>
              <a:t>)</a:t>
            </a:r>
            <a:r>
              <a:rPr lang="en-US" altLang="en-US" baseline="30000" dirty="0"/>
              <a:t>-1</a:t>
            </a:r>
            <a:r>
              <a:rPr lang="en-US" altLang="en-US" dirty="0"/>
              <a:t> </a:t>
            </a:r>
            <a:r>
              <a:rPr lang="en-US" altLang="en-US" b="1" dirty="0"/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23528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Oval 1026"/>
          <p:cNvSpPr>
            <a:spLocks noChangeArrowheads="1"/>
          </p:cNvSpPr>
          <p:nvPr/>
        </p:nvSpPr>
        <p:spPr bwMode="auto">
          <a:xfrm>
            <a:off x="3490183" y="3352799"/>
            <a:ext cx="806450" cy="77311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1280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>
                <a:latin typeface="Symbol" pitchFamily="18" charset="2"/>
              </a:rPr>
              <a:t>X</a:t>
            </a:r>
            <a:r>
              <a:rPr lang="en-US" altLang="en-US" dirty="0"/>
              <a:t> = </a:t>
            </a:r>
            <a:r>
              <a:rPr lang="en-US" altLang="en-US" dirty="0">
                <a:latin typeface="Symbol" pitchFamily="18" charset="2"/>
              </a:rPr>
              <a:t>F</a:t>
            </a:r>
            <a:r>
              <a:rPr lang="en-US" altLang="en-US" dirty="0"/>
              <a:t>(X)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Solve:	 		</a:t>
            </a:r>
            <a:r>
              <a:rPr lang="en-US" altLang="en-US" dirty="0" err="1">
                <a:latin typeface="Symbol" pitchFamily="18" charset="2"/>
              </a:rPr>
              <a:t>X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 </a:t>
            </a:r>
            <a:r>
              <a:rPr lang="en-US" altLang="en-US" dirty="0"/>
              <a:t>= </a:t>
            </a:r>
            <a:r>
              <a:rPr lang="en-US" altLang="en-US" b="1" dirty="0"/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Assume:		</a:t>
            </a:r>
            <a:r>
              <a:rPr lang="en-US" altLang="en-US" b="1" dirty="0"/>
              <a:t>w</a:t>
            </a:r>
            <a:r>
              <a:rPr lang="en-US" altLang="en-US" dirty="0"/>
              <a:t> = </a:t>
            </a:r>
            <a:r>
              <a:rPr lang="en-US" altLang="en-US" dirty="0">
                <a:latin typeface="Symbol" pitchFamily="18" charset="2"/>
              </a:rPr>
              <a:t>S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>
                <a:latin typeface="Symbol" pitchFamily="18" charset="2"/>
              </a:rPr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b="1" dirty="0">
                <a:latin typeface="Symbol" pitchFamily="18" charset="2"/>
              </a:rPr>
              <a:t>x</a:t>
            </a:r>
            <a:r>
              <a:rPr lang="en-US" altLang="en-US" baseline="-25000" dirty="0"/>
              <a:t>i </a:t>
            </a:r>
            <a:r>
              <a:rPr lang="en-US" altLang="en-US" dirty="0"/>
              <a:t>= </a:t>
            </a:r>
            <a:r>
              <a:rPr lang="en-US" altLang="en-US" b="1" dirty="0" err="1">
                <a:latin typeface="Symbol" pitchFamily="18" charset="2"/>
              </a:rPr>
              <a:t>a</a:t>
            </a:r>
            <a:r>
              <a:rPr lang="en-US" altLang="en-US" baseline="30000" dirty="0" err="1"/>
              <a:t>T</a:t>
            </a:r>
            <a:r>
              <a:rPr lang="en-US" altLang="en-US" dirty="0"/>
              <a:t> </a:t>
            </a:r>
            <a:r>
              <a:rPr lang="en-US" altLang="en-US" dirty="0">
                <a:latin typeface="Symbol" pitchFamily="18" charset="2"/>
              </a:rPr>
              <a:t>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		</a:t>
            </a:r>
            <a:r>
              <a:rPr lang="en-US" altLang="en-US" sz="1800" dirty="0" smtClean="0"/>
              <a:t>(1,D)</a:t>
            </a:r>
            <a:r>
              <a:rPr lang="en-US" altLang="en-US" sz="1800" dirty="0"/>
              <a:t>		      (</a:t>
            </a:r>
            <a:r>
              <a:rPr lang="en-US" altLang="en-US" sz="1800" dirty="0" smtClean="0"/>
              <a:t>1,N) (N,D)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Solve instead:</a:t>
            </a:r>
            <a:r>
              <a:rPr lang="en-US" altLang="en-US" baseline="-25000" dirty="0"/>
              <a:t> 	</a:t>
            </a:r>
            <a:r>
              <a:rPr lang="en-US" altLang="en-US" dirty="0">
                <a:latin typeface="Symbol" pitchFamily="18" charset="2"/>
              </a:rPr>
              <a:t>X</a:t>
            </a:r>
            <a:r>
              <a:rPr lang="en-US" altLang="en-US" dirty="0"/>
              <a:t> </a:t>
            </a:r>
            <a:r>
              <a:rPr lang="en-US" altLang="en-US" dirty="0">
                <a:latin typeface="Symbol" pitchFamily="18" charset="2"/>
              </a:rPr>
              <a:t>X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  <a:r>
              <a:rPr lang="en-US" altLang="en-US" b="1" dirty="0">
                <a:latin typeface="Symbol" pitchFamily="18" charset="2"/>
              </a:rPr>
              <a:t>a </a:t>
            </a:r>
            <a:r>
              <a:rPr lang="en-US" altLang="en-US" dirty="0"/>
              <a:t>= </a:t>
            </a:r>
            <a:r>
              <a:rPr lang="en-US" altLang="en-US" b="1" dirty="0"/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				</a:t>
            </a:r>
            <a:r>
              <a:rPr lang="en-US" altLang="en-US" sz="1800" dirty="0" smtClean="0"/>
              <a:t>(N,D)(D,N)(</a:t>
            </a:r>
            <a:r>
              <a:rPr lang="en-US" altLang="en-US" sz="1800" dirty="0"/>
              <a:t>N</a:t>
            </a:r>
            <a:r>
              <a:rPr lang="en-US" altLang="en-US" sz="1800" dirty="0" smtClean="0"/>
              <a:t>,1)=(N,1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Solution:		</a:t>
            </a:r>
            <a:r>
              <a:rPr lang="en-US" altLang="en-US" b="1" dirty="0">
                <a:latin typeface="Symbol" pitchFamily="18" charset="2"/>
              </a:rPr>
              <a:t>a </a:t>
            </a:r>
            <a:r>
              <a:rPr lang="en-US" altLang="en-US" dirty="0"/>
              <a:t>= K</a:t>
            </a:r>
            <a:r>
              <a:rPr lang="en-US" altLang="en-US" baseline="30000" dirty="0"/>
              <a:t>-1</a:t>
            </a:r>
            <a:r>
              <a:rPr lang="en-US" altLang="en-US" dirty="0"/>
              <a:t> </a:t>
            </a:r>
            <a:r>
              <a:rPr lang="en-US" altLang="en-US" b="1" dirty="0"/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Regularization: replace K by </a:t>
            </a:r>
            <a:r>
              <a:rPr lang="en-US" altLang="en-US" dirty="0" err="1"/>
              <a:t>K+</a:t>
            </a:r>
            <a:r>
              <a:rPr lang="en-US" altLang="en-US" dirty="0" err="1">
                <a:latin typeface="Symbol" pitchFamily="18" charset="2"/>
              </a:rPr>
              <a:t>l</a:t>
            </a:r>
            <a:r>
              <a:rPr lang="en-US" altLang="en-US" dirty="0" err="1"/>
              <a:t>I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baseline="30000" dirty="0"/>
          </a:p>
        </p:txBody>
      </p:sp>
      <p:sp>
        <p:nvSpPr>
          <p:cNvPr id="1525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Ridge Regression</a:t>
            </a:r>
          </a:p>
        </p:txBody>
      </p:sp>
      <p:sp>
        <p:nvSpPr>
          <p:cNvPr id="152583" name="AutoShape 1031"/>
          <p:cNvSpPr>
            <a:spLocks noChangeArrowheads="1"/>
          </p:cNvSpPr>
          <p:nvPr/>
        </p:nvSpPr>
        <p:spPr bwMode="auto">
          <a:xfrm>
            <a:off x="3200400" y="3776663"/>
            <a:ext cx="320675" cy="1330325"/>
          </a:xfrm>
          <a:prstGeom prst="curvedRightArrow">
            <a:avLst>
              <a:gd name="adj1" fmla="val 82970"/>
              <a:gd name="adj2" fmla="val 165941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Text Box 1032"/>
          <p:cNvSpPr txBox="1">
            <a:spLocks noChangeArrowheads="1"/>
          </p:cNvSpPr>
          <p:nvPr/>
        </p:nvSpPr>
        <p:spPr bwMode="auto">
          <a:xfrm>
            <a:off x="3558145" y="4656138"/>
            <a:ext cx="3643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 smtClean="0">
                <a:latin typeface="Arial" pitchFamily="34" charset="0"/>
              </a:rPr>
              <a:t>(N,N) </a:t>
            </a:r>
            <a:r>
              <a:rPr lang="en-US" altLang="en-US" b="1" i="1" dirty="0">
                <a:latin typeface="Arial" pitchFamily="34" charset="0"/>
              </a:rPr>
              <a:t>kernel matrix K</a:t>
            </a:r>
          </a:p>
        </p:txBody>
      </p:sp>
    </p:spTree>
    <p:extLst>
      <p:ext uri="{BB962C8B-B14F-4D97-AF65-F5344CB8AC3E}">
        <p14:creationId xmlns:p14="http://schemas.microsoft.com/office/powerpoint/2010/main" val="153360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Regularization and PI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8500" y="1744663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Case </a:t>
            </a:r>
            <a:r>
              <a:rPr lang="en-US" altLang="en-US" sz="2800" dirty="0" smtClean="0"/>
              <a:t>N&gt;d </a:t>
            </a:r>
            <a:r>
              <a:rPr lang="en-US" altLang="en-US" sz="2800" dirty="0"/>
              <a:t>and rank(X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X</a:t>
            </a:r>
            <a:r>
              <a:rPr lang="en-US" altLang="en-US" sz="2800" dirty="0" smtClean="0"/>
              <a:t>)=d 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			 X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= (X</a:t>
            </a:r>
            <a:r>
              <a:rPr lang="en-US" altLang="en-US" sz="2800" baseline="30000" dirty="0"/>
              <a:t>T </a:t>
            </a:r>
            <a:r>
              <a:rPr lang="en-US" altLang="en-US" sz="2800" dirty="0"/>
              <a:t>X)</a:t>
            </a:r>
            <a:r>
              <a:rPr lang="en-US" altLang="en-US" sz="2800" baseline="30000" dirty="0"/>
              <a:t>-1 </a:t>
            </a:r>
            <a:r>
              <a:rPr lang="en-US" altLang="en-US" sz="2800" dirty="0"/>
              <a:t>X</a:t>
            </a:r>
            <a:r>
              <a:rPr lang="en-US" altLang="en-US" sz="2800" baseline="30000" dirty="0"/>
              <a:t>T 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Case </a:t>
            </a:r>
            <a:r>
              <a:rPr lang="en-US" altLang="en-US" sz="2800" dirty="0" smtClean="0"/>
              <a:t>N&lt;d </a:t>
            </a:r>
            <a:r>
              <a:rPr lang="en-US" altLang="en-US" sz="2800" dirty="0"/>
              <a:t>and rank(X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X</a:t>
            </a:r>
            <a:r>
              <a:rPr lang="en-US" altLang="en-US" sz="2800" dirty="0" smtClean="0"/>
              <a:t>)=N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 			X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= X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(X X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)</a:t>
            </a:r>
            <a:r>
              <a:rPr lang="en-US" altLang="en-US" sz="2800" baseline="30000" dirty="0"/>
              <a:t>-1</a:t>
            </a:r>
            <a:endParaRPr lang="en-US" altLang="en-US" sz="2800" dirty="0"/>
          </a:p>
          <a:p>
            <a:r>
              <a:rPr lang="en-US" altLang="en-US" sz="2800" dirty="0"/>
              <a:t>Either case:</a:t>
            </a:r>
          </a:p>
          <a:p>
            <a:pPr>
              <a:buNone/>
            </a:pPr>
            <a:r>
              <a:rPr lang="en-US" altLang="en-US" sz="2800" dirty="0"/>
              <a:t>			X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lim</a:t>
            </a:r>
            <a:r>
              <a:rPr lang="en-US" altLang="en-US" sz="2800" dirty="0"/>
              <a:t> </a:t>
            </a:r>
            <a:r>
              <a:rPr lang="en-US" altLang="en-US" sz="2800" baseline="-25000" dirty="0">
                <a:latin typeface="Symbol" pitchFamily="18" charset="2"/>
              </a:rPr>
              <a:t>l</a:t>
            </a:r>
            <a:r>
              <a:rPr lang="en-US" altLang="en-US" sz="2800" baseline="-25000" dirty="0">
                <a:sym typeface="Symbol" pitchFamily="18" charset="2"/>
              </a:rPr>
              <a:t>0</a:t>
            </a:r>
            <a:r>
              <a:rPr lang="en-US" altLang="en-US" sz="2800" dirty="0">
                <a:sym typeface="Symbol" pitchFamily="18" charset="2"/>
              </a:rPr>
              <a:t> (</a:t>
            </a:r>
            <a:r>
              <a:rPr lang="en-US" altLang="en-US" sz="2800" dirty="0"/>
              <a:t>X</a:t>
            </a:r>
            <a:r>
              <a:rPr lang="en-US" altLang="en-US" sz="2800" baseline="30000" dirty="0"/>
              <a:t>T</a:t>
            </a:r>
            <a:r>
              <a:rPr lang="en-US" altLang="en-US" sz="2800" dirty="0"/>
              <a:t>X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+ </a:t>
            </a:r>
            <a:r>
              <a:rPr lang="en-US" altLang="en-US" sz="2800" dirty="0" err="1">
                <a:latin typeface="Symbol" pitchFamily="18" charset="2"/>
              </a:rPr>
              <a:t>l</a:t>
            </a:r>
            <a:r>
              <a:rPr lang="en-US" altLang="en-US" sz="2800" dirty="0" err="1"/>
              <a:t>I</a:t>
            </a:r>
            <a:r>
              <a:rPr lang="en-US" altLang="en-US" sz="2800" dirty="0" smtClean="0"/>
              <a:t>)</a:t>
            </a:r>
            <a:r>
              <a:rPr lang="en-US" altLang="en-US" sz="2800" baseline="30000" dirty="0"/>
              <a:t> -</a:t>
            </a:r>
            <a:r>
              <a:rPr lang="en-US" altLang="en-US" sz="2800" baseline="30000" dirty="0" smtClean="0"/>
              <a:t>1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X</a:t>
            </a:r>
            <a:r>
              <a:rPr lang="en-US" altLang="en-US" sz="2800" baseline="30000" dirty="0"/>
              <a:t>T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                       </a:t>
            </a:r>
            <a:r>
              <a:rPr lang="en-US" altLang="en-US" sz="2800" dirty="0" smtClean="0"/>
              <a:t>    = </a:t>
            </a:r>
            <a:r>
              <a:rPr lang="en-US" altLang="en-US" sz="2800" dirty="0" err="1"/>
              <a:t>lim</a:t>
            </a:r>
            <a:r>
              <a:rPr lang="en-US" altLang="en-US" sz="2800" dirty="0"/>
              <a:t> </a:t>
            </a:r>
            <a:r>
              <a:rPr lang="en-US" altLang="en-US" sz="2800" baseline="-25000" dirty="0">
                <a:latin typeface="Symbol" pitchFamily="18" charset="2"/>
              </a:rPr>
              <a:t>l</a:t>
            </a:r>
            <a:r>
              <a:rPr lang="en-US" altLang="en-US" sz="2800" baseline="-25000" dirty="0">
                <a:sym typeface="Symbol" pitchFamily="18" charset="2"/>
              </a:rPr>
              <a:t>0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 smtClean="0"/>
              <a:t>X</a:t>
            </a:r>
            <a:r>
              <a:rPr lang="en-US" altLang="en-US" sz="2800" baseline="30000" dirty="0" smtClean="0"/>
              <a:t>T 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X X</a:t>
            </a:r>
            <a:r>
              <a:rPr lang="en-US" altLang="en-US" sz="2800" baseline="30000" dirty="0"/>
              <a:t>T </a:t>
            </a:r>
            <a:r>
              <a:rPr lang="en-US" altLang="en-US" sz="2800" dirty="0"/>
              <a:t>+ </a:t>
            </a:r>
            <a:r>
              <a:rPr lang="en-US" altLang="en-US" sz="2800" dirty="0" err="1">
                <a:latin typeface="Symbol" pitchFamily="18" charset="2"/>
              </a:rPr>
              <a:t>l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</a:t>
            </a:r>
            <a:r>
              <a:rPr lang="en-US" altLang="en-US" sz="2800" baseline="30000" dirty="0"/>
              <a:t>-1</a:t>
            </a: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2792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8001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Least square regression for models linear in their parameters can be achieved with:</a:t>
            </a:r>
          </a:p>
          <a:p>
            <a:pPr lvl="1"/>
            <a:r>
              <a:rPr lang="en-US" dirty="0" smtClean="0"/>
              <a:t>Stochastic gradient (suited for big data, see next lesson)</a:t>
            </a:r>
          </a:p>
          <a:p>
            <a:pPr lvl="1"/>
            <a:r>
              <a:rPr lang="en-US" dirty="0" smtClean="0"/>
              <a:t>Pseudo-inverse (requires matrix inversion):</a:t>
            </a:r>
          </a:p>
          <a:p>
            <a:pPr lvl="2"/>
            <a:r>
              <a:rPr lang="en-US" altLang="en-US" dirty="0" smtClean="0"/>
              <a:t>If d&lt;N, invert X</a:t>
            </a:r>
            <a:r>
              <a:rPr lang="en-US" altLang="en-US" baseline="30000" dirty="0" smtClean="0"/>
              <a:t>T</a:t>
            </a:r>
            <a:r>
              <a:rPr lang="en-US" altLang="en-US" dirty="0" smtClean="0"/>
              <a:t>X, a (</a:t>
            </a:r>
            <a:r>
              <a:rPr lang="en-US" altLang="en-US" dirty="0" err="1" smtClean="0"/>
              <a:t>d,d</a:t>
            </a:r>
            <a:r>
              <a:rPr lang="en-US" altLang="en-US" dirty="0" smtClean="0"/>
              <a:t>) matrix.</a:t>
            </a:r>
          </a:p>
          <a:p>
            <a:pPr lvl="2"/>
            <a:r>
              <a:rPr lang="en-US" altLang="en-US" dirty="0" smtClean="0"/>
              <a:t>If N&lt;d, </a:t>
            </a:r>
            <a:r>
              <a:rPr lang="en-US" altLang="en-US" dirty="0"/>
              <a:t>invert </a:t>
            </a:r>
            <a:r>
              <a:rPr lang="en-US" altLang="en-US" dirty="0" smtClean="0"/>
              <a:t>X X</a:t>
            </a:r>
            <a:r>
              <a:rPr lang="en-US" altLang="en-US" baseline="30000" dirty="0" smtClean="0"/>
              <a:t>T</a:t>
            </a:r>
            <a:r>
              <a:rPr lang="en-US" altLang="en-US" dirty="0" smtClean="0"/>
              <a:t>, </a:t>
            </a:r>
            <a:r>
              <a:rPr lang="en-US" altLang="en-US" dirty="0"/>
              <a:t>a </a:t>
            </a:r>
            <a:r>
              <a:rPr lang="en-US" altLang="en-US" dirty="0" smtClean="0"/>
              <a:t>(N,N) </a:t>
            </a:r>
            <a:r>
              <a:rPr lang="en-US" altLang="en-US" dirty="0"/>
              <a:t>matrix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Kernelization</a:t>
            </a:r>
            <a:r>
              <a:rPr lang="en-US" altLang="en-US" dirty="0" smtClean="0"/>
              <a:t> is easy </a:t>
            </a:r>
            <a:r>
              <a:rPr lang="en-US" altLang="en-US" dirty="0">
                <a:latin typeface="Symbol" pitchFamily="18" charset="2"/>
              </a:rPr>
              <a:t>X</a:t>
            </a:r>
            <a:r>
              <a:rPr lang="en-US" altLang="en-US" dirty="0"/>
              <a:t> = </a:t>
            </a:r>
            <a:r>
              <a:rPr lang="en-US" altLang="en-US" dirty="0">
                <a:latin typeface="Symbol" pitchFamily="18" charset="2"/>
              </a:rPr>
              <a:t>F</a:t>
            </a:r>
            <a:r>
              <a:rPr lang="en-US" altLang="en-US" dirty="0"/>
              <a:t>(X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Invert </a:t>
            </a:r>
            <a:r>
              <a:rPr lang="en-US" altLang="en-US" dirty="0">
                <a:latin typeface="Symbol" pitchFamily="18" charset="2"/>
              </a:rPr>
              <a:t>X</a:t>
            </a:r>
            <a:r>
              <a:rPr lang="en-US" altLang="en-US" dirty="0"/>
              <a:t> </a:t>
            </a:r>
            <a:r>
              <a:rPr lang="en-US" altLang="en-US" dirty="0" smtClean="0">
                <a:latin typeface="Symbol" pitchFamily="18" charset="2"/>
              </a:rPr>
              <a:t>X</a:t>
            </a:r>
            <a:r>
              <a:rPr lang="en-US" altLang="en-US" baseline="30000" dirty="0" smtClean="0"/>
              <a:t>T</a:t>
            </a:r>
            <a:r>
              <a:rPr lang="en-US" altLang="en-US" dirty="0" smtClean="0"/>
              <a:t>, the kernel matrix K, </a:t>
            </a:r>
            <a:r>
              <a:rPr lang="en-US" altLang="en-US" dirty="0"/>
              <a:t>a (N,N) matrix.</a:t>
            </a:r>
          </a:p>
          <a:p>
            <a:r>
              <a:rPr lang="en-US" altLang="en-US" dirty="0"/>
              <a:t>S</a:t>
            </a:r>
            <a:r>
              <a:rPr lang="en-US" altLang="en-US" dirty="0" smtClean="0"/>
              <a:t>hrinkage for robustness: </a:t>
            </a:r>
          </a:p>
          <a:p>
            <a:pPr lvl="1"/>
            <a:r>
              <a:rPr lang="en-US" altLang="en-US" dirty="0" smtClean="0"/>
              <a:t>Add a “ridge” = a small positive value to the diagonal.</a:t>
            </a:r>
            <a:endParaRPr lang="en-US" alt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smtClean="0">
                <a:solidFill>
                  <a:srgbClr val="C00000"/>
                </a:solidFill>
              </a:rPr>
              <a:t>Wed </a:t>
            </a:r>
            <a:r>
              <a:rPr lang="en-US" altLang="en-US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Next time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26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18" y="2181698"/>
            <a:ext cx="5924550" cy="430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9412" y="228600"/>
            <a:ext cx="82851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Come to my office hours…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Wed </a:t>
            </a:r>
            <a:r>
              <a:rPr lang="en-US" altLang="en-US" dirty="0">
                <a:solidFill>
                  <a:srgbClr val="C00000"/>
                </a:solidFill>
              </a:rPr>
              <a:t>2:30-4:30 </a:t>
            </a:r>
            <a:r>
              <a:rPr lang="en-US" altLang="en-US" dirty="0" smtClean="0">
                <a:solidFill>
                  <a:srgbClr val="C00000"/>
                </a:solidFill>
              </a:rPr>
              <a:t>Soda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524001"/>
            <a:ext cx="8534400" cy="50783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600" b="1" dirty="0" smtClean="0"/>
              <a:t>Today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438400"/>
            <a:ext cx="7010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ine 1036"/>
          <p:cNvSpPr>
            <a:spLocks noChangeShapeType="1"/>
          </p:cNvSpPr>
          <p:nvPr/>
        </p:nvSpPr>
        <p:spPr bwMode="auto">
          <a:xfrm>
            <a:off x="1545391" y="2698474"/>
            <a:ext cx="1588168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37"/>
          <p:cNvSpPr>
            <a:spLocks noChangeShapeType="1"/>
          </p:cNvSpPr>
          <p:nvPr/>
        </p:nvSpPr>
        <p:spPr bwMode="auto">
          <a:xfrm>
            <a:off x="1545391" y="3429801"/>
            <a:ext cx="1529347" cy="426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38"/>
          <p:cNvSpPr>
            <a:spLocks noChangeShapeType="1"/>
          </p:cNvSpPr>
          <p:nvPr/>
        </p:nvSpPr>
        <p:spPr bwMode="auto">
          <a:xfrm flipV="1">
            <a:off x="1545391" y="4587735"/>
            <a:ext cx="1731209" cy="792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39"/>
          <p:cNvSpPr>
            <a:spLocks noChangeShapeType="1"/>
          </p:cNvSpPr>
          <p:nvPr/>
        </p:nvSpPr>
        <p:spPr bwMode="auto">
          <a:xfrm flipV="1">
            <a:off x="1545391" y="4770567"/>
            <a:ext cx="1823453" cy="1279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41"/>
          <p:cNvSpPr>
            <a:spLocks noChangeShapeType="1"/>
          </p:cNvSpPr>
          <p:nvPr/>
        </p:nvSpPr>
        <p:spPr bwMode="auto">
          <a:xfrm>
            <a:off x="5092700" y="3978297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43"/>
          <p:cNvSpPr>
            <a:spLocks noChangeArrowheads="1"/>
          </p:cNvSpPr>
          <p:nvPr/>
        </p:nvSpPr>
        <p:spPr bwMode="auto">
          <a:xfrm>
            <a:off x="3545306" y="5557761"/>
            <a:ext cx="185041" cy="58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en-US" altLang="en-US" sz="3200" b="0" dirty="0">
              <a:latin typeface="Arial" pitchFamily="34" charset="0"/>
            </a:endParaRPr>
          </a:p>
        </p:txBody>
      </p:sp>
      <p:sp>
        <p:nvSpPr>
          <p:cNvPr id="14" name="Oval 1095"/>
          <p:cNvSpPr>
            <a:spLocks noChangeArrowheads="1"/>
          </p:cNvSpPr>
          <p:nvPr/>
        </p:nvSpPr>
        <p:spPr bwMode="auto">
          <a:xfrm>
            <a:off x="3062038" y="2885539"/>
            <a:ext cx="2030662" cy="2117382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96"/>
          <p:cNvSpPr txBox="1">
            <a:spLocks noChangeArrowheads="1"/>
          </p:cNvSpPr>
          <p:nvPr/>
        </p:nvSpPr>
        <p:spPr bwMode="auto">
          <a:xfrm>
            <a:off x="3572042" y="3270574"/>
            <a:ext cx="999958" cy="11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8000" b="0" dirty="0">
                <a:latin typeface="Symbol" pitchFamily="18" charset="2"/>
              </a:rPr>
              <a:t>S</a:t>
            </a:r>
          </a:p>
        </p:txBody>
      </p:sp>
      <p:sp>
        <p:nvSpPr>
          <p:cNvPr id="16" name="Oval 1097"/>
          <p:cNvSpPr>
            <a:spLocks noChangeArrowheads="1"/>
          </p:cNvSpPr>
          <p:nvPr/>
        </p:nvSpPr>
        <p:spPr bwMode="auto">
          <a:xfrm>
            <a:off x="2015959" y="2820362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1</a:t>
            </a:r>
          </a:p>
        </p:txBody>
      </p:sp>
      <p:sp>
        <p:nvSpPr>
          <p:cNvPr id="17" name="Oval 1098"/>
          <p:cNvSpPr>
            <a:spLocks noChangeArrowheads="1"/>
          </p:cNvSpPr>
          <p:nvPr/>
        </p:nvSpPr>
        <p:spPr bwMode="auto">
          <a:xfrm>
            <a:off x="2015959" y="3307913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w</a:t>
            </a:r>
            <a:r>
              <a:rPr lang="en-US" altLang="en-US" sz="2400" b="0" baseline="-25000"/>
              <a:t>2</a:t>
            </a:r>
          </a:p>
        </p:txBody>
      </p:sp>
      <p:sp>
        <p:nvSpPr>
          <p:cNvPr id="18" name="Oval 1099"/>
          <p:cNvSpPr>
            <a:spLocks noChangeArrowheads="1"/>
          </p:cNvSpPr>
          <p:nvPr/>
        </p:nvSpPr>
        <p:spPr bwMode="auto">
          <a:xfrm>
            <a:off x="2015959" y="4709624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 dirty="0" err="1" smtClean="0"/>
              <a:t>w</a:t>
            </a:r>
            <a:r>
              <a:rPr lang="en-US" altLang="en-US" sz="2400" baseline="-25000" dirty="0" err="1"/>
              <a:t>D</a:t>
            </a:r>
            <a:endParaRPr lang="en-US" altLang="en-US" sz="2400" b="0" baseline="-25000" dirty="0"/>
          </a:p>
        </p:txBody>
      </p:sp>
      <p:sp>
        <p:nvSpPr>
          <p:cNvPr id="19" name="Oval 1100"/>
          <p:cNvSpPr>
            <a:spLocks noChangeArrowheads="1"/>
          </p:cNvSpPr>
          <p:nvPr/>
        </p:nvSpPr>
        <p:spPr bwMode="auto">
          <a:xfrm>
            <a:off x="2015959" y="5197176"/>
            <a:ext cx="529389" cy="548496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400" b="0"/>
              <a:t>b</a:t>
            </a:r>
            <a:endParaRPr lang="en-US" altLang="en-US" sz="2400" b="0" baseline="-25000"/>
          </a:p>
        </p:txBody>
      </p:sp>
      <p:sp>
        <p:nvSpPr>
          <p:cNvPr id="21" name="Rectangle 20"/>
          <p:cNvSpPr/>
          <p:nvPr/>
        </p:nvSpPr>
        <p:spPr>
          <a:xfrm>
            <a:off x="5791200" y="5179645"/>
            <a:ext cx="2361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Linear </a:t>
            </a:r>
            <a:r>
              <a:rPr lang="en-US" sz="2400" b="1" dirty="0"/>
              <a:t>regression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07913"/>
            <a:ext cx="2135141" cy="140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and matrices</a:t>
            </a:r>
          </a:p>
          <a:p>
            <a:r>
              <a:rPr lang="en-US" dirty="0" smtClean="0"/>
              <a:t>Matrix multiplication</a:t>
            </a:r>
          </a:p>
          <a:p>
            <a:r>
              <a:rPr lang="en-US" dirty="0" smtClean="0"/>
              <a:t>Matrix inverse, determinant</a:t>
            </a:r>
          </a:p>
          <a:p>
            <a:r>
              <a:rPr lang="en-US" dirty="0" smtClean="0"/>
              <a:t>Matrix diagonalization, </a:t>
            </a:r>
            <a:r>
              <a:rPr lang="en-US" dirty="0" err="1" smtClean="0"/>
              <a:t>eigen</a:t>
            </a:r>
            <a:r>
              <a:rPr lang="en-US" dirty="0" smtClean="0"/>
              <a:t> vectors, </a:t>
            </a:r>
            <a:r>
              <a:rPr lang="en-US" dirty="0" err="1" smtClean="0"/>
              <a:t>eigen</a:t>
            </a:r>
            <a:r>
              <a:rPr lang="en-US" dirty="0" smtClean="0"/>
              <a:t> values, rank of a matrix</a:t>
            </a:r>
          </a:p>
          <a:p>
            <a:r>
              <a:rPr lang="en-US" dirty="0" smtClean="0"/>
              <a:t>Pseudo-inverse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344608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057400" y="3553897"/>
            <a:ext cx="22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Economy and Finance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3810000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Epidemiology and medicine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6363"/>
            <a:ext cx="3729789" cy="2362200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99" y="3923229"/>
            <a:ext cx="3218248" cy="241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788661" y="635952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51" y="4648200"/>
            <a:ext cx="4591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648200" y="5765631"/>
            <a:ext cx="3505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Apparent age estimation: http://gesture.chalearn.org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29508"/>
            <a:ext cx="7758113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5989132"/>
            <a:ext cx="2551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Picture: http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://chemwiki.ucdavis.edu/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0862" y="1676400"/>
            <a:ext cx="15087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ZapfChancery" pitchFamily="18" charset="0"/>
              </a:rPr>
              <a:t>w</a:t>
            </a:r>
            <a:r>
              <a:rPr lang="en-US" sz="2800" i="1" baseline="-25000" dirty="0" smtClean="0">
                <a:latin typeface="ZapfChancery" pitchFamily="18" charset="0"/>
              </a:rPr>
              <a:t>0</a:t>
            </a:r>
            <a:r>
              <a:rPr lang="en-US" sz="2800" i="1" dirty="0" smtClean="0">
                <a:latin typeface="ZapfChancery" pitchFamily="18" charset="0"/>
              </a:rPr>
              <a:t> + w</a:t>
            </a:r>
            <a:r>
              <a:rPr lang="en-US" sz="2800" i="1" baseline="-25000" dirty="0" smtClean="0">
                <a:latin typeface="ZapfChancery" pitchFamily="18" charset="0"/>
              </a:rPr>
              <a:t>1</a:t>
            </a:r>
            <a:r>
              <a:rPr lang="en-US" sz="2800" i="1" dirty="0" smtClean="0">
                <a:latin typeface="ZapfChancery" pitchFamily="18" charset="0"/>
              </a:rPr>
              <a:t> x</a:t>
            </a:r>
            <a:r>
              <a:rPr lang="en-US" sz="2800" i="1" baseline="-25000" dirty="0" smtClean="0">
                <a:latin typeface="ZapfChancery" pitchFamily="18" charset="0"/>
              </a:rPr>
              <a:t> </a:t>
            </a:r>
            <a:endParaRPr lang="en-US" sz="2800" i="1" baseline="-25000" dirty="0">
              <a:latin typeface="ZapfChancery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454189"/>
            <a:ext cx="56780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Residual Sum of Squares (RSS</a:t>
            </a:r>
            <a:r>
              <a:rPr lang="en-US" altLang="en-US" dirty="0" smtClean="0"/>
              <a:t>):</a:t>
            </a:r>
          </a:p>
          <a:p>
            <a:r>
              <a:rPr lang="en-US" altLang="en-US" sz="2400" dirty="0" smtClean="0">
                <a:latin typeface="+mj-lt"/>
              </a:rPr>
              <a:t>R[</a:t>
            </a:r>
            <a:r>
              <a:rPr lang="en-US" altLang="en-US" sz="2400" b="1" dirty="0" smtClean="0">
                <a:latin typeface="+mj-lt"/>
              </a:rPr>
              <a:t>w</a:t>
            </a:r>
            <a:r>
              <a:rPr lang="en-US" altLang="en-US" sz="2400" dirty="0" smtClean="0">
                <a:latin typeface="+mj-lt"/>
              </a:rPr>
              <a:t>] =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800" dirty="0" err="1">
                <a:latin typeface="Symbol" panose="05050102010706020507" pitchFamily="18" charset="2"/>
              </a:rPr>
              <a:t>S</a:t>
            </a:r>
            <a:r>
              <a:rPr lang="en-US" altLang="en-US" baseline="-25000" dirty="0" err="1">
                <a:latin typeface="+mj-lt"/>
              </a:rPr>
              <a:t>k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sz="2400" i="1" dirty="0" smtClean="0">
                <a:latin typeface="ZapfChancery" pitchFamily="18" charset="0"/>
              </a:rPr>
              <a:t>(</a:t>
            </a:r>
            <a:r>
              <a:rPr lang="en-US" sz="2400" i="1" dirty="0" smtClean="0">
                <a:latin typeface="ZapfChancery" pitchFamily="18" charset="0"/>
              </a:rPr>
              <a:t>w</a:t>
            </a:r>
            <a:r>
              <a:rPr lang="en-US" sz="2400" i="1" baseline="-25000" dirty="0" smtClean="0">
                <a:latin typeface="ZapfChancery" pitchFamily="18" charset="0"/>
              </a:rPr>
              <a:t>0</a:t>
            </a:r>
            <a:r>
              <a:rPr lang="en-US" sz="2400" i="1" dirty="0" smtClean="0">
                <a:latin typeface="ZapfChancery" pitchFamily="18" charset="0"/>
              </a:rPr>
              <a:t> </a:t>
            </a:r>
            <a:r>
              <a:rPr lang="en-US" sz="2400" i="1" dirty="0">
                <a:latin typeface="ZapfChancery" pitchFamily="18" charset="0"/>
              </a:rPr>
              <a:t>+ w</a:t>
            </a:r>
            <a:r>
              <a:rPr lang="en-US" sz="2400" i="1" baseline="-25000" dirty="0">
                <a:latin typeface="ZapfChancery" pitchFamily="18" charset="0"/>
              </a:rPr>
              <a:t>1</a:t>
            </a:r>
            <a:r>
              <a:rPr lang="en-US" sz="2400" i="1" dirty="0">
                <a:latin typeface="ZapfChancery" pitchFamily="18" charset="0"/>
              </a:rPr>
              <a:t> </a:t>
            </a:r>
            <a:r>
              <a:rPr lang="en-US" sz="2400" i="1" dirty="0" err="1" smtClean="0">
                <a:latin typeface="ZapfChancery" pitchFamily="18" charset="0"/>
              </a:rPr>
              <a:t>x</a:t>
            </a:r>
            <a:r>
              <a:rPr lang="en-US" altLang="en-US" sz="2400" i="1" baseline="-25000" dirty="0" err="1">
                <a:latin typeface="ZapfChancery" pitchFamily="18" charset="0"/>
              </a:rPr>
              <a:t>k</a:t>
            </a:r>
            <a:r>
              <a:rPr lang="en-US" sz="2400" i="1" dirty="0" smtClean="0">
                <a:latin typeface="ZapfChancery" pitchFamily="18" charset="0"/>
              </a:rPr>
              <a:t> </a:t>
            </a:r>
            <a:r>
              <a:rPr lang="en-US" altLang="en-US" sz="2400" i="1" dirty="0" smtClean="0">
                <a:latin typeface="ZapfChancery" pitchFamily="18" charset="0"/>
              </a:rPr>
              <a:t>– </a:t>
            </a:r>
            <a:r>
              <a:rPr lang="en-US" altLang="en-US" sz="2400" i="1" dirty="0" err="1" smtClean="0">
                <a:latin typeface="ZapfChancery" pitchFamily="18" charset="0"/>
              </a:rPr>
              <a:t>y</a:t>
            </a:r>
            <a:r>
              <a:rPr lang="en-US" altLang="en-US" sz="2400" i="1" baseline="-25000" dirty="0" err="1" smtClean="0">
                <a:latin typeface="ZapfChancery" pitchFamily="18" charset="0"/>
              </a:rPr>
              <a:t>k</a:t>
            </a:r>
            <a:r>
              <a:rPr lang="en-US" altLang="en-US" sz="2400" i="1" baseline="-25000" dirty="0" smtClean="0">
                <a:latin typeface="ZapfChancery" pitchFamily="18" charset="0"/>
              </a:rPr>
              <a:t> </a:t>
            </a:r>
            <a:r>
              <a:rPr lang="en-US" altLang="en-US" sz="2400" i="1" dirty="0" smtClean="0">
                <a:latin typeface="ZapfChancery" pitchFamily="18" charset="0"/>
              </a:rPr>
              <a:t>)</a:t>
            </a:r>
            <a:r>
              <a:rPr lang="en-US" altLang="en-US" sz="2400" baseline="30000" dirty="0" smtClean="0"/>
              <a:t>2</a:t>
            </a:r>
            <a:r>
              <a:rPr lang="en-US" altLang="en-US" sz="2400" i="1" dirty="0" smtClean="0">
                <a:latin typeface="ZapfChancery" pitchFamily="18" charset="0"/>
              </a:rPr>
              <a:t> </a:t>
            </a:r>
            <a:r>
              <a:rPr lang="en-US" altLang="en-US" sz="2400" dirty="0" smtClean="0">
                <a:latin typeface="+mj-lt"/>
              </a:rPr>
              <a:t>=</a:t>
            </a:r>
            <a:r>
              <a:rPr lang="en-US" sz="2400" baseline="-25000" dirty="0" smtClean="0">
                <a:latin typeface="+mj-lt"/>
              </a:rPr>
              <a:t> </a:t>
            </a:r>
            <a:r>
              <a:rPr lang="en-US" baseline="-25000" dirty="0" smtClean="0">
                <a:latin typeface="+mj-lt"/>
              </a:rPr>
              <a:t> </a:t>
            </a:r>
            <a:r>
              <a:rPr lang="en-US" altLang="en-US" sz="2800" dirty="0" err="1">
                <a:latin typeface="Symbol" panose="05050102010706020507" pitchFamily="18" charset="2"/>
              </a:rPr>
              <a:t>S</a:t>
            </a:r>
            <a:r>
              <a:rPr lang="en-US" altLang="en-US" baseline="-25000" dirty="0" err="1" smtClean="0">
                <a:latin typeface="+mj-lt"/>
              </a:rPr>
              <a:t>k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sz="2400" dirty="0" smtClean="0">
                <a:latin typeface="+mj-lt"/>
              </a:rPr>
              <a:t>(</a:t>
            </a:r>
            <a:r>
              <a:rPr lang="en-US" altLang="en-US" sz="2400" b="1" dirty="0" err="1" smtClean="0">
                <a:latin typeface="+mj-lt"/>
              </a:rPr>
              <a:t>w.x</a:t>
            </a:r>
            <a:r>
              <a:rPr lang="en-US" altLang="en-US" sz="2400" baseline="-25000" dirty="0" err="1" smtClean="0">
                <a:latin typeface="+mj-lt"/>
              </a:rPr>
              <a:t>k</a:t>
            </a:r>
            <a:r>
              <a:rPr lang="en-US" altLang="en-US" sz="2400" dirty="0" smtClean="0">
                <a:latin typeface="+mj-lt"/>
              </a:rPr>
              <a:t> – </a:t>
            </a:r>
            <a:r>
              <a:rPr lang="en-US" altLang="en-US" sz="2400" dirty="0" err="1" smtClean="0">
                <a:latin typeface="+mj-lt"/>
              </a:rPr>
              <a:t>y</a:t>
            </a:r>
            <a:r>
              <a:rPr lang="en-US" altLang="en-US" sz="2400" baseline="-25000" dirty="0" err="1" smtClean="0">
                <a:latin typeface="+mj-lt"/>
              </a:rPr>
              <a:t>k</a:t>
            </a:r>
            <a:r>
              <a:rPr lang="en-US" altLang="en-US" sz="2400" dirty="0" smtClean="0">
                <a:latin typeface="+mj-lt"/>
              </a:rPr>
              <a:t>)</a:t>
            </a:r>
            <a:r>
              <a:rPr lang="en-US" altLang="en-US" sz="2400" baseline="30000" dirty="0" smtClean="0">
                <a:latin typeface="+mj-lt"/>
              </a:rPr>
              <a:t>2</a:t>
            </a:r>
            <a:endParaRPr lang="en-US" altLang="en-US" sz="24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932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</a:t>
            </a:r>
            <a:r>
              <a:rPr lang="en-US" altLang="en-US" dirty="0" smtClean="0"/>
              <a:t>Ridge Regression</a:t>
            </a:r>
            <a:endParaRPr lang="en-US" altLang="en-US" dirty="0"/>
          </a:p>
        </p:txBody>
      </p:sp>
      <p:pic>
        <p:nvPicPr>
          <p:cNvPr id="136208" name="Picture 1040" descr="C:\Users\Isabelle\Projects\ETH\Presentations\Lecture3\fig_1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09" name="Picture 1041" descr="C:\Users\Isabelle\Projects\ETH\Presentations\Lecture3\fig_10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0" name="Picture 1042" descr="C:\Users\Isabelle\Projects\ETH\Presentations\Lecture3\fig_9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1" name="Picture 1043" descr="C:\Users\Isabelle\Projects\ETH\Presentations\Lecture3\fig_8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2" name="Picture 1044" descr="C:\Users\Isabelle\Projects\ETH\Presentations\Lecture3\fig_7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3" name="Picture 1045" descr="C:\Users\Isabelle\Projects\ETH\Presentations\Lecture3\fig_6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4" name="Picture 1046" descr="C:\Users\Isabelle\Projects\ETH\Presentations\Lecture3\fig_5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5" name="Picture 1047" descr="C:\Users\Isabelle\Projects\ETH\Presentations\Lecture3\fig_4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6" name="Picture 1048" descr="C:\Users\Isabelle\Projects\ETH\Presentations\Lecture3\fig_3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7" name="Picture 1049" descr="C:\Users\Isabelle\Projects\ETH\Presentations\Lecture3\fig_2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18" name="Picture 1050" descr="C:\Users\Isabelle\Projects\ETH\Presentations\Lecture3\fig_1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5626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7200" y="57150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latin typeface="+mj-lt"/>
              </a:rPr>
              <a:t>R[</a:t>
            </a:r>
            <a:r>
              <a:rPr lang="en-US" altLang="en-US" sz="2400" b="1" dirty="0" smtClean="0">
                <a:latin typeface="+mj-lt"/>
              </a:rPr>
              <a:t>w</a:t>
            </a:r>
            <a:r>
              <a:rPr lang="en-US" altLang="en-US" sz="2400" dirty="0" smtClean="0">
                <a:latin typeface="+mj-lt"/>
              </a:rPr>
              <a:t>] =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800" dirty="0" err="1" smtClean="0">
                <a:latin typeface="Symbol" panose="05050102010706020507" pitchFamily="18" charset="2"/>
              </a:rPr>
              <a:t>S</a:t>
            </a:r>
            <a:r>
              <a:rPr lang="en-US" altLang="en-US" sz="2400" baseline="-25000" dirty="0" err="1" smtClean="0">
                <a:latin typeface="+mj-lt"/>
              </a:rPr>
              <a:t>k</a:t>
            </a:r>
            <a:r>
              <a:rPr lang="en-US" altLang="en-US" sz="2400" dirty="0" smtClean="0">
                <a:latin typeface="+mj-lt"/>
              </a:rPr>
              <a:t> (</a:t>
            </a:r>
            <a:r>
              <a:rPr lang="en-US" altLang="en-US" sz="2400" b="1" dirty="0" err="1" smtClean="0">
                <a:latin typeface="+mj-lt"/>
              </a:rPr>
              <a:t>w.</a:t>
            </a:r>
            <a:r>
              <a:rPr lang="en-US" altLang="en-US" sz="2400" b="1" dirty="0" err="1" smtClean="0">
                <a:latin typeface="Symbol" panose="05050102010706020507" pitchFamily="18" charset="2"/>
              </a:rPr>
              <a:t>F</a:t>
            </a:r>
            <a:r>
              <a:rPr lang="en-US" altLang="en-US" sz="2400" dirty="0" smtClean="0">
                <a:latin typeface="+mj-lt"/>
              </a:rPr>
              <a:t>(</a:t>
            </a:r>
            <a:r>
              <a:rPr lang="en-US" altLang="en-US" sz="2400" b="1" dirty="0" err="1" smtClean="0">
                <a:latin typeface="+mj-lt"/>
              </a:rPr>
              <a:t>x</a:t>
            </a:r>
            <a:r>
              <a:rPr lang="en-US" altLang="en-US" sz="2400" baseline="-25000" dirty="0" err="1" smtClean="0">
                <a:latin typeface="+mj-lt"/>
              </a:rPr>
              <a:t>k</a:t>
            </a:r>
            <a:r>
              <a:rPr lang="en-US" altLang="en-US" sz="2400" dirty="0"/>
              <a:t>)</a:t>
            </a:r>
            <a:r>
              <a:rPr lang="en-US" altLang="en-US" sz="2400" dirty="0" smtClean="0">
                <a:latin typeface="+mj-lt"/>
              </a:rPr>
              <a:t> – </a:t>
            </a:r>
            <a:r>
              <a:rPr lang="en-US" altLang="en-US" sz="2400" dirty="0" err="1" smtClean="0">
                <a:latin typeface="+mj-lt"/>
              </a:rPr>
              <a:t>y</a:t>
            </a:r>
            <a:r>
              <a:rPr lang="en-US" altLang="en-US" sz="2400" baseline="-25000" dirty="0" err="1" smtClean="0">
                <a:latin typeface="+mj-lt"/>
              </a:rPr>
              <a:t>k</a:t>
            </a:r>
            <a:r>
              <a:rPr lang="en-US" altLang="en-US" sz="2400" dirty="0" smtClean="0">
                <a:latin typeface="+mj-lt"/>
              </a:rPr>
              <a:t>)</a:t>
            </a:r>
            <a:r>
              <a:rPr lang="en-US" altLang="en-US" sz="2400" baseline="30000" dirty="0" smtClean="0">
                <a:latin typeface="+mj-lt"/>
              </a:rPr>
              <a:t>2</a:t>
            </a:r>
            <a:r>
              <a:rPr lang="en-US" altLang="en-US" sz="2400" dirty="0" smtClean="0">
                <a:latin typeface="+mj-lt"/>
              </a:rPr>
              <a:t> + </a:t>
            </a:r>
            <a:r>
              <a:rPr lang="en-US" altLang="en-US" sz="2400" dirty="0" smtClean="0">
                <a:latin typeface="Symbol" pitchFamily="18" charset="2"/>
              </a:rPr>
              <a:t>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ǁ </a:t>
            </a:r>
            <a:r>
              <a:rPr lang="en-US" altLang="en-US" sz="2400" b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ǁ</a:t>
            </a:r>
            <a:r>
              <a:rPr lang="en-US" altLang="en-US" sz="2400" baseline="30000" dirty="0" smtClean="0"/>
              <a:t>2                   </a:t>
            </a:r>
            <a:r>
              <a:rPr lang="en-US" altLang="en-US" sz="2400" b="1" dirty="0" smtClean="0">
                <a:latin typeface="Symbol" panose="05050102010706020507" pitchFamily="18" charset="2"/>
              </a:rPr>
              <a:t>F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/>
              <a:t>x</a:t>
            </a:r>
            <a:r>
              <a:rPr lang="en-US" altLang="en-US" sz="2400" dirty="0" smtClean="0"/>
              <a:t>)=[1, x, x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, x</a:t>
            </a:r>
            <a:r>
              <a:rPr lang="en-US" altLang="en-US" sz="2400" baseline="30000" dirty="0"/>
              <a:t>3</a:t>
            </a:r>
            <a:r>
              <a:rPr lang="en-US" altLang="en-US" sz="2400" dirty="0" smtClean="0"/>
              <a:t>…., </a:t>
            </a:r>
            <a:r>
              <a:rPr lang="en-US" altLang="en-US" sz="2400" dirty="0" err="1" smtClean="0"/>
              <a:t>x</a:t>
            </a:r>
            <a:r>
              <a:rPr lang="en-US" altLang="en-US" sz="2400" baseline="30000" dirty="0" err="1" smtClean="0"/>
              <a:t>d</a:t>
            </a:r>
            <a:r>
              <a:rPr lang="en-US" altLang="en-US" sz="2400" dirty="0" smtClean="0"/>
              <a:t>]</a:t>
            </a:r>
            <a:endParaRPr lang="en-US" altLang="en-US" sz="2400" baseline="300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59080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 smtClean="0">
                <a:latin typeface="+mj-lt"/>
              </a:rPr>
              <a:t>d=polynomial degree</a:t>
            </a:r>
            <a:endParaRPr lang="en-US" altLang="en-US" sz="1400" baseline="30000" dirty="0">
              <a:latin typeface="+mj-lt"/>
            </a:endParaRPr>
          </a:p>
          <a:p>
            <a:r>
              <a:rPr lang="en-US" altLang="en-US" sz="1400" dirty="0" smtClean="0">
                <a:latin typeface="+mj-lt"/>
              </a:rPr>
              <a:t>r=ridge (</a:t>
            </a:r>
            <a:r>
              <a:rPr lang="en-US" altLang="en-US" sz="1400" dirty="0" smtClean="0">
                <a:latin typeface="Symbol" pitchFamily="18" charset="2"/>
              </a:rPr>
              <a:t>l</a:t>
            </a:r>
            <a:r>
              <a:rPr lang="en-US" altLang="en-US" sz="14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86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8500" y="203200"/>
            <a:ext cx="7772400" cy="1143000"/>
          </a:xfrm>
        </p:spPr>
        <p:txBody>
          <a:bodyPr/>
          <a:lstStyle/>
          <a:p>
            <a:r>
              <a:rPr lang="en-US" altLang="en-US"/>
              <a:t>Conventions</a:t>
            </a:r>
          </a:p>
        </p:txBody>
      </p:sp>
      <p:sp>
        <p:nvSpPr>
          <p:cNvPr id="251907" name="Rectangle 1027"/>
          <p:cNvSpPr>
            <a:spLocks noChangeArrowheads="1"/>
          </p:cNvSpPr>
          <p:nvPr/>
        </p:nvSpPr>
        <p:spPr bwMode="auto">
          <a:xfrm>
            <a:off x="812800" y="2590800"/>
            <a:ext cx="5486400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8" name="Text Box 1028"/>
          <p:cNvSpPr txBox="1">
            <a:spLocks noChangeArrowheads="1"/>
          </p:cNvSpPr>
          <p:nvPr/>
        </p:nvSpPr>
        <p:spPr bwMode="auto">
          <a:xfrm>
            <a:off x="2616200" y="3211513"/>
            <a:ext cx="29368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0" dirty="0"/>
              <a:t>X={</a:t>
            </a:r>
            <a:r>
              <a:rPr lang="en-US" altLang="en-US" sz="4800" b="0" dirty="0" err="1" smtClean="0"/>
              <a:t>x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baseline="-25000" dirty="0" err="1" smtClean="0"/>
              <a:t>i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09" name="Line 1029"/>
          <p:cNvSpPr>
            <a:spLocks noChangeShapeType="1"/>
          </p:cNvSpPr>
          <p:nvPr/>
        </p:nvSpPr>
        <p:spPr bwMode="auto">
          <a:xfrm flipV="1">
            <a:off x="798513" y="2438400"/>
            <a:ext cx="54244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0" name="Text Box 1030"/>
          <p:cNvSpPr txBox="1">
            <a:spLocks noChangeArrowheads="1"/>
          </p:cNvSpPr>
          <p:nvPr/>
        </p:nvSpPr>
        <p:spPr bwMode="auto">
          <a:xfrm>
            <a:off x="3416300" y="1869000"/>
            <a:ext cx="401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d</a:t>
            </a:r>
            <a:endParaRPr lang="en-US" altLang="en-US" sz="3200" b="0" dirty="0"/>
          </a:p>
        </p:txBody>
      </p:sp>
      <p:sp>
        <p:nvSpPr>
          <p:cNvPr id="251911" name="Line 1031"/>
          <p:cNvSpPr>
            <a:spLocks noChangeShapeType="1"/>
          </p:cNvSpPr>
          <p:nvPr/>
        </p:nvSpPr>
        <p:spPr bwMode="auto">
          <a:xfrm flipH="1">
            <a:off x="6454775" y="2592388"/>
            <a:ext cx="0" cy="268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2" name="Text Box 1032"/>
          <p:cNvSpPr txBox="1">
            <a:spLocks noChangeArrowheads="1"/>
          </p:cNvSpPr>
          <p:nvPr/>
        </p:nvSpPr>
        <p:spPr bwMode="auto">
          <a:xfrm>
            <a:off x="6435725" y="3721100"/>
            <a:ext cx="44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3200" b="0" dirty="0" smtClean="0"/>
              <a:t>N</a:t>
            </a:r>
            <a:endParaRPr lang="en-US" altLang="en-US" sz="3200" b="0" dirty="0"/>
          </a:p>
        </p:txBody>
      </p:sp>
      <p:sp>
        <p:nvSpPr>
          <p:cNvPr id="251913" name="Rectangle 1033"/>
          <p:cNvSpPr>
            <a:spLocks noChangeArrowheads="1"/>
          </p:cNvSpPr>
          <p:nvPr/>
        </p:nvSpPr>
        <p:spPr bwMode="auto">
          <a:xfrm>
            <a:off x="6976587" y="2590800"/>
            <a:ext cx="257175" cy="26336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4" name="Rectangle 1034"/>
          <p:cNvSpPr>
            <a:spLocks noChangeArrowheads="1"/>
          </p:cNvSpPr>
          <p:nvPr/>
        </p:nvSpPr>
        <p:spPr bwMode="auto">
          <a:xfrm>
            <a:off x="342900" y="2578100"/>
            <a:ext cx="177800" cy="26416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Rectangle 1036"/>
          <p:cNvSpPr>
            <a:spLocks noChangeArrowheads="1"/>
          </p:cNvSpPr>
          <p:nvPr/>
        </p:nvSpPr>
        <p:spPr bwMode="auto">
          <a:xfrm>
            <a:off x="812800" y="4572000"/>
            <a:ext cx="5473700" cy="139700"/>
          </a:xfrm>
          <a:prstGeom prst="rect">
            <a:avLst/>
          </a:prstGeom>
          <a:noFill/>
          <a:ln w="25400">
            <a:solidFill>
              <a:srgbClr val="003399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17" name="Text Box 1037"/>
          <p:cNvSpPr txBox="1">
            <a:spLocks noChangeArrowheads="1"/>
          </p:cNvSpPr>
          <p:nvPr/>
        </p:nvSpPr>
        <p:spPr bwMode="auto">
          <a:xfrm>
            <a:off x="889000" y="37592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 err="1" smtClean="0">
                <a:solidFill>
                  <a:srgbClr val="003399"/>
                </a:solidFill>
              </a:rPr>
              <a:t>x</a:t>
            </a:r>
            <a:r>
              <a:rPr lang="en-US" altLang="en-US" sz="4800" baseline="30000" dirty="0" err="1" smtClean="0">
                <a:solidFill>
                  <a:srgbClr val="003399"/>
                </a:solidFill>
              </a:rPr>
              <a:t>k</a:t>
            </a:r>
            <a:endParaRPr lang="en-US" altLang="en-US" sz="4800" b="0" baseline="30000" dirty="0">
              <a:solidFill>
                <a:srgbClr val="003399"/>
              </a:solidFill>
            </a:endParaRPr>
          </a:p>
        </p:txBody>
      </p:sp>
      <p:sp>
        <p:nvSpPr>
          <p:cNvPr id="251918" name="Text Box 1038"/>
          <p:cNvSpPr txBox="1">
            <a:spLocks noChangeArrowheads="1"/>
          </p:cNvSpPr>
          <p:nvPr/>
        </p:nvSpPr>
        <p:spPr bwMode="auto">
          <a:xfrm>
            <a:off x="7243287" y="3340100"/>
            <a:ext cx="259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/>
              <a:t>y</a:t>
            </a:r>
            <a:r>
              <a:rPr lang="en-US" altLang="en-US" sz="4800" dirty="0"/>
              <a:t> </a:t>
            </a:r>
            <a:r>
              <a:rPr lang="en-US" altLang="en-US" sz="4800" b="0" dirty="0"/>
              <a:t>={</a:t>
            </a:r>
            <a:r>
              <a:rPr lang="en-US" altLang="en-US" sz="4800" b="0" dirty="0" err="1" smtClean="0"/>
              <a:t>y</a:t>
            </a:r>
            <a:r>
              <a:rPr lang="en-US" altLang="en-US" sz="4800" b="0" baseline="30000" dirty="0" err="1" smtClean="0"/>
              <a:t>k</a:t>
            </a:r>
            <a:r>
              <a:rPr lang="en-US" altLang="en-US" sz="4800" b="0" dirty="0" smtClean="0"/>
              <a:t>}</a:t>
            </a:r>
            <a:endParaRPr lang="en-US" altLang="en-US" sz="4800" b="0" dirty="0"/>
          </a:p>
        </p:txBody>
      </p:sp>
      <p:sp>
        <p:nvSpPr>
          <p:cNvPr id="251920" name="Rectangle 1040"/>
          <p:cNvSpPr>
            <a:spLocks noChangeArrowheads="1"/>
          </p:cNvSpPr>
          <p:nvPr/>
        </p:nvSpPr>
        <p:spPr bwMode="auto">
          <a:xfrm>
            <a:off x="825500" y="5613400"/>
            <a:ext cx="5473700" cy="1778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1" name="Text Box 1041"/>
          <p:cNvSpPr txBox="1">
            <a:spLocks noChangeArrowheads="1"/>
          </p:cNvSpPr>
          <p:nvPr/>
        </p:nvSpPr>
        <p:spPr bwMode="auto">
          <a:xfrm>
            <a:off x="203200" y="5257800"/>
            <a:ext cx="46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A50021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51922" name="Text Box 1042"/>
          <p:cNvSpPr txBox="1">
            <a:spLocks noChangeArrowheads="1"/>
          </p:cNvSpPr>
          <p:nvPr/>
        </p:nvSpPr>
        <p:spPr bwMode="auto">
          <a:xfrm>
            <a:off x="3340100" y="5588000"/>
            <a:ext cx="76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3399"/>
                </a:solidFill>
              </a:rPr>
              <a:t>w</a:t>
            </a:r>
            <a:endParaRPr lang="en-US" altLang="en-US" sz="4800" b="1" baseline="-25000" dirty="0">
              <a:solidFill>
                <a:srgbClr val="0033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947-2A1D-49DB-AAF9-66B4A4AB3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Notations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sz="4800" dirty="0" err="1" smtClean="0">
                <a:latin typeface="Symbol" pitchFamily="18" charset="2"/>
              </a:rPr>
              <a:t>S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</a:t>
            </a:r>
            <a:r>
              <a:rPr lang="en-US" altLang="en-US" baseline="30000" dirty="0" err="1" smtClean="0"/>
              <a:t>k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baseline="-25000" dirty="0"/>
              <a:t>	   </a:t>
            </a:r>
            <a:r>
              <a:rPr lang="en-US" altLang="en-US" b="1" dirty="0"/>
              <a:t>w </a:t>
            </a:r>
            <a:r>
              <a:rPr lang="en-US" altLang="en-US" dirty="0"/>
              <a:t>= </a:t>
            </a:r>
            <a:r>
              <a:rPr lang="en-US" altLang="en-US" b="1" dirty="0" err="1"/>
              <a:t>y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</a:t>
            </a:r>
            <a:r>
              <a:rPr lang="en-US" altLang="en-US" dirty="0"/>
              <a:t>X</a:t>
            </a:r>
            <a:r>
              <a:rPr lang="en-US" altLang="en-US" baseline="-25000" dirty="0"/>
              <a:t> 		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</a:t>
            </a:r>
            <a:r>
              <a:rPr lang="en-US" altLang="en-US" dirty="0"/>
              <a:t>= X</a:t>
            </a:r>
            <a:r>
              <a:rPr lang="en-US" altLang="en-US" baseline="30000" dirty="0"/>
              <a:t>T </a:t>
            </a:r>
            <a:r>
              <a:rPr lang="en-US" altLang="en-US" b="1" dirty="0" smtClean="0"/>
              <a:t>y</a:t>
            </a:r>
          </a:p>
          <a:p>
            <a:pPr>
              <a:buNone/>
            </a:pP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</a:t>
            </a:r>
            <a:r>
              <a:rPr lang="en-US" altLang="en-US" sz="4800" dirty="0" err="1">
                <a:latin typeface="Symbol" pitchFamily="18" charset="2"/>
              </a:rPr>
              <a:t>S</a:t>
            </a:r>
            <a:r>
              <a:rPr lang="en-US" altLang="en-US" baseline="-25000" dirty="0" err="1"/>
              <a:t>k</a:t>
            </a:r>
            <a:r>
              <a:rPr lang="en-US" altLang="en-US" dirty="0"/>
              <a:t> </a:t>
            </a:r>
            <a:r>
              <a:rPr lang="en-US" altLang="en-US" dirty="0" err="1" smtClean="0">
                <a:latin typeface="Symbol" panose="05050102010706020507" pitchFamily="18" charset="2"/>
              </a:rPr>
              <a:t>a</a:t>
            </a:r>
            <a:r>
              <a:rPr lang="en-US" altLang="en-US" baseline="30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k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	   </a:t>
            </a:r>
            <a:r>
              <a:rPr lang="en-US" altLang="en-US" b="1" dirty="0"/>
              <a:t>w </a:t>
            </a:r>
            <a:r>
              <a:rPr lang="en-US" altLang="en-US" dirty="0"/>
              <a:t>= </a:t>
            </a:r>
            <a:r>
              <a:rPr lang="en-US" altLang="en-US" b="1" dirty="0" err="1" smtClean="0">
                <a:latin typeface="Symbol" panose="05050102010706020507" pitchFamily="18" charset="2"/>
              </a:rPr>
              <a:t>a</a:t>
            </a:r>
            <a:r>
              <a:rPr lang="en-US" altLang="en-US" baseline="30000" dirty="0" err="1" smtClean="0"/>
              <a:t>T</a:t>
            </a:r>
            <a:r>
              <a:rPr lang="en-US" altLang="en-US" baseline="30000" dirty="0" smtClean="0"/>
              <a:t> </a:t>
            </a:r>
            <a:r>
              <a:rPr lang="en-US" altLang="en-US" dirty="0"/>
              <a:t>X</a:t>
            </a:r>
            <a:r>
              <a:rPr lang="en-US" altLang="en-US" baseline="-25000" dirty="0"/>
              <a:t> 		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aseline="30000" dirty="0"/>
              <a:t> </a:t>
            </a:r>
            <a:r>
              <a:rPr lang="en-US" altLang="en-US" dirty="0"/>
              <a:t>= X</a:t>
            </a:r>
            <a:r>
              <a:rPr lang="en-US" altLang="en-US" baseline="30000" dirty="0"/>
              <a:t>T </a:t>
            </a:r>
            <a:r>
              <a:rPr lang="en-US" altLang="en-US" b="1" dirty="0" smtClean="0">
                <a:latin typeface="Symbol" panose="05050102010706020507" pitchFamily="18" charset="2"/>
              </a:rPr>
              <a:t>a</a:t>
            </a:r>
            <a:endParaRPr lang="en-US" altLang="en-US" b="1" dirty="0">
              <a:latin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b="1" dirty="0"/>
              <a:t>				</a:t>
            </a:r>
            <a:r>
              <a:rPr lang="en-US" altLang="en-US" b="1" dirty="0" smtClean="0"/>
              <a:t> </a:t>
            </a:r>
            <a:r>
              <a:rPr lang="en-US" altLang="en-US" sz="1800" b="1" dirty="0"/>
              <a:t>(</a:t>
            </a:r>
            <a:r>
              <a:rPr lang="en-US" altLang="en-US" sz="1800" b="1" dirty="0" smtClean="0"/>
              <a:t>1,d) = (1,N)(</a:t>
            </a:r>
            <a:r>
              <a:rPr lang="en-US" altLang="en-US" sz="1800" b="1" dirty="0" err="1" smtClean="0"/>
              <a:t>N,d</a:t>
            </a:r>
            <a:r>
              <a:rPr lang="en-US" altLang="en-US" sz="1800" b="1" dirty="0" smtClean="0"/>
              <a:t>) </a:t>
            </a:r>
            <a:r>
              <a:rPr lang="en-US" altLang="en-US" sz="1800" b="1" dirty="0"/>
              <a:t>	</a:t>
            </a:r>
            <a:r>
              <a:rPr lang="en-US" altLang="en-US" sz="1800" b="1" dirty="0" smtClean="0"/>
              <a:t>                 (d,1) = (</a:t>
            </a:r>
            <a:r>
              <a:rPr lang="en-US" altLang="en-US" sz="1800" b="1" dirty="0" err="1" smtClean="0"/>
              <a:t>d,N</a:t>
            </a:r>
            <a:r>
              <a:rPr lang="en-US" altLang="en-US" sz="1800" b="1" dirty="0" smtClean="0"/>
              <a:t>)(N,1</a:t>
            </a:r>
            <a:r>
              <a:rPr lang="en-US" altLang="en-US" sz="1800" b="1" dirty="0"/>
              <a:t>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)= </a:t>
            </a:r>
            <a:r>
              <a:rPr lang="en-US" altLang="en-US" sz="4800" dirty="0" smtClean="0">
                <a:latin typeface="Symbol" pitchFamily="18" charset="2"/>
              </a:rPr>
              <a:t>S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x</a:t>
            </a:r>
            <a:r>
              <a:rPr lang="en-US" altLang="en-US" baseline="-25000" dirty="0" smtClean="0"/>
              <a:t>i </a:t>
            </a:r>
            <a:r>
              <a:rPr lang="en-US" altLang="en-US" baseline="-25000" dirty="0"/>
              <a:t>		 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)= </a:t>
            </a:r>
            <a:r>
              <a:rPr lang="en-US" altLang="en-US" b="1" dirty="0"/>
              <a:t>x</a:t>
            </a:r>
            <a:r>
              <a:rPr lang="en-US" altLang="en-US" dirty="0"/>
              <a:t>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b="1" dirty="0"/>
              <a:t> </a:t>
            </a:r>
            <a:r>
              <a:rPr lang="en-US" altLang="en-US" dirty="0"/>
              <a:t>= </a:t>
            </a:r>
            <a:r>
              <a:rPr lang="en-US" altLang="en-US" b="1" dirty="0"/>
              <a:t>w</a:t>
            </a:r>
            <a:r>
              <a:rPr lang="en-US" altLang="en-US" dirty="0"/>
              <a:t> </a:t>
            </a:r>
            <a:r>
              <a:rPr lang="en-US" altLang="en-US" b="1" dirty="0" err="1"/>
              <a:t>x</a:t>
            </a:r>
            <a:r>
              <a:rPr lang="en-US" altLang="en-US" baseline="30000" dirty="0" err="1"/>
              <a:t>T</a:t>
            </a:r>
            <a:r>
              <a:rPr lang="en-US" altLang="en-US" b="1" dirty="0"/>
              <a:t> </a:t>
            </a:r>
            <a:endParaRPr lang="en-US" altLang="en-US" b="1" dirty="0" smtClean="0"/>
          </a:p>
          <a:p>
            <a:pPr>
              <a:buFontTx/>
              <a:buNone/>
            </a:pPr>
            <a:r>
              <a:rPr lang="en-US" altLang="en-US" sz="1800" b="1" dirty="0" smtClean="0"/>
              <a:t>		                                                                   (</a:t>
            </a:r>
            <a:r>
              <a:rPr lang="en-US" altLang="en-US" sz="1800" b="1" dirty="0"/>
              <a:t>1,d</a:t>
            </a:r>
            <a:r>
              <a:rPr lang="en-US" altLang="en-US" sz="1800" b="1" dirty="0" smtClean="0"/>
              <a:t>)(d,1)     (1,d)(d,1)</a:t>
            </a:r>
            <a:endParaRPr lang="en-US" altLang="en-US" sz="1800" baseline="-25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1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11635</TotalTime>
  <Words>574</Words>
  <Application>Microsoft Office PowerPoint</Application>
  <PresentationFormat>On-screen Show (4:3)</PresentationFormat>
  <Paragraphs>287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UCB - CS189 Introduction to Machine Learning Fall 2015 Lecture 7: Ridge regression</vt:lpstr>
      <vt:lpstr>Come to my office hours… Wed 2:30-4:30 Soda 329</vt:lpstr>
      <vt:lpstr>PowerPoint Presentation</vt:lpstr>
      <vt:lpstr>Math prerequisites</vt:lpstr>
      <vt:lpstr>Uses of regression</vt:lpstr>
      <vt:lpstr>Least square regression</vt:lpstr>
      <vt:lpstr>Polynomial Ridge Regression</vt:lpstr>
      <vt:lpstr>Conventions</vt:lpstr>
      <vt:lpstr>Matrix Notations</vt:lpstr>
      <vt:lpstr>Linear Regression</vt:lpstr>
      <vt:lpstr>Regression: N&gt;d</vt:lpstr>
      <vt:lpstr>Pseudo-Inverse</vt:lpstr>
      <vt:lpstr>Least-Squares</vt:lpstr>
      <vt:lpstr>Gradient Descent</vt:lpstr>
      <vt:lpstr>Normal Equations</vt:lpstr>
      <vt:lpstr>Regularization</vt:lpstr>
      <vt:lpstr>Why it works</vt:lpstr>
      <vt:lpstr>Penalized Risk</vt:lpstr>
      <vt:lpstr>Mechanical Interpretation</vt:lpstr>
      <vt:lpstr>Principal Component Analysis</vt:lpstr>
      <vt:lpstr>PCA Solution</vt:lpstr>
      <vt:lpstr>Kernel “Trick” (N&lt;d)</vt:lpstr>
      <vt:lpstr>Kernel Ridge Regression</vt:lpstr>
      <vt:lpstr>Regularization and PI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CS189 Introduction to Machine Learning Fall 2015</dc:title>
  <dc:creator>Windows User</dc:creator>
  <cp:lastModifiedBy>Windows User</cp:lastModifiedBy>
  <cp:revision>233</cp:revision>
  <dcterms:created xsi:type="dcterms:W3CDTF">2015-08-27T16:47:59Z</dcterms:created>
  <dcterms:modified xsi:type="dcterms:W3CDTF">2015-09-18T20:39:45Z</dcterms:modified>
</cp:coreProperties>
</file>