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0F34C-7F0A-4D87-8FCD-C562DDBE3B3B}" type="datetimeFigureOut">
              <a:rPr kumimoji="1" lang="ja-JP" altLang="en-US" smtClean="0"/>
              <a:t>2023/3/2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CFAC8-B512-4276-9044-451557D9E452}" type="slidenum">
              <a:rPr kumimoji="1" lang="ja-JP" altLang="en-US" smtClean="0"/>
              <a:t>‹#›</a:t>
            </a:fld>
            <a:endParaRPr kumimoji="1" lang="ja-JP" altLang="en-US"/>
          </a:p>
        </p:txBody>
      </p:sp>
    </p:spTree>
    <p:extLst>
      <p:ext uri="{BB962C8B-B14F-4D97-AF65-F5344CB8AC3E}">
        <p14:creationId xmlns:p14="http://schemas.microsoft.com/office/powerpoint/2010/main" val="31744727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23CFAC8-B512-4276-9044-451557D9E452}" type="slidenum">
              <a:rPr kumimoji="1" lang="ja-JP" altLang="en-US" smtClean="0"/>
              <a:t>6</a:t>
            </a:fld>
            <a:endParaRPr kumimoji="1" lang="ja-JP" altLang="en-US"/>
          </a:p>
        </p:txBody>
      </p:sp>
    </p:spTree>
    <p:extLst>
      <p:ext uri="{BB962C8B-B14F-4D97-AF65-F5344CB8AC3E}">
        <p14:creationId xmlns:p14="http://schemas.microsoft.com/office/powerpoint/2010/main" val="1832771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C9029FE-7146-49FA-BBF7-623FB3CC94A2}"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5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13975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32257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499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81678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780160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1174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526030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22586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44430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87997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64554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99742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28719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7998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79148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416265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5231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5.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5.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ベルトアクション</a:t>
            </a:r>
            <a:r>
              <a:rPr kumimoji="1" lang="en-US" altLang="ja-JP" dirty="0" smtClean="0"/>
              <a:t/>
            </a:r>
            <a:br>
              <a:rPr kumimoji="1" lang="en-US" altLang="ja-JP" dirty="0" smtClean="0"/>
            </a:br>
            <a:r>
              <a:rPr kumimoji="1" lang="ja-JP" altLang="en-US" dirty="0" smtClean="0"/>
              <a:t>トレジャー</a:t>
            </a:r>
            <a:r>
              <a:rPr kumimoji="1" lang="en-US" altLang="ja-JP" dirty="0" smtClean="0"/>
              <a:t>(</a:t>
            </a:r>
            <a:r>
              <a:rPr kumimoji="1" lang="ja-JP" altLang="en-US" dirty="0" smtClean="0"/>
              <a:t>仮</a:t>
            </a:r>
            <a:r>
              <a:rPr kumimoji="1" lang="en-US" altLang="ja-JP" dirty="0" smtClean="0"/>
              <a:t>)</a:t>
            </a:r>
            <a:endParaRPr kumimoji="1" lang="ja-JP" altLang="en-US" dirty="0"/>
          </a:p>
        </p:txBody>
      </p:sp>
      <p:sp>
        <p:nvSpPr>
          <p:cNvPr id="3" name="サブタイトル 2"/>
          <p:cNvSpPr>
            <a:spLocks noGrp="1"/>
          </p:cNvSpPr>
          <p:nvPr>
            <p:ph type="subTitle" idx="1"/>
          </p:nvPr>
        </p:nvSpPr>
        <p:spPr>
          <a:xfrm rot="21420000">
            <a:off x="949194" y="3318597"/>
            <a:ext cx="9755187" cy="550333"/>
          </a:xfrm>
        </p:spPr>
        <p:txBody>
          <a:bodyPr/>
          <a:lstStyle/>
          <a:p>
            <a:r>
              <a:rPr kumimoji="1" lang="ja-JP" altLang="en-US" dirty="0" smtClean="0"/>
              <a:t>チーム高松</a:t>
            </a:r>
            <a:endParaRPr kumimoji="1" lang="en-US" altLang="ja-JP" dirty="0" smtClean="0"/>
          </a:p>
          <a:p>
            <a:r>
              <a:rPr lang="ja-JP" altLang="en-US" dirty="0" smtClean="0"/>
              <a:t>中田　小山　森本　池田　</a:t>
            </a:r>
            <a:endParaRPr kumimoji="1" lang="ja-JP" altLang="en-US" dirty="0"/>
          </a:p>
        </p:txBody>
      </p:sp>
    </p:spTree>
    <p:extLst>
      <p:ext uri="{BB962C8B-B14F-4D97-AF65-F5344CB8AC3E}">
        <p14:creationId xmlns:p14="http://schemas.microsoft.com/office/powerpoint/2010/main" val="1286393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rot="20979734">
            <a:off x="161009" y="436342"/>
            <a:ext cx="4551866" cy="461665"/>
          </a:xfrm>
          <a:prstGeom prst="rect">
            <a:avLst/>
          </a:prstGeom>
          <a:solidFill>
            <a:schemeClr val="tx2"/>
          </a:solidFill>
        </p:spPr>
        <p:txBody>
          <a:bodyPr wrap="square" rtlCol="0">
            <a:spAutoFit/>
          </a:bodyPr>
          <a:lstStyle/>
          <a:p>
            <a:r>
              <a:rPr lang="ja-JP" altLang="en-US" sz="2400" b="1" dirty="0" smtClean="0">
                <a:solidFill>
                  <a:srgbClr val="FF0000"/>
                </a:solidFill>
              </a:rPr>
              <a:t>謎解きベルトスクロールアクション</a:t>
            </a:r>
            <a:endParaRPr kumimoji="1" lang="ja-JP" altLang="en-US" sz="2400" b="1" dirty="0">
              <a:solidFill>
                <a:srgbClr val="FF0000"/>
              </a:solidFill>
            </a:endParaRPr>
          </a:p>
        </p:txBody>
      </p:sp>
      <p:sp>
        <p:nvSpPr>
          <p:cNvPr id="2" name="テキスト ボックス 1"/>
          <p:cNvSpPr txBox="1"/>
          <p:nvPr/>
        </p:nvSpPr>
        <p:spPr>
          <a:xfrm>
            <a:off x="643811" y="1247691"/>
            <a:ext cx="10282336" cy="646331"/>
          </a:xfrm>
          <a:prstGeom prst="rect">
            <a:avLst/>
          </a:prstGeom>
          <a:noFill/>
        </p:spPr>
        <p:txBody>
          <a:bodyPr wrap="square" rtlCol="0">
            <a:spAutoFit/>
          </a:bodyPr>
          <a:lstStyle/>
          <a:p>
            <a:r>
              <a:rPr kumimoji="1" lang="ja-JP" altLang="en-US" dirty="0" smtClean="0"/>
              <a:t>トレジャーハンターの主人公は借金を返すため仲間からの情報を頼りに宝が眠る遺跡にたどり着いた</a:t>
            </a:r>
            <a:endParaRPr kumimoji="1" lang="en-US" altLang="ja-JP" dirty="0" smtClean="0"/>
          </a:p>
          <a:p>
            <a:r>
              <a:rPr kumimoji="1" lang="ja-JP" altLang="en-US" dirty="0" smtClean="0"/>
              <a:t>果たして彼は数々の罠や謎を乗り越え、一獲千金をすることができるのか・・・</a:t>
            </a:r>
            <a:endParaRPr kumimoji="1" lang="ja-JP" altLang="en-US" dirty="0"/>
          </a:p>
        </p:txBody>
      </p:sp>
      <p:sp>
        <p:nvSpPr>
          <p:cNvPr id="4" name="正方形/長方形 3"/>
          <p:cNvSpPr/>
          <p:nvPr/>
        </p:nvSpPr>
        <p:spPr>
          <a:xfrm>
            <a:off x="643811" y="3161219"/>
            <a:ext cx="6096000" cy="1477328"/>
          </a:xfrm>
          <a:prstGeom prst="rect">
            <a:avLst/>
          </a:prstGeom>
        </p:spPr>
        <p:txBody>
          <a:bodyPr>
            <a:spAutoFit/>
          </a:bodyPr>
          <a:lstStyle/>
          <a:p>
            <a:pPr lvl="0"/>
            <a:r>
              <a:rPr lang="ja-JP" altLang="en-US" dirty="0" smtClean="0">
                <a:solidFill>
                  <a:prstClr val="black"/>
                </a:solidFill>
              </a:rPr>
              <a:t>遺跡を進む途中で謎解き要素が出てくる</a:t>
            </a:r>
            <a:endParaRPr lang="en-US" altLang="ja-JP" dirty="0" smtClean="0">
              <a:solidFill>
                <a:prstClr val="black"/>
              </a:solidFill>
            </a:endParaRPr>
          </a:p>
          <a:p>
            <a:pPr lvl="0"/>
            <a:r>
              <a:rPr lang="ja-JP" altLang="en-US" dirty="0" smtClean="0">
                <a:solidFill>
                  <a:prstClr val="black"/>
                </a:solidFill>
              </a:rPr>
              <a:t>プレイヤーはヒントやアイテムを集めて進まなければならない</a:t>
            </a:r>
            <a:endParaRPr lang="en-US" altLang="ja-JP" dirty="0" smtClean="0">
              <a:solidFill>
                <a:prstClr val="black"/>
              </a:solidFill>
            </a:endParaRPr>
          </a:p>
          <a:p>
            <a:pPr lvl="0"/>
            <a:endParaRPr lang="en-US" altLang="ja-JP" dirty="0">
              <a:solidFill>
                <a:prstClr val="black"/>
              </a:solidFill>
            </a:endParaRPr>
          </a:p>
          <a:p>
            <a:pPr lvl="0"/>
            <a:r>
              <a:rPr lang="ja-JP" altLang="en-US" dirty="0">
                <a:solidFill>
                  <a:prstClr val="black"/>
                </a:solidFill>
              </a:rPr>
              <a:t>最初は簡単な謎だが進むごと</a:t>
            </a:r>
            <a:r>
              <a:rPr lang="ja-JP" altLang="en-US" dirty="0" smtClean="0">
                <a:solidFill>
                  <a:prstClr val="black"/>
                </a:solidFill>
              </a:rPr>
              <a:t>にアイテムも増えて</a:t>
            </a:r>
            <a:endParaRPr lang="en-US" altLang="ja-JP" dirty="0" smtClean="0">
              <a:solidFill>
                <a:prstClr val="black"/>
              </a:solidFill>
            </a:endParaRPr>
          </a:p>
          <a:p>
            <a:pPr lvl="0"/>
            <a:r>
              <a:rPr lang="ja-JP" altLang="en-US" dirty="0" smtClean="0">
                <a:solidFill>
                  <a:prstClr val="black"/>
                </a:solidFill>
              </a:rPr>
              <a:t>謎が複雑</a:t>
            </a:r>
            <a:r>
              <a:rPr lang="ja-JP" altLang="en-US" dirty="0">
                <a:solidFill>
                  <a:prstClr val="black"/>
                </a:solidFill>
              </a:rPr>
              <a:t>になっていく</a:t>
            </a:r>
          </a:p>
        </p:txBody>
      </p:sp>
      <p:sp>
        <p:nvSpPr>
          <p:cNvPr id="6" name="正方形/長方形 5"/>
          <p:cNvSpPr/>
          <p:nvPr/>
        </p:nvSpPr>
        <p:spPr>
          <a:xfrm rot="20806692">
            <a:off x="304131" y="2370448"/>
            <a:ext cx="1939955" cy="461665"/>
          </a:xfrm>
          <a:prstGeom prst="rect">
            <a:avLst/>
          </a:prstGeom>
          <a:solidFill>
            <a:schemeClr val="tx2"/>
          </a:solidFill>
        </p:spPr>
        <p:txBody>
          <a:bodyPr wrap="none">
            <a:spAutoFit/>
          </a:bodyPr>
          <a:lstStyle/>
          <a:p>
            <a:pPr lvl="0"/>
            <a:r>
              <a:rPr lang="ja-JP" altLang="en-US" sz="2400" b="1" dirty="0">
                <a:solidFill>
                  <a:srgbClr val="FF0000"/>
                </a:solidFill>
              </a:rPr>
              <a:t>待ち受ける謎</a:t>
            </a:r>
          </a:p>
        </p:txBody>
      </p:sp>
      <p:sp>
        <p:nvSpPr>
          <p:cNvPr id="8" name="正方形/長方形 7"/>
          <p:cNvSpPr/>
          <p:nvPr/>
        </p:nvSpPr>
        <p:spPr>
          <a:xfrm rot="20806692">
            <a:off x="6890812" y="2345411"/>
            <a:ext cx="3150221" cy="461665"/>
          </a:xfrm>
          <a:prstGeom prst="rect">
            <a:avLst/>
          </a:prstGeom>
          <a:solidFill>
            <a:schemeClr val="tx2"/>
          </a:solidFill>
        </p:spPr>
        <p:txBody>
          <a:bodyPr wrap="none">
            <a:spAutoFit/>
          </a:bodyPr>
          <a:lstStyle/>
          <a:p>
            <a:pPr lvl="0"/>
            <a:r>
              <a:rPr lang="ja-JP" altLang="en-US" sz="2400" b="1" dirty="0" smtClean="0">
                <a:solidFill>
                  <a:srgbClr val="FF0000"/>
                </a:solidFill>
              </a:rPr>
              <a:t>プレイヤーのアクション</a:t>
            </a:r>
            <a:endParaRPr lang="ja-JP" altLang="en-US" sz="2400" b="1" dirty="0">
              <a:solidFill>
                <a:srgbClr val="FF0000"/>
              </a:solidFill>
            </a:endParaRPr>
          </a:p>
        </p:txBody>
      </p:sp>
      <p:sp>
        <p:nvSpPr>
          <p:cNvPr id="9" name="正方形/長方形 8"/>
          <p:cNvSpPr/>
          <p:nvPr/>
        </p:nvSpPr>
        <p:spPr>
          <a:xfrm>
            <a:off x="7364962" y="3258465"/>
            <a:ext cx="3766458" cy="1200329"/>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移動</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ジャンプ</a:t>
            </a:r>
            <a:endParaRPr lang="en-US" altLang="ja-JP" dirty="0" smtClean="0">
              <a:solidFill>
                <a:prstClr val="black"/>
              </a:solidFill>
            </a:endParaRPr>
          </a:p>
          <a:p>
            <a:pPr marL="285750" lvl="0" indent="-285750">
              <a:buFont typeface="Arial" panose="020B0604020202020204" pitchFamily="34" charset="0"/>
              <a:buChar char="•"/>
            </a:pPr>
            <a:r>
              <a:rPr lang="ja-JP" altLang="en-US" dirty="0">
                <a:solidFill>
                  <a:prstClr val="black"/>
                </a:solidFill>
              </a:rPr>
              <a:t>調べる</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アイテム使用</a:t>
            </a:r>
            <a:endParaRPr lang="en-US" altLang="ja-JP" dirty="0" smtClean="0">
              <a:solidFill>
                <a:prstClr val="black"/>
              </a:solidFill>
            </a:endParaRPr>
          </a:p>
        </p:txBody>
      </p:sp>
    </p:spTree>
    <p:extLst>
      <p:ext uri="{BB962C8B-B14F-4D97-AF65-F5344CB8AC3E}">
        <p14:creationId xmlns:p14="http://schemas.microsoft.com/office/powerpoint/2010/main" val="2832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0" y="0"/>
            <a:ext cx="12192000" cy="6858000"/>
            <a:chOff x="2519258" y="1516930"/>
            <a:chExt cx="6705614" cy="3768865"/>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258" y="1628188"/>
              <a:ext cx="6705614" cy="3657607"/>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258" y="1516930"/>
              <a:ext cx="6705614" cy="3657607"/>
            </a:xfrm>
            <a:prstGeom prst="rect">
              <a:avLst/>
            </a:prstGeom>
          </p:spPr>
        </p:pic>
      </p:grpSp>
      <p:sp>
        <p:nvSpPr>
          <p:cNvPr id="22" name="テキスト ボックス 21"/>
          <p:cNvSpPr txBox="1"/>
          <p:nvPr/>
        </p:nvSpPr>
        <p:spPr>
          <a:xfrm>
            <a:off x="4594037" y="2424609"/>
            <a:ext cx="2511054"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謎を解いて</a:t>
            </a:r>
            <a:endParaRPr lang="en-US" altLang="ja-JP" sz="2400" dirty="0" smtClean="0"/>
          </a:p>
          <a:p>
            <a:pPr algn="ctr"/>
            <a:r>
              <a:rPr lang="ja-JP" altLang="en-US" sz="2400" dirty="0" smtClean="0"/>
              <a:t>アイテムゲット</a:t>
            </a:r>
            <a:endParaRPr kumimoji="1" lang="en-US" altLang="ja-JP" sz="2400" dirty="0" smtClean="0"/>
          </a:p>
        </p:txBody>
      </p:sp>
      <p:graphicFrame>
        <p:nvGraphicFramePr>
          <p:cNvPr id="5" name="表 4"/>
          <p:cNvGraphicFramePr>
            <a:graphicFrameLocks noGrp="1"/>
          </p:cNvGraphicFramePr>
          <p:nvPr>
            <p:extLst>
              <p:ext uri="{D42A27DB-BD31-4B8C-83A1-F6EECF244321}">
                <p14:modId xmlns:p14="http://schemas.microsoft.com/office/powerpoint/2010/main" val="1888537188"/>
              </p:ext>
            </p:extLst>
          </p:nvPr>
        </p:nvGraphicFramePr>
        <p:xfrm>
          <a:off x="7723673" y="6216775"/>
          <a:ext cx="4320000" cy="540000"/>
        </p:xfrm>
        <a:graphic>
          <a:graphicData uri="http://schemas.openxmlformats.org/drawingml/2006/table">
            <a:tbl>
              <a:tblPr firstRow="1" bandRow="1">
                <a:tableStyleId>{F5AB1C69-6EDB-4FF4-983F-18BD219EF322}</a:tableStyleId>
              </a:tblPr>
              <a:tblGrid>
                <a:gridCol w="540000">
                  <a:extLst>
                    <a:ext uri="{9D8B030D-6E8A-4147-A177-3AD203B41FA5}">
                      <a16:colId xmlns:a16="http://schemas.microsoft.com/office/drawing/2014/main" val="203694447"/>
                    </a:ext>
                  </a:extLst>
                </a:gridCol>
                <a:gridCol w="540000">
                  <a:extLst>
                    <a:ext uri="{9D8B030D-6E8A-4147-A177-3AD203B41FA5}">
                      <a16:colId xmlns:a16="http://schemas.microsoft.com/office/drawing/2014/main" val="2308401425"/>
                    </a:ext>
                  </a:extLst>
                </a:gridCol>
                <a:gridCol w="540000">
                  <a:extLst>
                    <a:ext uri="{9D8B030D-6E8A-4147-A177-3AD203B41FA5}">
                      <a16:colId xmlns:a16="http://schemas.microsoft.com/office/drawing/2014/main" val="3703789071"/>
                    </a:ext>
                  </a:extLst>
                </a:gridCol>
                <a:gridCol w="540000">
                  <a:extLst>
                    <a:ext uri="{9D8B030D-6E8A-4147-A177-3AD203B41FA5}">
                      <a16:colId xmlns:a16="http://schemas.microsoft.com/office/drawing/2014/main" val="1194857771"/>
                    </a:ext>
                  </a:extLst>
                </a:gridCol>
                <a:gridCol w="540000">
                  <a:extLst>
                    <a:ext uri="{9D8B030D-6E8A-4147-A177-3AD203B41FA5}">
                      <a16:colId xmlns:a16="http://schemas.microsoft.com/office/drawing/2014/main" val="1746835053"/>
                    </a:ext>
                  </a:extLst>
                </a:gridCol>
                <a:gridCol w="540000">
                  <a:extLst>
                    <a:ext uri="{9D8B030D-6E8A-4147-A177-3AD203B41FA5}">
                      <a16:colId xmlns:a16="http://schemas.microsoft.com/office/drawing/2014/main" val="2127037907"/>
                    </a:ext>
                  </a:extLst>
                </a:gridCol>
                <a:gridCol w="540000">
                  <a:extLst>
                    <a:ext uri="{9D8B030D-6E8A-4147-A177-3AD203B41FA5}">
                      <a16:colId xmlns:a16="http://schemas.microsoft.com/office/drawing/2014/main" val="3900152535"/>
                    </a:ext>
                  </a:extLst>
                </a:gridCol>
                <a:gridCol w="540000">
                  <a:extLst>
                    <a:ext uri="{9D8B030D-6E8A-4147-A177-3AD203B41FA5}">
                      <a16:colId xmlns:a16="http://schemas.microsoft.com/office/drawing/2014/main" val="3008650514"/>
                    </a:ext>
                  </a:extLst>
                </a:gridCol>
              </a:tblGrid>
              <a:tr h="540000">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val="4245207407"/>
                  </a:ext>
                </a:extLst>
              </a:tr>
            </a:tbl>
          </a:graphicData>
        </a:graphic>
      </p:graphicFrame>
      <p:sp>
        <p:nvSpPr>
          <p:cNvPr id="7" name="テキスト ボックス 6"/>
          <p:cNvSpPr txBox="1"/>
          <p:nvPr/>
        </p:nvSpPr>
        <p:spPr>
          <a:xfrm>
            <a:off x="9116009" y="202450"/>
            <a:ext cx="2659224" cy="523220"/>
          </a:xfrm>
          <a:prstGeom prst="rect">
            <a:avLst/>
          </a:prstGeom>
          <a:noFill/>
        </p:spPr>
        <p:txBody>
          <a:bodyPr wrap="square" rtlCol="0">
            <a:spAutoFit/>
          </a:bodyPr>
          <a:lstStyle/>
          <a:p>
            <a:pPr algn="ctr"/>
            <a:r>
              <a:rPr kumimoji="1" lang="en-US" altLang="ja-JP" sz="2800" dirty="0" smtClean="0">
                <a:solidFill>
                  <a:schemeClr val="bg1"/>
                </a:solidFill>
                <a:latin typeface="Arial Black" panose="020B0A04020102020204" pitchFamily="34" charset="0"/>
              </a:rPr>
              <a:t>TIME</a:t>
            </a:r>
            <a:r>
              <a:rPr kumimoji="1" lang="ja-JP" altLang="en-US" sz="2800" dirty="0" smtClean="0">
                <a:solidFill>
                  <a:schemeClr val="bg1"/>
                </a:solidFill>
                <a:latin typeface="Arial Black" panose="020B0A04020102020204" pitchFamily="34" charset="0"/>
              </a:rPr>
              <a:t>　</a:t>
            </a:r>
            <a:r>
              <a:rPr lang="en-US" altLang="ja-JP" sz="2800" dirty="0" smtClean="0">
                <a:solidFill>
                  <a:schemeClr val="bg1"/>
                </a:solidFill>
                <a:latin typeface="Arial Black" panose="020B0A04020102020204" pitchFamily="34" charset="0"/>
              </a:rPr>
              <a:t>06:08</a:t>
            </a:r>
            <a:endParaRPr kumimoji="1" lang="ja-JP" altLang="en-US" sz="2800" dirty="0">
              <a:solidFill>
                <a:schemeClr val="bg1"/>
              </a:solidFill>
              <a:latin typeface="Arial Black" panose="020B0A04020102020204" pitchFamily="34" charset="0"/>
            </a:endParaRPr>
          </a:p>
        </p:txBody>
      </p:sp>
      <p:pic>
        <p:nvPicPr>
          <p:cNvPr id="8" name="図 7"/>
          <p:cNvPicPr>
            <a:picLocks noChangeAspect="1"/>
          </p:cNvPicPr>
          <p:nvPr/>
        </p:nvPicPr>
        <p:blipFill>
          <a:blip r:embed="rId4">
            <a:extLst>
              <a:ext uri="{BEBA8EAE-BF5A-486C-A8C5-ECC9F3942E4B}">
                <a14:imgProps xmlns:a14="http://schemas.microsoft.com/office/drawing/2010/main">
                  <a14:imgLayer r:embed="rId5">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251973" y="4878047"/>
            <a:ext cx="1136279" cy="1136279"/>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3673" y="6216775"/>
            <a:ext cx="540000" cy="540000"/>
          </a:xfrm>
          <a:prstGeom prst="rect">
            <a:avLst/>
          </a:prstGeom>
        </p:spPr>
      </p:pic>
      <p:pic>
        <p:nvPicPr>
          <p:cNvPr id="11" name="図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4299" y="6245831"/>
            <a:ext cx="467431" cy="481888"/>
          </a:xfrm>
          <a:prstGeom prst="rect">
            <a:avLst/>
          </a:prstGeom>
        </p:spPr>
      </p:pic>
      <p:grpSp>
        <p:nvGrpSpPr>
          <p:cNvPr id="23" name="グループ化 22"/>
          <p:cNvGrpSpPr/>
          <p:nvPr/>
        </p:nvGrpSpPr>
        <p:grpSpPr>
          <a:xfrm>
            <a:off x="41921" y="1561577"/>
            <a:ext cx="4266839" cy="1025233"/>
            <a:chOff x="1283742" y="1515015"/>
            <a:chExt cx="4266839" cy="1025233"/>
          </a:xfrm>
        </p:grpSpPr>
        <p:pic>
          <p:nvPicPr>
            <p:cNvPr id="12" name="図 1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83742" y="1516070"/>
              <a:ext cx="712269" cy="1024178"/>
            </a:xfrm>
            <a:prstGeom prst="rect">
              <a:avLst/>
            </a:prstGeom>
          </p:spPr>
        </p:pic>
        <p:pic>
          <p:nvPicPr>
            <p:cNvPr id="13" name="図 12"/>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72384" y="1516070"/>
              <a:ext cx="712270" cy="1024178"/>
            </a:xfrm>
            <a:prstGeom prst="rect">
              <a:avLst/>
            </a:prstGeom>
          </p:spPr>
        </p:pic>
        <p:pic>
          <p:nvPicPr>
            <p:cNvPr id="14" name="図 13"/>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61027" y="1516070"/>
              <a:ext cx="712269" cy="1024178"/>
            </a:xfrm>
            <a:prstGeom prst="rect">
              <a:avLst/>
            </a:prstGeom>
          </p:spPr>
        </p:pic>
        <p:pic>
          <p:nvPicPr>
            <p:cNvPr id="15" name="図 14"/>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49669" y="1515015"/>
              <a:ext cx="712269" cy="1024177"/>
            </a:xfrm>
            <a:prstGeom prst="rect">
              <a:avLst/>
            </a:prstGeom>
          </p:spPr>
        </p:pic>
        <p:pic>
          <p:nvPicPr>
            <p:cNvPr id="17" name="図 16"/>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38312" y="1515015"/>
              <a:ext cx="712269" cy="1024177"/>
            </a:xfrm>
            <a:prstGeom prst="rect">
              <a:avLst/>
            </a:prstGeom>
          </p:spPr>
        </p:pic>
      </p:grpSp>
      <p:grpSp>
        <p:nvGrpSpPr>
          <p:cNvPr id="24" name="グループ化 23"/>
          <p:cNvGrpSpPr/>
          <p:nvPr/>
        </p:nvGrpSpPr>
        <p:grpSpPr>
          <a:xfrm>
            <a:off x="7723673" y="1561574"/>
            <a:ext cx="4264867" cy="1024180"/>
            <a:chOff x="5728925" y="1515012"/>
            <a:chExt cx="4264867" cy="1024180"/>
          </a:xfrm>
        </p:grpSpPr>
        <p:pic>
          <p:nvPicPr>
            <p:cNvPr id="16" name="図 1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15596" y="1515014"/>
              <a:ext cx="712269" cy="1024177"/>
            </a:xfrm>
            <a:prstGeom prst="rect">
              <a:avLst/>
            </a:prstGeom>
          </p:spPr>
        </p:pic>
        <p:pic>
          <p:nvPicPr>
            <p:cNvPr id="18" name="図 17"/>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28925" y="1515015"/>
              <a:ext cx="712269" cy="1024177"/>
            </a:xfrm>
            <a:prstGeom prst="rect">
              <a:avLst/>
            </a:prstGeom>
          </p:spPr>
        </p:pic>
        <p:pic>
          <p:nvPicPr>
            <p:cNvPr id="19" name="図 18"/>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04239" y="1515014"/>
              <a:ext cx="712269" cy="1024177"/>
            </a:xfrm>
            <a:prstGeom prst="rect">
              <a:avLst/>
            </a:prstGeom>
          </p:spPr>
        </p:pic>
        <p:pic>
          <p:nvPicPr>
            <p:cNvPr id="20" name="図 19"/>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88772" y="1515013"/>
              <a:ext cx="712269" cy="1024177"/>
            </a:xfrm>
            <a:prstGeom prst="rect">
              <a:avLst/>
            </a:prstGeom>
          </p:spPr>
        </p:pic>
        <p:pic>
          <p:nvPicPr>
            <p:cNvPr id="21" name="図 20"/>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81523" y="1515012"/>
              <a:ext cx="712269" cy="1024177"/>
            </a:xfrm>
            <a:prstGeom prst="rect">
              <a:avLst/>
            </a:prstGeom>
          </p:spPr>
        </p:pic>
      </p:grpSp>
      <p:pic>
        <p:nvPicPr>
          <p:cNvPr id="25" name="図 2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966263" y="3539166"/>
            <a:ext cx="1691128" cy="1268346"/>
          </a:xfrm>
          <a:prstGeom prst="rect">
            <a:avLst/>
          </a:prstGeom>
        </p:spPr>
      </p:pic>
      <p:pic>
        <p:nvPicPr>
          <p:cNvPr id="26" name="図 2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840392" y="6246275"/>
            <a:ext cx="446849" cy="445359"/>
          </a:xfrm>
          <a:prstGeom prst="rect">
            <a:avLst/>
          </a:prstGeom>
        </p:spPr>
      </p:pic>
      <p:sp>
        <p:nvSpPr>
          <p:cNvPr id="27" name="正方形/長方形 26"/>
          <p:cNvSpPr/>
          <p:nvPr/>
        </p:nvSpPr>
        <p:spPr>
          <a:xfrm>
            <a:off x="8775456" y="6198775"/>
            <a:ext cx="576719" cy="576000"/>
          </a:xfrm>
          <a:prstGeom prst="rect">
            <a:avLst/>
          </a:prstGeom>
          <a:noFill/>
          <a:ln w="57150">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4" name="グループ化 33"/>
          <p:cNvGrpSpPr/>
          <p:nvPr/>
        </p:nvGrpSpPr>
        <p:grpSpPr>
          <a:xfrm>
            <a:off x="251973" y="183749"/>
            <a:ext cx="2211309" cy="541921"/>
            <a:chOff x="251973" y="183749"/>
            <a:chExt cx="2879519" cy="597199"/>
          </a:xfrm>
        </p:grpSpPr>
        <p:pic>
          <p:nvPicPr>
            <p:cNvPr id="30" name="図 2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51973" y="183749"/>
              <a:ext cx="678590" cy="578498"/>
            </a:xfrm>
            <a:prstGeom prst="rect">
              <a:avLst/>
            </a:prstGeom>
          </p:spPr>
        </p:pic>
        <p:pic>
          <p:nvPicPr>
            <p:cNvPr id="31" name="図 3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985616" y="183749"/>
              <a:ext cx="678590" cy="578498"/>
            </a:xfrm>
            <a:prstGeom prst="rect">
              <a:avLst/>
            </a:prstGeom>
          </p:spPr>
        </p:pic>
        <p:pic>
          <p:nvPicPr>
            <p:cNvPr id="32" name="図 3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1719259" y="183749"/>
              <a:ext cx="678590" cy="578498"/>
            </a:xfrm>
            <a:prstGeom prst="rect">
              <a:avLst/>
            </a:prstGeom>
          </p:spPr>
        </p:pic>
        <p:pic>
          <p:nvPicPr>
            <p:cNvPr id="33" name="図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452902" y="202450"/>
              <a:ext cx="678590" cy="578498"/>
            </a:xfrm>
            <a:prstGeom prst="rect">
              <a:avLst/>
            </a:prstGeom>
          </p:spPr>
        </p:pic>
      </p:grpSp>
      <p:sp>
        <p:nvSpPr>
          <p:cNvPr id="28" name="テキスト ボックス 27"/>
          <p:cNvSpPr txBox="1"/>
          <p:nvPr/>
        </p:nvSpPr>
        <p:spPr>
          <a:xfrm>
            <a:off x="6120881" y="278555"/>
            <a:ext cx="2995128" cy="461665"/>
          </a:xfrm>
          <a:prstGeom prst="rect">
            <a:avLst/>
          </a:prstGeom>
          <a:solidFill>
            <a:schemeClr val="accent2">
              <a:lumMod val="60000"/>
              <a:lumOff val="40000"/>
            </a:schemeClr>
          </a:solidFill>
        </p:spPr>
        <p:txBody>
          <a:bodyPr wrap="square" rtlCol="0">
            <a:spAutoFit/>
          </a:bodyPr>
          <a:lstStyle/>
          <a:p>
            <a:pPr algn="ctr"/>
            <a:r>
              <a:rPr kumimoji="1" lang="ja-JP" altLang="en-US" sz="2400" dirty="0" smtClean="0"/>
              <a:t>クリアタイムを競う</a:t>
            </a:r>
            <a:endParaRPr kumimoji="1" lang="ja-JP" altLang="en-US" sz="2400" dirty="0"/>
          </a:p>
        </p:txBody>
      </p:sp>
      <p:sp>
        <p:nvSpPr>
          <p:cNvPr id="35" name="テキスト ボックス 34"/>
          <p:cNvSpPr txBox="1"/>
          <p:nvPr/>
        </p:nvSpPr>
        <p:spPr>
          <a:xfrm>
            <a:off x="1075929" y="3132585"/>
            <a:ext cx="1781879"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プレイヤー</a:t>
            </a:r>
            <a:r>
              <a:rPr lang="en-US" altLang="ja-JP" sz="2400" dirty="0" smtClean="0"/>
              <a:t>(</a:t>
            </a:r>
            <a:r>
              <a:rPr lang="ja-JP" altLang="en-US" sz="2400" dirty="0" smtClean="0"/>
              <a:t>仮</a:t>
            </a:r>
            <a:r>
              <a:rPr lang="en-US" altLang="ja-JP" sz="2400" dirty="0" smtClean="0"/>
              <a:t>)</a:t>
            </a:r>
            <a:endParaRPr kumimoji="1" lang="en-US" altLang="ja-JP" sz="2400" dirty="0" smtClean="0"/>
          </a:p>
        </p:txBody>
      </p:sp>
      <p:pic>
        <p:nvPicPr>
          <p:cNvPr id="9" name="図 8"/>
          <p:cNvPicPr>
            <a:picLocks noChangeAspect="1"/>
          </p:cNvPicPr>
          <p:nvPr/>
        </p:nvPicPr>
        <p:blipFill rotWithShape="1">
          <a:blip r:embed="rId21" cstate="print">
            <a:extLst>
              <a:ext uri="{28A0092B-C50C-407E-A947-70E740481C1C}">
                <a14:useLocalDpi xmlns:a14="http://schemas.microsoft.com/office/drawing/2010/main" val="0"/>
              </a:ext>
            </a:extLst>
          </a:blip>
          <a:srcRect r="82173"/>
          <a:stretch/>
        </p:blipFill>
        <p:spPr>
          <a:xfrm>
            <a:off x="2175340" y="2832621"/>
            <a:ext cx="1948107" cy="3069737"/>
          </a:xfrm>
          <a:prstGeom prst="rect">
            <a:avLst/>
          </a:prstGeom>
        </p:spPr>
      </p:pic>
      <p:sp>
        <p:nvSpPr>
          <p:cNvPr id="36" name="テキスト ボックス 35"/>
          <p:cNvSpPr txBox="1"/>
          <p:nvPr/>
        </p:nvSpPr>
        <p:spPr>
          <a:xfrm>
            <a:off x="8697060" y="3529376"/>
            <a:ext cx="3028391" cy="830997"/>
          </a:xfrm>
          <a:prstGeom prst="rect">
            <a:avLst/>
          </a:prstGeom>
          <a:solidFill>
            <a:schemeClr val="accent2">
              <a:lumMod val="60000"/>
              <a:lumOff val="40000"/>
            </a:schemeClr>
          </a:solidFill>
        </p:spPr>
        <p:txBody>
          <a:bodyPr wrap="square" rtlCol="0">
            <a:spAutoFit/>
          </a:bodyPr>
          <a:lstStyle/>
          <a:p>
            <a:pPr algn="ctr"/>
            <a:r>
              <a:rPr lang="ja-JP" altLang="en-US" sz="2400" dirty="0"/>
              <a:t>トラップ</a:t>
            </a:r>
            <a:r>
              <a:rPr lang="ja-JP" altLang="en-US" sz="2400" dirty="0" smtClean="0"/>
              <a:t>に当たると</a:t>
            </a:r>
            <a:endParaRPr lang="en-US" altLang="ja-JP" sz="2400" dirty="0" smtClean="0"/>
          </a:p>
          <a:p>
            <a:pPr algn="ctr"/>
            <a:r>
              <a:rPr lang="ja-JP" altLang="en-US" sz="2400" dirty="0" smtClean="0"/>
              <a:t>ダメージ</a:t>
            </a:r>
            <a:endParaRPr kumimoji="1" lang="en-US" altLang="ja-JP" sz="2400" dirty="0" smtClean="0"/>
          </a:p>
        </p:txBody>
      </p:sp>
      <p:pic>
        <p:nvPicPr>
          <p:cNvPr id="29" name="図 28"/>
          <p:cNvPicPr>
            <a:picLocks noChangeAspect="1"/>
          </p:cNvPicPr>
          <p:nvPr/>
        </p:nvPicPr>
        <p:blipFill rotWithShape="1">
          <a:blip r:embed="rId22" cstate="print">
            <a:extLst>
              <a:ext uri="{28A0092B-C50C-407E-A947-70E740481C1C}">
                <a14:useLocalDpi xmlns:a14="http://schemas.microsoft.com/office/drawing/2010/main" val="0"/>
              </a:ext>
            </a:extLst>
          </a:blip>
          <a:srcRect l="27604" t="19307" r="10603" b="2564"/>
          <a:stretch/>
        </p:blipFill>
        <p:spPr>
          <a:xfrm rot="2091790">
            <a:off x="9233184" y="3988491"/>
            <a:ext cx="2076176" cy="1968814"/>
          </a:xfrm>
          <a:prstGeom prst="ellipse">
            <a:avLst/>
          </a:prstGeom>
        </p:spPr>
      </p:pic>
      <p:sp>
        <p:nvSpPr>
          <p:cNvPr id="38" name="テキスト ボックス 37"/>
          <p:cNvSpPr txBox="1"/>
          <p:nvPr/>
        </p:nvSpPr>
        <p:spPr>
          <a:xfrm>
            <a:off x="2639132" y="183749"/>
            <a:ext cx="2968629" cy="830997"/>
          </a:xfrm>
          <a:prstGeom prst="rect">
            <a:avLst/>
          </a:prstGeom>
          <a:solidFill>
            <a:schemeClr val="accent2">
              <a:lumMod val="60000"/>
              <a:lumOff val="40000"/>
            </a:schemeClr>
          </a:solidFill>
        </p:spPr>
        <p:txBody>
          <a:bodyPr wrap="square" rtlCol="0">
            <a:spAutoFit/>
          </a:bodyPr>
          <a:lstStyle/>
          <a:p>
            <a:pPr algn="ctr"/>
            <a:r>
              <a:rPr lang="ja-JP" altLang="en-US" sz="2400" dirty="0"/>
              <a:t>ライフ</a:t>
            </a:r>
            <a:r>
              <a:rPr lang="ja-JP" altLang="en-US" sz="2400" dirty="0" smtClean="0"/>
              <a:t>がなくなるとゲームオーバー</a:t>
            </a:r>
            <a:endParaRPr kumimoji="1" lang="en-US" altLang="ja-JP" sz="2400" dirty="0" smtClean="0"/>
          </a:p>
        </p:txBody>
      </p:sp>
      <p:sp>
        <p:nvSpPr>
          <p:cNvPr id="41" name="テキスト ボックス 40"/>
          <p:cNvSpPr txBox="1"/>
          <p:nvPr/>
        </p:nvSpPr>
        <p:spPr>
          <a:xfrm>
            <a:off x="5728229" y="5251356"/>
            <a:ext cx="3238249" cy="830997"/>
          </a:xfrm>
          <a:prstGeom prst="rect">
            <a:avLst/>
          </a:prstGeom>
          <a:solidFill>
            <a:schemeClr val="accent2">
              <a:lumMod val="60000"/>
              <a:lumOff val="40000"/>
            </a:schemeClr>
          </a:solidFill>
        </p:spPr>
        <p:txBody>
          <a:bodyPr wrap="square" rtlCol="0">
            <a:spAutoFit/>
          </a:bodyPr>
          <a:lstStyle/>
          <a:p>
            <a:pPr algn="ctr"/>
            <a:r>
              <a:rPr lang="ja-JP" altLang="en-US" sz="2400" dirty="0"/>
              <a:t>手に</a:t>
            </a:r>
            <a:r>
              <a:rPr lang="ja-JP" altLang="en-US" sz="2400" dirty="0" smtClean="0"/>
              <a:t>入れたアイテム</a:t>
            </a:r>
            <a:endParaRPr lang="en-US" altLang="ja-JP" sz="2400" dirty="0" smtClean="0"/>
          </a:p>
          <a:p>
            <a:pPr algn="ctr"/>
            <a:r>
              <a:rPr kumimoji="1" lang="ja-JP" altLang="en-US" sz="2400" dirty="0" smtClean="0"/>
              <a:t>謎解き等で使う</a:t>
            </a:r>
            <a:endParaRPr kumimoji="1" lang="en-US" altLang="ja-JP" sz="2400" dirty="0" smtClean="0"/>
          </a:p>
        </p:txBody>
      </p:sp>
    </p:spTree>
    <p:extLst>
      <p:ext uri="{BB962C8B-B14F-4D97-AF65-F5344CB8AC3E}">
        <p14:creationId xmlns:p14="http://schemas.microsoft.com/office/powerpoint/2010/main" val="2240624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43811" y="498509"/>
            <a:ext cx="4551866" cy="461665"/>
          </a:xfrm>
          <a:prstGeom prst="rect">
            <a:avLst/>
          </a:prstGeom>
          <a:noFill/>
        </p:spPr>
        <p:txBody>
          <a:bodyPr wrap="square" rtlCol="0">
            <a:spAutoFit/>
          </a:bodyPr>
          <a:lstStyle/>
          <a:p>
            <a:r>
              <a:rPr kumimoji="1" lang="ja-JP" altLang="en-US" sz="2400" b="1" dirty="0" smtClean="0"/>
              <a:t>ブラッシュアップ</a:t>
            </a:r>
            <a:endParaRPr kumimoji="1" lang="ja-JP" altLang="en-US" sz="2400" b="1" dirty="0"/>
          </a:p>
        </p:txBody>
      </p:sp>
      <p:sp>
        <p:nvSpPr>
          <p:cNvPr id="2" name="テキスト ボックス 1"/>
          <p:cNvSpPr txBox="1"/>
          <p:nvPr/>
        </p:nvSpPr>
        <p:spPr>
          <a:xfrm>
            <a:off x="643811" y="1247691"/>
            <a:ext cx="5008844" cy="369332"/>
          </a:xfrm>
          <a:prstGeom prst="rect">
            <a:avLst/>
          </a:prstGeom>
          <a:noFill/>
        </p:spPr>
        <p:txBody>
          <a:bodyPr wrap="square" rtlCol="0">
            <a:spAutoFit/>
          </a:bodyPr>
          <a:lstStyle/>
          <a:p>
            <a:r>
              <a:rPr kumimoji="1" lang="ja-JP" altLang="en-US" dirty="0" smtClean="0"/>
              <a:t>謎解き継続</a:t>
            </a:r>
            <a:r>
              <a:rPr kumimoji="1" lang="en-US" altLang="ja-JP" dirty="0" smtClean="0"/>
              <a:t>×</a:t>
            </a:r>
            <a:endParaRPr kumimoji="1" lang="ja-JP" altLang="en-US" dirty="0"/>
          </a:p>
        </p:txBody>
      </p:sp>
      <p:sp>
        <p:nvSpPr>
          <p:cNvPr id="4" name="正方形/長方形 3"/>
          <p:cNvSpPr/>
          <p:nvPr/>
        </p:nvSpPr>
        <p:spPr>
          <a:xfrm>
            <a:off x="643811" y="1904540"/>
            <a:ext cx="4551866" cy="369332"/>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謎を増やす</a:t>
            </a:r>
            <a:endParaRPr lang="ja-JP" altLang="en-US" dirty="0">
              <a:solidFill>
                <a:prstClr val="black"/>
              </a:solidFill>
            </a:endParaRPr>
          </a:p>
        </p:txBody>
      </p:sp>
      <p:sp>
        <p:nvSpPr>
          <p:cNvPr id="9" name="正方形/長方形 8"/>
          <p:cNvSpPr/>
          <p:nvPr/>
        </p:nvSpPr>
        <p:spPr>
          <a:xfrm>
            <a:off x="5961500" y="1904540"/>
            <a:ext cx="3766458" cy="369332"/>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ランゲーム</a:t>
            </a:r>
            <a:endParaRPr lang="en-US" altLang="ja-JP" dirty="0">
              <a:solidFill>
                <a:prstClr val="black"/>
              </a:solidFill>
            </a:endParaRPr>
          </a:p>
        </p:txBody>
      </p:sp>
      <p:sp>
        <p:nvSpPr>
          <p:cNvPr id="10" name="テキスト ボックス 9"/>
          <p:cNvSpPr txBox="1"/>
          <p:nvPr/>
        </p:nvSpPr>
        <p:spPr>
          <a:xfrm>
            <a:off x="5961500" y="1247691"/>
            <a:ext cx="5008844" cy="369332"/>
          </a:xfrm>
          <a:prstGeom prst="rect">
            <a:avLst/>
          </a:prstGeom>
          <a:noFill/>
        </p:spPr>
        <p:txBody>
          <a:bodyPr wrap="square" rtlCol="0">
            <a:spAutoFit/>
          </a:bodyPr>
          <a:lstStyle/>
          <a:p>
            <a:r>
              <a:rPr kumimoji="1" lang="ja-JP" altLang="en-US" dirty="0" smtClean="0"/>
              <a:t>謎解き以外★</a:t>
            </a:r>
            <a:endParaRPr kumimoji="1" lang="ja-JP" altLang="en-US" dirty="0"/>
          </a:p>
        </p:txBody>
      </p:sp>
      <p:sp>
        <p:nvSpPr>
          <p:cNvPr id="11" name="正方形/長方形 10"/>
          <p:cNvSpPr/>
          <p:nvPr/>
        </p:nvSpPr>
        <p:spPr>
          <a:xfrm>
            <a:off x="5961500" y="3069450"/>
            <a:ext cx="3766458" cy="646331"/>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ディフェンスゲーム</a:t>
            </a:r>
            <a:endParaRPr lang="en-US" altLang="ja-JP" dirty="0">
              <a:solidFill>
                <a:prstClr val="black"/>
              </a:solidFill>
            </a:endParaRPr>
          </a:p>
          <a:p>
            <a:pPr marL="742950" lvl="1" indent="-285750">
              <a:buFont typeface="Arial" panose="020B0604020202020204" pitchFamily="34" charset="0"/>
              <a:buChar char="•"/>
            </a:pPr>
            <a:r>
              <a:rPr lang="ja-JP" altLang="en-US" dirty="0" smtClean="0">
                <a:solidFill>
                  <a:prstClr val="black"/>
                </a:solidFill>
              </a:rPr>
              <a:t>タワーディフェンス</a:t>
            </a:r>
            <a:endParaRPr lang="en-US" altLang="ja-JP" dirty="0" smtClean="0">
              <a:solidFill>
                <a:prstClr val="black"/>
              </a:solidFill>
            </a:endParaRPr>
          </a:p>
        </p:txBody>
      </p:sp>
      <p:sp>
        <p:nvSpPr>
          <p:cNvPr id="12" name="正方形/長方形 11"/>
          <p:cNvSpPr/>
          <p:nvPr/>
        </p:nvSpPr>
        <p:spPr>
          <a:xfrm>
            <a:off x="643811" y="2376723"/>
            <a:ext cx="4551866" cy="369332"/>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謎をランダムにする</a:t>
            </a:r>
            <a:endParaRPr lang="ja-JP" altLang="en-US" dirty="0">
              <a:solidFill>
                <a:prstClr val="black"/>
              </a:solidFill>
            </a:endParaRPr>
          </a:p>
        </p:txBody>
      </p:sp>
    </p:spTree>
    <p:extLst>
      <p:ext uri="{BB962C8B-B14F-4D97-AF65-F5344CB8AC3E}">
        <p14:creationId xmlns:p14="http://schemas.microsoft.com/office/powerpoint/2010/main" val="264614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43811" y="498509"/>
            <a:ext cx="4551866" cy="461665"/>
          </a:xfrm>
          <a:prstGeom prst="rect">
            <a:avLst/>
          </a:prstGeom>
          <a:noFill/>
        </p:spPr>
        <p:txBody>
          <a:bodyPr wrap="square" rtlCol="0">
            <a:spAutoFit/>
          </a:bodyPr>
          <a:lstStyle/>
          <a:p>
            <a:r>
              <a:rPr kumimoji="1" lang="ja-JP" altLang="en-US" sz="2400" b="1" dirty="0" smtClean="0"/>
              <a:t>ブラッシュアップ２</a:t>
            </a:r>
            <a:endParaRPr kumimoji="1" lang="ja-JP" altLang="en-US" sz="2400" b="1" dirty="0"/>
          </a:p>
        </p:txBody>
      </p:sp>
      <p:sp>
        <p:nvSpPr>
          <p:cNvPr id="9" name="正方形/長方形 8"/>
          <p:cNvSpPr/>
          <p:nvPr/>
        </p:nvSpPr>
        <p:spPr>
          <a:xfrm>
            <a:off x="643811" y="1202577"/>
            <a:ext cx="4168334" cy="3693319"/>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ランゲーム決定</a:t>
            </a:r>
            <a:endParaRPr lang="en-US" altLang="ja-JP" dirty="0" smtClean="0">
              <a:solidFill>
                <a:prstClr val="black"/>
              </a:solidFill>
            </a:endParaRPr>
          </a:p>
          <a:p>
            <a:pPr marL="742950" lvl="1" indent="-285750">
              <a:buFont typeface="Arial" panose="020B0604020202020204" pitchFamily="34" charset="0"/>
              <a:buChar char="•"/>
            </a:pPr>
            <a:r>
              <a:rPr lang="ja-JP" altLang="en-US" dirty="0" smtClean="0">
                <a:solidFill>
                  <a:prstClr val="black"/>
                </a:solidFill>
              </a:rPr>
              <a:t>エンドレス耐久　距離</a:t>
            </a:r>
            <a:endParaRPr lang="en-US" altLang="ja-JP" dirty="0" smtClean="0">
              <a:solidFill>
                <a:prstClr val="black"/>
              </a:solidFill>
            </a:endParaRPr>
          </a:p>
          <a:p>
            <a:pPr lvl="1"/>
            <a:endParaRPr lang="en-US" altLang="ja-JP" dirty="0" smtClean="0">
              <a:solidFill>
                <a:prstClr val="black"/>
              </a:solidFill>
            </a:endParaRPr>
          </a:p>
          <a:p>
            <a:pPr marL="285750" indent="-285750">
              <a:buFont typeface="Arial" panose="020B0604020202020204" pitchFamily="34" charset="0"/>
              <a:buChar char="•"/>
            </a:pPr>
            <a:r>
              <a:rPr lang="ja-JP" altLang="en-US" dirty="0" smtClean="0">
                <a:solidFill>
                  <a:prstClr val="black"/>
                </a:solidFill>
              </a:rPr>
              <a:t>ライフ３つ</a:t>
            </a: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a:p>
            <a:pPr marL="285750" indent="-285750">
              <a:buFont typeface="Arial" panose="020B0604020202020204" pitchFamily="34" charset="0"/>
              <a:buChar char="•"/>
            </a:pPr>
            <a:r>
              <a:rPr lang="ja-JP" altLang="en-US" dirty="0" smtClean="0">
                <a:solidFill>
                  <a:prstClr val="black"/>
                </a:solidFill>
              </a:rPr>
              <a:t>移動　前後　左右</a:t>
            </a: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a:p>
            <a:pPr marL="285750" indent="-285750">
              <a:buFont typeface="Arial" panose="020B0604020202020204" pitchFamily="34" charset="0"/>
              <a:buChar char="•"/>
            </a:pPr>
            <a:r>
              <a:rPr lang="ja-JP" altLang="en-US" dirty="0" smtClean="0">
                <a:solidFill>
                  <a:prstClr val="black"/>
                </a:solidFill>
              </a:rPr>
              <a:t>トラップ</a:t>
            </a:r>
            <a:endParaRPr lang="en-US" altLang="ja-JP" dirty="0" smtClean="0">
              <a:solidFill>
                <a:prstClr val="black"/>
              </a:solidFill>
            </a:endParaRPr>
          </a:p>
          <a:p>
            <a:r>
              <a:rPr lang="en-US" altLang="ja-JP" dirty="0">
                <a:solidFill>
                  <a:prstClr val="black"/>
                </a:solidFill>
              </a:rPr>
              <a:t>	</a:t>
            </a:r>
            <a:r>
              <a:rPr lang="ja-JP" altLang="en-US" dirty="0" smtClean="0">
                <a:solidFill>
                  <a:prstClr val="black"/>
                </a:solidFill>
              </a:rPr>
              <a:t>例：岩、とげ</a:t>
            </a:r>
            <a:endParaRPr lang="en-US" altLang="ja-JP" dirty="0" smtClean="0">
              <a:solidFill>
                <a:prstClr val="black"/>
              </a:solidFill>
            </a:endParaRPr>
          </a:p>
          <a:p>
            <a:pPr marL="285750" indent="-285750">
              <a:buFont typeface="Arial" panose="020B0604020202020204" pitchFamily="34" charset="0"/>
              <a:buChar char="•"/>
            </a:pPr>
            <a:endParaRPr lang="en-US" altLang="ja-JP" dirty="0" smtClean="0">
              <a:solidFill>
                <a:prstClr val="black"/>
              </a:solidFill>
            </a:endParaRPr>
          </a:p>
          <a:p>
            <a:pPr marL="285750" indent="-285750">
              <a:buFont typeface="Arial" panose="020B0604020202020204" pitchFamily="34" charset="0"/>
              <a:buChar char="•"/>
            </a:pPr>
            <a:r>
              <a:rPr lang="ja-JP" altLang="en-US" dirty="0" smtClean="0">
                <a:solidFill>
                  <a:prstClr val="black"/>
                </a:solidFill>
              </a:rPr>
              <a:t>時間があれば追加</a:t>
            </a:r>
            <a:endParaRPr lang="en-US" altLang="ja-JP" dirty="0">
              <a:solidFill>
                <a:prstClr val="black"/>
              </a:solidFill>
            </a:endParaRPr>
          </a:p>
          <a:p>
            <a:pPr marL="742950" lvl="1" indent="-285750">
              <a:buFont typeface="Arial" panose="020B0604020202020204" pitchFamily="34" charset="0"/>
              <a:buChar char="•"/>
            </a:pPr>
            <a:r>
              <a:rPr lang="ja-JP" altLang="en-US" dirty="0" smtClean="0">
                <a:solidFill>
                  <a:prstClr val="black"/>
                </a:solidFill>
              </a:rPr>
              <a:t>アイテム</a:t>
            </a: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p:txBody>
      </p:sp>
      <p:sp>
        <p:nvSpPr>
          <p:cNvPr id="14" name="正方形/長方形 13"/>
          <p:cNvSpPr/>
          <p:nvPr/>
        </p:nvSpPr>
        <p:spPr>
          <a:xfrm>
            <a:off x="6365738" y="1895074"/>
            <a:ext cx="4168334" cy="2308324"/>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競技性</a:t>
            </a:r>
            <a:endParaRPr lang="en-US" altLang="ja-JP" dirty="0" smtClean="0">
              <a:solidFill>
                <a:prstClr val="black"/>
              </a:solidFill>
            </a:endParaRPr>
          </a:p>
          <a:p>
            <a:pPr marL="742950" lvl="1" indent="-285750">
              <a:buFont typeface="Arial" panose="020B0604020202020204" pitchFamily="34" charset="0"/>
              <a:buChar char="•"/>
            </a:pPr>
            <a:r>
              <a:rPr lang="ja-JP" altLang="en-US" dirty="0" smtClean="0">
                <a:solidFill>
                  <a:prstClr val="black"/>
                </a:solidFill>
              </a:rPr>
              <a:t>進んだ距離で競う</a:t>
            </a:r>
            <a:endParaRPr lang="en-US" altLang="ja-JP" dirty="0" smtClean="0">
              <a:solidFill>
                <a:prstClr val="black"/>
              </a:solidFill>
            </a:endParaRPr>
          </a:p>
          <a:p>
            <a:pPr marL="742950" lvl="1" indent="-285750">
              <a:buFont typeface="Arial" panose="020B0604020202020204" pitchFamily="34" charset="0"/>
              <a:buChar char="•"/>
            </a:pPr>
            <a:endParaRPr lang="en-US" altLang="ja-JP" dirty="0">
              <a:solidFill>
                <a:prstClr val="black"/>
              </a:solidFill>
            </a:endParaRPr>
          </a:p>
          <a:p>
            <a:pPr marL="285750" indent="-285750">
              <a:buFont typeface="Arial" panose="020B0604020202020204" pitchFamily="34" charset="0"/>
              <a:buChar char="•"/>
            </a:pPr>
            <a:r>
              <a:rPr lang="ja-JP" altLang="en-US" dirty="0" smtClean="0">
                <a:solidFill>
                  <a:prstClr val="black"/>
                </a:solidFill>
              </a:rPr>
              <a:t>ジャンプ　奥行</a:t>
            </a:r>
            <a:endParaRPr lang="en-US" altLang="ja-JP" dirty="0" smtClean="0">
              <a:solidFill>
                <a:prstClr val="black"/>
              </a:solidFill>
            </a:endParaRPr>
          </a:p>
          <a:p>
            <a:pPr marL="742950" lvl="1" indent="-285750">
              <a:buFont typeface="Arial" panose="020B0604020202020204" pitchFamily="34" charset="0"/>
              <a:buChar char="•"/>
            </a:pPr>
            <a:r>
              <a:rPr lang="ja-JP" altLang="en-US" dirty="0" smtClean="0">
                <a:solidFill>
                  <a:prstClr val="black"/>
                </a:solidFill>
              </a:rPr>
              <a:t>障害物を避ける</a:t>
            </a:r>
            <a:endParaRPr lang="en-US" altLang="ja-JP" dirty="0" smtClean="0">
              <a:solidFill>
                <a:prstClr val="black"/>
              </a:solidFill>
            </a:endParaRPr>
          </a:p>
          <a:p>
            <a:pPr marL="742950" lvl="1" indent="-285750">
              <a:buFont typeface="Arial" panose="020B0604020202020204" pitchFamily="34" charset="0"/>
              <a:buChar char="•"/>
            </a:pPr>
            <a:endParaRPr lang="en-US" altLang="ja-JP" dirty="0">
              <a:solidFill>
                <a:prstClr val="black"/>
              </a:solidFill>
            </a:endParaRPr>
          </a:p>
          <a:p>
            <a:pPr marL="742950" lvl="1" indent="-285750">
              <a:buFont typeface="Arial" panose="020B0604020202020204" pitchFamily="34" charset="0"/>
              <a:buChar char="•"/>
            </a:pPr>
            <a:endParaRPr lang="en-US" altLang="ja-JP" dirty="0" smtClean="0">
              <a:solidFill>
                <a:prstClr val="black"/>
              </a:solidFill>
            </a:endParaRPr>
          </a:p>
          <a:p>
            <a:pPr marL="285750" indent="-285750">
              <a:buFont typeface="Arial" panose="020B0604020202020204" pitchFamily="34" charset="0"/>
              <a:buChar char="•"/>
            </a:pPr>
            <a:endParaRPr lang="en-US" altLang="ja-JP" dirty="0">
              <a:solidFill>
                <a:prstClr val="black"/>
              </a:solidFill>
            </a:endParaRPr>
          </a:p>
        </p:txBody>
      </p:sp>
    </p:spTree>
    <p:extLst>
      <p:ext uri="{BB962C8B-B14F-4D97-AF65-F5344CB8AC3E}">
        <p14:creationId xmlns:p14="http://schemas.microsoft.com/office/powerpoint/2010/main" val="4150488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0" y="0"/>
            <a:ext cx="12192000" cy="6858000"/>
            <a:chOff x="2519258" y="1516930"/>
            <a:chExt cx="6705614" cy="3768865"/>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258" y="1628188"/>
              <a:ext cx="6705614" cy="3657607"/>
            </a:xfrm>
            <a:prstGeom prst="rect">
              <a:avLst/>
            </a:prstGeom>
          </p:spPr>
        </p:pic>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9258" y="1516930"/>
              <a:ext cx="6705614" cy="3657607"/>
            </a:xfrm>
            <a:prstGeom prst="rect">
              <a:avLst/>
            </a:prstGeom>
          </p:spPr>
        </p:pic>
      </p:grpSp>
      <p:sp>
        <p:nvSpPr>
          <p:cNvPr id="7" name="テキスト ボックス 6"/>
          <p:cNvSpPr txBox="1"/>
          <p:nvPr/>
        </p:nvSpPr>
        <p:spPr>
          <a:xfrm>
            <a:off x="9531142" y="259487"/>
            <a:ext cx="2659224" cy="523220"/>
          </a:xfrm>
          <a:prstGeom prst="rect">
            <a:avLst/>
          </a:prstGeom>
          <a:noFill/>
        </p:spPr>
        <p:txBody>
          <a:bodyPr wrap="square" rtlCol="0">
            <a:spAutoFit/>
          </a:bodyPr>
          <a:lstStyle/>
          <a:p>
            <a:pPr algn="ctr"/>
            <a:r>
              <a:rPr kumimoji="1" lang="ja-JP" altLang="en-US" sz="2800" dirty="0" smtClean="0">
                <a:solidFill>
                  <a:schemeClr val="bg1"/>
                </a:solidFill>
                <a:latin typeface="Arial Black" panose="020B0A04020102020204" pitchFamily="34" charset="0"/>
              </a:rPr>
              <a:t>１</a:t>
            </a:r>
            <a:r>
              <a:rPr lang="en-US" altLang="ja-JP" sz="2800" dirty="0">
                <a:solidFill>
                  <a:schemeClr val="bg1"/>
                </a:solidFill>
                <a:latin typeface="Arial Black" panose="020B0A04020102020204" pitchFamily="34" charset="0"/>
              </a:rPr>
              <a:t>.</a:t>
            </a:r>
            <a:r>
              <a:rPr kumimoji="1" lang="ja-JP" altLang="en-US" sz="2800" dirty="0" smtClean="0">
                <a:solidFill>
                  <a:schemeClr val="bg1"/>
                </a:solidFill>
                <a:latin typeface="Arial Black" panose="020B0A04020102020204" pitchFamily="34" charset="0"/>
              </a:rPr>
              <a:t>１１ｋｍ</a:t>
            </a:r>
            <a:endParaRPr kumimoji="1" lang="ja-JP" altLang="en-US" sz="2800" dirty="0">
              <a:solidFill>
                <a:schemeClr val="bg1"/>
              </a:solidFill>
              <a:latin typeface="Arial Black" panose="020B0A04020102020204" pitchFamily="34" charset="0"/>
            </a:endParaRPr>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40392" y="6246275"/>
            <a:ext cx="446849" cy="445359"/>
          </a:xfrm>
          <a:prstGeom prst="rect">
            <a:avLst/>
          </a:prstGeom>
        </p:spPr>
      </p:pic>
      <p:grpSp>
        <p:nvGrpSpPr>
          <p:cNvPr id="37" name="グループ化 36"/>
          <p:cNvGrpSpPr/>
          <p:nvPr/>
        </p:nvGrpSpPr>
        <p:grpSpPr>
          <a:xfrm>
            <a:off x="478100" y="336771"/>
            <a:ext cx="1647912" cy="524951"/>
            <a:chOff x="251973" y="183749"/>
            <a:chExt cx="1647912" cy="524951"/>
          </a:xfrm>
        </p:grpSpPr>
        <p:pic>
          <p:nvPicPr>
            <p:cNvPr id="30" name="図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51973" y="183749"/>
              <a:ext cx="521119" cy="524951"/>
            </a:xfrm>
            <a:prstGeom prst="rect">
              <a:avLst/>
            </a:prstGeom>
          </p:spPr>
        </p:pic>
        <p:pic>
          <p:nvPicPr>
            <p:cNvPr id="31" name="図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15370" y="183749"/>
              <a:ext cx="521119" cy="524951"/>
            </a:xfrm>
            <a:prstGeom prst="rect">
              <a:avLst/>
            </a:prstGeom>
          </p:spPr>
        </p:pic>
        <p:pic>
          <p:nvPicPr>
            <p:cNvPr id="32" name="図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78766" y="183749"/>
              <a:ext cx="521119" cy="524951"/>
            </a:xfrm>
            <a:prstGeom prst="rect">
              <a:avLst/>
            </a:prstGeom>
          </p:spPr>
        </p:pic>
      </p:grpSp>
      <p:sp>
        <p:nvSpPr>
          <p:cNvPr id="28" name="テキスト ボックス 27"/>
          <p:cNvSpPr txBox="1"/>
          <p:nvPr/>
        </p:nvSpPr>
        <p:spPr>
          <a:xfrm>
            <a:off x="7346971" y="321042"/>
            <a:ext cx="2578361" cy="461665"/>
          </a:xfrm>
          <a:prstGeom prst="rect">
            <a:avLst/>
          </a:prstGeom>
          <a:solidFill>
            <a:schemeClr val="accent2">
              <a:lumMod val="60000"/>
              <a:lumOff val="40000"/>
            </a:schemeClr>
          </a:solidFill>
        </p:spPr>
        <p:txBody>
          <a:bodyPr wrap="square" rtlCol="0">
            <a:spAutoFit/>
          </a:bodyPr>
          <a:lstStyle/>
          <a:p>
            <a:pPr algn="ctr"/>
            <a:r>
              <a:rPr kumimoji="1" lang="ja-JP" altLang="en-US" sz="2400" dirty="0" smtClean="0"/>
              <a:t>疾走距離を</a:t>
            </a:r>
            <a:r>
              <a:rPr kumimoji="1" lang="ja-JP" altLang="en-US" sz="2400" dirty="0" smtClean="0"/>
              <a:t>競う</a:t>
            </a:r>
            <a:endParaRPr kumimoji="1" lang="ja-JP" altLang="en-US" sz="2400" dirty="0"/>
          </a:p>
        </p:txBody>
      </p:sp>
      <p:sp>
        <p:nvSpPr>
          <p:cNvPr id="35" name="テキスト ボックス 34"/>
          <p:cNvSpPr txBox="1"/>
          <p:nvPr/>
        </p:nvSpPr>
        <p:spPr>
          <a:xfrm>
            <a:off x="1387496" y="2761856"/>
            <a:ext cx="1781879"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プレイヤー</a:t>
            </a:r>
            <a:r>
              <a:rPr lang="en-US" altLang="ja-JP" sz="2400" dirty="0" smtClean="0"/>
              <a:t>(</a:t>
            </a:r>
            <a:r>
              <a:rPr lang="ja-JP" altLang="en-US" sz="2400" dirty="0" smtClean="0"/>
              <a:t>仮</a:t>
            </a:r>
            <a:r>
              <a:rPr lang="en-US" altLang="ja-JP" sz="2400" dirty="0" smtClean="0"/>
              <a:t>)</a:t>
            </a:r>
            <a:endParaRPr kumimoji="1" lang="en-US" altLang="ja-JP" sz="2400" dirty="0" smtClean="0"/>
          </a:p>
        </p:txBody>
      </p:sp>
      <p:sp>
        <p:nvSpPr>
          <p:cNvPr id="36" name="テキスト ボックス 35"/>
          <p:cNvSpPr txBox="1"/>
          <p:nvPr/>
        </p:nvSpPr>
        <p:spPr>
          <a:xfrm>
            <a:off x="5607761" y="3274236"/>
            <a:ext cx="3028391" cy="830997"/>
          </a:xfrm>
          <a:prstGeom prst="rect">
            <a:avLst/>
          </a:prstGeom>
          <a:solidFill>
            <a:schemeClr val="accent2">
              <a:lumMod val="60000"/>
              <a:lumOff val="40000"/>
            </a:schemeClr>
          </a:solidFill>
        </p:spPr>
        <p:txBody>
          <a:bodyPr wrap="square" rtlCol="0">
            <a:spAutoFit/>
          </a:bodyPr>
          <a:lstStyle/>
          <a:p>
            <a:pPr algn="ctr"/>
            <a:r>
              <a:rPr lang="ja-JP" altLang="en-US" sz="2400" dirty="0"/>
              <a:t>トラップ</a:t>
            </a:r>
            <a:r>
              <a:rPr lang="ja-JP" altLang="en-US" sz="2400" dirty="0" smtClean="0"/>
              <a:t>に当たると</a:t>
            </a:r>
            <a:endParaRPr lang="en-US" altLang="ja-JP" sz="2400" dirty="0" smtClean="0"/>
          </a:p>
          <a:p>
            <a:pPr algn="ctr"/>
            <a:r>
              <a:rPr lang="ja-JP" altLang="en-US" sz="2400" dirty="0" smtClean="0"/>
              <a:t>ダメージ</a:t>
            </a:r>
            <a:endParaRPr kumimoji="1" lang="en-US" altLang="ja-JP" sz="2400" dirty="0" smtClean="0"/>
          </a:p>
        </p:txBody>
      </p:sp>
      <p:pic>
        <p:nvPicPr>
          <p:cNvPr id="29" name="図 28"/>
          <p:cNvPicPr>
            <a:picLocks noChangeAspect="1"/>
          </p:cNvPicPr>
          <p:nvPr/>
        </p:nvPicPr>
        <p:blipFill rotWithShape="1">
          <a:blip r:embed="rId7" cstate="print">
            <a:extLst>
              <a:ext uri="{28A0092B-C50C-407E-A947-70E740481C1C}">
                <a14:useLocalDpi xmlns:a14="http://schemas.microsoft.com/office/drawing/2010/main" val="0"/>
              </a:ext>
            </a:extLst>
          </a:blip>
          <a:srcRect l="27604" t="19307" r="10603" b="2564"/>
          <a:stretch/>
        </p:blipFill>
        <p:spPr>
          <a:xfrm rot="2091790">
            <a:off x="5809559" y="4101253"/>
            <a:ext cx="2076176" cy="1968814"/>
          </a:xfrm>
          <a:prstGeom prst="ellipse">
            <a:avLst/>
          </a:prstGeom>
        </p:spPr>
      </p:pic>
      <p:sp>
        <p:nvSpPr>
          <p:cNvPr id="38" name="テキスト ボックス 37"/>
          <p:cNvSpPr txBox="1"/>
          <p:nvPr/>
        </p:nvSpPr>
        <p:spPr>
          <a:xfrm>
            <a:off x="2639132" y="183749"/>
            <a:ext cx="2968629" cy="830997"/>
          </a:xfrm>
          <a:prstGeom prst="rect">
            <a:avLst/>
          </a:prstGeom>
          <a:solidFill>
            <a:schemeClr val="accent2">
              <a:lumMod val="60000"/>
              <a:lumOff val="40000"/>
            </a:schemeClr>
          </a:solidFill>
        </p:spPr>
        <p:txBody>
          <a:bodyPr wrap="square" rtlCol="0">
            <a:spAutoFit/>
          </a:bodyPr>
          <a:lstStyle/>
          <a:p>
            <a:pPr algn="ctr"/>
            <a:r>
              <a:rPr lang="ja-JP" altLang="en-US" sz="2400" dirty="0"/>
              <a:t>ライフ</a:t>
            </a:r>
            <a:r>
              <a:rPr lang="ja-JP" altLang="en-US" sz="2400" dirty="0" smtClean="0"/>
              <a:t>がなくなるとゲームオーバー</a:t>
            </a:r>
            <a:endParaRPr kumimoji="1" lang="en-US" altLang="ja-JP" sz="2400" dirty="0" smtClean="0"/>
          </a:p>
        </p:txBody>
      </p:sp>
      <p:sp>
        <p:nvSpPr>
          <p:cNvPr id="41" name="テキスト ボックス 40"/>
          <p:cNvSpPr txBox="1"/>
          <p:nvPr/>
        </p:nvSpPr>
        <p:spPr>
          <a:xfrm>
            <a:off x="8040074" y="5270172"/>
            <a:ext cx="2186987"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アイテム拾う「回復」</a:t>
            </a:r>
            <a:endParaRPr kumimoji="1" lang="en-US" altLang="ja-JP" sz="2400" dirty="0" smtClean="0"/>
          </a:p>
        </p:txBody>
      </p:sp>
      <p:pic>
        <p:nvPicPr>
          <p:cNvPr id="40" name="図 39"/>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8881514" y="3949381"/>
            <a:ext cx="1136279" cy="1136279"/>
          </a:xfrm>
          <a:prstGeom prst="rect">
            <a:avLst/>
          </a:prstGeom>
        </p:spPr>
      </p:pic>
      <p:pic>
        <p:nvPicPr>
          <p:cNvPr id="42" name="図 41"/>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10005122" y="3949381"/>
            <a:ext cx="1136279" cy="1136279"/>
          </a:xfrm>
          <a:prstGeom prst="rect">
            <a:avLst/>
          </a:prstGeom>
        </p:spPr>
      </p:pic>
      <p:pic>
        <p:nvPicPr>
          <p:cNvPr id="43" name="図 42"/>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11141401" y="3963582"/>
            <a:ext cx="1136279" cy="1136279"/>
          </a:xfrm>
          <a:prstGeom prst="rect">
            <a:avLst/>
          </a:prstGeom>
        </p:spPr>
      </p:pic>
      <p:pic>
        <p:nvPicPr>
          <p:cNvPr id="44" name="図 43"/>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118531" y="5819327"/>
            <a:ext cx="1136279" cy="1136279"/>
          </a:xfrm>
          <a:prstGeom prst="rect">
            <a:avLst/>
          </a:prstGeom>
        </p:spPr>
      </p:pic>
      <p:pic>
        <p:nvPicPr>
          <p:cNvPr id="46" name="図 45"/>
          <p:cNvPicPr>
            <a:picLocks noChangeAspect="1"/>
          </p:cNvPicPr>
          <p:nvPr/>
        </p:nvPicPr>
        <p:blipFill rotWithShape="1">
          <a:blip r:embed="rId10" cstate="print">
            <a:extLst>
              <a:ext uri="{28A0092B-C50C-407E-A947-70E740481C1C}">
                <a14:useLocalDpi xmlns:a14="http://schemas.microsoft.com/office/drawing/2010/main" val="0"/>
              </a:ext>
            </a:extLst>
          </a:blip>
          <a:srcRect l="27604" t="19307" r="10603" b="2564"/>
          <a:stretch/>
        </p:blipFill>
        <p:spPr>
          <a:xfrm rot="18485985">
            <a:off x="2812370" y="1215677"/>
            <a:ext cx="1045664" cy="991592"/>
          </a:xfrm>
          <a:prstGeom prst="ellipse">
            <a:avLst/>
          </a:prstGeom>
        </p:spPr>
      </p:pic>
      <p:pic>
        <p:nvPicPr>
          <p:cNvPr id="47" name="図 46"/>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541640" y="4841804"/>
            <a:ext cx="1136279" cy="1136279"/>
          </a:xfrm>
          <a:prstGeom prst="rect">
            <a:avLst/>
          </a:prstGeom>
        </p:spPr>
      </p:pic>
      <p:pic>
        <p:nvPicPr>
          <p:cNvPr id="48" name="図 47"/>
          <p:cNvPicPr>
            <a:picLocks noChangeAspect="1"/>
          </p:cNvPicPr>
          <p:nvPr/>
        </p:nvPicPr>
        <p:blipFill>
          <a:blip r:embed="rId8">
            <a:extLst>
              <a:ext uri="{BEBA8EAE-BF5A-486C-A8C5-ECC9F3942E4B}">
                <a14:imgProps xmlns:a14="http://schemas.microsoft.com/office/drawing/2010/main">
                  <a14:imgLayer r:embed="rId9">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967549" y="3795303"/>
            <a:ext cx="1136279" cy="1136279"/>
          </a:xfrm>
          <a:prstGeom prst="rect">
            <a:avLst/>
          </a:prstGeom>
        </p:spPr>
      </p:pic>
      <p:sp>
        <p:nvSpPr>
          <p:cNvPr id="39" name="楕円 38"/>
          <p:cNvSpPr/>
          <p:nvPr/>
        </p:nvSpPr>
        <p:spPr>
          <a:xfrm>
            <a:off x="2969515" y="4641426"/>
            <a:ext cx="655782" cy="476715"/>
          </a:xfrm>
          <a:prstGeom prst="ellips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9" name="楕円 48"/>
          <p:cNvSpPr/>
          <p:nvPr/>
        </p:nvSpPr>
        <p:spPr>
          <a:xfrm>
            <a:off x="3443747" y="5722060"/>
            <a:ext cx="2164014" cy="933490"/>
          </a:xfrm>
          <a:prstGeom prst="ellips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9" name="図 8"/>
          <p:cNvPicPr>
            <a:picLocks noChangeAspect="1"/>
          </p:cNvPicPr>
          <p:nvPr/>
        </p:nvPicPr>
        <p:blipFill rotWithShape="1">
          <a:blip r:embed="rId11" cstate="print">
            <a:extLst>
              <a:ext uri="{28A0092B-C50C-407E-A947-70E740481C1C}">
                <a14:useLocalDpi xmlns:a14="http://schemas.microsoft.com/office/drawing/2010/main" val="0"/>
              </a:ext>
            </a:extLst>
          </a:blip>
          <a:srcRect r="82173"/>
          <a:stretch/>
        </p:blipFill>
        <p:spPr>
          <a:xfrm>
            <a:off x="3594720" y="3417038"/>
            <a:ext cx="1948107" cy="3069737"/>
          </a:xfrm>
          <a:prstGeom prst="rect">
            <a:avLst/>
          </a:prstGeom>
        </p:spPr>
      </p:pic>
    </p:spTree>
    <p:extLst>
      <p:ext uri="{BB962C8B-B14F-4D97-AF65-F5344CB8AC3E}">
        <p14:creationId xmlns:p14="http://schemas.microsoft.com/office/powerpoint/2010/main" val="36664476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344</TotalTime>
  <Words>187</Words>
  <Application>Microsoft Office PowerPoint</Application>
  <PresentationFormat>ワイド画面</PresentationFormat>
  <Paragraphs>62</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游ゴシック</vt:lpstr>
      <vt:lpstr>Arial</vt:lpstr>
      <vt:lpstr>Arial Black</vt:lpstr>
      <vt:lpstr>Impact</vt:lpstr>
      <vt:lpstr>メイン イベント</vt:lpstr>
      <vt:lpstr>ベルトアクション トレジャー(仮)</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京祐</dc:creator>
  <cp:lastModifiedBy>Owner</cp:lastModifiedBy>
  <cp:revision>35</cp:revision>
  <dcterms:created xsi:type="dcterms:W3CDTF">2023-03-02T01:34:47Z</dcterms:created>
  <dcterms:modified xsi:type="dcterms:W3CDTF">2023-03-02T09:04:53Z</dcterms:modified>
</cp:coreProperties>
</file>