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kumimoji="1" lang="ja-JP"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AC9029FE-7146-49FA-BBF7-623FB3CC94A2}" type="slidenum">
              <a:rPr kumimoji="1" lang="ja-JP" altLang="en-US" smtClean="0"/>
              <a:t>‹#›</a:t>
            </a:fld>
            <a:endParaRPr kumimoji="1" lang="ja-JP"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5503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113975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322575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4991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2816787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780160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11749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ja-JP" altLang="en-US" smtClean="0"/>
              <a:t>マスター タイトルの書式設定</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526030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ja-JP" altLang="en-US" smtClean="0"/>
              <a:t>マスター タイトルの書式設定</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225868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144430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87997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ja-JP" altLang="en-US" smtClean="0"/>
              <a:t>マスター タイトルの書式設定</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2645542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Content Placeholder 3"/>
          <p:cNvSpPr>
            <a:spLocks noGrp="1"/>
          </p:cNvSpPr>
          <p:nvPr>
            <p:ph sz="quarter" idx="13"/>
          </p:nvPr>
        </p:nvSpPr>
        <p:spPr>
          <a:xfrm>
            <a:off x="685802" y="2861733"/>
            <a:ext cx="5088712" cy="2512852"/>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3" name="Content Placeholder 5"/>
          <p:cNvSpPr>
            <a:spLocks noGrp="1"/>
          </p:cNvSpPr>
          <p:nvPr>
            <p:ph sz="quarter" idx="14"/>
          </p:nvPr>
        </p:nvSpPr>
        <p:spPr>
          <a:xfrm>
            <a:off x="5993969" y="2861733"/>
            <a:ext cx="5088713" cy="2512852"/>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99742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2287194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97998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ja-JP" altLang="en-US" smtClean="0"/>
              <a:t>マスター タイトルの書式設定</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79148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4162658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95231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kumimoji="1"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5.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4.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microsoft.com/office/2007/relationships/hdphoto" Target="../media/hdphoto1.wdp"/><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ベルトアクション</a:t>
            </a:r>
            <a:r>
              <a:rPr kumimoji="1" lang="en-US" altLang="ja-JP" dirty="0" smtClean="0"/>
              <a:t/>
            </a:r>
            <a:br>
              <a:rPr kumimoji="1" lang="en-US" altLang="ja-JP" dirty="0" smtClean="0"/>
            </a:br>
            <a:r>
              <a:rPr kumimoji="1" lang="ja-JP" altLang="en-US" dirty="0" smtClean="0"/>
              <a:t>トレジャー</a:t>
            </a:r>
            <a:r>
              <a:rPr kumimoji="1" lang="en-US" altLang="ja-JP" dirty="0" smtClean="0"/>
              <a:t>(</a:t>
            </a:r>
            <a:r>
              <a:rPr kumimoji="1" lang="ja-JP" altLang="en-US" dirty="0" smtClean="0"/>
              <a:t>仮</a:t>
            </a:r>
            <a:r>
              <a:rPr kumimoji="1" lang="en-US" altLang="ja-JP" dirty="0" smtClean="0"/>
              <a:t>)</a:t>
            </a:r>
            <a:endParaRPr kumimoji="1" lang="ja-JP" altLang="en-US" dirty="0"/>
          </a:p>
        </p:txBody>
      </p:sp>
      <p:sp>
        <p:nvSpPr>
          <p:cNvPr id="3" name="サブタイトル 2"/>
          <p:cNvSpPr>
            <a:spLocks noGrp="1"/>
          </p:cNvSpPr>
          <p:nvPr>
            <p:ph type="subTitle" idx="1"/>
          </p:nvPr>
        </p:nvSpPr>
        <p:spPr>
          <a:xfrm rot="21420000">
            <a:off x="949194" y="3318597"/>
            <a:ext cx="9755187" cy="550333"/>
          </a:xfrm>
        </p:spPr>
        <p:txBody>
          <a:bodyPr/>
          <a:lstStyle/>
          <a:p>
            <a:r>
              <a:rPr kumimoji="1" lang="ja-JP" altLang="en-US" dirty="0" smtClean="0"/>
              <a:t>チーム高松</a:t>
            </a:r>
            <a:endParaRPr kumimoji="1" lang="en-US" altLang="ja-JP" dirty="0" smtClean="0"/>
          </a:p>
          <a:p>
            <a:r>
              <a:rPr lang="ja-JP" altLang="en-US" dirty="0" smtClean="0"/>
              <a:t>中田　小山　森本　池田　</a:t>
            </a:r>
            <a:endParaRPr kumimoji="1" lang="ja-JP" altLang="en-US" dirty="0"/>
          </a:p>
        </p:txBody>
      </p:sp>
    </p:spTree>
    <p:extLst>
      <p:ext uri="{BB962C8B-B14F-4D97-AF65-F5344CB8AC3E}">
        <p14:creationId xmlns:p14="http://schemas.microsoft.com/office/powerpoint/2010/main" val="1286393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rot="20979734">
            <a:off x="161009" y="436342"/>
            <a:ext cx="4551866" cy="461665"/>
          </a:xfrm>
          <a:prstGeom prst="rect">
            <a:avLst/>
          </a:prstGeom>
          <a:solidFill>
            <a:schemeClr val="tx2"/>
          </a:solidFill>
        </p:spPr>
        <p:txBody>
          <a:bodyPr wrap="square" rtlCol="0">
            <a:spAutoFit/>
          </a:bodyPr>
          <a:lstStyle/>
          <a:p>
            <a:r>
              <a:rPr lang="ja-JP" altLang="en-US" sz="2400" b="1" dirty="0" smtClean="0">
                <a:solidFill>
                  <a:srgbClr val="FF0000"/>
                </a:solidFill>
              </a:rPr>
              <a:t>謎解きベルトスクロールアクション</a:t>
            </a:r>
            <a:endParaRPr kumimoji="1" lang="ja-JP" altLang="en-US" sz="2400" b="1" dirty="0">
              <a:solidFill>
                <a:srgbClr val="FF0000"/>
              </a:solidFill>
            </a:endParaRPr>
          </a:p>
        </p:txBody>
      </p:sp>
      <p:sp>
        <p:nvSpPr>
          <p:cNvPr id="2" name="テキスト ボックス 1"/>
          <p:cNvSpPr txBox="1"/>
          <p:nvPr/>
        </p:nvSpPr>
        <p:spPr>
          <a:xfrm>
            <a:off x="643811" y="1247691"/>
            <a:ext cx="10282336" cy="646331"/>
          </a:xfrm>
          <a:prstGeom prst="rect">
            <a:avLst/>
          </a:prstGeom>
          <a:noFill/>
        </p:spPr>
        <p:txBody>
          <a:bodyPr wrap="square" rtlCol="0">
            <a:spAutoFit/>
          </a:bodyPr>
          <a:lstStyle/>
          <a:p>
            <a:r>
              <a:rPr kumimoji="1" lang="ja-JP" altLang="en-US" dirty="0" smtClean="0"/>
              <a:t>トレジャーハンターの主人公は借金を返すため仲間からの情報を頼りに宝が眠る遺跡にたどり着いた</a:t>
            </a:r>
            <a:endParaRPr kumimoji="1" lang="en-US" altLang="ja-JP" dirty="0" smtClean="0"/>
          </a:p>
          <a:p>
            <a:r>
              <a:rPr kumimoji="1" lang="ja-JP" altLang="en-US" dirty="0" smtClean="0"/>
              <a:t>果たして彼は数々の罠や謎を乗り越え、一獲千金をすることができるのか・・・</a:t>
            </a:r>
            <a:endParaRPr kumimoji="1" lang="ja-JP" altLang="en-US" dirty="0"/>
          </a:p>
        </p:txBody>
      </p:sp>
      <p:sp>
        <p:nvSpPr>
          <p:cNvPr id="4" name="正方形/長方形 3"/>
          <p:cNvSpPr/>
          <p:nvPr/>
        </p:nvSpPr>
        <p:spPr>
          <a:xfrm>
            <a:off x="643811" y="3161219"/>
            <a:ext cx="6096000" cy="1477328"/>
          </a:xfrm>
          <a:prstGeom prst="rect">
            <a:avLst/>
          </a:prstGeom>
        </p:spPr>
        <p:txBody>
          <a:bodyPr>
            <a:spAutoFit/>
          </a:bodyPr>
          <a:lstStyle/>
          <a:p>
            <a:pPr lvl="0"/>
            <a:r>
              <a:rPr lang="ja-JP" altLang="en-US" dirty="0" smtClean="0">
                <a:solidFill>
                  <a:prstClr val="black"/>
                </a:solidFill>
              </a:rPr>
              <a:t>遺跡を進む途中で謎解き要素が出てくる</a:t>
            </a:r>
            <a:endParaRPr lang="en-US" altLang="ja-JP" dirty="0" smtClean="0">
              <a:solidFill>
                <a:prstClr val="black"/>
              </a:solidFill>
            </a:endParaRPr>
          </a:p>
          <a:p>
            <a:pPr lvl="0"/>
            <a:r>
              <a:rPr lang="ja-JP" altLang="en-US" dirty="0" smtClean="0">
                <a:solidFill>
                  <a:prstClr val="black"/>
                </a:solidFill>
              </a:rPr>
              <a:t>プレイヤーはヒントやアイテムを集めて進まなければならない</a:t>
            </a:r>
            <a:endParaRPr lang="en-US" altLang="ja-JP" dirty="0" smtClean="0">
              <a:solidFill>
                <a:prstClr val="black"/>
              </a:solidFill>
            </a:endParaRPr>
          </a:p>
          <a:p>
            <a:pPr lvl="0"/>
            <a:endParaRPr lang="en-US" altLang="ja-JP" dirty="0">
              <a:solidFill>
                <a:prstClr val="black"/>
              </a:solidFill>
            </a:endParaRPr>
          </a:p>
          <a:p>
            <a:pPr lvl="0"/>
            <a:r>
              <a:rPr lang="ja-JP" altLang="en-US" dirty="0">
                <a:solidFill>
                  <a:prstClr val="black"/>
                </a:solidFill>
              </a:rPr>
              <a:t>最初は簡単な謎だが進むごと</a:t>
            </a:r>
            <a:r>
              <a:rPr lang="ja-JP" altLang="en-US" dirty="0" smtClean="0">
                <a:solidFill>
                  <a:prstClr val="black"/>
                </a:solidFill>
              </a:rPr>
              <a:t>にアイテムも増えて</a:t>
            </a:r>
            <a:endParaRPr lang="en-US" altLang="ja-JP" dirty="0" smtClean="0">
              <a:solidFill>
                <a:prstClr val="black"/>
              </a:solidFill>
            </a:endParaRPr>
          </a:p>
          <a:p>
            <a:pPr lvl="0"/>
            <a:r>
              <a:rPr lang="ja-JP" altLang="en-US" dirty="0" smtClean="0">
                <a:solidFill>
                  <a:prstClr val="black"/>
                </a:solidFill>
              </a:rPr>
              <a:t>謎が複雑</a:t>
            </a:r>
            <a:r>
              <a:rPr lang="ja-JP" altLang="en-US" dirty="0">
                <a:solidFill>
                  <a:prstClr val="black"/>
                </a:solidFill>
              </a:rPr>
              <a:t>になっていく</a:t>
            </a:r>
          </a:p>
        </p:txBody>
      </p:sp>
      <p:sp>
        <p:nvSpPr>
          <p:cNvPr id="6" name="正方形/長方形 5"/>
          <p:cNvSpPr/>
          <p:nvPr/>
        </p:nvSpPr>
        <p:spPr>
          <a:xfrm rot="20806692">
            <a:off x="304131" y="2370448"/>
            <a:ext cx="1939955" cy="461665"/>
          </a:xfrm>
          <a:prstGeom prst="rect">
            <a:avLst/>
          </a:prstGeom>
          <a:solidFill>
            <a:schemeClr val="tx2"/>
          </a:solidFill>
        </p:spPr>
        <p:txBody>
          <a:bodyPr wrap="none">
            <a:spAutoFit/>
          </a:bodyPr>
          <a:lstStyle/>
          <a:p>
            <a:pPr lvl="0"/>
            <a:r>
              <a:rPr lang="ja-JP" altLang="en-US" sz="2400" b="1" dirty="0">
                <a:solidFill>
                  <a:srgbClr val="FF0000"/>
                </a:solidFill>
              </a:rPr>
              <a:t>待ち受ける謎</a:t>
            </a:r>
          </a:p>
        </p:txBody>
      </p:sp>
      <p:sp>
        <p:nvSpPr>
          <p:cNvPr id="8" name="正方形/長方形 7"/>
          <p:cNvSpPr/>
          <p:nvPr/>
        </p:nvSpPr>
        <p:spPr>
          <a:xfrm rot="20806692">
            <a:off x="6890812" y="2345411"/>
            <a:ext cx="3150221" cy="461665"/>
          </a:xfrm>
          <a:prstGeom prst="rect">
            <a:avLst/>
          </a:prstGeom>
          <a:solidFill>
            <a:schemeClr val="tx2"/>
          </a:solidFill>
        </p:spPr>
        <p:txBody>
          <a:bodyPr wrap="none">
            <a:spAutoFit/>
          </a:bodyPr>
          <a:lstStyle/>
          <a:p>
            <a:pPr lvl="0"/>
            <a:r>
              <a:rPr lang="ja-JP" altLang="en-US" sz="2400" b="1" dirty="0" smtClean="0">
                <a:solidFill>
                  <a:srgbClr val="FF0000"/>
                </a:solidFill>
              </a:rPr>
              <a:t>プレイヤーのアクション</a:t>
            </a:r>
            <a:endParaRPr lang="ja-JP" altLang="en-US" sz="2400" b="1" dirty="0">
              <a:solidFill>
                <a:srgbClr val="FF0000"/>
              </a:solidFill>
            </a:endParaRPr>
          </a:p>
        </p:txBody>
      </p:sp>
      <p:sp>
        <p:nvSpPr>
          <p:cNvPr id="9" name="正方形/長方形 8"/>
          <p:cNvSpPr/>
          <p:nvPr/>
        </p:nvSpPr>
        <p:spPr>
          <a:xfrm>
            <a:off x="7364962" y="3258465"/>
            <a:ext cx="3766458" cy="923330"/>
          </a:xfrm>
          <a:prstGeom prst="rect">
            <a:avLst/>
          </a:prstGeom>
        </p:spPr>
        <p:txBody>
          <a:bodyPr wrap="square">
            <a:spAutoFit/>
          </a:bodyPr>
          <a:lstStyle/>
          <a:p>
            <a:pPr marL="285750" lvl="0" indent="-285750">
              <a:buFont typeface="Arial" panose="020B0604020202020204" pitchFamily="34" charset="0"/>
              <a:buChar char="•"/>
            </a:pPr>
            <a:r>
              <a:rPr lang="ja-JP" altLang="en-US" dirty="0" smtClean="0">
                <a:solidFill>
                  <a:prstClr val="black"/>
                </a:solidFill>
              </a:rPr>
              <a:t>移動</a:t>
            </a:r>
            <a:endParaRPr lang="en-US" altLang="ja-JP" dirty="0" smtClean="0">
              <a:solidFill>
                <a:prstClr val="black"/>
              </a:solidFill>
            </a:endParaRPr>
          </a:p>
          <a:p>
            <a:pPr marL="285750" lvl="0" indent="-285750">
              <a:buFont typeface="Arial" panose="020B0604020202020204" pitchFamily="34" charset="0"/>
              <a:buChar char="•"/>
            </a:pPr>
            <a:r>
              <a:rPr lang="ja-JP" altLang="en-US" dirty="0" smtClean="0">
                <a:solidFill>
                  <a:prstClr val="black"/>
                </a:solidFill>
              </a:rPr>
              <a:t>ジャンプ</a:t>
            </a:r>
            <a:endParaRPr lang="en-US" altLang="ja-JP" dirty="0" smtClean="0">
              <a:solidFill>
                <a:prstClr val="black"/>
              </a:solidFill>
            </a:endParaRPr>
          </a:p>
          <a:p>
            <a:pPr marL="285750" lvl="0" indent="-285750">
              <a:buFont typeface="Arial" panose="020B0604020202020204" pitchFamily="34" charset="0"/>
              <a:buChar char="•"/>
            </a:pPr>
            <a:r>
              <a:rPr lang="ja-JP" altLang="en-US" dirty="0" smtClean="0">
                <a:solidFill>
                  <a:prstClr val="black"/>
                </a:solidFill>
              </a:rPr>
              <a:t>アイテム使用</a:t>
            </a:r>
            <a:endParaRPr lang="en-US" altLang="ja-JP" dirty="0" smtClean="0">
              <a:solidFill>
                <a:prstClr val="black"/>
              </a:solidFill>
            </a:endParaRPr>
          </a:p>
        </p:txBody>
      </p:sp>
    </p:spTree>
    <p:extLst>
      <p:ext uri="{BB962C8B-B14F-4D97-AF65-F5344CB8AC3E}">
        <p14:creationId xmlns:p14="http://schemas.microsoft.com/office/powerpoint/2010/main" val="28324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0" y="0"/>
            <a:ext cx="12192000" cy="6858000"/>
            <a:chOff x="2519258" y="1516930"/>
            <a:chExt cx="6705614" cy="3768865"/>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9258" y="1628188"/>
              <a:ext cx="6705614" cy="3657607"/>
            </a:xfrm>
            <a:prstGeom prst="rect">
              <a:avLst/>
            </a:prstGeom>
          </p:spPr>
        </p:pic>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258" y="1516930"/>
              <a:ext cx="6705614" cy="3657607"/>
            </a:xfrm>
            <a:prstGeom prst="rect">
              <a:avLst/>
            </a:prstGeom>
          </p:spPr>
        </p:pic>
      </p:grpSp>
      <p:sp>
        <p:nvSpPr>
          <p:cNvPr id="22" name="テキスト ボックス 21"/>
          <p:cNvSpPr txBox="1"/>
          <p:nvPr/>
        </p:nvSpPr>
        <p:spPr>
          <a:xfrm>
            <a:off x="4594037" y="2424609"/>
            <a:ext cx="2511054" cy="830997"/>
          </a:xfrm>
          <a:prstGeom prst="rect">
            <a:avLst/>
          </a:prstGeom>
          <a:solidFill>
            <a:schemeClr val="accent2">
              <a:lumMod val="60000"/>
              <a:lumOff val="40000"/>
            </a:schemeClr>
          </a:solidFill>
        </p:spPr>
        <p:txBody>
          <a:bodyPr wrap="square" rtlCol="0">
            <a:spAutoFit/>
          </a:bodyPr>
          <a:lstStyle/>
          <a:p>
            <a:pPr algn="ctr"/>
            <a:r>
              <a:rPr lang="ja-JP" altLang="en-US" sz="2400" dirty="0" smtClean="0"/>
              <a:t>謎を解いて</a:t>
            </a:r>
            <a:endParaRPr lang="en-US" altLang="ja-JP" sz="2400" dirty="0" smtClean="0"/>
          </a:p>
          <a:p>
            <a:pPr algn="ctr"/>
            <a:r>
              <a:rPr lang="ja-JP" altLang="en-US" sz="2400" dirty="0" smtClean="0"/>
              <a:t>アイテムゲット</a:t>
            </a:r>
            <a:endParaRPr kumimoji="1" lang="en-US" altLang="ja-JP" sz="2400" dirty="0" smtClean="0"/>
          </a:p>
        </p:txBody>
      </p:sp>
      <p:graphicFrame>
        <p:nvGraphicFramePr>
          <p:cNvPr id="5" name="表 4"/>
          <p:cNvGraphicFramePr>
            <a:graphicFrameLocks noGrp="1"/>
          </p:cNvGraphicFramePr>
          <p:nvPr>
            <p:extLst>
              <p:ext uri="{D42A27DB-BD31-4B8C-83A1-F6EECF244321}">
                <p14:modId xmlns:p14="http://schemas.microsoft.com/office/powerpoint/2010/main" val="1888537188"/>
              </p:ext>
            </p:extLst>
          </p:nvPr>
        </p:nvGraphicFramePr>
        <p:xfrm>
          <a:off x="7723673" y="6216775"/>
          <a:ext cx="4320000" cy="540000"/>
        </p:xfrm>
        <a:graphic>
          <a:graphicData uri="http://schemas.openxmlformats.org/drawingml/2006/table">
            <a:tbl>
              <a:tblPr firstRow="1" bandRow="1">
                <a:tableStyleId>{F5AB1C69-6EDB-4FF4-983F-18BD219EF322}</a:tableStyleId>
              </a:tblPr>
              <a:tblGrid>
                <a:gridCol w="540000">
                  <a:extLst>
                    <a:ext uri="{9D8B030D-6E8A-4147-A177-3AD203B41FA5}">
                      <a16:colId xmlns:a16="http://schemas.microsoft.com/office/drawing/2014/main" val="203694447"/>
                    </a:ext>
                  </a:extLst>
                </a:gridCol>
                <a:gridCol w="540000">
                  <a:extLst>
                    <a:ext uri="{9D8B030D-6E8A-4147-A177-3AD203B41FA5}">
                      <a16:colId xmlns:a16="http://schemas.microsoft.com/office/drawing/2014/main" val="2308401425"/>
                    </a:ext>
                  </a:extLst>
                </a:gridCol>
                <a:gridCol w="540000">
                  <a:extLst>
                    <a:ext uri="{9D8B030D-6E8A-4147-A177-3AD203B41FA5}">
                      <a16:colId xmlns:a16="http://schemas.microsoft.com/office/drawing/2014/main" val="3703789071"/>
                    </a:ext>
                  </a:extLst>
                </a:gridCol>
                <a:gridCol w="540000">
                  <a:extLst>
                    <a:ext uri="{9D8B030D-6E8A-4147-A177-3AD203B41FA5}">
                      <a16:colId xmlns:a16="http://schemas.microsoft.com/office/drawing/2014/main" val="1194857771"/>
                    </a:ext>
                  </a:extLst>
                </a:gridCol>
                <a:gridCol w="540000">
                  <a:extLst>
                    <a:ext uri="{9D8B030D-6E8A-4147-A177-3AD203B41FA5}">
                      <a16:colId xmlns:a16="http://schemas.microsoft.com/office/drawing/2014/main" val="1746835053"/>
                    </a:ext>
                  </a:extLst>
                </a:gridCol>
                <a:gridCol w="540000">
                  <a:extLst>
                    <a:ext uri="{9D8B030D-6E8A-4147-A177-3AD203B41FA5}">
                      <a16:colId xmlns:a16="http://schemas.microsoft.com/office/drawing/2014/main" val="2127037907"/>
                    </a:ext>
                  </a:extLst>
                </a:gridCol>
                <a:gridCol w="540000">
                  <a:extLst>
                    <a:ext uri="{9D8B030D-6E8A-4147-A177-3AD203B41FA5}">
                      <a16:colId xmlns:a16="http://schemas.microsoft.com/office/drawing/2014/main" val="3900152535"/>
                    </a:ext>
                  </a:extLst>
                </a:gridCol>
                <a:gridCol w="540000">
                  <a:extLst>
                    <a:ext uri="{9D8B030D-6E8A-4147-A177-3AD203B41FA5}">
                      <a16:colId xmlns:a16="http://schemas.microsoft.com/office/drawing/2014/main" val="3008650514"/>
                    </a:ext>
                  </a:extLst>
                </a:gridCol>
              </a:tblGrid>
              <a:tr h="540000">
                <a:tc>
                  <a:txBody>
                    <a:bodyPr/>
                    <a:lstStyle/>
                    <a:p>
                      <a:pPr algn="ctr"/>
                      <a:endParaRPr kumimoji="1" lang="ja-JP" altLang="en-US" dirty="0"/>
                    </a:p>
                  </a:txBody>
                  <a:tcPr anchor="ctr"/>
                </a:tc>
                <a:tc>
                  <a:txBody>
                    <a:bodyPr/>
                    <a:lstStyle/>
                    <a:p>
                      <a:pPr algn="ctr"/>
                      <a:endParaRPr kumimoji="1" lang="ja-JP" altLang="en-US"/>
                    </a:p>
                  </a:txBody>
                  <a:tcPr anchor="ctr"/>
                </a:tc>
                <a:tc>
                  <a:txBody>
                    <a:bodyPr/>
                    <a:lstStyle/>
                    <a:p>
                      <a:pPr algn="ctr"/>
                      <a:endParaRPr kumimoji="1" lang="ja-JP" altLang="en-US" dirty="0"/>
                    </a:p>
                  </a:txBody>
                  <a:tcPr anchor="ctr"/>
                </a:tc>
                <a:tc>
                  <a:txBody>
                    <a:bodyPr/>
                    <a:lstStyle/>
                    <a:p>
                      <a:pPr algn="ctr"/>
                      <a:endParaRPr kumimoji="1" lang="ja-JP" altLang="en-US" dirty="0"/>
                    </a:p>
                  </a:txBody>
                  <a:tcPr anchor="ctr"/>
                </a:tc>
                <a:tc>
                  <a:txBody>
                    <a:bodyPr/>
                    <a:lstStyle/>
                    <a:p>
                      <a:pPr algn="ctr"/>
                      <a:endParaRPr kumimoji="1" lang="ja-JP" altLang="en-US"/>
                    </a:p>
                  </a:txBody>
                  <a:tcPr anchor="ctr"/>
                </a:tc>
                <a:tc>
                  <a:txBody>
                    <a:bodyPr/>
                    <a:lstStyle/>
                    <a:p>
                      <a:pPr algn="ctr"/>
                      <a:endParaRPr kumimoji="1" lang="ja-JP" altLang="en-US"/>
                    </a:p>
                  </a:txBody>
                  <a:tcPr anchor="ctr"/>
                </a:tc>
                <a:tc>
                  <a:txBody>
                    <a:bodyPr/>
                    <a:lstStyle/>
                    <a:p>
                      <a:pPr algn="ctr"/>
                      <a:endParaRPr kumimoji="1" lang="ja-JP" altLang="en-US" dirty="0"/>
                    </a:p>
                  </a:txBody>
                  <a:tcPr anchor="ctr"/>
                </a:tc>
                <a:tc>
                  <a:txBody>
                    <a:bodyPr/>
                    <a:lstStyle/>
                    <a:p>
                      <a:pPr algn="ctr"/>
                      <a:endParaRPr kumimoji="1" lang="ja-JP" altLang="en-US" dirty="0"/>
                    </a:p>
                  </a:txBody>
                  <a:tcPr anchor="ctr"/>
                </a:tc>
                <a:extLst>
                  <a:ext uri="{0D108BD9-81ED-4DB2-BD59-A6C34878D82A}">
                    <a16:rowId xmlns:a16="http://schemas.microsoft.com/office/drawing/2014/main" val="4245207407"/>
                  </a:ext>
                </a:extLst>
              </a:tr>
            </a:tbl>
          </a:graphicData>
        </a:graphic>
      </p:graphicFrame>
      <p:sp>
        <p:nvSpPr>
          <p:cNvPr id="7" name="テキスト ボックス 6"/>
          <p:cNvSpPr txBox="1"/>
          <p:nvPr/>
        </p:nvSpPr>
        <p:spPr>
          <a:xfrm>
            <a:off x="9116009" y="202450"/>
            <a:ext cx="2659224" cy="523220"/>
          </a:xfrm>
          <a:prstGeom prst="rect">
            <a:avLst/>
          </a:prstGeom>
          <a:noFill/>
        </p:spPr>
        <p:txBody>
          <a:bodyPr wrap="square" rtlCol="0">
            <a:spAutoFit/>
          </a:bodyPr>
          <a:lstStyle/>
          <a:p>
            <a:pPr algn="ctr"/>
            <a:r>
              <a:rPr kumimoji="1" lang="en-US" altLang="ja-JP" sz="2800" dirty="0" smtClean="0">
                <a:solidFill>
                  <a:schemeClr val="bg1"/>
                </a:solidFill>
                <a:latin typeface="Arial Black" panose="020B0A04020102020204" pitchFamily="34" charset="0"/>
              </a:rPr>
              <a:t>TIME</a:t>
            </a:r>
            <a:r>
              <a:rPr kumimoji="1" lang="ja-JP" altLang="en-US" sz="2800" dirty="0" smtClean="0">
                <a:solidFill>
                  <a:schemeClr val="bg1"/>
                </a:solidFill>
                <a:latin typeface="Arial Black" panose="020B0A04020102020204" pitchFamily="34" charset="0"/>
              </a:rPr>
              <a:t>　</a:t>
            </a:r>
            <a:r>
              <a:rPr lang="en-US" altLang="ja-JP" sz="2800" dirty="0" smtClean="0">
                <a:solidFill>
                  <a:schemeClr val="bg1"/>
                </a:solidFill>
                <a:latin typeface="Arial Black" panose="020B0A04020102020204" pitchFamily="34" charset="0"/>
              </a:rPr>
              <a:t>06:08</a:t>
            </a:r>
            <a:endParaRPr kumimoji="1" lang="ja-JP" altLang="en-US" sz="2800" dirty="0">
              <a:solidFill>
                <a:schemeClr val="bg1"/>
              </a:solidFill>
              <a:latin typeface="Arial Black" panose="020B0A04020102020204" pitchFamily="34" charset="0"/>
            </a:endParaRPr>
          </a:p>
        </p:txBody>
      </p:sp>
      <p:pic>
        <p:nvPicPr>
          <p:cNvPr id="8" name="図 7"/>
          <p:cNvPicPr>
            <a:picLocks noChangeAspect="1"/>
          </p:cNvPicPr>
          <p:nvPr/>
        </p:nvPicPr>
        <p:blipFill>
          <a:blip r:embed="rId4">
            <a:extLst>
              <a:ext uri="{BEBA8EAE-BF5A-486C-A8C5-ECC9F3942E4B}">
                <a14:imgProps xmlns:a14="http://schemas.microsoft.com/office/drawing/2010/main">
                  <a14:imgLayer r:embed="rId5">
                    <a14:imgEffect>
                      <a14:backgroundRemoval t="0" b="93750" l="6250" r="87500">
                        <a14:foregroundMark x1="25000" y1="18750" x2="25000" y2="18750"/>
                        <a14:foregroundMark x1="25000" y1="68750" x2="25000" y2="68750"/>
                        <a14:foregroundMark x1="68750" y1="68750" x2="68750" y2="68750"/>
                        <a14:foregroundMark x1="68750" y1="18750" x2="68750" y2="18750"/>
                      </a14:backgroundRemoval>
                    </a14:imgEffect>
                  </a14:imgLayer>
                </a14:imgProps>
              </a:ext>
              <a:ext uri="{28A0092B-C50C-407E-A947-70E740481C1C}">
                <a14:useLocalDpi xmlns:a14="http://schemas.microsoft.com/office/drawing/2010/main" val="0"/>
              </a:ext>
            </a:extLst>
          </a:blip>
          <a:stretch>
            <a:fillRect/>
          </a:stretch>
        </p:blipFill>
        <p:spPr>
          <a:xfrm>
            <a:off x="251973" y="4878047"/>
            <a:ext cx="1136279" cy="1136279"/>
          </a:xfrm>
          <a:prstGeom prst="rect">
            <a:avLst/>
          </a:prstGeom>
        </p:spPr>
      </p:pic>
      <p:pic>
        <p:nvPicPr>
          <p:cNvPr id="10" name="図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23673" y="6216775"/>
            <a:ext cx="540000" cy="540000"/>
          </a:xfrm>
          <a:prstGeom prst="rect">
            <a:avLst/>
          </a:prstGeom>
        </p:spPr>
      </p:pic>
      <p:pic>
        <p:nvPicPr>
          <p:cNvPr id="11" name="図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54299" y="6245831"/>
            <a:ext cx="467431" cy="481888"/>
          </a:xfrm>
          <a:prstGeom prst="rect">
            <a:avLst/>
          </a:prstGeom>
        </p:spPr>
      </p:pic>
      <p:grpSp>
        <p:nvGrpSpPr>
          <p:cNvPr id="23" name="グループ化 22"/>
          <p:cNvGrpSpPr/>
          <p:nvPr/>
        </p:nvGrpSpPr>
        <p:grpSpPr>
          <a:xfrm>
            <a:off x="41921" y="1561577"/>
            <a:ext cx="4266839" cy="1025233"/>
            <a:chOff x="1283742" y="1515015"/>
            <a:chExt cx="4266839" cy="1025233"/>
          </a:xfrm>
        </p:grpSpPr>
        <p:pic>
          <p:nvPicPr>
            <p:cNvPr id="12" name="図 11"/>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83742" y="1516070"/>
              <a:ext cx="712269" cy="1024178"/>
            </a:xfrm>
            <a:prstGeom prst="rect">
              <a:avLst/>
            </a:prstGeom>
          </p:spPr>
        </p:pic>
        <p:pic>
          <p:nvPicPr>
            <p:cNvPr id="13" name="図 12"/>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72384" y="1516070"/>
              <a:ext cx="712270" cy="1024178"/>
            </a:xfrm>
            <a:prstGeom prst="rect">
              <a:avLst/>
            </a:prstGeom>
          </p:spPr>
        </p:pic>
        <p:pic>
          <p:nvPicPr>
            <p:cNvPr id="14" name="図 13"/>
            <p:cNvPicPr>
              <a:picLocks noChangeAspect="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061027" y="1516070"/>
              <a:ext cx="712269" cy="1024178"/>
            </a:xfrm>
            <a:prstGeom prst="rect">
              <a:avLst/>
            </a:prstGeom>
          </p:spPr>
        </p:pic>
        <p:pic>
          <p:nvPicPr>
            <p:cNvPr id="15" name="図 14"/>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949669" y="1515015"/>
              <a:ext cx="712269" cy="1024177"/>
            </a:xfrm>
            <a:prstGeom prst="rect">
              <a:avLst/>
            </a:prstGeom>
          </p:spPr>
        </p:pic>
        <p:pic>
          <p:nvPicPr>
            <p:cNvPr id="17" name="図 16"/>
            <p:cNvPicPr>
              <a:picLocks noChangeAspect="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838312" y="1515015"/>
              <a:ext cx="712269" cy="1024177"/>
            </a:xfrm>
            <a:prstGeom prst="rect">
              <a:avLst/>
            </a:prstGeom>
          </p:spPr>
        </p:pic>
      </p:grpSp>
      <p:grpSp>
        <p:nvGrpSpPr>
          <p:cNvPr id="24" name="グループ化 23"/>
          <p:cNvGrpSpPr/>
          <p:nvPr/>
        </p:nvGrpSpPr>
        <p:grpSpPr>
          <a:xfrm>
            <a:off x="7723673" y="1561574"/>
            <a:ext cx="4264867" cy="1024180"/>
            <a:chOff x="5728925" y="1515012"/>
            <a:chExt cx="4264867" cy="1024180"/>
          </a:xfrm>
        </p:grpSpPr>
        <p:pic>
          <p:nvPicPr>
            <p:cNvPr id="16" name="図 15"/>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615596" y="1515014"/>
              <a:ext cx="712269" cy="1024177"/>
            </a:xfrm>
            <a:prstGeom prst="rect">
              <a:avLst/>
            </a:prstGeom>
          </p:spPr>
        </p:pic>
        <p:pic>
          <p:nvPicPr>
            <p:cNvPr id="18" name="図 17"/>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728925" y="1515015"/>
              <a:ext cx="712269" cy="1024177"/>
            </a:xfrm>
            <a:prstGeom prst="rect">
              <a:avLst/>
            </a:prstGeom>
          </p:spPr>
        </p:pic>
        <p:pic>
          <p:nvPicPr>
            <p:cNvPr id="19" name="図 18"/>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04239" y="1515014"/>
              <a:ext cx="712269" cy="1024177"/>
            </a:xfrm>
            <a:prstGeom prst="rect">
              <a:avLst/>
            </a:prstGeom>
          </p:spPr>
        </p:pic>
        <p:pic>
          <p:nvPicPr>
            <p:cNvPr id="20" name="図 19"/>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388772" y="1515013"/>
              <a:ext cx="712269" cy="1024177"/>
            </a:xfrm>
            <a:prstGeom prst="rect">
              <a:avLst/>
            </a:prstGeom>
          </p:spPr>
        </p:pic>
        <p:pic>
          <p:nvPicPr>
            <p:cNvPr id="21" name="図 20"/>
            <p:cNvPicPr>
              <a:picLocks noChangeAspect="1"/>
            </p:cNvPicPr>
            <p:nvPr/>
          </p:nvPicPr>
          <p:blipFill>
            <a:blip r:embed="rId1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81523" y="1515012"/>
              <a:ext cx="712269" cy="1024177"/>
            </a:xfrm>
            <a:prstGeom prst="rect">
              <a:avLst/>
            </a:prstGeom>
          </p:spPr>
        </p:pic>
      </p:grpSp>
      <p:pic>
        <p:nvPicPr>
          <p:cNvPr id="25" name="図 2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966263" y="3539166"/>
            <a:ext cx="1691128" cy="1268346"/>
          </a:xfrm>
          <a:prstGeom prst="rect">
            <a:avLst/>
          </a:prstGeom>
        </p:spPr>
      </p:pic>
      <p:pic>
        <p:nvPicPr>
          <p:cNvPr id="26" name="図 2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840392" y="6246275"/>
            <a:ext cx="446849" cy="445359"/>
          </a:xfrm>
          <a:prstGeom prst="rect">
            <a:avLst/>
          </a:prstGeom>
        </p:spPr>
      </p:pic>
      <p:sp>
        <p:nvSpPr>
          <p:cNvPr id="27" name="正方形/長方形 26"/>
          <p:cNvSpPr/>
          <p:nvPr/>
        </p:nvSpPr>
        <p:spPr>
          <a:xfrm>
            <a:off x="8775456" y="6198775"/>
            <a:ext cx="576719" cy="576000"/>
          </a:xfrm>
          <a:prstGeom prst="rect">
            <a:avLst/>
          </a:prstGeom>
          <a:noFill/>
          <a:ln w="57150">
            <a:solidFill>
              <a:srgbClr val="FF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4" name="グループ化 33"/>
          <p:cNvGrpSpPr/>
          <p:nvPr/>
        </p:nvGrpSpPr>
        <p:grpSpPr>
          <a:xfrm>
            <a:off x="251973" y="183749"/>
            <a:ext cx="2211309" cy="541921"/>
            <a:chOff x="251973" y="183749"/>
            <a:chExt cx="2879519" cy="597199"/>
          </a:xfrm>
        </p:grpSpPr>
        <p:pic>
          <p:nvPicPr>
            <p:cNvPr id="30" name="図 29"/>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flipH="1">
              <a:off x="251973" y="183749"/>
              <a:ext cx="678590" cy="578498"/>
            </a:xfrm>
            <a:prstGeom prst="rect">
              <a:avLst/>
            </a:prstGeom>
          </p:spPr>
        </p:pic>
        <p:pic>
          <p:nvPicPr>
            <p:cNvPr id="31" name="図 30"/>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flipH="1">
              <a:off x="985616" y="183749"/>
              <a:ext cx="678590" cy="578498"/>
            </a:xfrm>
            <a:prstGeom prst="rect">
              <a:avLst/>
            </a:prstGeom>
          </p:spPr>
        </p:pic>
        <p:pic>
          <p:nvPicPr>
            <p:cNvPr id="32" name="図 3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flipH="1">
              <a:off x="1719259" y="183749"/>
              <a:ext cx="678590" cy="578498"/>
            </a:xfrm>
            <a:prstGeom prst="rect">
              <a:avLst/>
            </a:prstGeom>
          </p:spPr>
        </p:pic>
        <p:pic>
          <p:nvPicPr>
            <p:cNvPr id="33" name="図 3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flipH="1">
              <a:off x="2452902" y="202450"/>
              <a:ext cx="678590" cy="578498"/>
            </a:xfrm>
            <a:prstGeom prst="rect">
              <a:avLst/>
            </a:prstGeom>
          </p:spPr>
        </p:pic>
      </p:grpSp>
      <p:sp>
        <p:nvSpPr>
          <p:cNvPr id="28" name="テキスト ボックス 27"/>
          <p:cNvSpPr txBox="1"/>
          <p:nvPr/>
        </p:nvSpPr>
        <p:spPr>
          <a:xfrm>
            <a:off x="6120881" y="278555"/>
            <a:ext cx="2995128" cy="461665"/>
          </a:xfrm>
          <a:prstGeom prst="rect">
            <a:avLst/>
          </a:prstGeom>
          <a:solidFill>
            <a:schemeClr val="accent2">
              <a:lumMod val="60000"/>
              <a:lumOff val="40000"/>
            </a:schemeClr>
          </a:solidFill>
        </p:spPr>
        <p:txBody>
          <a:bodyPr wrap="square" rtlCol="0">
            <a:spAutoFit/>
          </a:bodyPr>
          <a:lstStyle/>
          <a:p>
            <a:pPr algn="ctr"/>
            <a:r>
              <a:rPr kumimoji="1" lang="ja-JP" altLang="en-US" sz="2400" dirty="0" smtClean="0"/>
              <a:t>クリアタイムを競う</a:t>
            </a:r>
            <a:endParaRPr kumimoji="1" lang="ja-JP" altLang="en-US" sz="2400" dirty="0"/>
          </a:p>
        </p:txBody>
      </p:sp>
      <p:sp>
        <p:nvSpPr>
          <p:cNvPr id="35" name="テキスト ボックス 34"/>
          <p:cNvSpPr txBox="1"/>
          <p:nvPr/>
        </p:nvSpPr>
        <p:spPr>
          <a:xfrm>
            <a:off x="1075929" y="3132585"/>
            <a:ext cx="1781879" cy="830997"/>
          </a:xfrm>
          <a:prstGeom prst="rect">
            <a:avLst/>
          </a:prstGeom>
          <a:solidFill>
            <a:schemeClr val="accent2">
              <a:lumMod val="60000"/>
              <a:lumOff val="40000"/>
            </a:schemeClr>
          </a:solidFill>
        </p:spPr>
        <p:txBody>
          <a:bodyPr wrap="square" rtlCol="0">
            <a:spAutoFit/>
          </a:bodyPr>
          <a:lstStyle/>
          <a:p>
            <a:pPr algn="ctr"/>
            <a:r>
              <a:rPr lang="ja-JP" altLang="en-US" sz="2400" dirty="0" smtClean="0"/>
              <a:t>プレイヤー</a:t>
            </a:r>
            <a:r>
              <a:rPr lang="en-US" altLang="ja-JP" sz="2400" dirty="0" smtClean="0"/>
              <a:t>(</a:t>
            </a:r>
            <a:r>
              <a:rPr lang="ja-JP" altLang="en-US" sz="2400" dirty="0" smtClean="0"/>
              <a:t>仮</a:t>
            </a:r>
            <a:r>
              <a:rPr lang="en-US" altLang="ja-JP" sz="2400" dirty="0" smtClean="0"/>
              <a:t>)</a:t>
            </a:r>
            <a:endParaRPr kumimoji="1" lang="en-US" altLang="ja-JP" sz="2400" dirty="0" smtClean="0"/>
          </a:p>
        </p:txBody>
      </p:sp>
      <p:pic>
        <p:nvPicPr>
          <p:cNvPr id="9" name="図 8"/>
          <p:cNvPicPr>
            <a:picLocks noChangeAspect="1"/>
          </p:cNvPicPr>
          <p:nvPr/>
        </p:nvPicPr>
        <p:blipFill rotWithShape="1">
          <a:blip r:embed="rId21" cstate="print">
            <a:extLst>
              <a:ext uri="{28A0092B-C50C-407E-A947-70E740481C1C}">
                <a14:useLocalDpi xmlns:a14="http://schemas.microsoft.com/office/drawing/2010/main" val="0"/>
              </a:ext>
            </a:extLst>
          </a:blip>
          <a:srcRect r="82173"/>
          <a:stretch/>
        </p:blipFill>
        <p:spPr>
          <a:xfrm>
            <a:off x="2175340" y="2832621"/>
            <a:ext cx="1948107" cy="3069737"/>
          </a:xfrm>
          <a:prstGeom prst="rect">
            <a:avLst/>
          </a:prstGeom>
        </p:spPr>
      </p:pic>
      <p:sp>
        <p:nvSpPr>
          <p:cNvPr id="36" name="テキスト ボックス 35"/>
          <p:cNvSpPr txBox="1"/>
          <p:nvPr/>
        </p:nvSpPr>
        <p:spPr>
          <a:xfrm>
            <a:off x="8697060" y="3529376"/>
            <a:ext cx="3028391" cy="830997"/>
          </a:xfrm>
          <a:prstGeom prst="rect">
            <a:avLst/>
          </a:prstGeom>
          <a:solidFill>
            <a:schemeClr val="accent2">
              <a:lumMod val="60000"/>
              <a:lumOff val="40000"/>
            </a:schemeClr>
          </a:solidFill>
        </p:spPr>
        <p:txBody>
          <a:bodyPr wrap="square" rtlCol="0">
            <a:spAutoFit/>
          </a:bodyPr>
          <a:lstStyle/>
          <a:p>
            <a:pPr algn="ctr"/>
            <a:r>
              <a:rPr lang="ja-JP" altLang="en-US" sz="2400" dirty="0"/>
              <a:t>トラップ</a:t>
            </a:r>
            <a:r>
              <a:rPr lang="ja-JP" altLang="en-US" sz="2400" dirty="0" smtClean="0"/>
              <a:t>に当たると</a:t>
            </a:r>
            <a:endParaRPr lang="en-US" altLang="ja-JP" sz="2400" dirty="0" smtClean="0"/>
          </a:p>
          <a:p>
            <a:pPr algn="ctr"/>
            <a:r>
              <a:rPr lang="ja-JP" altLang="en-US" sz="2400" dirty="0" smtClean="0"/>
              <a:t>ダメージ</a:t>
            </a:r>
            <a:endParaRPr kumimoji="1" lang="en-US" altLang="ja-JP" sz="2400" dirty="0" smtClean="0"/>
          </a:p>
        </p:txBody>
      </p:sp>
      <p:pic>
        <p:nvPicPr>
          <p:cNvPr id="29" name="図 28"/>
          <p:cNvPicPr>
            <a:picLocks noChangeAspect="1"/>
          </p:cNvPicPr>
          <p:nvPr/>
        </p:nvPicPr>
        <p:blipFill rotWithShape="1">
          <a:blip r:embed="rId22" cstate="print">
            <a:extLst>
              <a:ext uri="{28A0092B-C50C-407E-A947-70E740481C1C}">
                <a14:useLocalDpi xmlns:a14="http://schemas.microsoft.com/office/drawing/2010/main" val="0"/>
              </a:ext>
            </a:extLst>
          </a:blip>
          <a:srcRect l="27604" t="19307" r="10603" b="2564"/>
          <a:stretch/>
        </p:blipFill>
        <p:spPr>
          <a:xfrm rot="2091790">
            <a:off x="9233184" y="3988491"/>
            <a:ext cx="2076176" cy="1968814"/>
          </a:xfrm>
          <a:prstGeom prst="ellipse">
            <a:avLst/>
          </a:prstGeom>
        </p:spPr>
      </p:pic>
      <p:sp>
        <p:nvSpPr>
          <p:cNvPr id="38" name="テキスト ボックス 37"/>
          <p:cNvSpPr txBox="1"/>
          <p:nvPr/>
        </p:nvSpPr>
        <p:spPr>
          <a:xfrm>
            <a:off x="2639132" y="183749"/>
            <a:ext cx="2968629" cy="830997"/>
          </a:xfrm>
          <a:prstGeom prst="rect">
            <a:avLst/>
          </a:prstGeom>
          <a:solidFill>
            <a:schemeClr val="accent2">
              <a:lumMod val="60000"/>
              <a:lumOff val="40000"/>
            </a:schemeClr>
          </a:solidFill>
        </p:spPr>
        <p:txBody>
          <a:bodyPr wrap="square" rtlCol="0">
            <a:spAutoFit/>
          </a:bodyPr>
          <a:lstStyle/>
          <a:p>
            <a:pPr algn="ctr"/>
            <a:r>
              <a:rPr lang="ja-JP" altLang="en-US" sz="2400" dirty="0"/>
              <a:t>ライフ</a:t>
            </a:r>
            <a:r>
              <a:rPr lang="ja-JP" altLang="en-US" sz="2400" dirty="0" smtClean="0"/>
              <a:t>がなくなるとゲームオーバー</a:t>
            </a:r>
            <a:endParaRPr kumimoji="1" lang="en-US" altLang="ja-JP" sz="2400" dirty="0" smtClean="0"/>
          </a:p>
        </p:txBody>
      </p:sp>
      <p:sp>
        <p:nvSpPr>
          <p:cNvPr id="41" name="テキスト ボックス 40"/>
          <p:cNvSpPr txBox="1"/>
          <p:nvPr/>
        </p:nvSpPr>
        <p:spPr>
          <a:xfrm>
            <a:off x="5728229" y="5251356"/>
            <a:ext cx="3238249" cy="830997"/>
          </a:xfrm>
          <a:prstGeom prst="rect">
            <a:avLst/>
          </a:prstGeom>
          <a:solidFill>
            <a:schemeClr val="accent2">
              <a:lumMod val="60000"/>
              <a:lumOff val="40000"/>
            </a:schemeClr>
          </a:solidFill>
        </p:spPr>
        <p:txBody>
          <a:bodyPr wrap="square" rtlCol="0">
            <a:spAutoFit/>
          </a:bodyPr>
          <a:lstStyle/>
          <a:p>
            <a:pPr algn="ctr"/>
            <a:r>
              <a:rPr lang="ja-JP" altLang="en-US" sz="2400" dirty="0"/>
              <a:t>手に</a:t>
            </a:r>
            <a:r>
              <a:rPr lang="ja-JP" altLang="en-US" sz="2400" dirty="0" smtClean="0"/>
              <a:t>入れたアイテム</a:t>
            </a:r>
            <a:endParaRPr lang="en-US" altLang="ja-JP" sz="2400" dirty="0" smtClean="0"/>
          </a:p>
          <a:p>
            <a:pPr algn="ctr"/>
            <a:r>
              <a:rPr kumimoji="1" lang="ja-JP" altLang="en-US" sz="2400" dirty="0" smtClean="0"/>
              <a:t>謎解き等で使う</a:t>
            </a:r>
            <a:endParaRPr kumimoji="1" lang="en-US" altLang="ja-JP" sz="2400" dirty="0" smtClean="0"/>
          </a:p>
        </p:txBody>
      </p:sp>
    </p:spTree>
    <p:extLst>
      <p:ext uri="{BB962C8B-B14F-4D97-AF65-F5344CB8AC3E}">
        <p14:creationId xmlns:p14="http://schemas.microsoft.com/office/powerpoint/2010/main" val="22406247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メイン イベント">
  <a:themeElements>
    <a:clrScheme name="メイン イベント">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メイン イベント">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メイン イベント">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TM04033927[[fn=メイン イベント]]</Template>
  <TotalTime>255</TotalTime>
  <Words>129</Words>
  <Application>Microsoft Office PowerPoint</Application>
  <PresentationFormat>ワイド画面</PresentationFormat>
  <Paragraphs>26</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ＭＳ Ｐゴシック</vt:lpstr>
      <vt:lpstr>Arial</vt:lpstr>
      <vt:lpstr>Arial Black</vt:lpstr>
      <vt:lpstr>Impact</vt:lpstr>
      <vt:lpstr>メイン イベント</vt:lpstr>
      <vt:lpstr>ベルトアクション トレジャー(仮)</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京祐</dc:creator>
  <cp:lastModifiedBy>京祐</cp:lastModifiedBy>
  <cp:revision>25</cp:revision>
  <dcterms:created xsi:type="dcterms:W3CDTF">2023-03-02T01:34:47Z</dcterms:created>
  <dcterms:modified xsi:type="dcterms:W3CDTF">2023-03-02T05:54:50Z</dcterms:modified>
</cp:coreProperties>
</file>