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handoutMasterIdLst>
    <p:handoutMasterId r:id="rId22"/>
  </p:handoutMasterIdLst>
  <p:sldIdLst>
    <p:sldId id="388" r:id="rId2"/>
    <p:sldId id="389" r:id="rId3"/>
    <p:sldId id="372" r:id="rId4"/>
    <p:sldId id="382" r:id="rId5"/>
    <p:sldId id="383" r:id="rId6"/>
    <p:sldId id="384" r:id="rId7"/>
    <p:sldId id="385" r:id="rId8"/>
    <p:sldId id="406" r:id="rId9"/>
    <p:sldId id="320" r:id="rId10"/>
    <p:sldId id="340" r:id="rId11"/>
    <p:sldId id="393" r:id="rId12"/>
    <p:sldId id="397" r:id="rId13"/>
    <p:sldId id="396" r:id="rId14"/>
    <p:sldId id="391" r:id="rId15"/>
    <p:sldId id="394" r:id="rId16"/>
    <p:sldId id="398" r:id="rId17"/>
    <p:sldId id="399" r:id="rId18"/>
    <p:sldId id="395" r:id="rId19"/>
    <p:sldId id="411" r:id="rId20"/>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CC"/>
    <a:srgbClr val="663300"/>
    <a:srgbClr val="CC9900"/>
    <a:srgbClr val="FF99FF"/>
    <a:srgbClr val="00FFFF"/>
    <a:srgbClr val="FF00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10" autoAdjust="0"/>
    <p:restoredTop sz="61930" autoAdjust="0"/>
  </p:normalViewPr>
  <p:slideViewPr>
    <p:cSldViewPr>
      <p:cViewPr varScale="1">
        <p:scale>
          <a:sx n="67" d="100"/>
          <a:sy n="67" d="100"/>
        </p:scale>
        <p:origin x="20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945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946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946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55B3E48-3603-4B11-ABC0-A45135C6D6B5}" type="slidenum">
              <a:rPr lang="en-US" altLang="en-US"/>
              <a:pPr>
                <a:defRPr/>
              </a:pPr>
              <a:t>‹#›</a:t>
            </a:fld>
            <a:endParaRPr lang="en-US" altLang="en-US"/>
          </a:p>
        </p:txBody>
      </p:sp>
    </p:spTree>
    <p:extLst>
      <p:ext uri="{BB962C8B-B14F-4D97-AF65-F5344CB8AC3E}">
        <p14:creationId xmlns:p14="http://schemas.microsoft.com/office/powerpoint/2010/main" val="166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vl1pPr>
          </a:lstStyle>
          <a:p>
            <a:pPr>
              <a:defRPr/>
            </a:pPr>
            <a:fld id="{37CDD4DD-0F86-493E-AD57-3B7E89B99F2A}" type="datetimeFigureOut">
              <a:rPr lang="en-US"/>
              <a:pPr>
                <a:defRPr/>
              </a:pPr>
              <a:t>6/2/20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251F69-D878-44FC-B9DB-B70DC96804E0}" type="slidenum">
              <a:rPr lang="en-US" altLang="en-US"/>
              <a:pPr>
                <a:defRPr/>
              </a:pPr>
              <a:t>‹#›</a:t>
            </a:fld>
            <a:endParaRPr lang="en-US" altLang="en-US"/>
          </a:p>
        </p:txBody>
      </p:sp>
    </p:spTree>
    <p:extLst>
      <p:ext uri="{BB962C8B-B14F-4D97-AF65-F5344CB8AC3E}">
        <p14:creationId xmlns:p14="http://schemas.microsoft.com/office/powerpoint/2010/main" val="3213326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Tell students that they will be applying the genetic terms they reviewed previously to some of the </a:t>
            </a:r>
            <a:r>
              <a:rPr lang="en-US" altLang="en-US" i="1"/>
              <a:t>Harry Potter </a:t>
            </a:r>
            <a:r>
              <a:rPr lang="en-US" altLang="en-US"/>
              <a:t>characters. If possible, display the </a:t>
            </a:r>
            <a:r>
              <a:rPr lang="en-US" altLang="en-US" u="sng"/>
              <a:t>Basic Genetic Terms Worksheet for Teachers</a:t>
            </a:r>
            <a:r>
              <a:rPr lang="en-US" altLang="en-US"/>
              <a:t> for students to refer to as needed during the lesson.</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ACCE0E-5449-439A-9C30-8C13DF358914}" type="slidenum">
              <a:rPr lang="en-US" altLang="en-US" smtClean="0">
                <a:latin typeface="Times New Roman" panose="02020603050405020304" pitchFamily="18" charset="0"/>
              </a:rPr>
              <a:pPr>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176985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Introduce the Punnett Square to students as a graphic way to evaluate probability and possibility of genotypes of parents and children. If appropriate, provide an introduction using the suggested web sites in the </a:t>
            </a:r>
            <a:r>
              <a:rPr lang="en-US" altLang="en-US" u="sng"/>
              <a:t>Background Information</a:t>
            </a:r>
            <a:r>
              <a:rPr lang="en-US" altLang="en-US"/>
              <a:t> section of the lesson plan web site.</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B4EAD6-F0EA-41D5-91EA-215A68421C26}" type="slidenum">
              <a:rPr lang="en-US" altLang="en-US" smtClean="0">
                <a:latin typeface="Times New Roman" panose="02020603050405020304" pitchFamily="18" charset="0"/>
              </a:rPr>
              <a:pPr>
                <a:spcBef>
                  <a:spcPct val="0"/>
                </a:spcBef>
              </a:pPr>
              <a:t>10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09196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Review the terms, homozygous and heterozygous, from </a:t>
            </a:r>
            <a:r>
              <a:rPr lang="en-US" altLang="en-US" u="sng"/>
              <a:t>Basic Genetic Terms for Teachers</a:t>
            </a:r>
            <a:r>
              <a:rPr lang="en-US" altLang="en-US"/>
              <a:t> on display. Ask students to determine the genotypes of parents with freckles using the earlier example used in the class. Guide students to justify their answers.</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C0E818-65F9-4A32-9899-1425DDB53857}" type="slidenum">
              <a:rPr lang="en-US" altLang="en-US" smtClean="0">
                <a:latin typeface="Times New Roman" panose="02020603050405020304" pitchFamily="18" charset="0"/>
              </a:rPr>
              <a:pPr>
                <a:spcBef>
                  <a:spcPct val="0"/>
                </a:spcBef>
              </a:pPr>
              <a:t>11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52943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Clarify the answers and justification for them. Model how the word “homozygous” is used to solve the parents’ genotypes for freckles.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CE3364-27EC-4200-8728-7B122404E377}" type="slidenum">
              <a:rPr lang="en-US" altLang="en-US" smtClean="0">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86458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Demonstrate how both parents’ genotypes are placed on the square before determining their children’s possible genotypes.</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C6060-D97E-45DC-8E5A-E5A11751B8D2}" type="slidenum">
              <a:rPr lang="en-US" altLang="en-US" smtClean="0">
                <a:latin typeface="Times New Roman" panose="02020603050405020304" pitchFamily="18" charset="0"/>
              </a:rPr>
              <a:pPr>
                <a:spcBef>
                  <a:spcPct val="0"/>
                </a:spcBef>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2587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Allow students to explore how the Punnett Square helps determine the children’s possible genotype(s) and their probability.</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141538-413F-4B88-A808-285CA105A414}" type="slidenum">
              <a:rPr lang="en-US" altLang="en-US" smtClean="0">
                <a:latin typeface="Times New Roman" panose="02020603050405020304" pitchFamily="18" charset="0"/>
              </a:rPr>
              <a:pPr>
                <a:spcBef>
                  <a:spcPct val="0"/>
                </a:spcBef>
              </a:pPr>
              <a:t>14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9160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Conduct a brief question-and-answer session with the slides 16-19. Coach students in using their knowledge to solve the question step by step.</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B87F90-3C25-42EE-BFA8-1362844FB453}" type="slidenum">
              <a:rPr lang="en-US" altLang="en-US" smtClean="0">
                <a:latin typeface="Times New Roman" panose="02020603050405020304" pitchFamily="18" charset="0"/>
              </a:rPr>
              <a:pPr>
                <a:spcBef>
                  <a:spcPct val="0"/>
                </a:spcBef>
              </a:pPr>
              <a:t>15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428849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Assess students’ understanding of how to use the Punnett Square and how they apply genetic terms and concepts through discussion. And help students work through any misconceptions along the way.</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6F721D-0CA2-4594-B928-EE8EACACBAE0}" type="slidenum">
              <a:rPr lang="en-US" altLang="en-US" smtClean="0">
                <a:latin typeface="Times New Roman" panose="02020603050405020304" pitchFamily="18" charset="0"/>
              </a:rPr>
              <a:pPr>
                <a:spcBef>
                  <a:spcPct val="0"/>
                </a:spcBef>
              </a:pPr>
              <a:t>16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852519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Ask or help students interpret the Punnett Square information into a probability/chance in percentages.</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745B4-3A82-4F37-9698-08A929044394}" type="slidenum">
              <a:rPr lang="en-US" altLang="en-US" smtClean="0">
                <a:latin typeface="Times New Roman" panose="02020603050405020304" pitchFamily="18" charset="0"/>
              </a:rPr>
              <a:pPr>
                <a:spcBef>
                  <a:spcPct val="0"/>
                </a:spcBef>
              </a:pPr>
              <a:t>18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19106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Display this </a:t>
            </a:r>
            <a:r>
              <a:rPr lang="en-US" altLang="en-US" u="sng"/>
              <a:t>Human Mendelian Trait Examples</a:t>
            </a:r>
            <a:r>
              <a:rPr lang="en-US" altLang="en-US"/>
              <a:t> chart and distribute the </a:t>
            </a:r>
            <a:r>
              <a:rPr lang="en-US" altLang="en-US" u="sng"/>
              <a:t>Human Mendelian Traits</a:t>
            </a:r>
            <a:r>
              <a:rPr lang="en-US" altLang="en-US"/>
              <a:t> worksheet. Allow students to work in pairs and have student pairs share their findings. </a:t>
            </a:r>
          </a:p>
          <a:p>
            <a:pPr eaLnBrk="1" hangingPunct="1">
              <a:spcBef>
                <a:spcPct val="0"/>
              </a:spcBef>
            </a:pPr>
            <a:endParaRPr lang="en-US" altLang="en-US"/>
          </a:p>
          <a:p>
            <a:pPr eaLnBrk="1" hangingPunct="1">
              <a:spcBef>
                <a:spcPct val="0"/>
              </a:spcBef>
            </a:pPr>
            <a:r>
              <a:rPr lang="en-US" altLang="en-US"/>
              <a:t>Collect the completed worksheet to evaluate students’ understanding of the concepts covered during the lesson.</a:t>
            </a:r>
          </a:p>
          <a:p>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017352-8753-4E78-B025-4932F4D79CF1}" type="slidenum">
              <a:rPr lang="en-US" altLang="en-US" sz="1200" smtClean="0"/>
              <a:pPr/>
              <a:t>19</a:t>
            </a:fld>
            <a:endParaRPr lang="en-US" altLang="en-US" sz="1200"/>
          </a:p>
        </p:txBody>
      </p:sp>
    </p:spTree>
    <p:extLst>
      <p:ext uri="{BB962C8B-B14F-4D97-AF65-F5344CB8AC3E}">
        <p14:creationId xmlns:p14="http://schemas.microsoft.com/office/powerpoint/2010/main" val="330084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Read aloud these excerpts as examples of possible genetic traits described in the series. </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EFBB3D-30D0-4444-8401-5A4761C27850}" type="slidenum">
              <a:rPr lang="en-US" altLang="en-US" smtClean="0">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430394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Review the definition of phenotype from the </a:t>
            </a:r>
            <a:r>
              <a:rPr lang="en-US" altLang="en-US" u="sng"/>
              <a:t>Basic Genetic Terms for Teachers</a:t>
            </a:r>
            <a:r>
              <a:rPr lang="en-US" altLang="en-US"/>
              <a:t> sheet on display, and have students identify some of the phenotypes, observable traits, described in the excerpts on slide 3.</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25B9BA-DDE6-46D3-8E9A-E39C4B5541CD}" type="slidenum">
              <a:rPr lang="en-US" altLang="en-US" smtClean="0">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4385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Let students know that they will be exploring the phenotypes and genotypes of these four physical traits.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E0BBDD-E027-444D-A44E-CA21AF249B83}" type="slidenum">
              <a:rPr lang="en-US" altLang="en-US" smtClean="0">
                <a:latin typeface="Times New Roman" panose="02020603050405020304" pitchFamily="18" charset="0"/>
              </a:rPr>
              <a:pPr>
                <a:spcBef>
                  <a:spcPct val="0"/>
                </a:spcBef>
              </a:pPr>
              <a:t>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51996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Remind students about the terms phenotypes and genotypes, and help students understand that a genotype contains the allele pair containing genetic codes that results in a phenotype.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BA7BDB-26F2-4007-8821-802821C02C78}" type="slidenum">
              <a:rPr lang="en-US" altLang="en-US" smtClean="0">
                <a:latin typeface="Times New Roman" panose="02020603050405020304" pitchFamily="18" charset="0"/>
              </a:rPr>
              <a:pPr>
                <a:spcBef>
                  <a:spcPct val="0"/>
                </a:spcBef>
              </a:pPr>
              <a:t>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10633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Model how to identify phenotypes and genotypes for a genetic trait using freckles as an example. Discuss and help students understand that genotypes are often represented by a letter from a trait, and that an upper-case letter connotes a dominant trait and a lower-case for a recessive trait.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524E5B-B5C3-4002-8641-DEFEAB12DDC3}" type="slidenum">
              <a:rPr lang="en-US" altLang="en-US" smtClean="0">
                <a:latin typeface="Times New Roman" panose="02020603050405020304" pitchFamily="18" charset="0"/>
              </a:rPr>
              <a:pPr>
                <a:spcBef>
                  <a:spcPct val="0"/>
                </a:spcBef>
              </a:pPr>
              <a:t>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3100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Demonstrate how a genotype consists of two letters that represent the two or pair of alleles inherited from two parents. And apply the definitions of the terms, dominant and recessive from </a:t>
            </a:r>
            <a:r>
              <a:rPr lang="en-US" altLang="en-US" u="sng"/>
              <a:t>Basic Genetic Terms for Teachers</a:t>
            </a:r>
            <a:r>
              <a:rPr lang="en-US" altLang="en-US"/>
              <a:t>, to the gene responsible for freckles—when a gene has an allele pair with one dominant and the other recessive traits, the dominant trait overrides recessive one.</a:t>
            </a:r>
          </a:p>
          <a:p>
            <a:pPr eaLnBrk="1" hangingPunct="1">
              <a:spcBef>
                <a:spcPct val="0"/>
              </a:spcBef>
            </a:pPr>
            <a:endParaRPr lang="en-US" altLang="en-US"/>
          </a:p>
          <a:p>
            <a:pPr eaLnBrk="1" hangingPunct="1">
              <a:spcBef>
                <a:spcPct val="0"/>
              </a:spcBef>
            </a:pPr>
            <a:r>
              <a:rPr lang="en-US" altLang="en-US"/>
              <a:t>You can also reintroduce the term, heterozygous which applies to an allele pair with two different forms of the gene.</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9A47CB-59B3-4CB1-A1C5-724552AFB142}" type="slidenum">
              <a:rPr lang="en-US" altLang="en-US" smtClean="0">
                <a:latin typeface="Times New Roman" panose="02020603050405020304" pitchFamily="18" charset="0"/>
              </a:rPr>
              <a:pPr>
                <a:spcBef>
                  <a:spcPct val="0"/>
                </a:spcBef>
              </a:pPr>
              <a:t>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7591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Have students think aloud about what the possible allele letters are for red hair color that is recessive to the brown color. Ask students how they would respond to the question in identifying possible genotypes and their corresponding phenotypes for this example.  </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8529DE-CEEF-4817-8D12-3874668CF3B9}" type="slidenum">
              <a:rPr lang="en-US" altLang="en-US" smtClean="0">
                <a:latin typeface="Times New Roman" panose="02020603050405020304" pitchFamily="18" charset="0"/>
              </a:rPr>
              <a:pPr>
                <a:spcBef>
                  <a:spcPct val="0"/>
                </a:spcBef>
              </a:pPr>
              <a:t>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7516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Provide the answer for the question.</a:t>
            </a:r>
          </a:p>
          <a:p>
            <a:pPr eaLnBrk="1" hangingPunct="1">
              <a:spcBef>
                <a:spcPct val="0"/>
              </a:spcBef>
            </a:pPr>
            <a:endParaRPr lang="en-US" altLang="en-US"/>
          </a:p>
          <a:p>
            <a:pPr eaLnBrk="1" hangingPunct="1">
              <a:spcBef>
                <a:spcPct val="0"/>
              </a:spcBef>
            </a:pPr>
            <a:r>
              <a:rPr lang="en-US" altLang="en-US"/>
              <a:t>Reiterate that the dominant trait becomes observable or expressed over the recessive trait. At least one allele with a dominant trait in the allele pair of a gene results in the dominant trait phenotype, while the recessive trait phenotype requires that both alleles in the gene have to be recessive.</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7054F0-179B-4757-9D9A-E0C46CB2AFAC}" type="slidenum">
              <a:rPr lang="en-US" altLang="en-US" smtClean="0">
                <a:latin typeface="Times New Roman" panose="02020603050405020304" pitchFamily="18" charset="0"/>
              </a:rPr>
              <a:pPr>
                <a:spcBef>
                  <a:spcPct val="0"/>
                </a:spcBef>
              </a:pPr>
              <a:t>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68134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62D51-1D45-4E38-90F4-CBBF02C5665A}" type="slidenum">
              <a:rPr lang="en-US" altLang="en-US"/>
              <a:pPr>
                <a:defRPr/>
              </a:pPr>
              <a:t>‹#›</a:t>
            </a:fld>
            <a:endParaRPr lang="en-US" altLang="en-US"/>
          </a:p>
        </p:txBody>
      </p:sp>
    </p:spTree>
    <p:extLst>
      <p:ext uri="{BB962C8B-B14F-4D97-AF65-F5344CB8AC3E}">
        <p14:creationId xmlns:p14="http://schemas.microsoft.com/office/powerpoint/2010/main" val="427173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5F10D5-B0DA-4A2A-8E35-2EE6AE92ADF4}" type="slidenum">
              <a:rPr lang="en-US" altLang="en-US"/>
              <a:pPr>
                <a:defRPr/>
              </a:pPr>
              <a:t>‹#›</a:t>
            </a:fld>
            <a:endParaRPr lang="en-US" altLang="en-US"/>
          </a:p>
        </p:txBody>
      </p:sp>
    </p:spTree>
    <p:extLst>
      <p:ext uri="{BB962C8B-B14F-4D97-AF65-F5344CB8AC3E}">
        <p14:creationId xmlns:p14="http://schemas.microsoft.com/office/powerpoint/2010/main" val="325729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CD56B9-769C-4686-8056-C15D09C4EA20}" type="slidenum">
              <a:rPr lang="en-US" altLang="en-US"/>
              <a:pPr>
                <a:defRPr/>
              </a:pPr>
              <a:t>‹#›</a:t>
            </a:fld>
            <a:endParaRPr lang="en-US" altLang="en-US"/>
          </a:p>
        </p:txBody>
      </p:sp>
    </p:spTree>
    <p:extLst>
      <p:ext uri="{BB962C8B-B14F-4D97-AF65-F5344CB8AC3E}">
        <p14:creationId xmlns:p14="http://schemas.microsoft.com/office/powerpoint/2010/main" val="231644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293957E4-DE32-4654-B2AD-305344AFC165}" type="slidenum">
              <a:rPr lang="en-US" altLang="en-US"/>
              <a:pPr>
                <a:defRPr/>
              </a:pPr>
              <a:t>‹#›</a:t>
            </a:fld>
            <a:endParaRPr lang="en-US" altLang="en-US"/>
          </a:p>
        </p:txBody>
      </p:sp>
    </p:spTree>
    <p:extLst>
      <p:ext uri="{BB962C8B-B14F-4D97-AF65-F5344CB8AC3E}">
        <p14:creationId xmlns:p14="http://schemas.microsoft.com/office/powerpoint/2010/main" val="162107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4B5873-A9FC-48F4-ABA3-D3A42D0B2EBA}" type="slidenum">
              <a:rPr lang="en-US" altLang="en-US"/>
              <a:pPr>
                <a:defRPr/>
              </a:pPr>
              <a:t>‹#›</a:t>
            </a:fld>
            <a:endParaRPr lang="en-US" altLang="en-US"/>
          </a:p>
        </p:txBody>
      </p:sp>
    </p:spTree>
    <p:extLst>
      <p:ext uri="{BB962C8B-B14F-4D97-AF65-F5344CB8AC3E}">
        <p14:creationId xmlns:p14="http://schemas.microsoft.com/office/powerpoint/2010/main" val="23869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59AD65-D5C7-4578-B834-C89FF2940A24}" type="slidenum">
              <a:rPr lang="en-US" altLang="en-US"/>
              <a:pPr>
                <a:defRPr/>
              </a:pPr>
              <a:t>‹#›</a:t>
            </a:fld>
            <a:endParaRPr lang="en-US" altLang="en-US"/>
          </a:p>
        </p:txBody>
      </p:sp>
    </p:spTree>
    <p:extLst>
      <p:ext uri="{BB962C8B-B14F-4D97-AF65-F5344CB8AC3E}">
        <p14:creationId xmlns:p14="http://schemas.microsoft.com/office/powerpoint/2010/main" val="26433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7B601E1-8E5F-4FC6-A71D-63774A3C0DE7}" type="slidenum">
              <a:rPr lang="en-US" altLang="en-US"/>
              <a:pPr>
                <a:defRPr/>
              </a:pPr>
              <a:t>‹#›</a:t>
            </a:fld>
            <a:endParaRPr lang="en-US" altLang="en-US"/>
          </a:p>
        </p:txBody>
      </p:sp>
    </p:spTree>
    <p:extLst>
      <p:ext uri="{BB962C8B-B14F-4D97-AF65-F5344CB8AC3E}">
        <p14:creationId xmlns:p14="http://schemas.microsoft.com/office/powerpoint/2010/main" val="43785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DEE705-DC95-40E7-B9FF-52A85FD9C3F2}" type="slidenum">
              <a:rPr lang="en-US" altLang="en-US"/>
              <a:pPr>
                <a:defRPr/>
              </a:pPr>
              <a:t>‹#›</a:t>
            </a:fld>
            <a:endParaRPr lang="en-US" altLang="en-US"/>
          </a:p>
        </p:txBody>
      </p:sp>
    </p:spTree>
    <p:extLst>
      <p:ext uri="{BB962C8B-B14F-4D97-AF65-F5344CB8AC3E}">
        <p14:creationId xmlns:p14="http://schemas.microsoft.com/office/powerpoint/2010/main" val="287834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F387D7-10AB-47BA-B8BF-137E675383F3}" type="slidenum">
              <a:rPr lang="en-US" altLang="en-US"/>
              <a:pPr>
                <a:defRPr/>
              </a:pPr>
              <a:t>‹#›</a:t>
            </a:fld>
            <a:endParaRPr lang="en-US" altLang="en-US"/>
          </a:p>
        </p:txBody>
      </p:sp>
    </p:spTree>
    <p:extLst>
      <p:ext uri="{BB962C8B-B14F-4D97-AF65-F5344CB8AC3E}">
        <p14:creationId xmlns:p14="http://schemas.microsoft.com/office/powerpoint/2010/main" val="415915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7A905E-51AB-4F6D-BC47-5248FBCEB1FC}" type="slidenum">
              <a:rPr lang="en-US" altLang="en-US"/>
              <a:pPr>
                <a:defRPr/>
              </a:pPr>
              <a:t>‹#›</a:t>
            </a:fld>
            <a:endParaRPr lang="en-US" altLang="en-US"/>
          </a:p>
        </p:txBody>
      </p:sp>
    </p:spTree>
    <p:extLst>
      <p:ext uri="{BB962C8B-B14F-4D97-AF65-F5344CB8AC3E}">
        <p14:creationId xmlns:p14="http://schemas.microsoft.com/office/powerpoint/2010/main" val="119213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B8F64F-1B9B-4B2B-B8D6-3D220D1D1A1F}" type="slidenum">
              <a:rPr lang="en-US" altLang="en-US"/>
              <a:pPr>
                <a:defRPr/>
              </a:pPr>
              <a:t>‹#›</a:t>
            </a:fld>
            <a:endParaRPr lang="en-US" altLang="en-US"/>
          </a:p>
        </p:txBody>
      </p:sp>
    </p:spTree>
    <p:extLst>
      <p:ext uri="{BB962C8B-B14F-4D97-AF65-F5344CB8AC3E}">
        <p14:creationId xmlns:p14="http://schemas.microsoft.com/office/powerpoint/2010/main" val="99973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86CD6D-6427-44D0-B38B-D62B40F983F8}" type="slidenum">
              <a:rPr lang="en-US" altLang="en-US"/>
              <a:pPr>
                <a:defRPr/>
              </a:pPr>
              <a:t>‹#›</a:t>
            </a:fld>
            <a:endParaRPr lang="en-US" altLang="en-US"/>
          </a:p>
        </p:txBody>
      </p:sp>
    </p:spTree>
    <p:extLst>
      <p:ext uri="{BB962C8B-B14F-4D97-AF65-F5344CB8AC3E}">
        <p14:creationId xmlns:p14="http://schemas.microsoft.com/office/powerpoint/2010/main" val="27066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FF42A1C-C4BE-46B3-B94D-20AA6EB677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1143000"/>
            <a:ext cx="7696200" cy="2286000"/>
          </a:xfrm>
        </p:spPr>
        <p:txBody>
          <a:bodyPr/>
          <a:lstStyle/>
          <a:p>
            <a:pPr eaLnBrk="1" hangingPunct="1"/>
            <a:br>
              <a:rPr lang="en-US" altLang="en-US"/>
            </a:br>
            <a:r>
              <a:rPr lang="en-US" altLang="en-US"/>
              <a:t>Genetics in </a:t>
            </a:r>
            <a:r>
              <a:rPr lang="en-US" altLang="en-US" i="1"/>
              <a:t>Harry Potter</a:t>
            </a:r>
            <a:r>
              <a:rPr lang="en-US" altLang="en-US"/>
              <a:t>’s World</a:t>
            </a:r>
            <a:br>
              <a:rPr lang="en-US" altLang="en-US"/>
            </a:br>
            <a:r>
              <a:rPr lang="en-US" altLang="en-US"/>
              <a:t> Lesson 1</a:t>
            </a:r>
            <a:br>
              <a:rPr lang="en-US" altLang="en-US"/>
            </a:br>
            <a:endParaRPr lang="en-US" altLang="en-US"/>
          </a:p>
        </p:txBody>
      </p:sp>
      <p:sp>
        <p:nvSpPr>
          <p:cNvPr id="5123" name="Rectangle 4"/>
          <p:cNvSpPr>
            <a:spLocks noGrp="1" noChangeArrowheads="1"/>
          </p:cNvSpPr>
          <p:nvPr>
            <p:ph type="subTitle" idx="1"/>
          </p:nvPr>
        </p:nvSpPr>
        <p:spPr/>
        <p:txBody>
          <a:bodyPr/>
          <a:lstStyle/>
          <a:p>
            <a:pPr marL="514350" indent="-514350" algn="l" eaLnBrk="1" hangingPunct="1">
              <a:buFont typeface="Arial" panose="020B0604020202020204" pitchFamily="34" charset="0"/>
              <a:buChar char="•"/>
            </a:pPr>
            <a:r>
              <a:rPr lang="en-US" altLang="en-US">
                <a:solidFill>
                  <a:schemeClr val="tx1"/>
                </a:solidFill>
              </a:rPr>
              <a:t>Phenotypes &amp; Genotypes</a:t>
            </a:r>
          </a:p>
          <a:p>
            <a:pPr marL="514350" indent="-514350" algn="l" eaLnBrk="1" hangingPunct="1">
              <a:buFont typeface="Arial" panose="020B0604020202020204" pitchFamily="34" charset="0"/>
              <a:buChar char="•"/>
            </a:pPr>
            <a:r>
              <a:rPr lang="en-US" altLang="en-US">
                <a:solidFill>
                  <a:schemeClr val="tx1"/>
                </a:solidFill>
              </a:rPr>
              <a:t>Dominant &amp; Recessive Traits</a:t>
            </a:r>
          </a:p>
          <a:p>
            <a:pPr marL="514350" indent="-514350" algn="l" eaLnBrk="1" hangingPunct="1">
              <a:buFont typeface="Arial" panose="020B0604020202020204" pitchFamily="34" charset="0"/>
              <a:buChar char="•"/>
            </a:pPr>
            <a:r>
              <a:rPr lang="en-US" altLang="en-US">
                <a:solidFill>
                  <a:schemeClr val="tx1"/>
                </a:solidFill>
              </a:rPr>
              <a:t>Punnett Square</a:t>
            </a: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38A974-EC49-4EC7-8AFE-1672F1DF6D11}" type="slidenum">
              <a:rPr lang="en-US" altLang="en-US" sz="2000" smtClean="0"/>
              <a:pPr>
                <a:spcBef>
                  <a:spcPct val="0"/>
                </a:spcBef>
                <a:buFontTx/>
                <a:buNone/>
              </a:pPr>
              <a:t>1</a:t>
            </a:fld>
            <a:endParaRPr lang="en-US"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US" altLang="en-US"/>
              <a:t>Punnett Square:</a:t>
            </a:r>
            <a:br>
              <a:rPr lang="en-US" altLang="en-US"/>
            </a:br>
            <a:r>
              <a:rPr lang="en-US" altLang="en-US"/>
              <a:t>Heredity Prediction Diagram</a:t>
            </a:r>
            <a:br>
              <a:rPr lang="en-US" altLang="en-US"/>
            </a:br>
            <a:endParaRPr lang="en-US" altLang="en-US"/>
          </a:p>
        </p:txBody>
      </p:sp>
      <p:sp>
        <p:nvSpPr>
          <p:cNvPr id="107523" name="Rectangle 3"/>
          <p:cNvSpPr>
            <a:spLocks noGrp="1" noChangeArrowheads="1"/>
          </p:cNvSpPr>
          <p:nvPr>
            <p:ph type="subTitle" idx="1"/>
          </p:nvPr>
        </p:nvSpPr>
        <p:spPr/>
        <p:txBody>
          <a:bodyPr/>
          <a:lstStyle/>
          <a:p>
            <a:pPr eaLnBrk="1" hangingPunct="1">
              <a:buFont typeface="Arial" charset="0"/>
              <a:buNone/>
              <a:defRPr/>
            </a:pPr>
            <a:endParaRPr lang="en-US" dirty="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33785F-D578-42B2-BCEF-06D503556697}" type="slidenum">
              <a:rPr lang="en-US" altLang="en-US" sz="2000" smtClean="0"/>
              <a:pPr>
                <a:spcBef>
                  <a:spcPct val="0"/>
                </a:spcBef>
                <a:buFontTx/>
                <a:buNone/>
              </a:pPr>
              <a:t>10</a:t>
            </a:fld>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1</a:t>
            </a:r>
          </a:p>
        </p:txBody>
      </p:sp>
      <p:sp>
        <p:nvSpPr>
          <p:cNvPr id="8" name="Rectangle 7"/>
          <p:cNvSpPr/>
          <p:nvPr/>
        </p:nvSpPr>
        <p:spPr>
          <a:xfrm>
            <a:off x="990600" y="1600200"/>
            <a:ext cx="7315200" cy="3694113"/>
          </a:xfrm>
          <a:prstGeom prst="rect">
            <a:avLst/>
          </a:prstGeom>
        </p:spPr>
        <p:txBody>
          <a:bodyPr>
            <a:spAutoFit/>
          </a:bodyPr>
          <a:lstStyle/>
          <a:p>
            <a:pPr eaLnBrk="1" hangingPunct="1">
              <a:spcBef>
                <a:spcPts val="0"/>
              </a:spcBef>
              <a:defRPr/>
            </a:pPr>
            <a:r>
              <a:rPr lang="en-US" sz="3200" dirty="0">
                <a:latin typeface="+mj-lt"/>
              </a:rPr>
              <a:t>Mom has freckles and dad has none. And each parent has a </a:t>
            </a:r>
            <a:r>
              <a:rPr lang="en-US" sz="3200" dirty="0">
                <a:solidFill>
                  <a:srgbClr val="3366FF"/>
                </a:solidFill>
                <a:latin typeface="+mj-lt"/>
              </a:rPr>
              <a:t>homozygous  genotype </a:t>
            </a:r>
            <a:r>
              <a:rPr lang="en-US" sz="3200" dirty="0">
                <a:latin typeface="+mj-lt"/>
              </a:rPr>
              <a:t>(the two alleles in the gene are the same).  </a:t>
            </a:r>
          </a:p>
          <a:p>
            <a:pPr eaLnBrk="1" hangingPunct="1">
              <a:spcBef>
                <a:spcPts val="0"/>
              </a:spcBef>
              <a:defRPr/>
            </a:pPr>
            <a:endParaRPr lang="en-US" sz="3200" dirty="0">
              <a:latin typeface="+mj-lt"/>
            </a:endParaRPr>
          </a:p>
          <a:p>
            <a:pPr eaLnBrk="1" hangingPunct="1">
              <a:spcBef>
                <a:spcPts val="0"/>
              </a:spcBef>
              <a:defRPr/>
            </a:pPr>
            <a:r>
              <a:rPr lang="en-US" sz="3200" dirty="0">
                <a:latin typeface="+mj-lt"/>
              </a:rPr>
              <a:t>Their </a:t>
            </a:r>
            <a:r>
              <a:rPr lang="en-US" sz="3200" b="1" dirty="0">
                <a:solidFill>
                  <a:srgbClr val="3366FF"/>
                </a:solidFill>
                <a:latin typeface="+mj-lt"/>
              </a:rPr>
              <a:t>genotypes</a:t>
            </a:r>
            <a:r>
              <a:rPr lang="en-US" sz="3200" dirty="0">
                <a:latin typeface="+mj-lt"/>
              </a:rPr>
              <a:t> are:</a:t>
            </a:r>
          </a:p>
          <a:p>
            <a:pPr eaLnBrk="1" hangingPunct="1">
              <a:spcBef>
                <a:spcPts val="0"/>
              </a:spcBef>
              <a:spcAft>
                <a:spcPts val="1200"/>
              </a:spcAft>
              <a:defRPr/>
            </a:pPr>
            <a:r>
              <a:rPr lang="en-US" sz="3200" dirty="0">
                <a:latin typeface="+mj-lt"/>
              </a:rPr>
              <a:t>		Mom  = </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		Dad    = </a:t>
            </a:r>
            <a:r>
              <a:rPr lang="en-US" sz="3200" b="1" u="sng" dirty="0">
                <a:solidFill>
                  <a:srgbClr val="3366FF"/>
                </a:solidFill>
                <a:latin typeface="+mj-lt"/>
              </a:rPr>
              <a:t>		</a:t>
            </a:r>
            <a:endParaRPr lang="en-US" sz="3200" dirty="0">
              <a:latin typeface="+mj-lt"/>
            </a:endParaRPr>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EF1C96-D7CF-4085-8B24-574C50FBFB19}" type="slidenum">
              <a:rPr lang="en-US" altLang="en-US" sz="2000" smtClean="0"/>
              <a:pPr>
                <a:spcBef>
                  <a:spcPct val="0"/>
                </a:spcBef>
                <a:buFontTx/>
                <a:buNone/>
              </a:pPr>
              <a:t>11</a:t>
            </a:fld>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1</a:t>
            </a:r>
          </a:p>
        </p:txBody>
      </p:sp>
      <p:sp>
        <p:nvSpPr>
          <p:cNvPr id="25618" name="Text Box 7"/>
          <p:cNvSpPr txBox="1">
            <a:spLocks noChangeArrowheads="1"/>
          </p:cNvSpPr>
          <p:nvPr/>
        </p:nvSpPr>
        <p:spPr bwMode="auto">
          <a:xfrm>
            <a:off x="685800" y="1524000"/>
            <a:ext cx="3505200" cy="314007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p:txBody>
      </p:sp>
      <p:sp>
        <p:nvSpPr>
          <p:cNvPr id="11" name="TextBox 10"/>
          <p:cNvSpPr txBox="1"/>
          <p:nvPr/>
        </p:nvSpPr>
        <p:spPr>
          <a:xfrm>
            <a:off x="4724400" y="1600200"/>
            <a:ext cx="4114800" cy="523875"/>
          </a:xfrm>
          <a:prstGeom prst="rect">
            <a:avLst/>
          </a:prstGeom>
          <a:noFill/>
        </p:spPr>
        <p:txBody>
          <a:bodyPr>
            <a:spAutoFit/>
          </a:bodyPr>
          <a:lstStyle/>
          <a:p>
            <a:pPr algn="ctr" eaLnBrk="1" hangingPunct="1">
              <a:defRPr/>
            </a:pPr>
            <a:r>
              <a:rPr lang="en-US" sz="2800" b="1" i="1" dirty="0" err="1">
                <a:latin typeface="+mj-lt"/>
              </a:rPr>
              <a:t>Punnett</a:t>
            </a:r>
            <a:r>
              <a:rPr lang="en-US" sz="2800" b="1" i="1" dirty="0">
                <a:latin typeface="+mj-lt"/>
              </a:rPr>
              <a:t> Square</a:t>
            </a:r>
          </a:p>
        </p:txBody>
      </p:sp>
      <p:sp>
        <p:nvSpPr>
          <p:cNvPr id="2971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D15217-9400-420E-A5A9-D56B2DE5EA88}" type="slidenum">
              <a:rPr lang="en-US" altLang="en-US" sz="2000" smtClean="0"/>
              <a:pPr>
                <a:spcBef>
                  <a:spcPct val="0"/>
                </a:spcBef>
                <a:buFontTx/>
                <a:buNone/>
              </a:pPr>
              <a:t>12</a:t>
            </a:fld>
            <a:endParaRPr lang="en-US" altLang="en-US" sz="2000"/>
          </a:p>
        </p:txBody>
      </p:sp>
      <p:graphicFrame>
        <p:nvGraphicFramePr>
          <p:cNvPr id="2" name="Table 1" descr="Empty Punnett Square" title="Punnett Square"/>
          <p:cNvGraphicFramePr>
            <a:graphicFrameLocks noGrp="1"/>
          </p:cNvGraphicFramePr>
          <p:nvPr>
            <p:extLst>
              <p:ext uri="{D42A27DB-BD31-4B8C-83A1-F6EECF244321}">
                <p14:modId xmlns:p14="http://schemas.microsoft.com/office/powerpoint/2010/main" val="429257449"/>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1</a:t>
            </a:r>
          </a:p>
        </p:txBody>
      </p:sp>
      <p:sp>
        <p:nvSpPr>
          <p:cNvPr id="25618" name="Text Box 7"/>
          <p:cNvSpPr txBox="1">
            <a:spLocks noChangeArrowheads="1"/>
          </p:cNvSpPr>
          <p:nvPr/>
        </p:nvSpPr>
        <p:spPr bwMode="auto">
          <a:xfrm>
            <a:off x="685800" y="1295400"/>
            <a:ext cx="3505200" cy="529431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a:p>
            <a:pPr eaLnBrk="1" hangingPunct="1">
              <a:spcBef>
                <a:spcPts val="0"/>
              </a:spcBef>
              <a:defRPr/>
            </a:pPr>
            <a:r>
              <a:rPr lang="en-US" sz="2800" dirty="0">
                <a:latin typeface="+mj-lt"/>
              </a:rPr>
              <a:t>Using the parents’ genotypes, each inner square is filled with a possible genotype for their child.</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31765"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FA85A5-8FA8-4844-A0EF-EF8669C9F480}" type="slidenum">
              <a:rPr lang="en-US" altLang="en-US" sz="2000" smtClean="0"/>
              <a:pPr>
                <a:spcBef>
                  <a:spcPct val="0"/>
                </a:spcBef>
                <a:buFontTx/>
                <a:buNone/>
              </a:pPr>
              <a:t>13</a:t>
            </a:fld>
            <a:endParaRPr lang="en-US" altLang="en-US" sz="2000"/>
          </a:p>
        </p:txBody>
      </p:sp>
      <p:graphicFrame>
        <p:nvGraphicFramePr>
          <p:cNvPr id="10" name="Table 9" descr="Empty Punnett Square" title="Punnett Square"/>
          <p:cNvGraphicFramePr>
            <a:graphicFrameLocks noGrp="1"/>
          </p:cNvGraphicFramePr>
          <p:nvPr>
            <p:extLst>
              <p:ext uri="{D42A27DB-BD31-4B8C-83A1-F6EECF244321}">
                <p14:modId xmlns:p14="http://schemas.microsoft.com/office/powerpoint/2010/main" val="2418212248"/>
              </p:ext>
            </p:extLst>
          </p:nvPr>
        </p:nvGraphicFramePr>
        <p:xfrm>
          <a:off x="4953000" y="2362200"/>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1</a:t>
            </a:r>
          </a:p>
        </p:txBody>
      </p:sp>
      <p:sp>
        <p:nvSpPr>
          <p:cNvPr id="25618" name="Text Box 7"/>
          <p:cNvSpPr txBox="1">
            <a:spLocks noChangeArrowheads="1"/>
          </p:cNvSpPr>
          <p:nvPr/>
        </p:nvSpPr>
        <p:spPr bwMode="auto">
          <a:xfrm>
            <a:off x="457200" y="1295400"/>
            <a:ext cx="3733800" cy="547846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homozygous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1200" dirty="0">
              <a:latin typeface="+mj-lt"/>
            </a:endParaRPr>
          </a:p>
          <a:p>
            <a:pPr eaLnBrk="1" hangingPunct="1">
              <a:spcBef>
                <a:spcPts val="0"/>
              </a:spcBef>
              <a:defRPr/>
            </a:pPr>
            <a:r>
              <a:rPr lang="en-US" sz="2800" dirty="0">
                <a:latin typeface="+mj-lt"/>
              </a:rPr>
              <a:t>All possible genotypes of their children have a freckle-dominant allele, predicting a 100% chance of their children having freckles.</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17" name="Text Box 12"/>
          <p:cNvSpPr txBox="1">
            <a:spLocks noChangeArrowheads="1"/>
          </p:cNvSpPr>
          <p:nvPr/>
        </p:nvSpPr>
        <p:spPr bwMode="auto">
          <a:xfrm>
            <a:off x="53340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8" name="Text Box 12"/>
          <p:cNvSpPr txBox="1">
            <a:spLocks noChangeArrowheads="1"/>
          </p:cNvSpPr>
          <p:nvPr/>
        </p:nvSpPr>
        <p:spPr bwMode="auto">
          <a:xfrm>
            <a:off x="70866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9" name="Text Box 12"/>
          <p:cNvSpPr txBox="1">
            <a:spLocks noChangeArrowheads="1"/>
          </p:cNvSpPr>
          <p:nvPr/>
        </p:nvSpPr>
        <p:spPr bwMode="auto">
          <a:xfrm>
            <a:off x="5257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20" name="Text Box 12"/>
          <p:cNvSpPr txBox="1">
            <a:spLocks noChangeArrowheads="1"/>
          </p:cNvSpPr>
          <p:nvPr/>
        </p:nvSpPr>
        <p:spPr bwMode="auto">
          <a:xfrm>
            <a:off x="7162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33813"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98E9E6-5D02-4323-A107-6F3697D3158B}" type="slidenum">
              <a:rPr lang="en-US" altLang="en-US" sz="2000" smtClean="0"/>
              <a:pPr>
                <a:spcBef>
                  <a:spcPct val="0"/>
                </a:spcBef>
                <a:buFontTx/>
                <a:buNone/>
              </a:pPr>
              <a:t>14</a:t>
            </a:fld>
            <a:endParaRPr lang="en-US" altLang="en-US" sz="2000"/>
          </a:p>
        </p:txBody>
      </p:sp>
      <p:graphicFrame>
        <p:nvGraphicFramePr>
          <p:cNvPr id="14" name="Table 13" descr="Empty Punnett Square" title="Punnett Square"/>
          <p:cNvGraphicFramePr>
            <a:graphicFrameLocks noGrp="1"/>
          </p:cNvGraphicFramePr>
          <p:nvPr>
            <p:extLst>
              <p:ext uri="{D42A27DB-BD31-4B8C-83A1-F6EECF244321}">
                <p14:modId xmlns:p14="http://schemas.microsoft.com/office/powerpoint/2010/main" val="2519993541"/>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7037E-6 L -0.0375 0.57106 " pathEditMode="relative" rAng="0" ptsTypes="AA">
                                      <p:cBhvr>
                                        <p:cTn id="14" dur="2000" fill="hold"/>
                                        <p:tgtEl>
                                          <p:spTgt spid="17"/>
                                        </p:tgtEl>
                                        <p:attrNameLst>
                                          <p:attrName>ppt_x</p:attrName>
                                          <p:attrName>ppt_y</p:attrName>
                                        </p:attrNameLst>
                                      </p:cBhvr>
                                      <p:rCtr x="-1875" y="28542"/>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33333E-6 3.7037E-6 L -0.0375 0.57106 " pathEditMode="relative" rAng="0" ptsTypes="AA">
                                      <p:cBhvr>
                                        <p:cTn id="18" dur="2000" fill="hold"/>
                                        <p:tgtEl>
                                          <p:spTgt spid="18"/>
                                        </p:tgtEl>
                                        <p:attrNameLst>
                                          <p:attrName>ppt_x</p:attrName>
                                          <p:attrName>ppt_y</p:attrName>
                                        </p:attrNameLst>
                                      </p:cBhvr>
                                      <p:rCtr x="-1875" y="28542"/>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3.7037E-6 L -0.0375 0.57106 " pathEditMode="relative" rAng="0" ptsTypes="AA">
                                      <p:cBhvr>
                                        <p:cTn id="22" dur="2000" fill="hold"/>
                                        <p:tgtEl>
                                          <p:spTgt spid="19"/>
                                        </p:tgtEl>
                                        <p:attrNameLst>
                                          <p:attrName>ppt_x</p:attrName>
                                          <p:attrName>ppt_y</p:attrName>
                                        </p:attrNameLst>
                                      </p:cBhvr>
                                      <p:rCtr x="-1875" y="2854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0" nodeType="clickEffect">
                                  <p:stCondLst>
                                    <p:cond delay="0"/>
                                  </p:stCondLst>
                                  <p:childTnLst>
                                    <p:animMotion origin="layout" path="M 3.33333E-6 3.7037E-6 L -0.0375 0.57106 " pathEditMode="relative" rAng="0" ptsTypes="AA">
                                      <p:cBhvr>
                                        <p:cTn id="26" dur="2000" fill="hold"/>
                                        <p:tgtEl>
                                          <p:spTgt spid="20"/>
                                        </p:tgtEl>
                                        <p:attrNameLst>
                                          <p:attrName>ppt_x</p:attrName>
                                          <p:attrName>ppt_y</p:attrName>
                                        </p:attrNameLst>
                                      </p:cBhvr>
                                      <p:rCtr x="-1875" y="2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P spid="17"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2</a:t>
            </a:r>
          </a:p>
        </p:txBody>
      </p:sp>
      <p:sp>
        <p:nvSpPr>
          <p:cNvPr id="8" name="Rectangle 7"/>
          <p:cNvSpPr/>
          <p:nvPr/>
        </p:nvSpPr>
        <p:spPr>
          <a:xfrm>
            <a:off x="838200" y="1600200"/>
            <a:ext cx="7467600" cy="4186238"/>
          </a:xfrm>
          <a:prstGeom prst="rect">
            <a:avLst/>
          </a:prstGeom>
        </p:spPr>
        <p:txBody>
          <a:bodyPr>
            <a:spAutoFit/>
          </a:bodyPr>
          <a:lstStyle/>
          <a:p>
            <a:pPr eaLnBrk="1" hangingPunct="1">
              <a:spcBef>
                <a:spcPts val="0"/>
              </a:spcBef>
              <a:defRPr/>
            </a:pPr>
            <a:r>
              <a:rPr lang="en-US" sz="3200" dirty="0">
                <a:latin typeface="+mj-lt"/>
              </a:rPr>
              <a:t>What happens if both mom and dad have freckles, and their genotypes are </a:t>
            </a:r>
            <a:r>
              <a:rPr lang="en-US" sz="3200" dirty="0">
                <a:solidFill>
                  <a:srgbClr val="3366FF"/>
                </a:solidFill>
                <a:latin typeface="+mj-lt"/>
              </a:rPr>
              <a:t>heterozygous </a:t>
            </a:r>
            <a:r>
              <a:rPr lang="en-US" sz="3200" dirty="0">
                <a:latin typeface="+mj-lt"/>
              </a:rPr>
              <a:t>(the two alleles in the gene are different)?  </a:t>
            </a:r>
          </a:p>
          <a:p>
            <a:pPr eaLnBrk="1" hangingPunct="1">
              <a:spcBef>
                <a:spcPts val="0"/>
              </a:spcBef>
              <a:defRPr/>
            </a:pPr>
            <a:endParaRPr lang="en-US" sz="3200" dirty="0">
              <a:latin typeface="+mj-lt"/>
            </a:endParaRPr>
          </a:p>
          <a:p>
            <a:pPr eaLnBrk="1" hangingPunct="1">
              <a:spcBef>
                <a:spcPts val="0"/>
              </a:spcBef>
              <a:defRPr/>
            </a:pPr>
            <a:r>
              <a:rPr lang="en-US" sz="3200" dirty="0">
                <a:latin typeface="+mj-lt"/>
              </a:rPr>
              <a:t>Their </a:t>
            </a:r>
            <a:r>
              <a:rPr lang="en-US" sz="3200" b="1" dirty="0">
                <a:solidFill>
                  <a:srgbClr val="3366FF"/>
                </a:solidFill>
                <a:latin typeface="+mj-lt"/>
              </a:rPr>
              <a:t>genotypes</a:t>
            </a:r>
            <a:r>
              <a:rPr lang="en-US" sz="3200" dirty="0">
                <a:latin typeface="+mj-lt"/>
              </a:rPr>
              <a:t> are:</a:t>
            </a:r>
          </a:p>
          <a:p>
            <a:pPr eaLnBrk="1" hangingPunct="1">
              <a:spcBef>
                <a:spcPts val="0"/>
              </a:spcBef>
              <a:spcAft>
                <a:spcPts val="1200"/>
              </a:spcAft>
              <a:defRPr/>
            </a:pPr>
            <a:r>
              <a:rPr lang="en-US" sz="3200" dirty="0">
                <a:latin typeface="+mj-lt"/>
              </a:rPr>
              <a:t>		Mom  = </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		Dad    = </a:t>
            </a:r>
            <a:r>
              <a:rPr lang="en-US" sz="3200" b="1" u="sng" dirty="0">
                <a:solidFill>
                  <a:srgbClr val="3366FF"/>
                </a:solidFill>
                <a:latin typeface="+mj-lt"/>
              </a:rPr>
              <a:t>		</a:t>
            </a:r>
            <a:endParaRPr lang="en-US" sz="3200" dirty="0">
              <a:latin typeface="+mj-lt"/>
            </a:endParaRPr>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242DFA-FA88-4AD7-BD3D-A40C9546C43E}" type="slidenum">
              <a:rPr lang="en-US" altLang="en-US" sz="2000" smtClean="0"/>
              <a:pPr>
                <a:spcBef>
                  <a:spcPct val="0"/>
                </a:spcBef>
                <a:buFontTx/>
                <a:buNone/>
              </a:pPr>
              <a:t>15</a:t>
            </a:fld>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2</a:t>
            </a:r>
          </a:p>
        </p:txBody>
      </p:sp>
      <p:sp>
        <p:nvSpPr>
          <p:cNvPr id="25618" name="Text Box 7"/>
          <p:cNvSpPr txBox="1">
            <a:spLocks noChangeArrowheads="1"/>
          </p:cNvSpPr>
          <p:nvPr/>
        </p:nvSpPr>
        <p:spPr bwMode="auto">
          <a:xfrm>
            <a:off x="685800" y="1524000"/>
            <a:ext cx="3505200" cy="314007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p:txBody>
      </p:sp>
      <p:sp>
        <p:nvSpPr>
          <p:cNvPr id="11" name="TextBox 10"/>
          <p:cNvSpPr txBox="1"/>
          <p:nvPr/>
        </p:nvSpPr>
        <p:spPr>
          <a:xfrm>
            <a:off x="4724400" y="1600200"/>
            <a:ext cx="4114800" cy="523875"/>
          </a:xfrm>
          <a:prstGeom prst="rect">
            <a:avLst/>
          </a:prstGeom>
          <a:noFill/>
        </p:spPr>
        <p:txBody>
          <a:bodyPr>
            <a:spAutoFit/>
          </a:bodyPr>
          <a:lstStyle/>
          <a:p>
            <a:pPr algn="ctr" eaLnBrk="1" hangingPunct="1">
              <a:defRPr/>
            </a:pPr>
            <a:r>
              <a:rPr lang="en-US" sz="2800" b="1" i="1" dirty="0" err="1">
                <a:latin typeface="+mj-lt"/>
              </a:rPr>
              <a:t>Punnett</a:t>
            </a:r>
            <a:r>
              <a:rPr lang="en-US" sz="2800" b="1" i="1" dirty="0">
                <a:latin typeface="+mj-lt"/>
              </a:rPr>
              <a:t> Square</a:t>
            </a:r>
          </a:p>
        </p:txBody>
      </p:sp>
      <p:sp>
        <p:nvSpPr>
          <p:cNvPr id="3790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B5D27F-F67B-4D46-A096-06E9FA813F4C}" type="slidenum">
              <a:rPr lang="en-US" altLang="en-US" sz="2000" smtClean="0"/>
              <a:pPr>
                <a:spcBef>
                  <a:spcPct val="0"/>
                </a:spcBef>
                <a:buFontTx/>
                <a:buNone/>
              </a:pPr>
              <a:t>16</a:t>
            </a:fld>
            <a:endParaRPr lang="en-US" altLang="en-US" sz="2000"/>
          </a:p>
        </p:txBody>
      </p:sp>
      <p:graphicFrame>
        <p:nvGraphicFramePr>
          <p:cNvPr id="8" name="Table 7" descr="Empty Punnett Square" title="Punnett Square"/>
          <p:cNvGraphicFramePr>
            <a:graphicFrameLocks noGrp="1"/>
          </p:cNvGraphicFramePr>
          <p:nvPr>
            <p:extLst>
              <p:ext uri="{D42A27DB-BD31-4B8C-83A1-F6EECF244321}">
                <p14:modId xmlns:p14="http://schemas.microsoft.com/office/powerpoint/2010/main" val="2519993541"/>
              </p:ext>
            </p:extLst>
          </p:nvPr>
        </p:nvGraphicFramePr>
        <p:xfrm>
          <a:off x="4953000" y="2241839"/>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2</a:t>
            </a:r>
          </a:p>
        </p:txBody>
      </p:sp>
      <p:sp>
        <p:nvSpPr>
          <p:cNvPr id="25618" name="Text Box 7"/>
          <p:cNvSpPr txBox="1">
            <a:spLocks noChangeArrowheads="1"/>
          </p:cNvSpPr>
          <p:nvPr/>
        </p:nvSpPr>
        <p:spPr bwMode="auto">
          <a:xfrm>
            <a:off x="685800" y="1295400"/>
            <a:ext cx="3505200" cy="5294313"/>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2800" dirty="0">
              <a:latin typeface="+mj-lt"/>
            </a:endParaRPr>
          </a:p>
          <a:p>
            <a:pPr eaLnBrk="1" hangingPunct="1">
              <a:spcBef>
                <a:spcPts val="0"/>
              </a:spcBef>
              <a:defRPr/>
            </a:pPr>
            <a:r>
              <a:rPr lang="en-US" sz="2800" dirty="0">
                <a:latin typeface="+mj-lt"/>
              </a:rPr>
              <a:t>Using the parents’ genotypes, each inner square is filled with a possible genotype for their child.</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39957"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DEDFCD8-D1B8-4032-9DB2-07A6EEB0E4A5}" type="slidenum">
              <a:rPr lang="en-US" altLang="en-US" sz="2000" smtClean="0"/>
              <a:pPr>
                <a:spcBef>
                  <a:spcPct val="0"/>
                </a:spcBef>
                <a:buFontTx/>
                <a:buNone/>
              </a:pPr>
              <a:t>17</a:t>
            </a:fld>
            <a:endParaRPr lang="en-US" altLang="en-US" sz="2000"/>
          </a:p>
        </p:txBody>
      </p:sp>
      <p:graphicFrame>
        <p:nvGraphicFramePr>
          <p:cNvPr id="9" name="Table 8" descr="Empty Punnett Square" title="Punnett Square"/>
          <p:cNvGraphicFramePr>
            <a:graphicFrameLocks noGrp="1"/>
          </p:cNvGraphicFramePr>
          <p:nvPr>
            <p:extLst>
              <p:ext uri="{D42A27DB-BD31-4B8C-83A1-F6EECF244321}">
                <p14:modId xmlns:p14="http://schemas.microsoft.com/office/powerpoint/2010/main" val="1764464959"/>
              </p:ext>
            </p:extLst>
          </p:nvPr>
        </p:nvGraphicFramePr>
        <p:xfrm>
          <a:off x="4953000" y="2362200"/>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04800"/>
            <a:ext cx="7772400" cy="1143000"/>
          </a:xfrm>
        </p:spPr>
        <p:txBody>
          <a:bodyPr/>
          <a:lstStyle/>
          <a:p>
            <a:pPr eaLnBrk="1" hangingPunct="1">
              <a:defRPr/>
            </a:pPr>
            <a:r>
              <a:rPr lang="en-US" dirty="0" err="1">
                <a:latin typeface="+mn-lt"/>
                <a:cs typeface="Times New Roman" pitchFamily="18" charset="0"/>
              </a:rPr>
              <a:t>Punnett</a:t>
            </a:r>
            <a:r>
              <a:rPr lang="en-US" dirty="0">
                <a:latin typeface="+mn-lt"/>
                <a:cs typeface="Times New Roman" pitchFamily="18" charset="0"/>
              </a:rPr>
              <a:t> Square: Freckles Case 2</a:t>
            </a:r>
          </a:p>
        </p:txBody>
      </p:sp>
      <p:sp>
        <p:nvSpPr>
          <p:cNvPr id="25618" name="Text Box 7"/>
          <p:cNvSpPr txBox="1">
            <a:spLocks noChangeArrowheads="1"/>
          </p:cNvSpPr>
          <p:nvPr/>
        </p:nvSpPr>
        <p:spPr bwMode="auto">
          <a:xfrm>
            <a:off x="533400" y="1524000"/>
            <a:ext cx="4038600" cy="4924425"/>
          </a:xfrm>
          <a:prstGeom prst="rect">
            <a:avLst/>
          </a:prstGeom>
          <a:noFill/>
          <a:ln w="9525">
            <a:noFill/>
            <a:miter lim="800000"/>
            <a:headEnd/>
            <a:tailEnd/>
          </a:ln>
        </p:spPr>
        <p:txBody>
          <a:bodyPr>
            <a:spAutoFit/>
          </a:bodyPr>
          <a:lstStyle/>
          <a:p>
            <a:pPr eaLnBrk="1" hangingPunct="1">
              <a:spcBef>
                <a:spcPts val="0"/>
              </a:spcBef>
              <a:defRPr/>
            </a:pPr>
            <a:r>
              <a:rPr lang="en-US" sz="3200" dirty="0">
                <a:latin typeface="+mj-lt"/>
              </a:rPr>
              <a:t>The parents’ </a:t>
            </a:r>
            <a:r>
              <a:rPr lang="en-US" sz="3200" dirty="0">
                <a:solidFill>
                  <a:srgbClr val="3366FF"/>
                </a:solidFill>
                <a:latin typeface="+mj-lt"/>
              </a:rPr>
              <a:t>heterozygous genotypes</a:t>
            </a:r>
            <a:r>
              <a:rPr lang="en-US" sz="3200" dirty="0">
                <a:latin typeface="+mj-lt"/>
              </a:rPr>
              <a:t> are:</a:t>
            </a:r>
          </a:p>
          <a:p>
            <a:pPr eaLnBrk="1" hangingPunct="1">
              <a:spcBef>
                <a:spcPts val="0"/>
              </a:spcBef>
              <a:spcAft>
                <a:spcPts val="1200"/>
              </a:spcAft>
              <a:defRPr/>
            </a:pPr>
            <a:r>
              <a:rPr lang="en-US" sz="3200" dirty="0">
                <a:latin typeface="+mj-lt"/>
              </a:rPr>
              <a:t>Mom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endParaRPr lang="en-US" sz="3200" dirty="0">
              <a:latin typeface="+mj-lt"/>
            </a:endParaRPr>
          </a:p>
          <a:p>
            <a:pPr eaLnBrk="1" hangingPunct="1">
              <a:spcBef>
                <a:spcPts val="0"/>
              </a:spcBef>
              <a:defRPr/>
            </a:pPr>
            <a:r>
              <a:rPr lang="en-US" sz="3200" dirty="0">
                <a:latin typeface="+mj-lt"/>
              </a:rPr>
              <a:t>Dad    = </a:t>
            </a:r>
            <a:r>
              <a:rPr lang="en-US" sz="3200" b="1" u="sng" dirty="0">
                <a:solidFill>
                  <a:srgbClr val="3366FF"/>
                </a:solidFill>
                <a:latin typeface="+mj-lt"/>
              </a:rPr>
              <a:t>	F </a:t>
            </a:r>
            <a:r>
              <a:rPr lang="en-US" sz="3200" b="1" u="sng" dirty="0" err="1">
                <a:solidFill>
                  <a:srgbClr val="3366FF"/>
                </a:solidFill>
                <a:latin typeface="+mj-lt"/>
              </a:rPr>
              <a:t>f</a:t>
            </a:r>
            <a:r>
              <a:rPr lang="en-US" sz="3200" b="1" u="sng" dirty="0">
                <a:solidFill>
                  <a:srgbClr val="3366FF"/>
                </a:solidFill>
                <a:latin typeface="+mj-lt"/>
              </a:rPr>
              <a:t>	</a:t>
            </a:r>
          </a:p>
          <a:p>
            <a:pPr eaLnBrk="1" hangingPunct="1">
              <a:spcBef>
                <a:spcPts val="0"/>
              </a:spcBef>
              <a:defRPr/>
            </a:pPr>
            <a:endParaRPr lang="en-US" sz="3200" dirty="0">
              <a:latin typeface="+mj-lt"/>
            </a:endParaRPr>
          </a:p>
          <a:p>
            <a:pPr eaLnBrk="1" hangingPunct="1">
              <a:spcBef>
                <a:spcPts val="0"/>
              </a:spcBef>
              <a:defRPr/>
            </a:pPr>
            <a:r>
              <a:rPr lang="en-US" sz="2800" dirty="0">
                <a:latin typeface="+mj-lt"/>
              </a:rPr>
              <a:t>There is a 75% probability that their child will have freckles, or a 25% chance of a child with no freckles. </a:t>
            </a:r>
          </a:p>
        </p:txBody>
      </p:sp>
      <p:sp>
        <p:nvSpPr>
          <p:cNvPr id="73740" name="Text Box 12"/>
          <p:cNvSpPr txBox="1">
            <a:spLocks noChangeArrowheads="1"/>
          </p:cNvSpPr>
          <p:nvPr/>
        </p:nvSpPr>
        <p:spPr bwMode="auto">
          <a:xfrm>
            <a:off x="5181600" y="1371600"/>
            <a:ext cx="34290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	     </a:t>
            </a:r>
            <a:r>
              <a:rPr lang="en-US" sz="4400" b="1" dirty="0" err="1">
                <a:solidFill>
                  <a:srgbClr val="3366FF"/>
                </a:solidFill>
                <a:latin typeface="+mj-lt"/>
              </a:rPr>
              <a:t>f</a:t>
            </a:r>
            <a:endParaRPr lang="en-US" sz="4400" b="1" dirty="0">
              <a:solidFill>
                <a:srgbClr val="3366FF"/>
              </a:solidFill>
              <a:latin typeface="+mj-lt"/>
            </a:endParaRPr>
          </a:p>
        </p:txBody>
      </p:sp>
      <p:sp>
        <p:nvSpPr>
          <p:cNvPr id="73742" name="Text Box 14"/>
          <p:cNvSpPr txBox="1">
            <a:spLocks noChangeArrowheads="1"/>
          </p:cNvSpPr>
          <p:nvPr/>
        </p:nvSpPr>
        <p:spPr bwMode="auto">
          <a:xfrm>
            <a:off x="4114800" y="2667000"/>
            <a:ext cx="838200" cy="2432050"/>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3366FF"/>
                </a:solidFill>
                <a:latin typeface="+mj-lt"/>
              </a:rPr>
              <a:t>F</a:t>
            </a:r>
          </a:p>
          <a:p>
            <a:pPr algn="ctr" eaLnBrk="1" hangingPunct="1">
              <a:spcBef>
                <a:spcPct val="50000"/>
              </a:spcBef>
              <a:defRPr/>
            </a:pPr>
            <a:endParaRPr lang="en-US" sz="2800" b="1" dirty="0">
              <a:solidFill>
                <a:srgbClr val="3366FF"/>
              </a:solidFill>
              <a:latin typeface="+mj-lt"/>
            </a:endParaRPr>
          </a:p>
          <a:p>
            <a:pPr algn="ctr" eaLnBrk="1" hangingPunct="1">
              <a:spcBef>
                <a:spcPct val="50000"/>
              </a:spcBef>
              <a:defRPr/>
            </a:pPr>
            <a:r>
              <a:rPr lang="en-US" sz="4400" b="1" dirty="0">
                <a:solidFill>
                  <a:srgbClr val="3366FF"/>
                </a:solidFill>
                <a:latin typeface="+mj-lt"/>
              </a:rPr>
              <a:t>f</a:t>
            </a:r>
          </a:p>
        </p:txBody>
      </p:sp>
      <p:sp>
        <p:nvSpPr>
          <p:cNvPr id="17" name="Text Box 12"/>
          <p:cNvSpPr txBox="1">
            <a:spLocks noChangeArrowheads="1"/>
          </p:cNvSpPr>
          <p:nvPr/>
        </p:nvSpPr>
        <p:spPr bwMode="auto">
          <a:xfrm>
            <a:off x="5334000" y="2362200"/>
            <a:ext cx="12192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8" name="Text Box 12"/>
          <p:cNvSpPr txBox="1">
            <a:spLocks noChangeArrowheads="1"/>
          </p:cNvSpPr>
          <p:nvPr/>
        </p:nvSpPr>
        <p:spPr bwMode="auto">
          <a:xfrm>
            <a:off x="7086600" y="23622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19" name="Text Box 12"/>
          <p:cNvSpPr txBox="1">
            <a:spLocks noChangeArrowheads="1"/>
          </p:cNvSpPr>
          <p:nvPr/>
        </p:nvSpPr>
        <p:spPr bwMode="auto">
          <a:xfrm>
            <a:off x="5257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20" name="Text Box 12"/>
          <p:cNvSpPr txBox="1">
            <a:spLocks noChangeArrowheads="1"/>
          </p:cNvSpPr>
          <p:nvPr/>
        </p:nvSpPr>
        <p:spPr bwMode="auto">
          <a:xfrm>
            <a:off x="7162800" y="3937000"/>
            <a:ext cx="1066800" cy="1016000"/>
          </a:xfrm>
          <a:prstGeom prst="rect">
            <a:avLst/>
          </a:prstGeom>
          <a:noFill/>
          <a:ln w="9525">
            <a:noFill/>
            <a:miter lim="800000"/>
            <a:headEnd/>
            <a:tailEnd/>
          </a:ln>
        </p:spPr>
        <p:txBody>
          <a:bodyPr anchor="ctr">
            <a:spAutoFit/>
          </a:bodyPr>
          <a:lstStyle/>
          <a:p>
            <a:pPr eaLnBrk="1" hangingPunct="1">
              <a:spcBef>
                <a:spcPct val="50000"/>
              </a:spcBef>
              <a:defRPr/>
            </a:pPr>
            <a:r>
              <a:rPr lang="en-US" sz="6000" b="1" dirty="0"/>
              <a:t>  </a:t>
            </a:r>
            <a:r>
              <a:rPr lang="en-US" sz="4400" b="1" dirty="0">
                <a:solidFill>
                  <a:srgbClr val="3366FF"/>
                </a:solidFill>
                <a:latin typeface="+mj-lt"/>
              </a:rPr>
              <a:t>ff</a:t>
            </a:r>
          </a:p>
        </p:txBody>
      </p:sp>
      <p:sp>
        <p:nvSpPr>
          <p:cNvPr id="40981"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89894C-741E-4951-B046-6331B7EA24F5}" type="slidenum">
              <a:rPr lang="en-US" altLang="en-US" sz="2000" smtClean="0"/>
              <a:pPr>
                <a:spcBef>
                  <a:spcPct val="0"/>
                </a:spcBef>
                <a:buFontTx/>
                <a:buNone/>
              </a:pPr>
              <a:t>18</a:t>
            </a:fld>
            <a:endParaRPr lang="en-US" altLang="en-US" sz="2000"/>
          </a:p>
        </p:txBody>
      </p:sp>
      <p:graphicFrame>
        <p:nvGraphicFramePr>
          <p:cNvPr id="13" name="Table 12" descr="Empty Punnett Square" title="Punnett Square"/>
          <p:cNvGraphicFramePr>
            <a:graphicFrameLocks noGrp="1"/>
          </p:cNvGraphicFramePr>
          <p:nvPr>
            <p:extLst>
              <p:ext uri="{D42A27DB-BD31-4B8C-83A1-F6EECF244321}">
                <p14:modId xmlns:p14="http://schemas.microsoft.com/office/powerpoint/2010/main" val="1327479225"/>
              </p:ext>
            </p:extLst>
          </p:nvPr>
        </p:nvGraphicFramePr>
        <p:xfrm>
          <a:off x="4953000" y="2286000"/>
          <a:ext cx="3886200" cy="33528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166483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79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7037E-6 L -0.0375 0.57106 " pathEditMode="relative" rAng="0" ptsTypes="AA">
                                      <p:cBhvr>
                                        <p:cTn id="6" dur="2000" fill="hold"/>
                                        <p:tgtEl>
                                          <p:spTgt spid="73740"/>
                                        </p:tgtEl>
                                        <p:attrNameLst>
                                          <p:attrName>ppt_x</p:attrName>
                                          <p:attrName>ppt_y</p:attrName>
                                        </p:attrNameLst>
                                      </p:cBhvr>
                                      <p:rCtr x="-1875" y="2854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grpId="0" nodeType="clickEffect">
                                  <p:stCondLst>
                                    <p:cond delay="0"/>
                                  </p:stCondLst>
                                  <p:childTnLst>
                                    <p:animMotion origin="layout" path="M 5.55112E-17 -1.85185E-6 L 0.47083 0.0044 " pathEditMode="relative" rAng="0" ptsTypes="AA">
                                      <p:cBhvr>
                                        <p:cTn id="10" dur="2000" fill="hold"/>
                                        <p:tgtEl>
                                          <p:spTgt spid="73742"/>
                                        </p:tgtEl>
                                        <p:attrNameLst>
                                          <p:attrName>ppt_x</p:attrName>
                                          <p:attrName>ppt_y</p:attrName>
                                        </p:attrNameLst>
                                      </p:cBhvr>
                                      <p:rCtr x="23542" y="20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7037E-6 L -0.0375 0.57106 " pathEditMode="relative" rAng="0" ptsTypes="AA">
                                      <p:cBhvr>
                                        <p:cTn id="14" dur="2000" fill="hold"/>
                                        <p:tgtEl>
                                          <p:spTgt spid="17"/>
                                        </p:tgtEl>
                                        <p:attrNameLst>
                                          <p:attrName>ppt_x</p:attrName>
                                          <p:attrName>ppt_y</p:attrName>
                                        </p:attrNameLst>
                                      </p:cBhvr>
                                      <p:rCtr x="-1875" y="28542"/>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33333E-6 3.7037E-6 L -0.0375 0.57106 " pathEditMode="relative" rAng="0" ptsTypes="AA">
                                      <p:cBhvr>
                                        <p:cTn id="18" dur="2000" fill="hold"/>
                                        <p:tgtEl>
                                          <p:spTgt spid="18"/>
                                        </p:tgtEl>
                                        <p:attrNameLst>
                                          <p:attrName>ppt_x</p:attrName>
                                          <p:attrName>ppt_y</p:attrName>
                                        </p:attrNameLst>
                                      </p:cBhvr>
                                      <p:rCtr x="-1875" y="28542"/>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3.7037E-6 L -0.0375 0.57106 " pathEditMode="relative" rAng="0" ptsTypes="AA">
                                      <p:cBhvr>
                                        <p:cTn id="22" dur="2000" fill="hold"/>
                                        <p:tgtEl>
                                          <p:spTgt spid="19"/>
                                        </p:tgtEl>
                                        <p:attrNameLst>
                                          <p:attrName>ppt_x</p:attrName>
                                          <p:attrName>ppt_y</p:attrName>
                                        </p:attrNameLst>
                                      </p:cBhvr>
                                      <p:rCtr x="-1875" y="2854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0" nodeType="clickEffect">
                                  <p:stCondLst>
                                    <p:cond delay="0"/>
                                  </p:stCondLst>
                                  <p:childTnLst>
                                    <p:animMotion origin="layout" path="M 3.33333E-6 3.7037E-6 L -0.0375 0.57106 " pathEditMode="relative" rAng="0" ptsTypes="AA">
                                      <p:cBhvr>
                                        <p:cTn id="26" dur="2000" fill="hold"/>
                                        <p:tgtEl>
                                          <p:spTgt spid="20"/>
                                        </p:tgtEl>
                                        <p:attrNameLst>
                                          <p:attrName>ppt_x</p:attrName>
                                          <p:attrName>ppt_y</p:attrName>
                                        </p:attrNameLst>
                                      </p:cBhvr>
                                      <p:rCtr x="-1875" y="2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p:bldP spid="73742"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z="3600"/>
              <a:t>Human Mendelian Trait Examples</a:t>
            </a:r>
          </a:p>
        </p:txBody>
      </p:sp>
      <p:sp>
        <p:nvSpPr>
          <p:cNvPr id="59395" name="Content Placeholder 2"/>
          <p:cNvSpPr>
            <a:spLocks noGrp="1"/>
          </p:cNvSpPr>
          <p:nvPr>
            <p:ph idx="1"/>
          </p:nvPr>
        </p:nvSpPr>
        <p:spPr/>
        <p:txBody>
          <a:bodyPr/>
          <a:lstStyle/>
          <a:p>
            <a:r>
              <a:rPr lang="en-US" altLang="en-US" sz="2800" b="1"/>
              <a:t>Achoo Syndrome- </a:t>
            </a:r>
            <a:r>
              <a:rPr lang="en-US" altLang="en-US" sz="2800"/>
              <a:t>People with this sneeze as a reflex when they see sunlight, after having been in a dark room. It’s a dominant trait.</a:t>
            </a:r>
          </a:p>
          <a:p>
            <a:r>
              <a:rPr lang="en-US" altLang="en-US" sz="2800" b="1"/>
              <a:t>Ear wax (wet/dry)- </a:t>
            </a:r>
            <a:r>
              <a:rPr lang="en-US" altLang="en-US" sz="2800"/>
              <a:t>Wet ear wax, or ear wax that is brown and sticky, is the dominant trait. Dry ear wax, or ear wax that is flaky, dry, and grayish-brown, is recessive.</a:t>
            </a:r>
          </a:p>
          <a:p>
            <a:r>
              <a:rPr lang="en-US" altLang="en-US" sz="2800" b="1"/>
              <a:t>Advanced Sleep Phase Syndrome- </a:t>
            </a:r>
            <a:r>
              <a:rPr lang="en-US" altLang="en-US" sz="2800"/>
              <a:t>People with this go to bed and wake up unusually early. It’s a dominant trait. </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AEBC23-BCF5-46B5-BAFC-42E5E7D89AD6}"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401763"/>
          </a:xfrm>
        </p:spPr>
        <p:txBody>
          <a:bodyPr/>
          <a:lstStyle/>
          <a:p>
            <a:pPr eaLnBrk="1" hangingPunct="1"/>
            <a:r>
              <a:rPr lang="en-US" altLang="en-US" sz="4000"/>
              <a:t>Inherited Physical Traits</a:t>
            </a:r>
            <a:br>
              <a:rPr lang="en-US" altLang="en-US" sz="4000"/>
            </a:br>
            <a:r>
              <a:rPr lang="en-US" altLang="en-US" sz="4000"/>
              <a:t>in </a:t>
            </a:r>
            <a:r>
              <a:rPr lang="en-US" altLang="en-US" sz="4000" i="1"/>
              <a:t>Harry Potter</a:t>
            </a:r>
          </a:p>
        </p:txBody>
      </p:sp>
      <p:sp>
        <p:nvSpPr>
          <p:cNvPr id="9219" name="Rectangle 4"/>
          <p:cNvSpPr>
            <a:spLocks noChangeArrowheads="1"/>
          </p:cNvSpPr>
          <p:nvPr/>
        </p:nvSpPr>
        <p:spPr bwMode="auto">
          <a:xfrm>
            <a:off x="304800" y="1676400"/>
            <a:ext cx="6019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i="1">
                <a:solidFill>
                  <a:srgbClr val="0070C0"/>
                </a:solidFill>
                <a:latin typeface="Times New Roman" panose="02020603050405020304" pitchFamily="18" charset="0"/>
              </a:rPr>
              <a:t>"All the Weasleys have red hair,  freckles, and more children than they can afford." </a:t>
            </a:r>
            <a:br>
              <a:rPr lang="en-US" altLang="en-US" sz="2400">
                <a:solidFill>
                  <a:srgbClr val="0070C0"/>
                </a:solidFill>
                <a:latin typeface="Times New Roman" panose="02020603050405020304" pitchFamily="18" charset="0"/>
              </a:rPr>
            </a:br>
            <a:r>
              <a:rPr lang="en-US" altLang="en-US" sz="2400">
                <a:solidFill>
                  <a:srgbClr val="0070C0"/>
                </a:solidFill>
                <a:latin typeface="Times New Roman" panose="02020603050405020304" pitchFamily="18" charset="0"/>
              </a:rPr>
              <a:t>-- Draco Malfoy (</a:t>
            </a:r>
            <a:r>
              <a:rPr lang="en-US" altLang="en-US" sz="2400" i="1">
                <a:solidFill>
                  <a:srgbClr val="0070C0"/>
                </a:solidFill>
                <a:latin typeface="Times New Roman" panose="02020603050405020304" pitchFamily="18" charset="0"/>
              </a:rPr>
              <a:t>Sorcerers Stone</a:t>
            </a:r>
            <a:r>
              <a:rPr lang="en-US" altLang="en-US" sz="2400">
                <a:solidFill>
                  <a:srgbClr val="0070C0"/>
                </a:solidFill>
                <a:latin typeface="Times New Roman" panose="02020603050405020304" pitchFamily="18" charset="0"/>
              </a:rPr>
              <a:t>, Ch.6)</a:t>
            </a:r>
          </a:p>
        </p:txBody>
      </p:sp>
      <p:sp>
        <p:nvSpPr>
          <p:cNvPr id="9220" name="Rectangle 5"/>
          <p:cNvSpPr>
            <a:spLocks noChangeArrowheads="1"/>
          </p:cNvSpPr>
          <p:nvPr/>
        </p:nvSpPr>
        <p:spPr bwMode="auto">
          <a:xfrm>
            <a:off x="3581400" y="2895600"/>
            <a:ext cx="5562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i="1">
                <a:latin typeface="Times New Roman" panose="02020603050405020304" pitchFamily="18" charset="0"/>
              </a:rPr>
              <a:t>	He was almost twice as tall as a normal man and at least five times as wide.</a:t>
            </a:r>
            <a:r>
              <a:rPr lang="en-US" altLang="en-US" sz="2400">
                <a:latin typeface="Times New Roman" panose="02020603050405020304" pitchFamily="18" charset="0"/>
              </a:rPr>
              <a:t> (</a:t>
            </a:r>
            <a:r>
              <a:rPr lang="en-US" altLang="en-US" sz="2400" i="1">
                <a:latin typeface="Times New Roman" panose="02020603050405020304" pitchFamily="18" charset="0"/>
              </a:rPr>
              <a:t>Sorcerer’s Stone</a:t>
            </a:r>
            <a:r>
              <a:rPr lang="en-US" altLang="en-US" sz="2400">
                <a:latin typeface="Times New Roman" panose="02020603050405020304" pitchFamily="18" charset="0"/>
              </a:rPr>
              <a:t>, Ch.1)</a:t>
            </a:r>
          </a:p>
        </p:txBody>
      </p:sp>
      <p:sp>
        <p:nvSpPr>
          <p:cNvPr id="9221" name="Rectangle 6"/>
          <p:cNvSpPr>
            <a:spLocks noChangeArrowheads="1"/>
          </p:cNvSpPr>
          <p:nvPr/>
        </p:nvSpPr>
        <p:spPr bwMode="auto">
          <a:xfrm>
            <a:off x="228600" y="4191000"/>
            <a:ext cx="556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b="1" i="1">
                <a:solidFill>
                  <a:srgbClr val="0070C0"/>
                </a:solidFill>
                <a:latin typeface="Times New Roman" panose="02020603050405020304" pitchFamily="18" charset="0"/>
              </a:rPr>
              <a:t>Harry had a thin face, knobby knees, black hair, and bright green eyes.</a:t>
            </a:r>
            <a:r>
              <a:rPr lang="en-US" altLang="en-US" sz="2400" b="1">
                <a:solidFill>
                  <a:srgbClr val="0070C0"/>
                </a:solidFill>
                <a:latin typeface="Times New Roman" panose="02020603050405020304" pitchFamily="18" charset="0"/>
              </a:rPr>
              <a:t> </a:t>
            </a:r>
            <a:r>
              <a:rPr lang="en-US" altLang="en-US" sz="2400">
                <a:solidFill>
                  <a:srgbClr val="0070C0"/>
                </a:solidFill>
                <a:latin typeface="Times New Roman" panose="02020603050405020304" pitchFamily="18" charset="0"/>
              </a:rPr>
              <a:t>(</a:t>
            </a:r>
            <a:r>
              <a:rPr lang="en-US" altLang="en-US" sz="2400" i="1">
                <a:solidFill>
                  <a:srgbClr val="0070C0"/>
                </a:solidFill>
                <a:latin typeface="Times New Roman" panose="02020603050405020304" pitchFamily="18" charset="0"/>
              </a:rPr>
              <a:t>Sorcerer’s Stone</a:t>
            </a:r>
            <a:r>
              <a:rPr lang="en-US" altLang="en-US" sz="2400">
                <a:solidFill>
                  <a:srgbClr val="0070C0"/>
                </a:solidFill>
                <a:latin typeface="Times New Roman" panose="02020603050405020304" pitchFamily="18" charset="0"/>
              </a:rPr>
              <a:t>, Ch.1)</a:t>
            </a:r>
          </a:p>
        </p:txBody>
      </p:sp>
      <p:sp>
        <p:nvSpPr>
          <p:cNvPr id="9222" name="Rectangle 5"/>
          <p:cNvSpPr>
            <a:spLocks noChangeArrowheads="1"/>
          </p:cNvSpPr>
          <p:nvPr/>
        </p:nvSpPr>
        <p:spPr bwMode="auto">
          <a:xfrm>
            <a:off x="3352800" y="5029200"/>
            <a:ext cx="5791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400" i="1">
                <a:latin typeface="Times New Roman" panose="02020603050405020304" pitchFamily="18" charset="0"/>
              </a:rPr>
              <a:t>	A pale boy with a pointed face and white-blond hair, Draco greatly resembled his father. His mother was blonde too...</a:t>
            </a:r>
            <a:r>
              <a:rPr lang="en-US" altLang="en-US" sz="2400">
                <a:latin typeface="Times New Roman" panose="02020603050405020304" pitchFamily="18" charset="0"/>
              </a:rPr>
              <a:t> (</a:t>
            </a:r>
            <a:r>
              <a:rPr lang="en-US" altLang="en-US" sz="2400" i="1">
                <a:latin typeface="Times New Roman" panose="02020603050405020304" pitchFamily="18" charset="0"/>
              </a:rPr>
              <a:t>Goblet of Fire</a:t>
            </a:r>
            <a:r>
              <a:rPr lang="en-US" altLang="en-US" sz="2400">
                <a:latin typeface="Times New Roman" panose="02020603050405020304" pitchFamily="18" charset="0"/>
              </a:rPr>
              <a:t>, Ch.8)</a:t>
            </a:r>
          </a:p>
        </p:txBody>
      </p:sp>
      <p:sp>
        <p:nvSpPr>
          <p:cNvPr id="922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387603-CB92-48A1-8F9B-43545E94EFC9}" type="slidenum">
              <a:rPr lang="en-US" altLang="en-US" sz="2000" smtClean="0"/>
              <a:pPr>
                <a:spcBef>
                  <a:spcPct val="0"/>
                </a:spcBef>
                <a:buFontTx/>
                <a:buNone/>
              </a:pPr>
              <a:t>2</a:t>
            </a:fld>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a:t>Applying Genetics to</a:t>
            </a:r>
            <a:br>
              <a:rPr lang="en-US" altLang="en-US" sz="4000"/>
            </a:br>
            <a:r>
              <a:rPr lang="en-US" altLang="en-US" sz="4000"/>
              <a:t> the </a:t>
            </a:r>
            <a:r>
              <a:rPr lang="en-US" altLang="en-US" sz="4000" i="1"/>
              <a:t>Harry Potter </a:t>
            </a:r>
            <a:r>
              <a:rPr lang="en-US" altLang="en-US" sz="4000"/>
              <a:t>Characters</a:t>
            </a:r>
          </a:p>
        </p:txBody>
      </p:sp>
      <p:sp>
        <p:nvSpPr>
          <p:cNvPr id="12291" name="Rectangle 3"/>
          <p:cNvSpPr>
            <a:spLocks noGrp="1" noChangeArrowheads="1"/>
          </p:cNvSpPr>
          <p:nvPr>
            <p:ph idx="1"/>
          </p:nvPr>
        </p:nvSpPr>
        <p:spPr>
          <a:xfrm>
            <a:off x="381000" y="2057400"/>
            <a:ext cx="8305800" cy="4373563"/>
          </a:xfrm>
        </p:spPr>
        <p:txBody>
          <a:bodyPr/>
          <a:lstStyle/>
          <a:p>
            <a:pPr eaLnBrk="1" hangingPunct="1">
              <a:lnSpc>
                <a:spcPct val="90000"/>
              </a:lnSpc>
            </a:pPr>
            <a:r>
              <a:rPr lang="en-US" altLang="en-US"/>
              <a:t>What are some </a:t>
            </a:r>
            <a:r>
              <a:rPr lang="en-US" altLang="en-US" b="1"/>
              <a:t>phenotypes</a:t>
            </a:r>
            <a:r>
              <a:rPr lang="en-US" altLang="en-US"/>
              <a:t> (observable traits) described in the four excerpts from the </a:t>
            </a:r>
            <a:r>
              <a:rPr lang="en-US" altLang="en-US" i="1"/>
              <a:t>Harry Potter</a:t>
            </a:r>
            <a:r>
              <a:rPr lang="en-US" altLang="en-US"/>
              <a:t> books? </a:t>
            </a:r>
          </a:p>
          <a:p>
            <a:pPr eaLnBrk="1" hangingPunct="1">
              <a:lnSpc>
                <a:spcPct val="90000"/>
              </a:lnSpc>
              <a:buFont typeface="Arial" panose="020B0604020202020204" pitchFamily="34" charset="0"/>
              <a:buNone/>
            </a:pPr>
            <a:r>
              <a:rPr lang="en-US" altLang="en-US" sz="2800"/>
              <a:t>  </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A5E2DB-5821-4CF8-A8A8-9366DCC81A31}" type="slidenum">
              <a:rPr lang="en-US" altLang="en-US" sz="2000" smtClean="0"/>
              <a:pPr>
                <a:spcBef>
                  <a:spcPct val="0"/>
                </a:spcBef>
                <a:buFontTx/>
                <a:buNone/>
              </a:pPr>
              <a:t>3</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20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a:t>Applying Genetics to</a:t>
            </a:r>
            <a:br>
              <a:rPr lang="en-US" altLang="en-US" sz="4000"/>
            </a:br>
            <a:r>
              <a:rPr lang="en-US" altLang="en-US" sz="4000"/>
              <a:t> the </a:t>
            </a:r>
            <a:r>
              <a:rPr lang="en-US" altLang="en-US" sz="4000" i="1"/>
              <a:t>Harry Potter </a:t>
            </a:r>
            <a:r>
              <a:rPr lang="en-US" altLang="en-US" sz="4000"/>
              <a:t>Characters</a:t>
            </a:r>
          </a:p>
        </p:txBody>
      </p:sp>
      <p:sp>
        <p:nvSpPr>
          <p:cNvPr id="12291" name="Rectangle 3"/>
          <p:cNvSpPr>
            <a:spLocks noGrp="1" noChangeArrowheads="1"/>
          </p:cNvSpPr>
          <p:nvPr>
            <p:ph idx="1"/>
          </p:nvPr>
        </p:nvSpPr>
        <p:spPr>
          <a:xfrm>
            <a:off x="381000" y="2057400"/>
            <a:ext cx="8305800" cy="4373563"/>
          </a:xfrm>
        </p:spPr>
        <p:txBody>
          <a:bodyPr/>
          <a:lstStyle/>
          <a:p>
            <a:pPr eaLnBrk="1" hangingPunct="1">
              <a:lnSpc>
                <a:spcPct val="90000"/>
              </a:lnSpc>
            </a:pPr>
            <a:r>
              <a:rPr lang="en-US" altLang="en-US"/>
              <a:t>What are some </a:t>
            </a:r>
            <a:r>
              <a:rPr lang="en-US" altLang="en-US" b="1"/>
              <a:t>phenotypes</a:t>
            </a:r>
            <a:r>
              <a:rPr lang="en-US" altLang="en-US"/>
              <a:t> (observable traits) described in the four excerpts from the </a:t>
            </a:r>
            <a:r>
              <a:rPr lang="en-US" altLang="en-US" i="1"/>
              <a:t>Harry Potter</a:t>
            </a:r>
            <a:r>
              <a:rPr lang="en-US" altLang="en-US"/>
              <a:t> books? </a:t>
            </a:r>
          </a:p>
          <a:p>
            <a:pPr lvl="1" eaLnBrk="1" hangingPunct="1">
              <a:lnSpc>
                <a:spcPct val="90000"/>
              </a:lnSpc>
            </a:pPr>
            <a:r>
              <a:rPr lang="en-US" altLang="en-US"/>
              <a:t>Freckles</a:t>
            </a:r>
          </a:p>
          <a:p>
            <a:pPr lvl="1" eaLnBrk="1" hangingPunct="1">
              <a:lnSpc>
                <a:spcPct val="90000"/>
              </a:lnSpc>
            </a:pPr>
            <a:r>
              <a:rPr lang="en-US" altLang="en-US"/>
              <a:t>Hair color</a:t>
            </a:r>
          </a:p>
          <a:p>
            <a:pPr lvl="1" eaLnBrk="1" hangingPunct="1">
              <a:lnSpc>
                <a:spcPct val="90000"/>
              </a:lnSpc>
            </a:pPr>
            <a:r>
              <a:rPr lang="en-US" altLang="en-US"/>
              <a:t>Eye color</a:t>
            </a:r>
          </a:p>
          <a:p>
            <a:pPr lvl="1" eaLnBrk="1" hangingPunct="1">
              <a:lnSpc>
                <a:spcPct val="90000"/>
              </a:lnSpc>
            </a:pPr>
            <a:r>
              <a:rPr lang="en-US" altLang="en-US"/>
              <a:t>Height</a:t>
            </a:r>
          </a:p>
          <a:p>
            <a:pPr eaLnBrk="1" hangingPunct="1">
              <a:lnSpc>
                <a:spcPct val="90000"/>
              </a:lnSpc>
              <a:buFont typeface="Arial" panose="020B0604020202020204" pitchFamily="34" charset="0"/>
              <a:buNone/>
            </a:pPr>
            <a:r>
              <a:rPr lang="en-US" altLang="en-US" sz="2800"/>
              <a:t>  </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EE8C65-1158-46E3-9F2C-0BBC38E53B2F}" type="slidenum">
              <a:rPr lang="en-US" altLang="en-US" sz="2000" smtClean="0"/>
              <a:pPr>
                <a:spcBef>
                  <a:spcPct val="0"/>
                </a:spcBef>
                <a:buFontTx/>
                <a:buNone/>
              </a:pPr>
              <a:t>4</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fade">
                                      <p:cBhvr>
                                        <p:cTn id="15" dur="2000"/>
                                        <p:tgtEl>
                                          <p:spTgt spid="1229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2" end="2"/>
                                            </p:txEl>
                                          </p:spTgt>
                                        </p:tgtEl>
                                        <p:attrNameLst>
                                          <p:attrName>style.visibility</p:attrName>
                                        </p:attrNameLst>
                                      </p:cBhvr>
                                      <p:to>
                                        <p:strVal val="visible"/>
                                      </p:to>
                                    </p:set>
                                    <p:animEffect transition="in" filter="fade">
                                      <p:cBhvr>
                                        <p:cTn id="18" dur="2000"/>
                                        <p:tgtEl>
                                          <p:spTgt spid="1229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Effect transition="in" filter="fade">
                                      <p:cBhvr>
                                        <p:cTn id="21" dur="2000"/>
                                        <p:tgtEl>
                                          <p:spTgt spid="1229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291">
                                            <p:txEl>
                                              <p:pRg st="4" end="4"/>
                                            </p:txEl>
                                          </p:spTgt>
                                        </p:tgtEl>
                                        <p:attrNameLst>
                                          <p:attrName>style.visibility</p:attrName>
                                        </p:attrNameLst>
                                      </p:cBhvr>
                                      <p:to>
                                        <p:strVal val="visible"/>
                                      </p:to>
                                    </p:set>
                                    <p:animEffect transition="in" filter="fade">
                                      <p:cBhvr>
                                        <p:cTn id="24" dur="2000"/>
                                        <p:tgtEl>
                                          <p:spTgt spid="12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291">
                                            <p:txEl>
                                              <p:pRg st="5" end="5"/>
                                            </p:txEl>
                                          </p:spTgt>
                                        </p:tgtEl>
                                        <p:attrNameLst>
                                          <p:attrName>style.visibility</p:attrName>
                                        </p:attrNameLst>
                                      </p:cBhvr>
                                      <p:to>
                                        <p:strVal val="visible"/>
                                      </p:to>
                                    </p:set>
                                    <p:animEffect transition="in" filter="fade">
                                      <p:cBhvr>
                                        <p:cTn id="29" dur="20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990600"/>
          </a:xfrm>
        </p:spPr>
        <p:txBody>
          <a:bodyPr/>
          <a:lstStyle/>
          <a:p>
            <a:pPr eaLnBrk="1" hangingPunct="1"/>
            <a:r>
              <a:rPr lang="en-US" altLang="en-US" sz="4000"/>
              <a:t>Applying Genetics to</a:t>
            </a:r>
            <a:br>
              <a:rPr lang="en-US" altLang="en-US" sz="4000"/>
            </a:br>
            <a:r>
              <a:rPr lang="en-US" altLang="en-US" sz="4000"/>
              <a:t> the </a:t>
            </a:r>
            <a:r>
              <a:rPr lang="en-US" altLang="en-US" sz="4000" i="1"/>
              <a:t>Harry Potter </a:t>
            </a:r>
            <a:r>
              <a:rPr lang="en-US" altLang="en-US" sz="4000"/>
              <a:t>Characters</a:t>
            </a:r>
          </a:p>
        </p:txBody>
      </p:sp>
      <p:sp>
        <p:nvSpPr>
          <p:cNvPr id="12291" name="Rectangle 3"/>
          <p:cNvSpPr>
            <a:spLocks noGrp="1" noChangeArrowheads="1"/>
          </p:cNvSpPr>
          <p:nvPr>
            <p:ph idx="1"/>
          </p:nvPr>
        </p:nvSpPr>
        <p:spPr>
          <a:xfrm>
            <a:off x="381000" y="2057400"/>
            <a:ext cx="8077200" cy="4419600"/>
          </a:xfrm>
        </p:spPr>
        <p:txBody>
          <a:bodyPr/>
          <a:lstStyle/>
          <a:p>
            <a:pPr eaLnBrk="1" hangingPunct="1">
              <a:lnSpc>
                <a:spcPct val="90000"/>
              </a:lnSpc>
            </a:pPr>
            <a:r>
              <a:rPr lang="en-US" altLang="en-US"/>
              <a:t>A genetic trait can be described in two ways:</a:t>
            </a:r>
          </a:p>
          <a:p>
            <a:pPr lvl="1" eaLnBrk="1" hangingPunct="1">
              <a:lnSpc>
                <a:spcPct val="90000"/>
              </a:lnSpc>
              <a:buFont typeface="Arial" panose="020B0604020202020204" pitchFamily="34" charset="0"/>
              <a:buNone/>
            </a:pPr>
            <a:endParaRPr lang="en-US" altLang="en-US" sz="1200" b="1"/>
          </a:p>
          <a:p>
            <a:pPr lvl="1" eaLnBrk="1" hangingPunct="1">
              <a:lnSpc>
                <a:spcPct val="90000"/>
              </a:lnSpc>
            </a:pPr>
            <a:r>
              <a:rPr lang="en-US" altLang="en-US" b="1"/>
              <a:t>Phenotypes</a:t>
            </a:r>
            <a:r>
              <a:rPr lang="en-US" altLang="en-US"/>
              <a:t> are observable traits resulting from how one’s genes are expressed. Ex., hair color, a talent, sickle cell disease, etc.</a:t>
            </a:r>
          </a:p>
          <a:p>
            <a:pPr lvl="1" eaLnBrk="1" hangingPunct="1">
              <a:lnSpc>
                <a:spcPct val="90000"/>
              </a:lnSpc>
              <a:buFont typeface="Arial" panose="020B0604020202020204" pitchFamily="34" charset="0"/>
              <a:buNone/>
            </a:pPr>
            <a:endParaRPr lang="en-US" altLang="en-US" sz="1200"/>
          </a:p>
          <a:p>
            <a:pPr lvl="1" eaLnBrk="1" hangingPunct="1">
              <a:lnSpc>
                <a:spcPct val="90000"/>
              </a:lnSpc>
            </a:pPr>
            <a:r>
              <a:rPr lang="en-US" altLang="en-US"/>
              <a:t>A</a:t>
            </a:r>
            <a:r>
              <a:rPr lang="en-US" altLang="en-US" b="1"/>
              <a:t> </a:t>
            </a:r>
            <a:r>
              <a:rPr lang="en-US" altLang="en-US" b="1">
                <a:solidFill>
                  <a:srgbClr val="3366FF"/>
                </a:solidFill>
              </a:rPr>
              <a:t>Genotype</a:t>
            </a:r>
            <a:r>
              <a:rPr lang="en-US" altLang="en-US"/>
              <a:t> consists of two letters that represent a gene’s allele pair that results in a phenotype.</a:t>
            </a:r>
            <a:endParaRPr lang="en-US" altLang="en-US" sz="1200"/>
          </a:p>
          <a:p>
            <a:pPr eaLnBrk="1" hangingPunct="1">
              <a:lnSpc>
                <a:spcPct val="90000"/>
              </a:lnSpc>
              <a:buFont typeface="Arial" panose="020B0604020202020204" pitchFamily="34" charset="0"/>
              <a:buNone/>
            </a:pPr>
            <a:r>
              <a:rPr lang="en-US" altLang="en-US" sz="2800"/>
              <a:t>  </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7E23D1-9C96-497C-A02F-FA0B1246FCB6}" type="slidenum">
              <a:rPr lang="en-US" altLang="en-US" sz="2000" smtClean="0"/>
              <a:pPr>
                <a:spcBef>
                  <a:spcPct val="0"/>
                </a:spcBef>
                <a:buFontTx/>
                <a:buNone/>
              </a:pPr>
              <a:t>5</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fade">
                                      <p:cBhvr>
                                        <p:cTn id="15" dur="2000"/>
                                        <p:tgtEl>
                                          <p:spTgt spid="122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fade">
                                      <p:cBhvr>
                                        <p:cTn id="18" dur="2000"/>
                                        <p:tgtEl>
                                          <p:spTgt spid="1229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animEffect transition="in" filter="fade">
                                      <p:cBhvr>
                                        <p:cTn id="23" dur="20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Example: Freckles</a:t>
            </a:r>
          </a:p>
        </p:txBody>
      </p:sp>
      <p:sp>
        <p:nvSpPr>
          <p:cNvPr id="35843" name="Rectangle 3"/>
          <p:cNvSpPr>
            <a:spLocks noGrp="1" noChangeArrowheads="1"/>
          </p:cNvSpPr>
          <p:nvPr>
            <p:ph idx="1"/>
          </p:nvPr>
        </p:nvSpPr>
        <p:spPr>
          <a:xfrm>
            <a:off x="457200" y="1371600"/>
            <a:ext cx="8229600" cy="5105400"/>
          </a:xfrm>
        </p:spPr>
        <p:txBody>
          <a:bodyPr/>
          <a:lstStyle/>
          <a:p>
            <a:pPr eaLnBrk="1" hangingPunct="1">
              <a:buFont typeface="Arial" charset="0"/>
              <a:buChar char="•"/>
              <a:defRPr/>
            </a:pPr>
            <a:r>
              <a:rPr lang="en-US" sz="2800" dirty="0"/>
              <a:t>Two possible </a:t>
            </a:r>
            <a:r>
              <a:rPr lang="en-US" sz="2800" b="1" dirty="0"/>
              <a:t>phenotypes</a:t>
            </a:r>
            <a:r>
              <a:rPr lang="en-US" sz="2800" dirty="0"/>
              <a:t> for freckles are:</a:t>
            </a:r>
          </a:p>
          <a:p>
            <a:pPr lvl="1" eaLnBrk="1" hangingPunct="1">
              <a:buFont typeface="Arial" charset="0"/>
              <a:buChar char="–"/>
              <a:defRPr/>
            </a:pPr>
            <a:r>
              <a:rPr lang="en-US" sz="2400" b="1" dirty="0"/>
              <a:t>Has Freckles</a:t>
            </a:r>
            <a:r>
              <a:rPr lang="en-US" sz="2400" dirty="0"/>
              <a:t> (observable)</a:t>
            </a:r>
            <a:endParaRPr lang="en-US" sz="2400" b="1" dirty="0">
              <a:solidFill>
                <a:srgbClr val="3366FF"/>
              </a:solidFill>
            </a:endParaRPr>
          </a:p>
          <a:p>
            <a:pPr lvl="1" eaLnBrk="1" hangingPunct="1">
              <a:buFont typeface="Arial" charset="0"/>
              <a:buChar char="–"/>
              <a:defRPr/>
            </a:pPr>
            <a:r>
              <a:rPr lang="en-US" sz="2400" b="1" dirty="0"/>
              <a:t>No freckles</a:t>
            </a:r>
            <a:r>
              <a:rPr lang="en-US" sz="2400" dirty="0"/>
              <a:t> (observable)</a:t>
            </a:r>
            <a:endParaRPr lang="en-US" dirty="0"/>
          </a:p>
          <a:p>
            <a:pPr eaLnBrk="1" hangingPunct="1">
              <a:buFont typeface="Arial" charset="0"/>
              <a:buChar char="•"/>
              <a:defRPr/>
            </a:pPr>
            <a:r>
              <a:rPr lang="en-US" sz="2800" dirty="0"/>
              <a:t>A </a:t>
            </a:r>
            <a:r>
              <a:rPr lang="en-US" sz="2800" b="1" dirty="0">
                <a:solidFill>
                  <a:srgbClr val="3366FF"/>
                </a:solidFill>
              </a:rPr>
              <a:t>genotype</a:t>
            </a:r>
            <a:r>
              <a:rPr lang="en-US" sz="2800" dirty="0"/>
              <a:t> for freckles is indicated by two alleles in one of the genes that causes freckles.  The possible alleles using the first letter of the trait “f” are:</a:t>
            </a:r>
          </a:p>
          <a:p>
            <a:pPr lvl="1" eaLnBrk="1" hangingPunct="1">
              <a:buFont typeface="Arial" charset="0"/>
              <a:buChar char="–"/>
              <a:defRPr/>
            </a:pPr>
            <a:r>
              <a:rPr lang="en-US" sz="2400" b="1" dirty="0">
                <a:solidFill>
                  <a:srgbClr val="3366FF"/>
                </a:solidFill>
              </a:rPr>
              <a:t>F </a:t>
            </a:r>
            <a:r>
              <a:rPr lang="en-US" sz="2400" dirty="0">
                <a:solidFill>
                  <a:srgbClr val="3366FF"/>
                </a:solidFill>
              </a:rPr>
              <a:t>(dominant) </a:t>
            </a:r>
            <a:r>
              <a:rPr lang="en-US" sz="2400" dirty="0"/>
              <a:t>= </a:t>
            </a:r>
            <a:r>
              <a:rPr lang="en-US" sz="2400" b="1" dirty="0"/>
              <a:t>Has Freckles </a:t>
            </a:r>
            <a:endParaRPr lang="en-US" sz="2400" b="1" dirty="0">
              <a:solidFill>
                <a:srgbClr val="3366FF"/>
              </a:solidFill>
            </a:endParaRPr>
          </a:p>
          <a:p>
            <a:pPr lvl="1" eaLnBrk="1" hangingPunct="1">
              <a:buFont typeface="Arial" charset="0"/>
              <a:buChar char="–"/>
              <a:defRPr/>
            </a:pPr>
            <a:r>
              <a:rPr lang="en-US" sz="2400" b="1" dirty="0">
                <a:solidFill>
                  <a:srgbClr val="3366FF"/>
                </a:solidFill>
              </a:rPr>
              <a:t>f </a:t>
            </a:r>
            <a:r>
              <a:rPr lang="en-US" sz="2400" dirty="0">
                <a:solidFill>
                  <a:srgbClr val="3366FF"/>
                </a:solidFill>
              </a:rPr>
              <a:t>(recessive) </a:t>
            </a:r>
            <a:r>
              <a:rPr lang="en-US" sz="2400" dirty="0"/>
              <a:t>= </a:t>
            </a:r>
            <a:r>
              <a:rPr lang="en-US" sz="2400" b="1" dirty="0"/>
              <a:t>No freckles </a:t>
            </a:r>
            <a:endParaRPr lang="en-US" b="1" dirty="0">
              <a:solidFill>
                <a:srgbClr val="3366FF"/>
              </a:solidFill>
            </a:endParaRPr>
          </a:p>
          <a:p>
            <a:pPr marL="0" indent="0" eaLnBrk="1" hangingPunct="1">
              <a:buFont typeface="Arial" charset="0"/>
              <a:buNone/>
              <a:defRPr/>
            </a:pPr>
            <a:endParaRPr lang="en-US" sz="2800" dirty="0"/>
          </a:p>
          <a:p>
            <a:pPr marL="0" indent="0" eaLnBrk="1" hangingPunct="1">
              <a:buFont typeface="Arial" charset="0"/>
              <a:buNone/>
              <a:defRPr/>
            </a:pPr>
            <a:r>
              <a:rPr lang="en-US" sz="2800" b="1" dirty="0"/>
              <a:t>Question:</a:t>
            </a:r>
            <a:r>
              <a:rPr lang="en-US" sz="2800" dirty="0"/>
              <a:t> Using </a:t>
            </a:r>
            <a:r>
              <a:rPr lang="en-US" sz="2800" b="1" dirty="0">
                <a:solidFill>
                  <a:srgbClr val="3366FF"/>
                </a:solidFill>
              </a:rPr>
              <a:t>F </a:t>
            </a:r>
            <a:r>
              <a:rPr lang="en-US" sz="2800" dirty="0"/>
              <a:t>and</a:t>
            </a:r>
            <a:r>
              <a:rPr lang="en-US" sz="2800" b="1" dirty="0">
                <a:solidFill>
                  <a:srgbClr val="3366FF"/>
                </a:solidFill>
              </a:rPr>
              <a:t> f</a:t>
            </a:r>
            <a:r>
              <a:rPr lang="en-US" sz="2800" dirty="0"/>
              <a:t>, what are possible </a:t>
            </a:r>
            <a:r>
              <a:rPr lang="en-US" sz="2800" b="1" dirty="0">
                <a:solidFill>
                  <a:srgbClr val="3366FF"/>
                </a:solidFill>
              </a:rPr>
              <a:t>genotypes</a:t>
            </a:r>
            <a:r>
              <a:rPr lang="en-US" sz="2800" dirty="0"/>
              <a:t>  of the allele pair for freckles?</a:t>
            </a:r>
            <a:endParaRPr lang="en-US" sz="2800" b="1" dirty="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8B2E1-A88B-4CE8-8F5F-CF4423B84487}" type="slidenum">
              <a:rPr lang="en-US" altLang="en-US" sz="2000" smtClean="0"/>
              <a:pPr>
                <a:spcBef>
                  <a:spcPct val="0"/>
                </a:spcBef>
                <a:buFontTx/>
                <a:buNone/>
              </a:pPr>
              <a:t>6</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20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2000"/>
                                        <p:tgtEl>
                                          <p:spTgt spid="35843">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43">
                                            <p:txEl>
                                              <p:pRg st="3" end="3"/>
                                            </p:txEl>
                                          </p:spTgt>
                                        </p:tgtEl>
                                        <p:attrNameLst>
                                          <p:attrName>style.visibility</p:attrName>
                                        </p:attrNameLst>
                                      </p:cBhvr>
                                      <p:to>
                                        <p:strVal val="visible"/>
                                      </p:to>
                                    </p:set>
                                    <p:animEffect transition="in" filter="fade">
                                      <p:cBhvr>
                                        <p:cTn id="23" dur="2000"/>
                                        <p:tgtEl>
                                          <p:spTgt spid="3584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843">
                                            <p:txEl>
                                              <p:pRg st="4" end="4"/>
                                            </p:txEl>
                                          </p:spTgt>
                                        </p:tgtEl>
                                        <p:attrNameLst>
                                          <p:attrName>style.visibility</p:attrName>
                                        </p:attrNameLst>
                                      </p:cBhvr>
                                      <p:to>
                                        <p:strVal val="visible"/>
                                      </p:to>
                                    </p:set>
                                    <p:animEffect transition="in" filter="fade">
                                      <p:cBhvr>
                                        <p:cTn id="26" dur="2000"/>
                                        <p:tgtEl>
                                          <p:spTgt spid="3584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843">
                                            <p:txEl>
                                              <p:pRg st="5" end="5"/>
                                            </p:txEl>
                                          </p:spTgt>
                                        </p:tgtEl>
                                        <p:attrNameLst>
                                          <p:attrName>style.visibility</p:attrName>
                                        </p:attrNameLst>
                                      </p:cBhvr>
                                      <p:to>
                                        <p:strVal val="visible"/>
                                      </p:to>
                                    </p:set>
                                    <p:animEffect transition="in" filter="fade">
                                      <p:cBhvr>
                                        <p:cTn id="29" dur="2000"/>
                                        <p:tgtEl>
                                          <p:spTgt spid="35843">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843">
                                            <p:txEl>
                                              <p:pRg st="7" end="7"/>
                                            </p:txEl>
                                          </p:spTgt>
                                        </p:tgtEl>
                                        <p:attrNameLst>
                                          <p:attrName>style.visibility</p:attrName>
                                        </p:attrNameLst>
                                      </p:cBhvr>
                                      <p:to>
                                        <p:strVal val="visible"/>
                                      </p:to>
                                    </p:set>
                                    <p:animEffect transition="in" filter="fade">
                                      <p:cBhvr>
                                        <p:cTn id="34" dur="20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Freckles: Genotypes &amp; Phenotypes</a:t>
            </a:r>
          </a:p>
        </p:txBody>
      </p:sp>
      <p:sp>
        <p:nvSpPr>
          <p:cNvPr id="35843" name="Rectangle 3"/>
          <p:cNvSpPr>
            <a:spLocks noGrp="1" noChangeArrowheads="1"/>
          </p:cNvSpPr>
          <p:nvPr>
            <p:ph idx="1"/>
          </p:nvPr>
        </p:nvSpPr>
        <p:spPr>
          <a:xfrm>
            <a:off x="457200" y="1371600"/>
            <a:ext cx="8229600" cy="5105400"/>
          </a:xfrm>
        </p:spPr>
        <p:txBody>
          <a:bodyPr/>
          <a:lstStyle/>
          <a:p>
            <a:pPr indent="0" eaLnBrk="1" hangingPunct="1">
              <a:buFont typeface="Arial" charset="0"/>
              <a:buNone/>
              <a:defRPr/>
            </a:pPr>
            <a:r>
              <a:rPr lang="en-US" sz="2800" b="1" dirty="0"/>
              <a:t>Question: </a:t>
            </a:r>
            <a:r>
              <a:rPr lang="en-US" sz="2800" dirty="0"/>
              <a:t>Using </a:t>
            </a:r>
            <a:r>
              <a:rPr lang="en-US" sz="2800" b="1" dirty="0">
                <a:solidFill>
                  <a:srgbClr val="3366FF"/>
                </a:solidFill>
              </a:rPr>
              <a:t>F </a:t>
            </a:r>
            <a:r>
              <a:rPr lang="en-US" sz="2800" dirty="0"/>
              <a:t>and</a:t>
            </a:r>
            <a:r>
              <a:rPr lang="en-US" sz="2800" b="1" dirty="0">
                <a:solidFill>
                  <a:srgbClr val="3366FF"/>
                </a:solidFill>
              </a:rPr>
              <a:t> f</a:t>
            </a:r>
            <a:r>
              <a:rPr lang="en-US" sz="2800" dirty="0"/>
              <a:t>, what are possible </a:t>
            </a:r>
            <a:r>
              <a:rPr lang="en-US" sz="2800" b="1" dirty="0">
                <a:solidFill>
                  <a:srgbClr val="3366FF"/>
                </a:solidFill>
              </a:rPr>
              <a:t>genotypes</a:t>
            </a:r>
            <a:r>
              <a:rPr lang="en-US" sz="2800" dirty="0"/>
              <a:t>  of the allele pair for freckles?</a:t>
            </a:r>
          </a:p>
          <a:p>
            <a:pPr eaLnBrk="1" hangingPunct="1">
              <a:buFont typeface="Arial" charset="0"/>
              <a:buChar char="•"/>
              <a:defRPr/>
            </a:pPr>
            <a:endParaRPr lang="en-US" sz="800" dirty="0"/>
          </a:p>
          <a:p>
            <a:pPr eaLnBrk="1" hangingPunct="1">
              <a:spcBef>
                <a:spcPct val="0"/>
              </a:spcBef>
              <a:buFont typeface="Arial" charset="0"/>
              <a:buNone/>
              <a:defRPr/>
            </a:pPr>
            <a:r>
              <a:rPr lang="en-US" sz="2800" dirty="0"/>
              <a:t> 		</a:t>
            </a:r>
            <a:r>
              <a:rPr lang="en-US" sz="2800" b="1" dirty="0">
                <a:solidFill>
                  <a:srgbClr val="3366FF"/>
                </a:solidFill>
              </a:rPr>
              <a:t>Genotype</a:t>
            </a:r>
            <a:r>
              <a:rPr lang="en-US" sz="2800" dirty="0"/>
              <a:t>			</a:t>
            </a:r>
            <a:r>
              <a:rPr lang="en-US" sz="2800" b="1" dirty="0"/>
              <a:t>Phenotype</a:t>
            </a:r>
          </a:p>
          <a:p>
            <a:pPr eaLnBrk="1" hangingPunct="1">
              <a:spcBef>
                <a:spcPct val="0"/>
              </a:spcBef>
              <a:buFont typeface="Arial" charset="0"/>
              <a:buNone/>
              <a:defRPr/>
            </a:pPr>
            <a:r>
              <a:rPr lang="en-US" sz="2800" dirty="0"/>
              <a:t>	 </a:t>
            </a:r>
            <a:r>
              <a:rPr lang="en-US" sz="2000" dirty="0"/>
              <a:t>(alleles inherited from parents)		(physical appearance)</a:t>
            </a:r>
          </a:p>
          <a:p>
            <a:pPr eaLnBrk="1" hangingPunct="1">
              <a:buFont typeface="Arial" charset="0"/>
              <a:buNone/>
              <a:defRPr/>
            </a:pPr>
            <a:r>
              <a:rPr lang="en-US" sz="2800" dirty="0"/>
              <a:t>		</a:t>
            </a:r>
            <a:r>
              <a:rPr lang="en-US" sz="2800" b="1" dirty="0">
                <a:solidFill>
                  <a:srgbClr val="3366FF"/>
                </a:solidFill>
              </a:rPr>
              <a:t>F </a:t>
            </a:r>
            <a:r>
              <a:rPr lang="en-US" sz="2800" b="1" dirty="0" err="1">
                <a:solidFill>
                  <a:srgbClr val="3366FF"/>
                </a:solidFill>
              </a:rPr>
              <a:t>F</a:t>
            </a:r>
            <a:r>
              <a:rPr lang="en-US" sz="2800" dirty="0"/>
              <a:t>		======	has freckles</a:t>
            </a:r>
          </a:p>
          <a:p>
            <a:pPr eaLnBrk="1" hangingPunct="1">
              <a:buFont typeface="Arial" charset="0"/>
              <a:buNone/>
              <a:defRPr/>
            </a:pPr>
            <a:r>
              <a:rPr lang="en-US" sz="2800" dirty="0"/>
              <a:t>		</a:t>
            </a:r>
            <a:r>
              <a:rPr lang="en-US" sz="2800" b="1" dirty="0">
                <a:solidFill>
                  <a:srgbClr val="3366FF"/>
                </a:solidFill>
              </a:rPr>
              <a:t>F </a:t>
            </a:r>
            <a:r>
              <a:rPr lang="en-US" sz="2800" b="1" dirty="0" err="1">
                <a:solidFill>
                  <a:srgbClr val="3366FF"/>
                </a:solidFill>
              </a:rPr>
              <a:t>f</a:t>
            </a:r>
            <a:r>
              <a:rPr lang="en-US" sz="2800" dirty="0"/>
              <a:t>		======	has freckles</a:t>
            </a:r>
          </a:p>
          <a:p>
            <a:pPr eaLnBrk="1" hangingPunct="1">
              <a:buFont typeface="Arial" charset="0"/>
              <a:buNone/>
              <a:defRPr/>
            </a:pPr>
            <a:r>
              <a:rPr lang="en-US" sz="2800" dirty="0"/>
              <a:t>		</a:t>
            </a:r>
            <a:r>
              <a:rPr lang="en-US" sz="2800" b="1" dirty="0">
                <a:solidFill>
                  <a:srgbClr val="3366FF"/>
                </a:solidFill>
              </a:rPr>
              <a:t>f </a:t>
            </a:r>
            <a:r>
              <a:rPr lang="en-US" sz="2800" b="1" dirty="0" err="1">
                <a:solidFill>
                  <a:srgbClr val="3366FF"/>
                </a:solidFill>
              </a:rPr>
              <a:t>f</a:t>
            </a:r>
            <a:r>
              <a:rPr lang="en-US" sz="2800" dirty="0"/>
              <a:t>		======	no freckles</a:t>
            </a:r>
          </a:p>
          <a:p>
            <a:pPr marL="0" eaLnBrk="1" hangingPunct="1">
              <a:buFont typeface="Arial" charset="0"/>
              <a:buNone/>
              <a:defRPr/>
            </a:pPr>
            <a:r>
              <a:rPr lang="en-US" sz="2800" dirty="0">
                <a:solidFill>
                  <a:srgbClr val="3366FF"/>
                </a:solidFill>
              </a:rPr>
              <a:t>One dominant allele (</a:t>
            </a:r>
            <a:r>
              <a:rPr lang="en-US" sz="2800" b="1" dirty="0">
                <a:solidFill>
                  <a:srgbClr val="3366FF"/>
                </a:solidFill>
              </a:rPr>
              <a:t>F</a:t>
            </a:r>
            <a:r>
              <a:rPr lang="en-US" sz="2800" dirty="0">
                <a:solidFill>
                  <a:srgbClr val="3366FF"/>
                </a:solidFill>
              </a:rPr>
              <a:t>) is sufficient for its trait (has freckles) to be observable, but both alleles have to be recessive (</a:t>
            </a:r>
            <a:r>
              <a:rPr lang="en-US" sz="2800" b="1" dirty="0">
                <a:solidFill>
                  <a:srgbClr val="3366FF"/>
                </a:solidFill>
              </a:rPr>
              <a:t>f</a:t>
            </a:r>
            <a:r>
              <a:rPr lang="en-US" sz="2800" dirty="0">
                <a:solidFill>
                  <a:srgbClr val="3366FF"/>
                </a:solidFill>
              </a:rPr>
              <a:t>) for the recessive trait (no freckles) to be  observable.</a:t>
            </a:r>
          </a:p>
          <a:p>
            <a:pPr eaLnBrk="1" hangingPunct="1">
              <a:buFont typeface="Arial" charset="0"/>
              <a:buNone/>
              <a:defRPr/>
            </a:pPr>
            <a:endParaRPr lang="en-US" sz="2800" dirty="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C324BE-CD00-4973-AE32-F508C92ED01F}" type="slidenum">
              <a:rPr lang="en-US" altLang="en-US" sz="2000" smtClean="0"/>
              <a:pPr>
                <a:spcBef>
                  <a:spcPct val="0"/>
                </a:spcBef>
                <a:buFontTx/>
                <a:buNone/>
              </a:pPr>
              <a:t>7</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20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fade">
                                      <p:cBhvr>
                                        <p:cTn id="17" dur="2000"/>
                                        <p:tgtEl>
                                          <p:spTgt spid="35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3">
                                            <p:txEl>
                                              <p:pRg st="4" end="4"/>
                                            </p:txEl>
                                          </p:spTgt>
                                        </p:tgtEl>
                                        <p:attrNameLst>
                                          <p:attrName>style.visibility</p:attrName>
                                        </p:attrNameLst>
                                      </p:cBhvr>
                                      <p:to>
                                        <p:strVal val="visible"/>
                                      </p:to>
                                    </p:set>
                                    <p:animEffect transition="in" filter="fade">
                                      <p:cBhvr>
                                        <p:cTn id="22" dur="2000"/>
                                        <p:tgtEl>
                                          <p:spTgt spid="35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Effect transition="in" filter="fade">
                                      <p:cBhvr>
                                        <p:cTn id="27" dur="2000"/>
                                        <p:tgtEl>
                                          <p:spTgt spid="358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843">
                                            <p:txEl>
                                              <p:pRg st="6" end="6"/>
                                            </p:txEl>
                                          </p:spTgt>
                                        </p:tgtEl>
                                        <p:attrNameLst>
                                          <p:attrName>style.visibility</p:attrName>
                                        </p:attrNameLst>
                                      </p:cBhvr>
                                      <p:to>
                                        <p:strVal val="visible"/>
                                      </p:to>
                                    </p:set>
                                    <p:animEffect transition="in" filter="fade">
                                      <p:cBhvr>
                                        <p:cTn id="32" dur="2000"/>
                                        <p:tgtEl>
                                          <p:spTgt spid="3584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Effect transition="in" filter="fade">
                                      <p:cBhvr>
                                        <p:cTn id="37" dur="20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Example: Red Hair</a:t>
            </a:r>
          </a:p>
        </p:txBody>
      </p:sp>
      <p:sp>
        <p:nvSpPr>
          <p:cNvPr id="84995" name="Rectangle 3"/>
          <p:cNvSpPr>
            <a:spLocks noGrp="1" noChangeArrowheads="1"/>
          </p:cNvSpPr>
          <p:nvPr>
            <p:ph idx="1"/>
          </p:nvPr>
        </p:nvSpPr>
        <p:spPr>
          <a:xfrm>
            <a:off x="457200" y="1371600"/>
            <a:ext cx="8229600" cy="5181600"/>
          </a:xfrm>
        </p:spPr>
        <p:txBody>
          <a:bodyPr/>
          <a:lstStyle/>
          <a:p>
            <a:pPr eaLnBrk="1" hangingPunct="1">
              <a:buFont typeface="Arial" charset="0"/>
              <a:buChar char="•"/>
              <a:defRPr/>
            </a:pPr>
            <a:r>
              <a:rPr lang="en-US" sz="2800" dirty="0"/>
              <a:t>In one of the genes that determines hair color, red hair is </a:t>
            </a:r>
            <a:r>
              <a:rPr lang="en-US" sz="2800" b="1" dirty="0"/>
              <a:t>recessive</a:t>
            </a:r>
            <a:r>
              <a:rPr lang="en-US" sz="2800" dirty="0"/>
              <a:t> to brown hair.  One way to describe these hair color alleles are: </a:t>
            </a:r>
          </a:p>
          <a:p>
            <a:pPr lvl="1" eaLnBrk="1" hangingPunct="1">
              <a:buFont typeface="Arial" charset="0"/>
              <a:buChar char="–"/>
              <a:defRPr/>
            </a:pPr>
            <a:r>
              <a:rPr lang="en-US" sz="2400" dirty="0"/>
              <a:t>Red hair = </a:t>
            </a:r>
            <a:r>
              <a:rPr lang="en-US" sz="2400" b="1" dirty="0">
                <a:solidFill>
                  <a:srgbClr val="C00000"/>
                </a:solidFill>
              </a:rPr>
              <a:t>r</a:t>
            </a:r>
            <a:r>
              <a:rPr lang="en-US" sz="2400" dirty="0"/>
              <a:t> (notes recessive red color)</a:t>
            </a:r>
          </a:p>
          <a:p>
            <a:pPr lvl="1" eaLnBrk="1" hangingPunct="1">
              <a:buFont typeface="Arial" charset="0"/>
              <a:buChar char="–"/>
              <a:defRPr/>
            </a:pPr>
            <a:r>
              <a:rPr lang="en-US" sz="2400" dirty="0"/>
              <a:t>Brown hair = </a:t>
            </a:r>
            <a:r>
              <a:rPr lang="en-US" sz="2400" b="1" dirty="0">
                <a:solidFill>
                  <a:srgbClr val="C00000"/>
                </a:solidFill>
              </a:rPr>
              <a:t>R</a:t>
            </a:r>
            <a:r>
              <a:rPr lang="en-US" sz="2400" dirty="0">
                <a:solidFill>
                  <a:srgbClr val="C00000"/>
                </a:solidFill>
              </a:rPr>
              <a:t> </a:t>
            </a:r>
            <a:r>
              <a:rPr lang="en-US" sz="2400" dirty="0"/>
              <a:t>(notes dominant brown color)</a:t>
            </a:r>
          </a:p>
          <a:p>
            <a:pPr lvl="1" eaLnBrk="1" hangingPunct="1">
              <a:buFont typeface="Arial" charset="0"/>
              <a:buNone/>
              <a:defRPr/>
            </a:pPr>
            <a:endParaRPr lang="en-US" sz="2400" dirty="0"/>
          </a:p>
          <a:p>
            <a:pPr marL="0" indent="0" eaLnBrk="1" hangingPunct="1">
              <a:buFont typeface="Arial" charset="0"/>
              <a:buNone/>
              <a:defRPr/>
            </a:pPr>
            <a:r>
              <a:rPr lang="en-US" sz="2800" b="1" dirty="0"/>
              <a:t>Question:  </a:t>
            </a:r>
            <a:r>
              <a:rPr lang="en-US" sz="2800" dirty="0"/>
              <a:t>Using </a:t>
            </a:r>
            <a:r>
              <a:rPr lang="en-US" sz="2800" b="1" dirty="0">
                <a:solidFill>
                  <a:srgbClr val="C00000"/>
                </a:solidFill>
              </a:rPr>
              <a:t>r</a:t>
            </a:r>
            <a:r>
              <a:rPr lang="en-US" sz="2800" dirty="0"/>
              <a:t> (red hair) and </a:t>
            </a:r>
            <a:r>
              <a:rPr lang="en-US" sz="2800" b="1" dirty="0">
                <a:solidFill>
                  <a:srgbClr val="C00000"/>
                </a:solidFill>
              </a:rPr>
              <a:t>R </a:t>
            </a:r>
            <a:r>
              <a:rPr lang="en-US" sz="2800" dirty="0"/>
              <a:t>(brown hair) alleles,</a:t>
            </a:r>
            <a:r>
              <a:rPr lang="en-US" sz="2800" b="1" dirty="0">
                <a:solidFill>
                  <a:srgbClr val="C00000"/>
                </a:solidFill>
              </a:rPr>
              <a:t> </a:t>
            </a:r>
            <a:r>
              <a:rPr lang="en-US" sz="2800" dirty="0"/>
              <a:t>what possible </a:t>
            </a:r>
            <a:r>
              <a:rPr lang="en-US" sz="2800" b="1" dirty="0">
                <a:solidFill>
                  <a:srgbClr val="3366FF"/>
                </a:solidFill>
              </a:rPr>
              <a:t>genotypes</a:t>
            </a:r>
            <a:r>
              <a:rPr lang="en-US" sz="2800" dirty="0"/>
              <a:t> of the allele pair are there? </a:t>
            </a:r>
          </a:p>
          <a:p>
            <a:pPr eaLnBrk="1" hangingPunct="1">
              <a:spcBef>
                <a:spcPct val="0"/>
              </a:spcBef>
              <a:buFont typeface="Arial" charset="0"/>
              <a:buNone/>
              <a:defRPr/>
            </a:pPr>
            <a:r>
              <a:rPr lang="en-US" sz="2800" dirty="0"/>
              <a:t> 		</a:t>
            </a:r>
            <a:r>
              <a:rPr lang="en-US" sz="2800" b="1" dirty="0">
                <a:solidFill>
                  <a:srgbClr val="3366FF"/>
                </a:solidFill>
              </a:rPr>
              <a:t>Genotype</a:t>
            </a:r>
            <a:r>
              <a:rPr lang="en-US" sz="2800" dirty="0">
                <a:solidFill>
                  <a:srgbClr val="3366FF"/>
                </a:solidFill>
              </a:rPr>
              <a:t> </a:t>
            </a:r>
            <a:r>
              <a:rPr lang="en-US" sz="1800" dirty="0"/>
              <a:t>(allele pair)	</a:t>
            </a:r>
            <a:r>
              <a:rPr lang="en-US" sz="2800" dirty="0"/>
              <a:t>	</a:t>
            </a:r>
            <a:r>
              <a:rPr lang="en-US" sz="2800" b="1" dirty="0"/>
              <a:t>Phenotype </a:t>
            </a:r>
            <a:r>
              <a:rPr lang="en-US" sz="1800" dirty="0"/>
              <a:t>(appearance)</a:t>
            </a:r>
            <a:endParaRPr lang="en-US" sz="2800" b="1" dirty="0"/>
          </a:p>
          <a:p>
            <a:pPr eaLnBrk="1" hangingPunct="1">
              <a:spcBef>
                <a:spcPct val="0"/>
              </a:spcBef>
              <a:buFont typeface="Arial" charset="0"/>
              <a:buNone/>
              <a:defRPr/>
            </a:pPr>
            <a:r>
              <a:rPr lang="en-US" sz="2800" dirty="0"/>
              <a:t>	</a:t>
            </a:r>
            <a:endParaRPr lang="en-US" dirty="0"/>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4FAFF6-216F-49D1-88B9-711AB352BE45}" type="slidenum">
              <a:rPr lang="en-US" altLang="en-US" sz="2000" smtClean="0"/>
              <a:pPr>
                <a:spcBef>
                  <a:spcPct val="0"/>
                </a:spcBef>
                <a:buFontTx/>
                <a:buNone/>
              </a:pPr>
              <a:t>8</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20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fade">
                                      <p:cBhvr>
                                        <p:cTn id="12" dur="2000"/>
                                        <p:tgtEl>
                                          <p:spTgt spid="8499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animEffect transition="in" filter="fade">
                                      <p:cBhvr>
                                        <p:cTn id="15" dur="2000"/>
                                        <p:tgtEl>
                                          <p:spTgt spid="8499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2" end="2"/>
                                            </p:txEl>
                                          </p:spTgt>
                                        </p:tgtEl>
                                        <p:attrNameLst>
                                          <p:attrName>style.visibility</p:attrName>
                                        </p:attrNameLst>
                                      </p:cBhvr>
                                      <p:to>
                                        <p:strVal val="visible"/>
                                      </p:to>
                                    </p:set>
                                    <p:animEffect transition="in" filter="fade">
                                      <p:cBhvr>
                                        <p:cTn id="18" dur="2000"/>
                                        <p:tgtEl>
                                          <p:spTgt spid="8499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animEffect transition="in" filter="fade">
                                      <p:cBhvr>
                                        <p:cTn id="23" dur="2000"/>
                                        <p:tgtEl>
                                          <p:spTgt spid="8499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4995">
                                            <p:txEl>
                                              <p:pRg st="5" end="5"/>
                                            </p:txEl>
                                          </p:spTgt>
                                        </p:tgtEl>
                                        <p:attrNameLst>
                                          <p:attrName>style.visibility</p:attrName>
                                        </p:attrNameLst>
                                      </p:cBhvr>
                                      <p:to>
                                        <p:strVal val="visible"/>
                                      </p:to>
                                    </p:set>
                                    <p:animEffect transition="in" filter="fade">
                                      <p:cBhvr>
                                        <p:cTn id="28" dur="2000"/>
                                        <p:tgtEl>
                                          <p:spTgt spid="849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4995">
                                            <p:txEl>
                                              <p:pRg st="6" end="6"/>
                                            </p:txEl>
                                          </p:spTgt>
                                        </p:tgtEl>
                                        <p:attrNameLst>
                                          <p:attrName>style.visibility</p:attrName>
                                        </p:attrNameLst>
                                      </p:cBhvr>
                                      <p:to>
                                        <p:strVal val="visible"/>
                                      </p:to>
                                    </p:set>
                                    <p:animEffect transition="in" filter="fade">
                                      <p:cBhvr>
                                        <p:cTn id="33" dur="2000"/>
                                        <p:tgtEl>
                                          <p:spTgt spid="84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Example: Red Hair</a:t>
            </a:r>
          </a:p>
        </p:txBody>
      </p:sp>
      <p:sp>
        <p:nvSpPr>
          <p:cNvPr id="84995" name="Rectangle 3"/>
          <p:cNvSpPr>
            <a:spLocks noGrp="1" noChangeArrowheads="1"/>
          </p:cNvSpPr>
          <p:nvPr>
            <p:ph idx="1"/>
          </p:nvPr>
        </p:nvSpPr>
        <p:spPr>
          <a:xfrm>
            <a:off x="457200" y="1371600"/>
            <a:ext cx="8229600" cy="5181600"/>
          </a:xfrm>
        </p:spPr>
        <p:txBody>
          <a:bodyPr/>
          <a:lstStyle/>
          <a:p>
            <a:pPr marL="0" indent="0" eaLnBrk="1" hangingPunct="1">
              <a:buFont typeface="Arial" charset="0"/>
              <a:buNone/>
              <a:defRPr/>
            </a:pPr>
            <a:r>
              <a:rPr lang="en-US" sz="2800" b="1" dirty="0"/>
              <a:t>Question:  </a:t>
            </a:r>
            <a:r>
              <a:rPr lang="en-US" sz="2800" dirty="0"/>
              <a:t>Using </a:t>
            </a:r>
            <a:r>
              <a:rPr lang="en-US" sz="2800" b="1" dirty="0">
                <a:solidFill>
                  <a:srgbClr val="C00000"/>
                </a:solidFill>
              </a:rPr>
              <a:t>R </a:t>
            </a:r>
            <a:r>
              <a:rPr lang="en-US" sz="2800" dirty="0"/>
              <a:t>(brown hair) and</a:t>
            </a:r>
            <a:r>
              <a:rPr lang="en-US" sz="2800" b="1" dirty="0">
                <a:solidFill>
                  <a:srgbClr val="C00000"/>
                </a:solidFill>
              </a:rPr>
              <a:t> r</a:t>
            </a:r>
            <a:r>
              <a:rPr lang="en-US" sz="2800" dirty="0"/>
              <a:t> (red hair) alleles,</a:t>
            </a:r>
            <a:r>
              <a:rPr lang="en-US" sz="2800" b="1" dirty="0">
                <a:solidFill>
                  <a:srgbClr val="C00000"/>
                </a:solidFill>
              </a:rPr>
              <a:t> </a:t>
            </a:r>
            <a:r>
              <a:rPr lang="en-US" sz="2800" dirty="0"/>
              <a:t>what possible </a:t>
            </a:r>
            <a:r>
              <a:rPr lang="en-US" sz="2800" b="1" dirty="0">
                <a:solidFill>
                  <a:srgbClr val="3366FF"/>
                </a:solidFill>
              </a:rPr>
              <a:t>genotypes</a:t>
            </a:r>
            <a:r>
              <a:rPr lang="en-US" sz="2800" dirty="0"/>
              <a:t> of the allele pair are there? </a:t>
            </a:r>
          </a:p>
          <a:p>
            <a:pPr eaLnBrk="1" hangingPunct="1">
              <a:spcBef>
                <a:spcPct val="0"/>
              </a:spcBef>
              <a:buFont typeface="Arial" charset="0"/>
              <a:buNone/>
              <a:defRPr/>
            </a:pPr>
            <a:r>
              <a:rPr lang="en-US" sz="2800" dirty="0"/>
              <a:t> 		</a:t>
            </a:r>
            <a:r>
              <a:rPr lang="en-US" sz="2800" b="1" dirty="0">
                <a:solidFill>
                  <a:srgbClr val="3366FF"/>
                </a:solidFill>
              </a:rPr>
              <a:t>Genotype</a:t>
            </a:r>
            <a:r>
              <a:rPr lang="en-US" sz="2800" dirty="0">
                <a:solidFill>
                  <a:srgbClr val="3366FF"/>
                </a:solidFill>
              </a:rPr>
              <a:t> </a:t>
            </a:r>
            <a:r>
              <a:rPr lang="en-US" sz="1800" dirty="0"/>
              <a:t>(allele pair)	</a:t>
            </a:r>
            <a:r>
              <a:rPr lang="en-US" sz="2800" dirty="0"/>
              <a:t>	</a:t>
            </a:r>
            <a:r>
              <a:rPr lang="en-US" sz="2800" b="1" dirty="0"/>
              <a:t>Phenotype </a:t>
            </a:r>
            <a:r>
              <a:rPr lang="en-US" sz="1800" dirty="0"/>
              <a:t>(appearance)</a:t>
            </a:r>
            <a:endParaRPr lang="en-US" sz="2800" b="1" dirty="0"/>
          </a:p>
          <a:p>
            <a:pPr eaLnBrk="1" hangingPunct="1">
              <a:spcBef>
                <a:spcPct val="0"/>
              </a:spcBef>
              <a:buFont typeface="Arial" charset="0"/>
              <a:buNone/>
              <a:defRPr/>
            </a:pPr>
            <a:r>
              <a:rPr lang="en-US" sz="2800" dirty="0"/>
              <a:t>		</a:t>
            </a:r>
            <a:r>
              <a:rPr lang="en-US" sz="2800" b="1" dirty="0">
                <a:solidFill>
                  <a:srgbClr val="C00000"/>
                </a:solidFill>
              </a:rPr>
              <a:t>RR</a:t>
            </a:r>
            <a:r>
              <a:rPr lang="en-US" sz="2800" dirty="0"/>
              <a:t>		======	brown hair</a:t>
            </a:r>
          </a:p>
          <a:p>
            <a:pPr eaLnBrk="1" hangingPunct="1">
              <a:buFont typeface="Arial" charset="0"/>
              <a:buNone/>
              <a:defRPr/>
            </a:pPr>
            <a:r>
              <a:rPr lang="en-US" sz="2800" dirty="0"/>
              <a:t>		</a:t>
            </a:r>
            <a:r>
              <a:rPr lang="en-US" sz="2800" b="1" dirty="0" err="1">
                <a:solidFill>
                  <a:srgbClr val="C00000"/>
                </a:solidFill>
              </a:rPr>
              <a:t>Rr</a:t>
            </a:r>
            <a:r>
              <a:rPr lang="en-US" sz="2800" dirty="0"/>
              <a:t>		======	brown hair</a:t>
            </a:r>
          </a:p>
          <a:p>
            <a:pPr eaLnBrk="1" hangingPunct="1">
              <a:buFont typeface="Arial" charset="0"/>
              <a:buNone/>
              <a:defRPr/>
            </a:pPr>
            <a:r>
              <a:rPr lang="en-US" sz="2800" dirty="0"/>
              <a:t>		</a:t>
            </a:r>
            <a:r>
              <a:rPr lang="en-US" sz="2800" b="1" dirty="0" err="1">
                <a:solidFill>
                  <a:srgbClr val="C00000"/>
                </a:solidFill>
              </a:rPr>
              <a:t>rr</a:t>
            </a:r>
            <a:r>
              <a:rPr lang="en-US" sz="2800" dirty="0"/>
              <a:t>		======	red hair</a:t>
            </a:r>
            <a:endParaRPr lang="en-US" sz="2400" b="1" dirty="0">
              <a:solidFill>
                <a:srgbClr val="3366FF"/>
              </a:solidFill>
            </a:endParaRPr>
          </a:p>
          <a:p>
            <a:pPr eaLnBrk="1" hangingPunct="1">
              <a:buFont typeface="Arial" charset="0"/>
              <a:buNone/>
              <a:defRPr/>
            </a:pPr>
            <a:endParaRPr lang="en-US" dirty="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A09DF0-4345-4530-9E3C-76140D35B650}" type="slidenum">
              <a:rPr lang="en-US" altLang="en-US" sz="2000" smtClean="0"/>
              <a:pPr>
                <a:spcBef>
                  <a:spcPct val="0"/>
                </a:spcBef>
                <a:buFontTx/>
                <a:buNone/>
              </a:pPr>
              <a:t>9</a:t>
            </a:fld>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fade">
                                      <p:cBhvr>
                                        <p:cTn id="7" dur="20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fade">
                                      <p:cBhvr>
                                        <p:cTn id="12" dur="20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1" end="1"/>
                                            </p:txEl>
                                          </p:spTgt>
                                        </p:tgtEl>
                                        <p:attrNameLst>
                                          <p:attrName>style.visibility</p:attrName>
                                        </p:attrNameLst>
                                      </p:cBhvr>
                                      <p:to>
                                        <p:strVal val="visible"/>
                                      </p:to>
                                    </p:set>
                                    <p:animEffect transition="in" filter="fade">
                                      <p:cBhvr>
                                        <p:cTn id="17" dur="2000"/>
                                        <p:tgtEl>
                                          <p:spTgt spid="84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2" end="2"/>
                                            </p:txEl>
                                          </p:spTgt>
                                        </p:tgtEl>
                                        <p:attrNameLst>
                                          <p:attrName>style.visibility</p:attrName>
                                        </p:attrNameLst>
                                      </p:cBhvr>
                                      <p:to>
                                        <p:strVal val="visible"/>
                                      </p:to>
                                    </p:set>
                                    <p:animEffect transition="in" filter="fade">
                                      <p:cBhvr>
                                        <p:cTn id="22" dur="2000"/>
                                        <p:tgtEl>
                                          <p:spTgt spid="84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3" end="3"/>
                                            </p:txEl>
                                          </p:spTgt>
                                        </p:tgtEl>
                                        <p:attrNameLst>
                                          <p:attrName>style.visibility</p:attrName>
                                        </p:attrNameLst>
                                      </p:cBhvr>
                                      <p:to>
                                        <p:strVal val="visible"/>
                                      </p:to>
                                    </p:set>
                                    <p:animEffect transition="in" filter="fade">
                                      <p:cBhvr>
                                        <p:cTn id="27" dur="2000"/>
                                        <p:tgtEl>
                                          <p:spTgt spid="84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995">
                                            <p:txEl>
                                              <p:pRg st="4" end="4"/>
                                            </p:txEl>
                                          </p:spTgt>
                                        </p:tgtEl>
                                        <p:attrNameLst>
                                          <p:attrName>style.visibility</p:attrName>
                                        </p:attrNameLst>
                                      </p:cBhvr>
                                      <p:to>
                                        <p:strVal val="visible"/>
                                      </p:to>
                                    </p:set>
                                    <p:animEffect transition="in" filter="fade">
                                      <p:cBhvr>
                                        <p:cTn id="32" dur="20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Lst>
  </p:timing>
</p:sld>
</file>

<file path=ppt/theme/theme1.xml><?xml version="1.0" encoding="utf-8"?>
<a:theme xmlns:a="http://schemas.openxmlformats.org/drawingml/2006/main" name="HP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 Background</Template>
  <TotalTime>2858</TotalTime>
  <Words>1814</Words>
  <Application>Microsoft Macintosh PowerPoint</Application>
  <PresentationFormat>On-screen Show (4:3)</PresentationFormat>
  <Paragraphs>194</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HP Background</vt:lpstr>
      <vt:lpstr> Genetics in Harry Potter’s World  Lesson 1 </vt:lpstr>
      <vt:lpstr>Inherited Physical Traits in Harry Potter</vt:lpstr>
      <vt:lpstr>Applying Genetics to  the Harry Potter Characters</vt:lpstr>
      <vt:lpstr>Applying Genetics to  the Harry Potter Characters</vt:lpstr>
      <vt:lpstr>Applying Genetics to  the Harry Potter Characters</vt:lpstr>
      <vt:lpstr>Example: Freckles</vt:lpstr>
      <vt:lpstr>Freckles: Genotypes &amp; Phenotypes</vt:lpstr>
      <vt:lpstr>Example: Red Hair</vt:lpstr>
      <vt:lpstr>Example: Red Hair</vt:lpstr>
      <vt:lpstr>Punnett Square: Heredity Prediction Diagram </vt:lpstr>
      <vt:lpstr>Punnett Square: Freckles Case 1</vt:lpstr>
      <vt:lpstr>Punnett Square: Freckles Case 1</vt:lpstr>
      <vt:lpstr>Punnett Square: Freckles Case 1</vt:lpstr>
      <vt:lpstr>Punnett Square: Freckles Case 1</vt:lpstr>
      <vt:lpstr>Punnett Square: Freckles Case 2</vt:lpstr>
      <vt:lpstr>Punnett Square: Freckles Case 2</vt:lpstr>
      <vt:lpstr>Punnett Square: Freckles Case 2</vt:lpstr>
      <vt:lpstr>Punnett Square: Freckles Case 2</vt:lpstr>
      <vt:lpstr>Human Mendelian Trait Examples</vt:lpstr>
    </vt:vector>
  </TitlesOfParts>
  <Company>National Library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in Harry Potter's World</dc:title>
  <dc:subject>Basic genetics</dc:subject>
  <dc:creator>National Library of Medicine</dc:creator>
  <cp:keywords>potter; genetics; punnett</cp:keywords>
  <cp:lastModifiedBy>Jeff L</cp:lastModifiedBy>
  <cp:revision>331</cp:revision>
  <dcterms:created xsi:type="dcterms:W3CDTF">2004-11-08T14:56:33Z</dcterms:created>
  <dcterms:modified xsi:type="dcterms:W3CDTF">2020-06-02T22:22:13Z</dcterms:modified>
  <cp:contentStatus>Final</cp:contentStatus>
</cp:coreProperties>
</file>