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handoutMasterIdLst>
    <p:handoutMasterId r:id="rId17"/>
  </p:handoutMasterIdLst>
  <p:sldIdLst>
    <p:sldId id="305" r:id="rId2"/>
    <p:sldId id="333" r:id="rId3"/>
    <p:sldId id="380" r:id="rId4"/>
    <p:sldId id="408" r:id="rId5"/>
    <p:sldId id="406" r:id="rId6"/>
    <p:sldId id="409" r:id="rId7"/>
    <p:sldId id="407" r:id="rId8"/>
    <p:sldId id="420" r:id="rId9"/>
    <p:sldId id="421" r:id="rId10"/>
    <p:sldId id="388" r:id="rId11"/>
    <p:sldId id="382" r:id="rId12"/>
    <p:sldId id="412" r:id="rId13"/>
    <p:sldId id="414" r:id="rId14"/>
    <p:sldId id="413" r:id="rId15"/>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201F"/>
    <a:srgbClr val="00FFFF"/>
    <a:srgbClr val="0000FF"/>
    <a:srgbClr val="3366FF"/>
    <a:srgbClr val="C08E00"/>
    <a:srgbClr val="CC9900"/>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69" autoAdjust="0"/>
    <p:restoredTop sz="59681" autoAdjust="0"/>
  </p:normalViewPr>
  <p:slideViewPr>
    <p:cSldViewPr>
      <p:cViewPr varScale="1">
        <p:scale>
          <a:sx n="47" d="100"/>
          <a:sy n="47" d="100"/>
        </p:scale>
        <p:origin x="19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945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946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946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2769EF-389F-485E-AB1C-7987C6572E2D}" type="slidenum">
              <a:rPr lang="en-US" altLang="en-US"/>
              <a:pPr>
                <a:defRPr/>
              </a:pPr>
              <a:t>‹#›</a:t>
            </a:fld>
            <a:endParaRPr lang="en-US" altLang="en-US"/>
          </a:p>
        </p:txBody>
      </p:sp>
    </p:spTree>
    <p:extLst>
      <p:ext uri="{BB962C8B-B14F-4D97-AF65-F5344CB8AC3E}">
        <p14:creationId xmlns:p14="http://schemas.microsoft.com/office/powerpoint/2010/main" val="1331566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vl1pPr>
          </a:lstStyle>
          <a:p>
            <a:pPr>
              <a:defRPr/>
            </a:pPr>
            <a:fld id="{62FFDECA-0F71-4C45-9B8B-1F9A19122FCA}" type="datetimeFigureOut">
              <a:rPr lang="en-US"/>
              <a:pPr>
                <a:defRPr/>
              </a:pPr>
              <a:t>3/16/17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3224477-5EC8-4490-AF88-935B68D9ABFD}" type="slidenum">
              <a:rPr lang="en-US" altLang="en-US"/>
              <a:pPr>
                <a:defRPr/>
              </a:pPr>
              <a:t>‹#›</a:t>
            </a:fld>
            <a:endParaRPr lang="en-US" altLang="en-US"/>
          </a:p>
        </p:txBody>
      </p:sp>
    </p:spTree>
    <p:extLst>
      <p:ext uri="{BB962C8B-B14F-4D97-AF65-F5344CB8AC3E}">
        <p14:creationId xmlns:p14="http://schemas.microsoft.com/office/powerpoint/2010/main" val="2888957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Return students’ completed </a:t>
            </a:r>
            <a:r>
              <a:rPr lang="en-US" altLang="en-US" u="sng" smtClean="0"/>
              <a:t>Human Mendelian Traits</a:t>
            </a:r>
            <a:r>
              <a:rPr lang="en-US" altLang="en-US" smtClean="0"/>
              <a:t> worksheets and review the Mendelian inheritance concept along with genetic terms covered in previous lesson.</a:t>
            </a:r>
          </a:p>
          <a:p>
            <a:pPr eaLnBrk="1" hangingPunct="1">
              <a:spcBef>
                <a:spcPct val="0"/>
              </a:spcBef>
            </a:pPr>
            <a:endParaRPr lang="en-US" alt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E3E432-457E-4B0B-B31E-07B77530AEB5}" type="slidenum">
              <a:rPr lang="en-US" altLang="en-US" smtClean="0">
                <a:latin typeface="Times New Roman" panose="02020603050405020304" pitchFamily="18" charset="0"/>
              </a:rPr>
              <a:pPr>
                <a:spcBef>
                  <a:spcPct val="0"/>
                </a:spcBef>
              </a:pPr>
              <a:t>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7587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Pose these two questions and help students think about the types of information that they should consider to answer the questions.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29906E-28E7-4E27-8D92-3D1672F1A8F7}" type="slidenum">
              <a:rPr lang="en-US" altLang="en-US" smtClean="0">
                <a:latin typeface="Times New Roman" panose="02020603050405020304" pitchFamily="18" charset="0"/>
              </a:rPr>
              <a:pPr>
                <a:spcBef>
                  <a:spcPct val="0"/>
                </a:spcBef>
              </a:pPr>
              <a:t>10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958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Demonstrate how Hagrid’s height might be a phenotype of an incomplete/blended trait.</a:t>
            </a:r>
          </a:p>
          <a:p>
            <a:pPr eaLnBrk="1" hangingPunct="1"/>
            <a:endParaRPr lang="en-US" altLang="en-US" smtClean="0"/>
          </a:p>
          <a:p>
            <a:pPr eaLnBrk="1" hangingPunct="1"/>
            <a:r>
              <a:rPr lang="en-US" altLang="en-US" smtClean="0"/>
              <a:t>Concerning estimated average heights for wizards and giants, wizards are humans whose average height may be about 5-6 ft., and giants’ height is approximated at 20 ft. by Hermione at the beginning of the chapter 24 in </a:t>
            </a:r>
            <a:r>
              <a:rPr lang="en-US" altLang="en-US" i="1" smtClean="0"/>
              <a:t>Harry Potter and the Goblet of Fire</a:t>
            </a:r>
            <a:r>
              <a:rPr lang="en-US" altLang="en-US" smtClean="0"/>
              <a:t>.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C054D2-89DB-485F-AC1D-4FEFBFE6521B}" type="slidenum">
              <a:rPr lang="en-US" altLang="en-US" smtClean="0">
                <a:latin typeface="Times New Roman" panose="02020603050405020304" pitchFamily="18" charset="0"/>
              </a:rPr>
              <a:pPr>
                <a:spcBef>
                  <a:spcPct val="0"/>
                </a:spcBef>
              </a:pPr>
              <a:t>11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5538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If necessary, remind students of the examples of incomplete dominance using previous slide 4.</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798AC6-E461-4629-AA46-C86993DAC86B}" type="slidenum">
              <a:rPr lang="en-US" altLang="en-US" smtClean="0">
                <a:latin typeface="Times New Roman" panose="02020603050405020304" pitchFamily="18" charset="0"/>
              </a:rPr>
              <a:pPr>
                <a:spcBef>
                  <a:spcPct val="0"/>
                </a:spcBef>
              </a:pPr>
              <a:t>12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561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Inform students about the multiple alleles related to eye colors as well as the codominant and recessive traits of these alleles.  Have students use the Punnett Square to determine possible genotypes for Harry and his sibling’s eye colors.</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56AE75-1FD0-4043-A01C-8C4C866FCFBF}" type="slidenum">
              <a:rPr lang="en-US" altLang="en-US" smtClean="0">
                <a:latin typeface="Times New Roman" panose="02020603050405020304" pitchFamily="18" charset="0"/>
              </a:rPr>
              <a:pPr>
                <a:spcBef>
                  <a:spcPct val="0"/>
                </a:spcBef>
              </a:pPr>
              <a:t>13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0152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students provide their findings and use this slide to guide and clarify reasoning behind the answers.</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96A033-3E3A-42E2-97EC-B8597506A300}" type="slidenum">
              <a:rPr lang="en-US" altLang="en-US" smtClean="0">
                <a:latin typeface="Times New Roman" panose="02020603050405020304" pitchFamily="18" charset="0"/>
              </a:rPr>
              <a:pPr>
                <a:spcBef>
                  <a:spcPct val="0"/>
                </a:spcBef>
              </a:pPr>
              <a:t>14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3130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Have students guess how these examples of genetic rules may work. Encourage students to guess a definition or provide an example for each term.</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DC446-BF21-464A-AF21-D467E33DBCA5}" type="slidenum">
              <a:rPr lang="en-US" altLang="en-US" smtClean="0">
                <a:latin typeface="Times New Roman" panose="02020603050405020304" pitchFamily="18" charset="0"/>
              </a:rPr>
              <a:pPr>
                <a:spcBef>
                  <a:spcPct val="0"/>
                </a:spcBef>
              </a:pPr>
              <a:t>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3125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Define and provide an example for incomplete dominance, and help students understand and apply the concept to the dragon’s fire power. Students may ask about using F and F’ instead of lower and upper-case letters. Provide clarification that lower and upper-case letters are used to indicate alleles with dominant or recessive traits.  And explain that incomplete dominance is indicated with apostrophe (’) on an upper case letter.</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66972F-63FE-4E1D-B75B-132058D35ACF}" type="slidenum">
              <a:rPr lang="en-US" altLang="en-US" smtClean="0">
                <a:latin typeface="Times New Roman" panose="02020603050405020304" pitchFamily="18" charset="0"/>
              </a:rPr>
              <a:pPr>
                <a:spcBef>
                  <a:spcPct val="0"/>
                </a:spcBef>
              </a:pPr>
              <a:t>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9474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Provide the answers for the phenotypes related to the three different genotypes for the dragon-fire trait.</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43ECE-364A-4A7B-AB8E-BF47B81B2C3C}" type="slidenum">
              <a:rPr lang="en-US" altLang="en-US" smtClean="0">
                <a:latin typeface="Times New Roman" panose="02020603050405020304" pitchFamily="18" charset="0"/>
              </a:rPr>
              <a:pPr>
                <a:spcBef>
                  <a:spcPct val="0"/>
                </a:spcBef>
              </a:pPr>
              <a:t>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661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Define and provide an example for codominance, and help students understand and apply the concept to merpeople’s tail colors. Clarify the important distinction between incomplete/blended dominance and codominance--the former results in a phenotype that is a blended or average trait between the two different traits, and the latter results in a mixed trait with both traits being observable.</a:t>
            </a:r>
          </a:p>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7CF045-8F35-4E0A-97F2-5F1ED9229534}" type="slidenum">
              <a:rPr lang="en-US" altLang="en-US" smtClean="0">
                <a:latin typeface="Times New Roman" panose="02020603050405020304" pitchFamily="18" charset="0"/>
              </a:rPr>
              <a:pPr>
                <a:spcBef>
                  <a:spcPct val="0"/>
                </a:spcBef>
              </a:pPr>
              <a:t>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3823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Provide the answers for both genotypes and phenotypes for merpeople’s tail colors.</a:t>
            </a:r>
          </a:p>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C2FB4A-F55E-4154-A3CE-9B455D6F4FE1}" type="slidenum">
              <a:rPr lang="en-US" altLang="en-US" smtClean="0">
                <a:latin typeface="Times New Roman" panose="02020603050405020304" pitchFamily="18" charset="0"/>
              </a:rPr>
              <a:pPr>
                <a:spcBef>
                  <a:spcPct val="0"/>
                </a:spcBef>
              </a:pPr>
              <a:t>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479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the multiple alleles—more than 2 variant forms of a gene—related to human blood types. Students may observe additional relationship among the blood types:  O is recessive to A and B; A and B are codominant. However they may also notice that the recessive O blood type does not use lower case letter as all blood types are indicated with upper case letters. </a:t>
            </a:r>
          </a:p>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2DDEE-56CB-4E48-9930-1E9CB8760B9E}" type="slidenum">
              <a:rPr lang="en-US" altLang="en-US" smtClean="0">
                <a:latin typeface="Times New Roman" panose="02020603050405020304" pitchFamily="18" charset="0"/>
              </a:rPr>
              <a:pPr>
                <a:spcBef>
                  <a:spcPct val="0"/>
                </a:spcBef>
              </a:pPr>
              <a:t>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029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Guide and review with students how to use Punnett Square to determine possible blood types of children with known genotypes of parents’ blood-types. </a:t>
            </a:r>
          </a:p>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D115D3-CE28-4629-ACA7-624FA25924CC}" type="slidenum">
              <a:rPr lang="en-US" altLang="en-US" smtClean="0">
                <a:latin typeface="Times New Roman" panose="02020603050405020304" pitchFamily="18" charset="0"/>
              </a:rPr>
              <a:pPr>
                <a:spcBef>
                  <a:spcPct val="0"/>
                </a:spcBef>
              </a:pPr>
              <a:t>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522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Compare students’ answers and provide further explanation as needed.</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65D1D5-A867-4076-B6C3-40EA924CFF9D}" type="slidenum">
              <a:rPr lang="en-US" altLang="en-US" smtClean="0">
                <a:latin typeface="Times New Roman" panose="02020603050405020304" pitchFamily="18" charset="0"/>
              </a:rPr>
              <a:pPr>
                <a:spcBef>
                  <a:spcPct val="0"/>
                </a:spcBef>
              </a:pPr>
              <a:t>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4946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AD76BB-9CA7-490E-83D1-C7859CB1328F}" type="slidenum">
              <a:rPr lang="en-US" altLang="en-US"/>
              <a:pPr>
                <a:defRPr/>
              </a:pPr>
              <a:t>‹#›</a:t>
            </a:fld>
            <a:endParaRPr lang="en-US" altLang="en-US"/>
          </a:p>
        </p:txBody>
      </p:sp>
    </p:spTree>
    <p:extLst>
      <p:ext uri="{BB962C8B-B14F-4D97-AF65-F5344CB8AC3E}">
        <p14:creationId xmlns:p14="http://schemas.microsoft.com/office/powerpoint/2010/main" val="7057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722D35-3E1D-4CD5-A9C5-12717C84D4A4}" type="slidenum">
              <a:rPr lang="en-US" altLang="en-US"/>
              <a:pPr>
                <a:defRPr/>
              </a:pPr>
              <a:t>‹#›</a:t>
            </a:fld>
            <a:endParaRPr lang="en-US" altLang="en-US"/>
          </a:p>
        </p:txBody>
      </p:sp>
    </p:spTree>
    <p:extLst>
      <p:ext uri="{BB962C8B-B14F-4D97-AF65-F5344CB8AC3E}">
        <p14:creationId xmlns:p14="http://schemas.microsoft.com/office/powerpoint/2010/main" val="13013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F4828E-C29F-4F7B-B9F2-DBB048C5E4AB}" type="slidenum">
              <a:rPr lang="en-US" altLang="en-US"/>
              <a:pPr>
                <a:defRPr/>
              </a:pPr>
              <a:t>‹#›</a:t>
            </a:fld>
            <a:endParaRPr lang="en-US" altLang="en-US"/>
          </a:p>
        </p:txBody>
      </p:sp>
    </p:spTree>
    <p:extLst>
      <p:ext uri="{BB962C8B-B14F-4D97-AF65-F5344CB8AC3E}">
        <p14:creationId xmlns:p14="http://schemas.microsoft.com/office/powerpoint/2010/main" val="1562759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E8123F76-4A01-42DF-8DD3-51548E5D17C1}" type="slidenum">
              <a:rPr lang="en-US" altLang="en-US"/>
              <a:pPr>
                <a:defRPr/>
              </a:pPr>
              <a:t>‹#›</a:t>
            </a:fld>
            <a:endParaRPr lang="en-US" altLang="en-US"/>
          </a:p>
        </p:txBody>
      </p:sp>
    </p:spTree>
    <p:extLst>
      <p:ext uri="{BB962C8B-B14F-4D97-AF65-F5344CB8AC3E}">
        <p14:creationId xmlns:p14="http://schemas.microsoft.com/office/powerpoint/2010/main" val="135271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8FA421-3CE5-4C56-BAAE-C07BEF517F3A}" type="slidenum">
              <a:rPr lang="en-US" altLang="en-US"/>
              <a:pPr>
                <a:defRPr/>
              </a:pPr>
              <a:t>‹#›</a:t>
            </a:fld>
            <a:endParaRPr lang="en-US" altLang="en-US"/>
          </a:p>
        </p:txBody>
      </p:sp>
    </p:spTree>
    <p:extLst>
      <p:ext uri="{BB962C8B-B14F-4D97-AF65-F5344CB8AC3E}">
        <p14:creationId xmlns:p14="http://schemas.microsoft.com/office/powerpoint/2010/main" val="345979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3C6F25-07D2-4AA4-81B6-F15529EDC51E}" type="slidenum">
              <a:rPr lang="en-US" altLang="en-US"/>
              <a:pPr>
                <a:defRPr/>
              </a:pPr>
              <a:t>‹#›</a:t>
            </a:fld>
            <a:endParaRPr lang="en-US" altLang="en-US"/>
          </a:p>
        </p:txBody>
      </p:sp>
    </p:spTree>
    <p:extLst>
      <p:ext uri="{BB962C8B-B14F-4D97-AF65-F5344CB8AC3E}">
        <p14:creationId xmlns:p14="http://schemas.microsoft.com/office/powerpoint/2010/main" val="6234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B2FEB1C-F938-4C75-862D-689A75BD3271}" type="slidenum">
              <a:rPr lang="en-US" altLang="en-US"/>
              <a:pPr>
                <a:defRPr/>
              </a:pPr>
              <a:t>‹#›</a:t>
            </a:fld>
            <a:endParaRPr lang="en-US" altLang="en-US"/>
          </a:p>
        </p:txBody>
      </p:sp>
    </p:spTree>
    <p:extLst>
      <p:ext uri="{BB962C8B-B14F-4D97-AF65-F5344CB8AC3E}">
        <p14:creationId xmlns:p14="http://schemas.microsoft.com/office/powerpoint/2010/main" val="311725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642199B-0CF2-406A-92AA-8C69C345EF15}" type="slidenum">
              <a:rPr lang="en-US" altLang="en-US"/>
              <a:pPr>
                <a:defRPr/>
              </a:pPr>
              <a:t>‹#›</a:t>
            </a:fld>
            <a:endParaRPr lang="en-US" altLang="en-US"/>
          </a:p>
        </p:txBody>
      </p:sp>
    </p:spTree>
    <p:extLst>
      <p:ext uri="{BB962C8B-B14F-4D97-AF65-F5344CB8AC3E}">
        <p14:creationId xmlns:p14="http://schemas.microsoft.com/office/powerpoint/2010/main" val="40960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3B6C93-3DD4-47B8-A006-8C03EA4876DC}" type="slidenum">
              <a:rPr lang="en-US" altLang="en-US"/>
              <a:pPr>
                <a:defRPr/>
              </a:pPr>
              <a:t>‹#›</a:t>
            </a:fld>
            <a:endParaRPr lang="en-US" altLang="en-US"/>
          </a:p>
        </p:txBody>
      </p:sp>
    </p:spTree>
    <p:extLst>
      <p:ext uri="{BB962C8B-B14F-4D97-AF65-F5344CB8AC3E}">
        <p14:creationId xmlns:p14="http://schemas.microsoft.com/office/powerpoint/2010/main" val="33955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40FF98F-6800-4346-8EEA-811C43E13773}" type="slidenum">
              <a:rPr lang="en-US" altLang="en-US"/>
              <a:pPr>
                <a:defRPr/>
              </a:pPr>
              <a:t>‹#›</a:t>
            </a:fld>
            <a:endParaRPr lang="en-US" altLang="en-US"/>
          </a:p>
        </p:txBody>
      </p:sp>
    </p:spTree>
    <p:extLst>
      <p:ext uri="{BB962C8B-B14F-4D97-AF65-F5344CB8AC3E}">
        <p14:creationId xmlns:p14="http://schemas.microsoft.com/office/powerpoint/2010/main" val="290939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B5E70F-9AA0-4C47-9F5B-D7337A34FEB3}" type="slidenum">
              <a:rPr lang="en-US" altLang="en-US"/>
              <a:pPr>
                <a:defRPr/>
              </a:pPr>
              <a:t>‹#›</a:t>
            </a:fld>
            <a:endParaRPr lang="en-US" altLang="en-US"/>
          </a:p>
        </p:txBody>
      </p:sp>
    </p:spTree>
    <p:extLst>
      <p:ext uri="{BB962C8B-B14F-4D97-AF65-F5344CB8AC3E}">
        <p14:creationId xmlns:p14="http://schemas.microsoft.com/office/powerpoint/2010/main" val="401702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7F3073-C1EC-45A8-B070-AD253AA337E9}" type="slidenum">
              <a:rPr lang="en-US" altLang="en-US"/>
              <a:pPr>
                <a:defRPr/>
              </a:pPr>
              <a:t>‹#›</a:t>
            </a:fld>
            <a:endParaRPr lang="en-US" altLang="en-US"/>
          </a:p>
        </p:txBody>
      </p:sp>
    </p:spTree>
    <p:extLst>
      <p:ext uri="{BB962C8B-B14F-4D97-AF65-F5344CB8AC3E}">
        <p14:creationId xmlns:p14="http://schemas.microsoft.com/office/powerpoint/2010/main" val="2123191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4D478FE-94FB-45E7-8D1F-716B10B283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24000"/>
            <a:ext cx="7772400" cy="1600200"/>
          </a:xfrm>
        </p:spPr>
        <p:txBody>
          <a:bodyPr/>
          <a:lstStyle/>
          <a:p>
            <a:pPr eaLnBrk="1" hangingPunct="1"/>
            <a:r>
              <a:rPr lang="en-US" altLang="en-US" dirty="0" smtClean="0"/>
              <a:t>Genetics in </a:t>
            </a:r>
            <a:r>
              <a:rPr lang="en-US" altLang="en-US" i="1" dirty="0" smtClean="0"/>
              <a:t>Harry Potter</a:t>
            </a:r>
            <a:r>
              <a:rPr lang="en-US" altLang="en-US" dirty="0" smtClean="0"/>
              <a:t>’s World</a:t>
            </a:r>
            <a:br>
              <a:rPr lang="en-US" altLang="en-US" dirty="0" smtClean="0"/>
            </a:br>
            <a:r>
              <a:rPr lang="en-US" altLang="en-US" dirty="0" smtClean="0"/>
              <a:t> Lesson 2</a:t>
            </a:r>
          </a:p>
        </p:txBody>
      </p:sp>
      <p:sp>
        <p:nvSpPr>
          <p:cNvPr id="5123" name="Rectangle 4"/>
          <p:cNvSpPr>
            <a:spLocks noGrp="1" noChangeArrowheads="1"/>
          </p:cNvSpPr>
          <p:nvPr>
            <p:ph type="subTitle" idx="1"/>
          </p:nvPr>
        </p:nvSpPr>
        <p:spPr>
          <a:xfrm>
            <a:off x="1828800" y="4038600"/>
            <a:ext cx="5943600" cy="1524000"/>
          </a:xfrm>
        </p:spPr>
        <p:txBody>
          <a:bodyPr/>
          <a:lstStyle/>
          <a:p>
            <a:pPr marL="514350" indent="-514350" algn="l" eaLnBrk="1" hangingPunct="1">
              <a:buFont typeface="Arial" panose="020B0604020202020204" pitchFamily="34" charset="0"/>
              <a:buChar char="•"/>
            </a:pPr>
            <a:r>
              <a:rPr lang="en-US" altLang="en-US" sz="2800" smtClean="0">
                <a:solidFill>
                  <a:schemeClr val="tx1"/>
                </a:solidFill>
              </a:rPr>
              <a:t>Beyond Mendelian Inheritance</a:t>
            </a:r>
          </a:p>
          <a:p>
            <a:pPr marL="514350" indent="-514350" algn="l" eaLnBrk="1" hangingPunct="1">
              <a:buFont typeface="Arial" panose="020B0604020202020204" pitchFamily="34" charset="0"/>
              <a:buChar char="•"/>
            </a:pPr>
            <a:r>
              <a:rPr lang="en-US" altLang="en-US" sz="2800" smtClean="0">
                <a:solidFill>
                  <a:schemeClr val="tx1"/>
                </a:solidFill>
              </a:rPr>
              <a:t>Genetics of Magical Ability</a:t>
            </a: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7515FC-72C7-4AC9-802E-8F67D1D6D1AA}" type="slidenum">
              <a:rPr lang="en-US" altLang="en-US" sz="2000" smtClean="0"/>
              <a:pPr>
                <a:spcBef>
                  <a:spcPct val="0"/>
                </a:spcBef>
                <a:buFontTx/>
                <a:buNone/>
              </a:pPr>
              <a:t>1</a:t>
            </a:fld>
            <a:endParaRPr lang="en-US" altLang="en-US" sz="20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Complex Traits in </a:t>
            </a:r>
            <a:r>
              <a:rPr lang="en-US" altLang="en-US" i="1" smtClean="0"/>
              <a:t>Harry Potter</a:t>
            </a:r>
          </a:p>
        </p:txBody>
      </p:sp>
      <p:sp>
        <p:nvSpPr>
          <p:cNvPr id="27651" name="Rectangle 3"/>
          <p:cNvSpPr>
            <a:spLocks noGrp="1" noChangeArrowheads="1"/>
          </p:cNvSpPr>
          <p:nvPr>
            <p:ph idx="1"/>
          </p:nvPr>
        </p:nvSpPr>
        <p:spPr>
          <a:xfrm>
            <a:off x="1219200" y="1600200"/>
            <a:ext cx="7467600" cy="4525963"/>
          </a:xfrm>
        </p:spPr>
        <p:txBody>
          <a:bodyPr/>
          <a:lstStyle/>
          <a:p>
            <a:pPr eaLnBrk="1" hangingPunct="1"/>
            <a:r>
              <a:rPr lang="en-US" altLang="en-US" smtClean="0"/>
              <a:t>What kind of gene inheritance may be responsible for Hagrid’s height, which is about 12 feet?</a:t>
            </a:r>
          </a:p>
          <a:p>
            <a:pPr eaLnBrk="1" hangingPunct="1"/>
            <a:endParaRPr lang="en-US" altLang="en-US" smtClean="0"/>
          </a:p>
          <a:p>
            <a:pPr eaLnBrk="1" hangingPunct="1"/>
            <a:r>
              <a:rPr lang="en-US" altLang="en-US" smtClean="0"/>
              <a:t>What is the genotype for Harry’s eye color? If he had any siblings, what colors would their eyes be?</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9E77C-A7A4-4D24-9979-579E5A3F0616}" type="slidenum">
              <a:rPr lang="en-US" altLang="en-US" sz="2000" smtClean="0"/>
              <a:pPr>
                <a:spcBef>
                  <a:spcPct val="0"/>
                </a:spcBef>
                <a:buFontTx/>
                <a:buNone/>
              </a:pPr>
              <a:t>10</a:t>
            </a:fld>
            <a:endParaRPr lang="en-US" altLang="en-US" sz="20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Complex Trait: Hagrid’s Height</a:t>
            </a:r>
          </a:p>
        </p:txBody>
      </p:sp>
      <p:sp>
        <p:nvSpPr>
          <p:cNvPr id="29699" name="Rectangle 3"/>
          <p:cNvSpPr>
            <a:spLocks noGrp="1" noChangeArrowheads="1"/>
          </p:cNvSpPr>
          <p:nvPr>
            <p:ph idx="1"/>
          </p:nvPr>
        </p:nvSpPr>
        <p:spPr/>
        <p:txBody>
          <a:bodyPr/>
          <a:lstStyle/>
          <a:p>
            <a:pPr eaLnBrk="1" hangingPunct="1"/>
            <a:r>
              <a:rPr lang="en-US" altLang="en-US" sz="2800" smtClean="0"/>
              <a:t>Hagrid’s father was a wizard and his mother was a giantess. The normal heights for giants and wizards are: Giants = about 20 ft. &amp; Wizard = 5-6 ft.</a:t>
            </a:r>
          </a:p>
          <a:p>
            <a:pPr eaLnBrk="1" hangingPunct="1"/>
            <a:endParaRPr lang="en-US" altLang="en-US" sz="1200" smtClean="0"/>
          </a:p>
          <a:p>
            <a:pPr eaLnBrk="1" hangingPunct="1"/>
            <a:r>
              <a:rPr lang="en-US" altLang="en-US" sz="2800" smtClean="0"/>
              <a:t>Given that Hagrid is described to be about 12 ft., what type of genetic inheritance may be at work for Hagrid’s height?</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B37E32-1DCB-45B2-BE82-A08B9E67E995}" type="slidenum">
              <a:rPr lang="en-US" altLang="en-US" sz="2000" smtClean="0"/>
              <a:pPr>
                <a:spcBef>
                  <a:spcPct val="0"/>
                </a:spcBef>
                <a:buFontTx/>
                <a:buNone/>
              </a:pPr>
              <a:t>11</a:t>
            </a:fld>
            <a:endParaRPr lang="en-US" altLang="en-US" sz="20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Complex Trait: Hagrid’s Height</a:t>
            </a:r>
          </a:p>
        </p:txBody>
      </p:sp>
      <p:sp>
        <p:nvSpPr>
          <p:cNvPr id="17411" name="Rectangle 3"/>
          <p:cNvSpPr>
            <a:spLocks noGrp="1" noChangeArrowheads="1"/>
          </p:cNvSpPr>
          <p:nvPr>
            <p:ph idx="1"/>
          </p:nvPr>
        </p:nvSpPr>
        <p:spPr>
          <a:xfrm>
            <a:off x="457200" y="1219200"/>
            <a:ext cx="8229600" cy="4906963"/>
          </a:xfrm>
        </p:spPr>
        <p:txBody>
          <a:bodyPr/>
          <a:lstStyle/>
          <a:p>
            <a:pPr eaLnBrk="1" hangingPunct="1">
              <a:buFont typeface="Arial" charset="0"/>
              <a:buChar char="•"/>
              <a:defRPr/>
            </a:pPr>
            <a:r>
              <a:rPr lang="en-US" sz="2800" dirty="0" err="1" smtClean="0"/>
              <a:t>Hagrid’s</a:t>
            </a:r>
            <a:r>
              <a:rPr lang="en-US" sz="2800" dirty="0" smtClean="0"/>
              <a:t> father was a wizard and his mother was a giantess. The normal heights for giants and wizards are: Giants = 20-25 ft. &amp; Wizard = 5-6 ft.</a:t>
            </a:r>
          </a:p>
          <a:p>
            <a:pPr eaLnBrk="1" hangingPunct="1">
              <a:buFont typeface="Arial" charset="0"/>
              <a:buChar char="•"/>
              <a:defRPr/>
            </a:pPr>
            <a:r>
              <a:rPr lang="en-US" sz="2800" dirty="0" smtClean="0"/>
              <a:t>Given that </a:t>
            </a:r>
            <a:r>
              <a:rPr lang="en-US" sz="2800" dirty="0" err="1" smtClean="0"/>
              <a:t>Hagrid</a:t>
            </a:r>
            <a:r>
              <a:rPr lang="en-US" sz="2800" dirty="0" smtClean="0"/>
              <a:t> is described to about 12 ft., what type of genetic inheritance may be at work for </a:t>
            </a:r>
            <a:r>
              <a:rPr lang="en-US" sz="2800" dirty="0" err="1" smtClean="0"/>
              <a:t>Hagrid’s</a:t>
            </a:r>
            <a:r>
              <a:rPr lang="en-US" sz="2800" dirty="0" smtClean="0"/>
              <a:t> height?</a:t>
            </a:r>
          </a:p>
          <a:p>
            <a:pPr eaLnBrk="1" hangingPunct="1">
              <a:buFont typeface="Arial" charset="0"/>
              <a:buNone/>
              <a:defRPr/>
            </a:pPr>
            <a:endParaRPr lang="en-US" sz="1400" dirty="0" smtClean="0"/>
          </a:p>
          <a:p>
            <a:pPr marL="0" eaLnBrk="1" hangingPunct="1">
              <a:spcBef>
                <a:spcPts val="0"/>
              </a:spcBef>
              <a:buFont typeface="Arial" charset="0"/>
              <a:buNone/>
              <a:defRPr/>
            </a:pPr>
            <a:r>
              <a:rPr lang="en-US" sz="2800" dirty="0" err="1" smtClean="0">
                <a:solidFill>
                  <a:srgbClr val="3366FF"/>
                </a:solidFill>
              </a:rPr>
              <a:t>Hagrid’s</a:t>
            </a:r>
            <a:r>
              <a:rPr lang="en-US" sz="2800" dirty="0" smtClean="0">
                <a:solidFill>
                  <a:srgbClr val="3366FF"/>
                </a:solidFill>
              </a:rPr>
              <a:t> height is close to the </a:t>
            </a:r>
            <a:r>
              <a:rPr lang="en-US" sz="2800" u="sng" dirty="0" smtClean="0">
                <a:solidFill>
                  <a:srgbClr val="3366FF"/>
                </a:solidFill>
              </a:rPr>
              <a:t>average</a:t>
            </a:r>
            <a:r>
              <a:rPr lang="en-US" sz="2800" dirty="0" smtClean="0">
                <a:solidFill>
                  <a:srgbClr val="3366FF"/>
                </a:solidFill>
              </a:rPr>
              <a:t> of the heights of a wizard and a giantess, (5+20)/2=12.5 ft, which shows </a:t>
            </a:r>
            <a:r>
              <a:rPr lang="en-US" sz="2800" b="1" dirty="0" smtClean="0">
                <a:solidFill>
                  <a:srgbClr val="3366FF"/>
                </a:solidFill>
              </a:rPr>
              <a:t>incomplete dominance</a:t>
            </a:r>
            <a:r>
              <a:rPr lang="en-US" sz="2800" dirty="0" smtClean="0">
                <a:solidFill>
                  <a:srgbClr val="3366FF"/>
                </a:solidFill>
              </a:rPr>
              <a:t>.</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72D6CF-9028-4282-BA38-8ADFAEC39F2F}" type="slidenum">
              <a:rPr lang="en-US" altLang="en-US" sz="2000" smtClean="0"/>
              <a:pPr>
                <a:spcBef>
                  <a:spcPct val="0"/>
                </a:spcBef>
                <a:buFontTx/>
                <a:buNone/>
              </a:pPr>
              <a:t>12</a:t>
            </a:fld>
            <a:endParaRPr lang="en-US" altLang="en-US" sz="2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Complex Trait: Hippogriff Coats</a:t>
            </a:r>
          </a:p>
        </p:txBody>
      </p:sp>
      <p:sp>
        <p:nvSpPr>
          <p:cNvPr id="33795" name="Rectangle 3"/>
          <p:cNvSpPr>
            <a:spLocks noGrp="1" noChangeArrowheads="1"/>
          </p:cNvSpPr>
          <p:nvPr>
            <p:ph idx="1"/>
          </p:nvPr>
        </p:nvSpPr>
        <p:spPr>
          <a:xfrm>
            <a:off x="457200" y="1447800"/>
            <a:ext cx="8229600" cy="4678363"/>
          </a:xfrm>
        </p:spPr>
        <p:txBody>
          <a:bodyPr/>
          <a:lstStyle/>
          <a:p>
            <a:pPr eaLnBrk="1" hangingPunct="1">
              <a:lnSpc>
                <a:spcPct val="90000"/>
              </a:lnSpc>
              <a:defRPr/>
            </a:pPr>
            <a:r>
              <a:rPr lang="en-US" altLang="en-US" sz="2400" dirty="0" smtClean="0"/>
              <a:t>Hippogriff coats come in many colors, like horse coats; coat color has multiple alleles: </a:t>
            </a:r>
          </a:p>
          <a:p>
            <a:pPr lvl="1" eaLnBrk="1" hangingPunct="1">
              <a:lnSpc>
                <a:spcPct val="90000"/>
              </a:lnSpc>
              <a:defRPr/>
            </a:pPr>
            <a:r>
              <a:rPr lang="en-US" altLang="en-US" sz="2400" b="1" dirty="0" smtClean="0">
                <a:solidFill>
                  <a:schemeClr val="accent6">
                    <a:lumMod val="50000"/>
                  </a:schemeClr>
                </a:solidFill>
              </a:rPr>
              <a:t>C</a:t>
            </a:r>
            <a:r>
              <a:rPr lang="en-US" altLang="en-US" sz="2400" dirty="0" smtClean="0"/>
              <a:t> = chestnut (codominant with other colors)</a:t>
            </a:r>
            <a:endParaRPr lang="en-US" altLang="en-US" sz="2400" dirty="0" smtClean="0">
              <a:solidFill>
                <a:srgbClr val="0070C0"/>
              </a:solidFill>
            </a:endParaRPr>
          </a:p>
          <a:p>
            <a:pPr lvl="1" eaLnBrk="1" hangingPunct="1">
              <a:lnSpc>
                <a:spcPct val="90000"/>
              </a:lnSpc>
              <a:defRPr/>
            </a:pPr>
            <a:r>
              <a:rPr lang="en-US" altLang="en-US" sz="2400" b="1" dirty="0" smtClean="0">
                <a:solidFill>
                  <a:srgbClr val="0070C0"/>
                </a:solidFill>
              </a:rPr>
              <a:t>W</a:t>
            </a:r>
            <a:r>
              <a:rPr lang="en-US" altLang="en-US" sz="2400" dirty="0" smtClean="0">
                <a:solidFill>
                  <a:srgbClr val="0070C0"/>
                </a:solidFill>
              </a:rPr>
              <a:t> </a:t>
            </a:r>
            <a:r>
              <a:rPr lang="en-US" altLang="en-US" sz="2400" dirty="0" smtClean="0"/>
              <a:t>= white (codominant with other colors)</a:t>
            </a:r>
          </a:p>
          <a:p>
            <a:pPr lvl="1" eaLnBrk="1" hangingPunct="1">
              <a:lnSpc>
                <a:spcPct val="90000"/>
              </a:lnSpc>
              <a:defRPr/>
            </a:pPr>
            <a:r>
              <a:rPr lang="en-US" altLang="en-US" sz="2400" b="1" dirty="0" smtClean="0"/>
              <a:t>B</a:t>
            </a:r>
            <a:r>
              <a:rPr lang="en-US" altLang="en-US" sz="2400" dirty="0" smtClean="0"/>
              <a:t> = black (codominant with other colors)</a:t>
            </a:r>
          </a:p>
          <a:p>
            <a:pPr eaLnBrk="1" hangingPunct="1">
              <a:lnSpc>
                <a:spcPct val="90000"/>
              </a:lnSpc>
              <a:defRPr/>
            </a:pPr>
            <a:r>
              <a:rPr lang="en-US" altLang="en-US" sz="2400" dirty="0" smtClean="0"/>
              <a:t>Draw a Punnett square for the parents of a red roan (</a:t>
            </a:r>
            <a:r>
              <a:rPr lang="en-US" altLang="en-US" sz="2400" b="1" dirty="0" smtClean="0">
                <a:solidFill>
                  <a:schemeClr val="accent6">
                    <a:lumMod val="50000"/>
                  </a:schemeClr>
                </a:solidFill>
              </a:rPr>
              <a:t>C</a:t>
            </a:r>
            <a:r>
              <a:rPr lang="en-US" altLang="en-US" sz="2400" b="1" dirty="0" smtClean="0">
                <a:solidFill>
                  <a:srgbClr val="0070C0"/>
                </a:solidFill>
              </a:rPr>
              <a:t>W</a:t>
            </a:r>
            <a:r>
              <a:rPr lang="en-US" altLang="en-US" sz="2400" dirty="0" smtClean="0"/>
              <a:t>) hippogriff. (“Red roan” means it’s covered in both white hairs and chestnut hairs.)</a:t>
            </a:r>
          </a:p>
        </p:txBody>
      </p:sp>
      <p:sp>
        <p:nvSpPr>
          <p:cNvPr id="337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BBF754-6A47-4BE5-8667-0907EE16E7EF}" type="slidenum">
              <a:rPr lang="en-US" altLang="en-US" sz="2000" smtClean="0"/>
              <a:pPr>
                <a:spcBef>
                  <a:spcPct val="0"/>
                </a:spcBef>
                <a:buFontTx/>
                <a:buNone/>
              </a:pPr>
              <a:t>13</a:t>
            </a:fld>
            <a:endParaRPr lang="en-US" altLang="en-US" sz="2000" smtClean="0"/>
          </a:p>
        </p:txBody>
      </p:sp>
      <p:sp>
        <p:nvSpPr>
          <p:cNvPr id="2" name="TextBox 1"/>
          <p:cNvSpPr txBox="1"/>
          <p:nvPr/>
        </p:nvSpPr>
        <p:spPr>
          <a:xfrm>
            <a:off x="876300" y="4576763"/>
            <a:ext cx="3505200" cy="1200150"/>
          </a:xfrm>
          <a:prstGeom prst="rect">
            <a:avLst/>
          </a:prstGeom>
          <a:noFill/>
        </p:spPr>
        <p:txBody>
          <a:bodyPr>
            <a:spAutoFit/>
          </a:bodyPr>
          <a:lstStyle/>
          <a:p>
            <a:pPr>
              <a:defRPr/>
            </a:pPr>
            <a:r>
              <a:rPr lang="en-US" dirty="0">
                <a:latin typeface="+mn-lt"/>
              </a:rPr>
              <a:t>One parent has a chestnut coat (</a:t>
            </a:r>
            <a:r>
              <a:rPr lang="en-US" b="1" dirty="0">
                <a:solidFill>
                  <a:schemeClr val="accent6">
                    <a:lumMod val="50000"/>
                  </a:schemeClr>
                </a:solidFill>
                <a:latin typeface="+mn-lt"/>
              </a:rPr>
              <a:t>CC</a:t>
            </a:r>
            <a:r>
              <a:rPr lang="en-US" dirty="0">
                <a:latin typeface="+mn-lt"/>
              </a:rPr>
              <a:t>). The other has a white coat (</a:t>
            </a:r>
            <a:r>
              <a:rPr lang="en-US" b="1" dirty="0">
                <a:solidFill>
                  <a:srgbClr val="0070C0"/>
                </a:solidFill>
                <a:latin typeface="+mn-lt"/>
              </a:rPr>
              <a:t>WW</a:t>
            </a:r>
            <a:r>
              <a:rPr lang="en-US" dirty="0">
                <a:latin typeface="+mn-lt"/>
              </a:rPr>
              <a:t>).</a:t>
            </a:r>
          </a:p>
        </p:txBody>
      </p:sp>
      <p:graphicFrame>
        <p:nvGraphicFramePr>
          <p:cNvPr id="8" name="Table 7" descr="Complex Trait: Hippogriff Coats" title="Complex Trait"/>
          <p:cNvGraphicFramePr>
            <a:graphicFrameLocks noGrp="1"/>
          </p:cNvGraphicFramePr>
          <p:nvPr>
            <p:extLst>
              <p:ext uri="{D42A27DB-BD31-4B8C-83A1-F6EECF244321}">
                <p14:modId xmlns:p14="http://schemas.microsoft.com/office/powerpoint/2010/main" val="2516854523"/>
              </p:ext>
            </p:extLst>
          </p:nvPr>
        </p:nvGraphicFramePr>
        <p:xfrm>
          <a:off x="5074270" y="4215160"/>
          <a:ext cx="2393330" cy="2414240"/>
        </p:xfrm>
        <a:graphic>
          <a:graphicData uri="http://schemas.openxmlformats.org/drawingml/2006/table">
            <a:tbl>
              <a:tblPr firstRow="1" bandRow="1">
                <a:tableStyleId>{5C22544A-7EE6-4342-B048-85BDC9FD1C3A}</a:tableStyleId>
              </a:tblPr>
              <a:tblGrid>
                <a:gridCol w="1196665"/>
                <a:gridCol w="1196665"/>
              </a:tblGrid>
              <a:tr h="120712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712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Complex Traits: Hippogriff Coats</a:t>
            </a:r>
          </a:p>
        </p:txBody>
      </p:sp>
      <p:sp>
        <p:nvSpPr>
          <p:cNvPr id="22531" name="Rectangle 3"/>
          <p:cNvSpPr>
            <a:spLocks noGrp="1" noChangeArrowheads="1"/>
          </p:cNvSpPr>
          <p:nvPr>
            <p:ph idx="1"/>
          </p:nvPr>
        </p:nvSpPr>
        <p:spPr>
          <a:xfrm>
            <a:off x="457200" y="1447800"/>
            <a:ext cx="8229600" cy="4678363"/>
          </a:xfrm>
        </p:spPr>
        <p:txBody>
          <a:bodyPr/>
          <a:lstStyle/>
          <a:p>
            <a:pPr eaLnBrk="1" hangingPunct="1">
              <a:lnSpc>
                <a:spcPct val="90000"/>
              </a:lnSpc>
              <a:defRPr/>
            </a:pPr>
            <a:r>
              <a:rPr lang="en-US" altLang="en-US" sz="2400" dirty="0" smtClean="0"/>
              <a:t>Hippogriff coats come in many colors, like horse coats; coat color has multiple alleles: </a:t>
            </a:r>
          </a:p>
          <a:p>
            <a:pPr lvl="1" eaLnBrk="1" hangingPunct="1">
              <a:lnSpc>
                <a:spcPct val="90000"/>
              </a:lnSpc>
              <a:defRPr/>
            </a:pPr>
            <a:r>
              <a:rPr lang="en-US" altLang="en-US" sz="2400" b="1" dirty="0" smtClean="0">
                <a:solidFill>
                  <a:schemeClr val="accent6">
                    <a:lumMod val="50000"/>
                  </a:schemeClr>
                </a:solidFill>
              </a:rPr>
              <a:t>C</a:t>
            </a:r>
            <a:r>
              <a:rPr lang="en-US" altLang="en-US" sz="2400" dirty="0" smtClean="0"/>
              <a:t> = chestnut (codominant with other colors)</a:t>
            </a:r>
            <a:endParaRPr lang="en-US" altLang="en-US" sz="2400" dirty="0" smtClean="0">
              <a:solidFill>
                <a:srgbClr val="0070C0"/>
              </a:solidFill>
            </a:endParaRPr>
          </a:p>
          <a:p>
            <a:pPr lvl="1" eaLnBrk="1" hangingPunct="1">
              <a:lnSpc>
                <a:spcPct val="90000"/>
              </a:lnSpc>
              <a:defRPr/>
            </a:pPr>
            <a:r>
              <a:rPr lang="en-US" altLang="en-US" sz="2400" b="1" dirty="0" smtClean="0">
                <a:solidFill>
                  <a:srgbClr val="0070C0"/>
                </a:solidFill>
              </a:rPr>
              <a:t>W</a:t>
            </a:r>
            <a:r>
              <a:rPr lang="en-US" altLang="en-US" sz="2400" dirty="0" smtClean="0">
                <a:solidFill>
                  <a:srgbClr val="0070C0"/>
                </a:solidFill>
              </a:rPr>
              <a:t> </a:t>
            </a:r>
            <a:r>
              <a:rPr lang="en-US" altLang="en-US" sz="2400" dirty="0" smtClean="0"/>
              <a:t>= white (codominant with other colors)</a:t>
            </a:r>
          </a:p>
          <a:p>
            <a:pPr lvl="1" eaLnBrk="1" hangingPunct="1">
              <a:lnSpc>
                <a:spcPct val="90000"/>
              </a:lnSpc>
              <a:defRPr/>
            </a:pPr>
            <a:r>
              <a:rPr lang="en-US" altLang="en-US" sz="2400" b="1" dirty="0" smtClean="0"/>
              <a:t>B</a:t>
            </a:r>
            <a:r>
              <a:rPr lang="en-US" altLang="en-US" sz="2400" dirty="0" smtClean="0"/>
              <a:t> = black (codominant with other colors)</a:t>
            </a:r>
          </a:p>
          <a:p>
            <a:pPr eaLnBrk="1" hangingPunct="1">
              <a:lnSpc>
                <a:spcPct val="90000"/>
              </a:lnSpc>
              <a:defRPr/>
            </a:pPr>
            <a:r>
              <a:rPr lang="en-US" altLang="en-US" sz="2400" dirty="0" smtClean="0"/>
              <a:t>Draw a Punnett square for the parents of a red roan (</a:t>
            </a:r>
            <a:r>
              <a:rPr lang="en-US" altLang="en-US" sz="2400" b="1" dirty="0" smtClean="0">
                <a:solidFill>
                  <a:schemeClr val="accent6">
                    <a:lumMod val="50000"/>
                  </a:schemeClr>
                </a:solidFill>
              </a:rPr>
              <a:t>C</a:t>
            </a:r>
            <a:r>
              <a:rPr lang="en-US" altLang="en-US" sz="2400" b="1" dirty="0" smtClean="0">
                <a:solidFill>
                  <a:srgbClr val="0070C0"/>
                </a:solidFill>
              </a:rPr>
              <a:t>W</a:t>
            </a:r>
            <a:r>
              <a:rPr lang="en-US" altLang="en-US" sz="2400" dirty="0" smtClean="0"/>
              <a:t>) hippogriff. (“Red roan” means it’s covered in both white hairs and chestnut hairs.)</a:t>
            </a:r>
          </a:p>
          <a:p>
            <a:pPr marL="0" indent="0" eaLnBrk="1" hangingPunct="1">
              <a:lnSpc>
                <a:spcPct val="90000"/>
              </a:lnSpc>
              <a:buFont typeface="Arial" panose="020B0604020202020204" pitchFamily="34" charset="0"/>
              <a:buNone/>
              <a:defRPr/>
            </a:pPr>
            <a:endParaRPr lang="en-US" sz="1200" dirty="0" smtClean="0"/>
          </a:p>
        </p:txBody>
      </p:sp>
      <p:sp>
        <p:nvSpPr>
          <p:cNvPr id="4" name="TextBox 3"/>
          <p:cNvSpPr txBox="1"/>
          <p:nvPr/>
        </p:nvSpPr>
        <p:spPr>
          <a:xfrm>
            <a:off x="4800600" y="3960813"/>
            <a:ext cx="3276600" cy="2349500"/>
          </a:xfrm>
          <a:prstGeom prst="rect">
            <a:avLst/>
          </a:prstGeom>
          <a:noFill/>
        </p:spPr>
        <p:txBody>
          <a:bodyPr>
            <a:spAutoFit/>
          </a:bodyPr>
          <a:lstStyle/>
          <a:p>
            <a:pPr eaLnBrk="1" hangingPunct="1">
              <a:defRPr/>
            </a:pPr>
            <a:r>
              <a:rPr lang="en-US" sz="2800" b="1" dirty="0">
                <a:solidFill>
                  <a:srgbClr val="C00000"/>
                </a:solidFill>
                <a:latin typeface="+mj-lt"/>
              </a:rPr>
              <a:t>           </a:t>
            </a:r>
            <a:r>
              <a:rPr lang="en-US" sz="2800" b="1" dirty="0">
                <a:solidFill>
                  <a:srgbClr val="0070C0"/>
                </a:solidFill>
                <a:latin typeface="+mj-lt"/>
              </a:rPr>
              <a:t>W  	   W       </a:t>
            </a:r>
          </a:p>
          <a:p>
            <a:pPr eaLnBrk="1" hangingPunct="1">
              <a:defRPr/>
            </a:pPr>
            <a:endParaRPr lang="en-US" sz="1600" dirty="0">
              <a:latin typeface="+mj-lt"/>
            </a:endParaRPr>
          </a:p>
          <a:p>
            <a:pPr eaLnBrk="1" hangingPunct="1">
              <a:defRPr/>
            </a:pPr>
            <a:r>
              <a:rPr lang="en-US" sz="2800" b="1" dirty="0">
                <a:solidFill>
                  <a:schemeClr val="accent6">
                    <a:lumMod val="50000"/>
                  </a:schemeClr>
                </a:solidFill>
                <a:latin typeface="+mj-lt"/>
              </a:rPr>
              <a:t>C</a:t>
            </a:r>
            <a:r>
              <a:rPr lang="en-US" sz="2800" baseline="300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r>
              <a:rPr lang="en-US" sz="2800" b="1" dirty="0">
                <a:solidFill>
                  <a:srgbClr val="00B050"/>
                </a:solidFill>
                <a:latin typeface="+mj-lt"/>
              </a:rPr>
              <a:t> </a:t>
            </a:r>
            <a:r>
              <a:rPr lang="en-US" sz="2800" baseline="30000" dirty="0">
                <a:latin typeface="+mj-lt"/>
              </a:rPr>
              <a:t>	</a:t>
            </a:r>
            <a:r>
              <a:rPr lang="en-US" sz="28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endParaRPr lang="en-US" sz="2800" baseline="30000" dirty="0">
              <a:solidFill>
                <a:srgbClr val="0070C0"/>
              </a:solidFill>
              <a:latin typeface="+mj-lt"/>
            </a:endParaRPr>
          </a:p>
          <a:p>
            <a:pPr eaLnBrk="1" hangingPunct="1">
              <a:defRPr/>
            </a:pPr>
            <a:endParaRPr lang="en-US" sz="2800" baseline="30000" dirty="0">
              <a:latin typeface="+mj-lt"/>
            </a:endParaRPr>
          </a:p>
          <a:p>
            <a:pPr eaLnBrk="1" hangingPunct="1">
              <a:defRPr/>
            </a:pPr>
            <a:endParaRPr lang="en-US" sz="2800" b="1" dirty="0">
              <a:solidFill>
                <a:srgbClr val="C00000"/>
              </a:solidFill>
              <a:latin typeface="+mj-lt"/>
            </a:endParaRPr>
          </a:p>
          <a:p>
            <a:pPr eaLnBrk="1" hangingPunct="1">
              <a:defRPr/>
            </a:pPr>
            <a:r>
              <a:rPr lang="en-US" sz="2800" b="1" dirty="0">
                <a:solidFill>
                  <a:schemeClr val="accent6">
                    <a:lumMod val="50000"/>
                  </a:schemeClr>
                </a:solidFill>
                <a:latin typeface="+mj-lt"/>
              </a:rPr>
              <a:t>C</a:t>
            </a:r>
            <a:r>
              <a:rPr lang="en-US" sz="2800" dirty="0">
                <a:latin typeface="+mj-lt"/>
              </a:rPr>
              <a:t> </a:t>
            </a:r>
            <a:r>
              <a:rPr lang="en-US" sz="2800" b="1" dirty="0">
                <a:solidFill>
                  <a:srgbClr val="00B050"/>
                </a:solidFill>
              </a:rPr>
              <a:t>	</a:t>
            </a:r>
            <a:r>
              <a:rPr lang="en-US" sz="2800" b="1" dirty="0">
                <a:solidFill>
                  <a:schemeClr val="accent6">
                    <a:lumMod val="50000"/>
                  </a:schemeClr>
                </a:solidFill>
                <a:latin typeface="+mj-lt"/>
              </a:rPr>
              <a:t>C</a:t>
            </a:r>
            <a:r>
              <a:rPr lang="en-US" sz="2800" b="1" dirty="0">
                <a:solidFill>
                  <a:srgbClr val="0070C0"/>
                </a:solidFill>
                <a:latin typeface="+mj-lt"/>
              </a:rPr>
              <a:t>W</a:t>
            </a:r>
            <a:r>
              <a:rPr lang="en-US" sz="28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endParaRPr lang="en-US" sz="2800" b="1" baseline="30000" dirty="0">
              <a:solidFill>
                <a:srgbClr val="0070C0"/>
              </a:solidFill>
              <a:latin typeface="+mj-lt"/>
            </a:endParaRPr>
          </a:p>
        </p:txBody>
      </p:sp>
      <p:sp>
        <p:nvSpPr>
          <p:cNvPr id="358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1B6F2F-5392-40C3-8AF8-C0D212BC6B6B}" type="slidenum">
              <a:rPr lang="en-US" altLang="en-US" sz="2000" smtClean="0"/>
              <a:pPr>
                <a:spcBef>
                  <a:spcPct val="0"/>
                </a:spcBef>
                <a:buFontTx/>
                <a:buNone/>
              </a:pPr>
              <a:t>14</a:t>
            </a:fld>
            <a:endParaRPr lang="en-US" altLang="en-US" sz="2000" smtClean="0"/>
          </a:p>
        </p:txBody>
      </p:sp>
      <p:sp>
        <p:nvSpPr>
          <p:cNvPr id="8" name="TextBox 7"/>
          <p:cNvSpPr txBox="1"/>
          <p:nvPr/>
        </p:nvSpPr>
        <p:spPr>
          <a:xfrm>
            <a:off x="876300" y="4576763"/>
            <a:ext cx="3505200" cy="1939925"/>
          </a:xfrm>
          <a:prstGeom prst="rect">
            <a:avLst/>
          </a:prstGeom>
          <a:noFill/>
        </p:spPr>
        <p:txBody>
          <a:bodyPr>
            <a:spAutoFit/>
          </a:bodyPr>
          <a:lstStyle/>
          <a:p>
            <a:pPr>
              <a:defRPr/>
            </a:pPr>
            <a:r>
              <a:rPr lang="en-US" dirty="0">
                <a:latin typeface="+mn-lt"/>
              </a:rPr>
              <a:t>One parent has a chestnut coat (</a:t>
            </a:r>
            <a:r>
              <a:rPr lang="en-US" b="1" dirty="0">
                <a:solidFill>
                  <a:schemeClr val="accent6">
                    <a:lumMod val="50000"/>
                  </a:schemeClr>
                </a:solidFill>
                <a:latin typeface="+mn-lt"/>
              </a:rPr>
              <a:t>CC</a:t>
            </a:r>
            <a:r>
              <a:rPr lang="en-US" dirty="0">
                <a:latin typeface="+mn-lt"/>
              </a:rPr>
              <a:t>). The other has a white coat (</a:t>
            </a:r>
            <a:r>
              <a:rPr lang="en-US" b="1" dirty="0">
                <a:solidFill>
                  <a:srgbClr val="0070C0"/>
                </a:solidFill>
                <a:latin typeface="+mn-lt"/>
              </a:rPr>
              <a:t>WW</a:t>
            </a:r>
            <a:r>
              <a:rPr lang="en-US" dirty="0">
                <a:latin typeface="+mn-lt"/>
              </a:rPr>
              <a:t>). </a:t>
            </a:r>
            <a:r>
              <a:rPr lang="en-US" dirty="0">
                <a:solidFill>
                  <a:srgbClr val="0000FF"/>
                </a:solidFill>
                <a:latin typeface="+mn-lt"/>
              </a:rPr>
              <a:t>100% of their offspring will have red roan coats (</a:t>
            </a:r>
            <a:r>
              <a:rPr lang="en-US" b="1" dirty="0">
                <a:solidFill>
                  <a:schemeClr val="accent6">
                    <a:lumMod val="50000"/>
                  </a:schemeClr>
                </a:solidFill>
                <a:latin typeface="+mn-lt"/>
              </a:rPr>
              <a:t>C</a:t>
            </a:r>
            <a:r>
              <a:rPr lang="en-US" b="1" dirty="0">
                <a:solidFill>
                  <a:srgbClr val="0070C0"/>
                </a:solidFill>
                <a:latin typeface="+mn-lt"/>
              </a:rPr>
              <a:t>W</a:t>
            </a:r>
            <a:r>
              <a:rPr lang="en-US" dirty="0">
                <a:solidFill>
                  <a:srgbClr val="0000FF"/>
                </a:solidFill>
                <a:latin typeface="+mn-lt"/>
              </a:rPr>
              <a:t>).</a:t>
            </a:r>
          </a:p>
        </p:txBody>
      </p:sp>
      <p:graphicFrame>
        <p:nvGraphicFramePr>
          <p:cNvPr id="9" name="Table 8" descr="Complex Traits" title="Complex Traits"/>
          <p:cNvGraphicFramePr>
            <a:graphicFrameLocks noGrp="1"/>
          </p:cNvGraphicFramePr>
          <p:nvPr>
            <p:extLst>
              <p:ext uri="{D42A27DB-BD31-4B8C-83A1-F6EECF244321}">
                <p14:modId xmlns:p14="http://schemas.microsoft.com/office/powerpoint/2010/main" val="4034824224"/>
              </p:ext>
            </p:extLst>
          </p:nvPr>
        </p:nvGraphicFramePr>
        <p:xfrm>
          <a:off x="5486400" y="4495800"/>
          <a:ext cx="2133600" cy="2044700"/>
        </p:xfrm>
        <a:graphic>
          <a:graphicData uri="http://schemas.openxmlformats.org/drawingml/2006/table">
            <a:tbl>
              <a:tblPr firstRow="1" bandRow="1">
                <a:tableStyleId>{5C22544A-7EE6-4342-B048-85BDC9FD1C3A}</a:tableStyleId>
              </a:tblPr>
              <a:tblGrid>
                <a:gridCol w="1066800"/>
                <a:gridCol w="1066800"/>
              </a:tblGrid>
              <a:tr h="102235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22350">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533400"/>
            <a:ext cx="8229600" cy="884238"/>
          </a:xfrm>
        </p:spPr>
        <p:txBody>
          <a:bodyPr/>
          <a:lstStyle/>
          <a:p>
            <a:pPr eaLnBrk="1" hangingPunct="1"/>
            <a:r>
              <a:rPr lang="en-US" altLang="en-US" sz="4000" smtClean="0"/>
              <a:t>Rules of Inheritance</a:t>
            </a:r>
          </a:p>
        </p:txBody>
      </p:sp>
      <p:sp>
        <p:nvSpPr>
          <p:cNvPr id="7171" name="Rectangle 3"/>
          <p:cNvSpPr>
            <a:spLocks noGrp="1" noChangeArrowheads="1"/>
          </p:cNvSpPr>
          <p:nvPr>
            <p:ph idx="1"/>
          </p:nvPr>
        </p:nvSpPr>
        <p:spPr/>
        <p:txBody>
          <a:bodyPr/>
          <a:lstStyle/>
          <a:p>
            <a:pPr eaLnBrk="1" hangingPunct="1">
              <a:lnSpc>
                <a:spcPct val="90000"/>
              </a:lnSpc>
            </a:pPr>
            <a:r>
              <a:rPr lang="en-US" altLang="en-US" sz="2800" smtClean="0"/>
              <a:t>Some traits follow the simple rules of Mendelian inheritance of dominant and recessive genes.</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Complex traits follow different patterns of inheritance that may involve multiples genes and other factors. For example,</a:t>
            </a:r>
          </a:p>
          <a:p>
            <a:pPr lvl="1" eaLnBrk="1" hangingPunct="1">
              <a:lnSpc>
                <a:spcPct val="90000"/>
              </a:lnSpc>
            </a:pPr>
            <a:r>
              <a:rPr lang="en-US" altLang="en-US" sz="2400" b="1" smtClean="0"/>
              <a:t>Incomplete or blended dominance</a:t>
            </a:r>
            <a:endParaRPr lang="en-US" altLang="en-US" sz="2400" smtClean="0"/>
          </a:p>
          <a:p>
            <a:pPr lvl="1" eaLnBrk="1" hangingPunct="1">
              <a:lnSpc>
                <a:spcPct val="90000"/>
              </a:lnSpc>
            </a:pPr>
            <a:r>
              <a:rPr lang="en-US" altLang="en-US" sz="2400" b="1" smtClean="0"/>
              <a:t>Codominance</a:t>
            </a:r>
            <a:endParaRPr lang="en-US" altLang="en-US" sz="2400" smtClean="0"/>
          </a:p>
          <a:p>
            <a:pPr lvl="1" eaLnBrk="1" hangingPunct="1">
              <a:lnSpc>
                <a:spcPct val="90000"/>
              </a:lnSpc>
            </a:pPr>
            <a:r>
              <a:rPr lang="en-US" altLang="en-US" sz="2400" b="1" smtClean="0"/>
              <a:t>Multiple alleles</a:t>
            </a:r>
            <a:endParaRPr lang="en-US" altLang="en-US" sz="2400" smtClean="0"/>
          </a:p>
          <a:p>
            <a:pPr lvl="1" eaLnBrk="1" hangingPunct="1">
              <a:lnSpc>
                <a:spcPct val="90000"/>
              </a:lnSpc>
            </a:pPr>
            <a:r>
              <a:rPr lang="en-US" altLang="en-US" sz="2400" b="1" smtClean="0"/>
              <a:t>Regulatory genes</a:t>
            </a:r>
          </a:p>
          <a:p>
            <a:pPr lvl="1" eaLnBrk="1" hangingPunct="1">
              <a:lnSpc>
                <a:spcPct val="90000"/>
              </a:lnSpc>
              <a:buFont typeface="Arial" panose="020B0604020202020204" pitchFamily="34" charset="0"/>
              <a:buNone/>
            </a:pPr>
            <a:r>
              <a:rPr lang="en-US" altLang="en-US" sz="2400" b="1" smtClean="0">
                <a:solidFill>
                  <a:srgbClr val="3366FF"/>
                </a:solidFill>
              </a:rPr>
              <a:t>Any guesses on what these terms may mean?</a:t>
            </a:r>
            <a:endParaRPr lang="en-US" altLang="en-US" sz="2400" smtClean="0">
              <a:solidFill>
                <a:srgbClr val="3366FF"/>
              </a:solidFill>
            </a:endParaRPr>
          </a:p>
          <a:p>
            <a:pPr eaLnBrk="1" hangingPunct="1">
              <a:lnSpc>
                <a:spcPct val="90000"/>
              </a:lnSpc>
            </a:pPr>
            <a:endParaRPr lang="en-US" altLang="en-US" sz="2800" smtClean="0"/>
          </a:p>
          <a:p>
            <a:pPr eaLnBrk="1" hangingPunct="1">
              <a:lnSpc>
                <a:spcPct val="90000"/>
              </a:lnSpc>
              <a:buFont typeface="Arial" panose="020B0604020202020204" pitchFamily="34" charset="0"/>
              <a:buNone/>
            </a:pPr>
            <a:endParaRPr lang="en-US" altLang="en-US" sz="2800" smtClean="0"/>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C07AA4-9E6D-4FFC-A13A-30899CAD59A2}" type="slidenum">
              <a:rPr lang="en-US" altLang="en-US" sz="2000" smtClean="0"/>
              <a:pPr>
                <a:spcBef>
                  <a:spcPct val="0"/>
                </a:spcBef>
                <a:buFontTx/>
                <a:buNone/>
              </a:pPr>
              <a:t>2</a:t>
            </a:fld>
            <a:endParaRPr lang="en-US" alt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z="4000" smtClean="0"/>
              <a:t>Incomplete Dominance</a:t>
            </a:r>
          </a:p>
        </p:txBody>
      </p:sp>
      <p:sp>
        <p:nvSpPr>
          <p:cNvPr id="146435" name="Rectangle 3"/>
          <p:cNvSpPr>
            <a:spLocks noGrp="1" noChangeArrowheads="1"/>
          </p:cNvSpPr>
          <p:nvPr>
            <p:ph idx="1"/>
          </p:nvPr>
        </p:nvSpPr>
        <p:spPr>
          <a:xfrm>
            <a:off x="457200" y="1600200"/>
            <a:ext cx="8229600" cy="4800600"/>
          </a:xfrm>
        </p:spPr>
        <p:txBody>
          <a:bodyPr/>
          <a:lstStyle/>
          <a:p>
            <a:pPr eaLnBrk="1" hangingPunct="1">
              <a:lnSpc>
                <a:spcPct val="90000"/>
              </a:lnSpc>
            </a:pPr>
            <a:r>
              <a:rPr lang="en-US" altLang="en-US" sz="2800" smtClean="0"/>
              <a:t>Incomplete dominance results in a phenotype that is a </a:t>
            </a:r>
            <a:r>
              <a:rPr lang="en-US" altLang="en-US" sz="2800" u="sng" smtClean="0"/>
              <a:t>blend</a:t>
            </a:r>
            <a:r>
              <a:rPr lang="en-US" altLang="en-US" sz="2800" smtClean="0"/>
              <a:t> of a heterozygous allele pair. </a:t>
            </a:r>
            <a:br>
              <a:rPr lang="en-US" altLang="en-US" sz="2800" smtClean="0"/>
            </a:br>
            <a:r>
              <a:rPr lang="en-US" altLang="en-US" sz="2800" smtClean="0"/>
              <a:t>Ex., </a:t>
            </a:r>
            <a:r>
              <a:rPr lang="en-US" altLang="en-US" sz="2800" b="1" smtClean="0">
                <a:solidFill>
                  <a:srgbClr val="C00000"/>
                </a:solidFill>
              </a:rPr>
              <a:t>Red flower </a:t>
            </a:r>
            <a:r>
              <a:rPr lang="en-US" altLang="en-US" sz="2800" smtClean="0"/>
              <a:t>+ </a:t>
            </a:r>
            <a:r>
              <a:rPr lang="en-US" altLang="en-US" sz="2800" b="1" smtClean="0">
                <a:solidFill>
                  <a:srgbClr val="3366FF"/>
                </a:solidFill>
              </a:rPr>
              <a:t>Blue flower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7030A0"/>
                </a:solidFill>
              </a:rPr>
              <a:t>Purple flower</a:t>
            </a:r>
          </a:p>
          <a:p>
            <a:pPr eaLnBrk="1" hangingPunct="1">
              <a:lnSpc>
                <a:spcPct val="90000"/>
              </a:lnSpc>
              <a:buFont typeface="Arial" panose="020B0604020202020204" pitchFamily="34" charset="0"/>
              <a:buNone/>
            </a:pPr>
            <a:endParaRPr lang="en-US" altLang="en-US" sz="1200" b="1" smtClean="0">
              <a:solidFill>
                <a:srgbClr val="7030A0"/>
              </a:solidFill>
            </a:endParaRPr>
          </a:p>
          <a:p>
            <a:pPr eaLnBrk="1" hangingPunct="1"/>
            <a:r>
              <a:rPr lang="en-US" altLang="en-US" sz="2800" smtClean="0"/>
              <a:t>If the dragons in </a:t>
            </a:r>
            <a:r>
              <a:rPr lang="en-US" altLang="en-US" sz="2800" i="1" smtClean="0"/>
              <a:t>Harry Potter</a:t>
            </a:r>
            <a:r>
              <a:rPr lang="en-US" altLang="en-US" sz="2800" smtClean="0"/>
              <a:t> have fire-power alleles F (strong fire) and F’ (no fire) that follow incomplete dominance, what are the phenotypes for the following dragon-fire genotypes? </a:t>
            </a:r>
          </a:p>
          <a:p>
            <a:pPr lvl="1" eaLnBrk="1" hangingPunct="1"/>
            <a:r>
              <a:rPr lang="en-US" altLang="en-US" b="1" smtClean="0"/>
              <a:t>FF</a:t>
            </a:r>
          </a:p>
          <a:p>
            <a:pPr lvl="1" eaLnBrk="1" hangingPunct="1"/>
            <a:r>
              <a:rPr lang="en-US" altLang="en-US" b="1" smtClean="0"/>
              <a:t>FF’</a:t>
            </a:r>
          </a:p>
          <a:p>
            <a:pPr lvl="1" eaLnBrk="1" hangingPunct="1"/>
            <a:r>
              <a:rPr lang="en-US" altLang="en-US" b="1" smtClean="0"/>
              <a:t>F’F’</a:t>
            </a: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9BF7E0-E2DE-4FCC-9601-694DF6E467C8}" type="slidenum">
              <a:rPr lang="en-US" altLang="en-US" sz="2000" smtClean="0"/>
              <a:pPr>
                <a:spcBef>
                  <a:spcPct val="0"/>
                </a:spcBef>
                <a:buFontTx/>
                <a:buNone/>
              </a:pPr>
              <a:t>3</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fade">
                                      <p:cBhvr>
                                        <p:cTn id="12" dur="2000"/>
                                        <p:tgtEl>
                                          <p:spTgt spid="14643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fade">
                                      <p:cBhvr>
                                        <p:cTn id="15" dur="2000"/>
                                        <p:tgtEl>
                                          <p:spTgt spid="14643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6435">
                                            <p:txEl>
                                              <p:pRg st="4" end="4"/>
                                            </p:txEl>
                                          </p:spTgt>
                                        </p:tgtEl>
                                        <p:attrNameLst>
                                          <p:attrName>style.visibility</p:attrName>
                                        </p:attrNameLst>
                                      </p:cBhvr>
                                      <p:to>
                                        <p:strVal val="visible"/>
                                      </p:to>
                                    </p:set>
                                    <p:animEffect transition="in" filter="fade">
                                      <p:cBhvr>
                                        <p:cTn id="18" dur="2000"/>
                                        <p:tgtEl>
                                          <p:spTgt spid="14643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6435">
                                            <p:txEl>
                                              <p:pRg st="5" end="5"/>
                                            </p:txEl>
                                          </p:spTgt>
                                        </p:tgtEl>
                                        <p:attrNameLst>
                                          <p:attrName>style.visibility</p:attrName>
                                        </p:attrNameLst>
                                      </p:cBhvr>
                                      <p:to>
                                        <p:strVal val="visible"/>
                                      </p:to>
                                    </p:set>
                                    <p:animEffect transition="in" filter="fade">
                                      <p:cBhvr>
                                        <p:cTn id="21" dur="20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z="4000" smtClean="0"/>
              <a:t>Incomplete Dominance</a:t>
            </a:r>
          </a:p>
        </p:txBody>
      </p:sp>
      <p:sp>
        <p:nvSpPr>
          <p:cNvPr id="146435" name="Rectangle 3"/>
          <p:cNvSpPr>
            <a:spLocks noGrp="1" noChangeArrowheads="1"/>
          </p:cNvSpPr>
          <p:nvPr>
            <p:ph idx="1"/>
          </p:nvPr>
        </p:nvSpPr>
        <p:spPr>
          <a:xfrm>
            <a:off x="457200" y="1295400"/>
            <a:ext cx="8305800" cy="5105400"/>
          </a:xfrm>
        </p:spPr>
        <p:txBody>
          <a:bodyPr/>
          <a:lstStyle/>
          <a:p>
            <a:pPr eaLnBrk="1" hangingPunct="1">
              <a:lnSpc>
                <a:spcPct val="90000"/>
              </a:lnSpc>
            </a:pPr>
            <a:r>
              <a:rPr lang="en-US" altLang="en-US" sz="2800" b="1" smtClean="0"/>
              <a:t>Incomplete dominance </a:t>
            </a:r>
            <a:r>
              <a:rPr lang="en-US" altLang="en-US" sz="2800" smtClean="0"/>
              <a:t>results in a phenotype that is a </a:t>
            </a:r>
            <a:r>
              <a:rPr lang="en-US" altLang="en-US" sz="2800" u="sng" smtClean="0"/>
              <a:t>blend</a:t>
            </a:r>
            <a:r>
              <a:rPr lang="en-US" altLang="en-US" sz="2800" smtClean="0"/>
              <a:t> of the two traits in an allele pair. </a:t>
            </a:r>
            <a:br>
              <a:rPr lang="en-US" altLang="en-US" sz="2800" smtClean="0"/>
            </a:br>
            <a:r>
              <a:rPr lang="en-US" altLang="en-US" sz="2800" smtClean="0"/>
              <a:t>Ex., </a:t>
            </a:r>
            <a:r>
              <a:rPr lang="en-US" altLang="en-US" sz="2800" b="1" smtClean="0">
                <a:solidFill>
                  <a:srgbClr val="C00000"/>
                </a:solidFill>
              </a:rPr>
              <a:t>Red flower </a:t>
            </a:r>
            <a:r>
              <a:rPr lang="en-US" altLang="en-US" sz="2800" smtClean="0"/>
              <a:t>+ </a:t>
            </a:r>
            <a:r>
              <a:rPr lang="en-US" altLang="en-US" sz="2800" b="1" smtClean="0">
                <a:solidFill>
                  <a:srgbClr val="3366FF"/>
                </a:solidFill>
              </a:rPr>
              <a:t>Blue flower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7030A0"/>
                </a:solidFill>
              </a:rPr>
              <a:t>Purple flower</a:t>
            </a:r>
          </a:p>
          <a:p>
            <a:pPr eaLnBrk="1" hangingPunct="1">
              <a:lnSpc>
                <a:spcPct val="90000"/>
              </a:lnSpc>
              <a:buFont typeface="Arial" panose="020B0604020202020204" pitchFamily="34" charset="0"/>
              <a:buNone/>
            </a:pPr>
            <a:endParaRPr lang="en-US" altLang="en-US" sz="1200" smtClean="0">
              <a:solidFill>
                <a:srgbClr val="7030A0"/>
              </a:solidFill>
            </a:endParaRPr>
          </a:p>
          <a:p>
            <a:pPr eaLnBrk="1" hangingPunct="1"/>
            <a:r>
              <a:rPr lang="en-US" altLang="en-US" sz="2800" smtClean="0"/>
              <a:t>If the Dragons in </a:t>
            </a:r>
            <a:r>
              <a:rPr lang="en-US" altLang="en-US" sz="2800" i="1" smtClean="0"/>
              <a:t>Harry Potter</a:t>
            </a:r>
            <a:r>
              <a:rPr lang="en-US" altLang="en-US" sz="2800" smtClean="0"/>
              <a:t> have fire-power alleles F (strong fire) and F’ (no fire) that follow incomplete dominance, what are the phenotypes for the following dragon-fire genotypes:</a:t>
            </a:r>
          </a:p>
          <a:p>
            <a:pPr eaLnBrk="1" hangingPunct="1">
              <a:buFont typeface="Arial" panose="020B0604020202020204" pitchFamily="34" charset="0"/>
              <a:buNone/>
            </a:pPr>
            <a:r>
              <a:rPr lang="en-US" altLang="en-US" sz="2800" smtClean="0"/>
              <a:t>		</a:t>
            </a:r>
            <a:r>
              <a:rPr lang="en-US" altLang="en-US" sz="2800" u="sng" smtClean="0"/>
              <a:t>Genotypes</a:t>
            </a:r>
            <a:r>
              <a:rPr lang="en-US" altLang="en-US" sz="2800" smtClean="0"/>
              <a:t>		</a:t>
            </a:r>
            <a:r>
              <a:rPr lang="en-US" altLang="en-US" sz="2800" u="sng" smtClean="0"/>
              <a:t>Phenotypes</a:t>
            </a:r>
            <a:endParaRPr lang="en-US" altLang="en-US" sz="2800" smtClean="0"/>
          </a:p>
          <a:p>
            <a:pPr lvl="2" eaLnBrk="1" hangingPunct="1">
              <a:buFont typeface="Arial" panose="020B0604020202020204" pitchFamily="34" charset="0"/>
              <a:buNone/>
            </a:pPr>
            <a:r>
              <a:rPr lang="en-US" altLang="en-US" b="1" smtClean="0"/>
              <a:t>		FF		</a:t>
            </a:r>
            <a:r>
              <a:rPr lang="en-US" altLang="en-US" b="1" smtClean="0">
                <a:solidFill>
                  <a:srgbClr val="3366FF"/>
                </a:solidFill>
              </a:rPr>
              <a:t>strong fire</a:t>
            </a:r>
          </a:p>
          <a:p>
            <a:pPr lvl="2" eaLnBrk="1" hangingPunct="1">
              <a:buFont typeface="Arial" panose="020B0604020202020204" pitchFamily="34" charset="0"/>
              <a:buNone/>
            </a:pPr>
            <a:r>
              <a:rPr lang="en-US" altLang="en-US" b="1" smtClean="0"/>
              <a:t>		FF’		</a:t>
            </a:r>
            <a:r>
              <a:rPr lang="en-US" altLang="en-US" b="1" smtClean="0">
                <a:solidFill>
                  <a:srgbClr val="3366FF"/>
                </a:solidFill>
              </a:rPr>
              <a:t>moderate fire </a:t>
            </a:r>
            <a:r>
              <a:rPr lang="en-US" altLang="en-US" smtClean="0"/>
              <a:t>(</a:t>
            </a:r>
            <a:r>
              <a:rPr lang="en-US" altLang="en-US" u="sng" smtClean="0"/>
              <a:t>blended trait</a:t>
            </a:r>
            <a:r>
              <a:rPr lang="en-US" altLang="en-US" smtClean="0"/>
              <a:t>)</a:t>
            </a:r>
          </a:p>
          <a:p>
            <a:pPr lvl="2" eaLnBrk="1" hangingPunct="1">
              <a:buFont typeface="Arial" panose="020B0604020202020204" pitchFamily="34" charset="0"/>
              <a:buNone/>
            </a:pPr>
            <a:r>
              <a:rPr lang="en-US" altLang="en-US" b="1" smtClean="0"/>
              <a:t>		F’F’		</a:t>
            </a:r>
            <a:r>
              <a:rPr lang="en-US" altLang="en-US" b="1" smtClean="0">
                <a:solidFill>
                  <a:srgbClr val="3366FF"/>
                </a:solidFill>
              </a:rPr>
              <a:t>no fire</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56ADBA-60EB-4035-8B04-66C2A567822C}" type="slidenum">
              <a:rPr lang="en-US" altLang="en-US" sz="2000" smtClean="0"/>
              <a:pPr>
                <a:spcBef>
                  <a:spcPct val="0"/>
                </a:spcBef>
                <a:buFontTx/>
                <a:buNone/>
              </a:pPr>
              <a:t>4</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Effect transition="in" filter="fade">
                                      <p:cBhvr>
                                        <p:cTn id="12" dur="2000"/>
                                        <p:tgtEl>
                                          <p:spTgt spid="146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fade">
                                      <p:cBhvr>
                                        <p:cTn id="17" dur="20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fade">
                                      <p:cBhvr>
                                        <p:cTn id="22" dur="2000"/>
                                        <p:tgtEl>
                                          <p:spTgt spid="14643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6435">
                                            <p:txEl>
                                              <p:pRg st="4" end="4"/>
                                            </p:txEl>
                                          </p:spTgt>
                                        </p:tgtEl>
                                        <p:attrNameLst>
                                          <p:attrName>style.visibility</p:attrName>
                                        </p:attrNameLst>
                                      </p:cBhvr>
                                      <p:to>
                                        <p:strVal val="visible"/>
                                      </p:to>
                                    </p:set>
                                    <p:animEffect transition="in" filter="fade">
                                      <p:cBhvr>
                                        <p:cTn id="25" dur="2000"/>
                                        <p:tgtEl>
                                          <p:spTgt spid="14643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6435">
                                            <p:txEl>
                                              <p:pRg st="5" end="5"/>
                                            </p:txEl>
                                          </p:spTgt>
                                        </p:tgtEl>
                                        <p:attrNameLst>
                                          <p:attrName>style.visibility</p:attrName>
                                        </p:attrNameLst>
                                      </p:cBhvr>
                                      <p:to>
                                        <p:strVal val="visible"/>
                                      </p:to>
                                    </p:set>
                                    <p:animEffect transition="in" filter="fade">
                                      <p:cBhvr>
                                        <p:cTn id="28" dur="2000"/>
                                        <p:tgtEl>
                                          <p:spTgt spid="14643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6435">
                                            <p:txEl>
                                              <p:pRg st="6" end="6"/>
                                            </p:txEl>
                                          </p:spTgt>
                                        </p:tgtEl>
                                        <p:attrNameLst>
                                          <p:attrName>style.visibility</p:attrName>
                                        </p:attrNameLst>
                                      </p:cBhvr>
                                      <p:to>
                                        <p:strVal val="visible"/>
                                      </p:to>
                                    </p:set>
                                    <p:animEffect transition="in" filter="fade">
                                      <p:cBhvr>
                                        <p:cTn id="31" dur="2000"/>
                                        <p:tgtEl>
                                          <p:spTgt spid="14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Codominance</a:t>
            </a:r>
          </a:p>
        </p:txBody>
      </p:sp>
      <p:sp>
        <p:nvSpPr>
          <p:cNvPr id="13315" name="Rectangle 3"/>
          <p:cNvSpPr>
            <a:spLocks noGrp="1" noChangeArrowheads="1"/>
          </p:cNvSpPr>
          <p:nvPr>
            <p:ph idx="1"/>
          </p:nvPr>
        </p:nvSpPr>
        <p:spPr/>
        <p:txBody>
          <a:bodyPr/>
          <a:lstStyle/>
          <a:p>
            <a:pPr eaLnBrk="1" hangingPunct="1">
              <a:lnSpc>
                <a:spcPct val="90000"/>
              </a:lnSpc>
            </a:pPr>
            <a:r>
              <a:rPr lang="en-US" altLang="en-US" sz="2800" b="1" smtClean="0"/>
              <a:t>Codominance </a:t>
            </a:r>
            <a:r>
              <a:rPr lang="en-US" altLang="en-US" sz="2800" smtClean="0"/>
              <a:t>results in a phenotype that shows </a:t>
            </a:r>
            <a:r>
              <a:rPr lang="en-US" altLang="en-US" sz="2800" u="sng" smtClean="0"/>
              <a:t>both traits</a:t>
            </a:r>
            <a:r>
              <a:rPr lang="en-US" altLang="en-US" sz="2800" smtClean="0"/>
              <a:t> of an allele pair. </a:t>
            </a:r>
            <a:br>
              <a:rPr lang="en-US" altLang="en-US" sz="2800" smtClean="0"/>
            </a:br>
            <a:r>
              <a:rPr lang="en-US" altLang="en-US" sz="2800" smtClean="0"/>
              <a:t> Ex., </a:t>
            </a:r>
            <a:r>
              <a:rPr lang="en-US" altLang="en-US" sz="2800" b="1" smtClean="0">
                <a:solidFill>
                  <a:srgbClr val="C00000"/>
                </a:solidFill>
              </a:rPr>
              <a:t>Red flower </a:t>
            </a:r>
            <a:r>
              <a:rPr lang="en-US" altLang="en-US" sz="2800" smtClean="0"/>
              <a:t>+ </a:t>
            </a:r>
            <a:r>
              <a:rPr lang="en-US" altLang="en-US" sz="2800" b="1" smtClean="0"/>
              <a:t>White flower</a:t>
            </a:r>
            <a:r>
              <a:rPr lang="en-US" altLang="en-US" sz="2800" b="1" smtClean="0">
                <a:solidFill>
                  <a:srgbClr val="3366FF"/>
                </a:solidFill>
              </a:rPr>
              <a:t>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C00000"/>
                </a:solidFill>
              </a:rPr>
              <a:t>Red </a:t>
            </a:r>
            <a:r>
              <a:rPr lang="en-US" altLang="en-US" sz="2800" smtClean="0"/>
              <a:t>&amp; </a:t>
            </a:r>
            <a:r>
              <a:rPr lang="en-US" altLang="en-US" sz="2800" b="1" smtClean="0"/>
              <a:t>White 						</a:t>
            </a:r>
            <a:r>
              <a:rPr lang="en-US" altLang="en-US" sz="2800" smtClean="0"/>
              <a:t>spotted flower</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If merpeople have tail color alleles </a:t>
            </a:r>
            <a:r>
              <a:rPr lang="en-US" altLang="en-US" sz="2800" b="1" smtClean="0">
                <a:solidFill>
                  <a:srgbClr val="3366FF"/>
                </a:solidFill>
              </a:rPr>
              <a:t>B </a:t>
            </a:r>
            <a:r>
              <a:rPr lang="en-US" altLang="en-US" sz="2800" smtClean="0"/>
              <a:t>(blue) and </a:t>
            </a:r>
            <a:r>
              <a:rPr lang="en-US" altLang="en-US" sz="2800" b="1" smtClean="0">
                <a:solidFill>
                  <a:srgbClr val="00B050"/>
                </a:solidFill>
              </a:rPr>
              <a:t>G</a:t>
            </a:r>
            <a:r>
              <a:rPr lang="en-US" altLang="en-US" sz="2800" smtClean="0"/>
              <a:t> (green) that follow the codominance inheritance rule, what are possible genotypes and phenotypes? </a:t>
            </a:r>
            <a:br>
              <a:rPr lang="en-US" altLang="en-US" sz="2800" smtClean="0"/>
            </a:br>
            <a:r>
              <a:rPr lang="en-US" altLang="en-US" sz="2800" smtClean="0"/>
              <a:t>		</a:t>
            </a:r>
            <a:r>
              <a:rPr lang="en-US" altLang="en-US" sz="2800" u="sng" smtClean="0"/>
              <a:t>Genotypes</a:t>
            </a:r>
            <a:r>
              <a:rPr lang="en-US" altLang="en-US" sz="2800" smtClean="0"/>
              <a:t>		</a:t>
            </a:r>
            <a:r>
              <a:rPr lang="en-US" altLang="en-US" sz="2800" u="sng" smtClean="0"/>
              <a:t>Phenotypes</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04C2BA-44B9-43D2-BA63-4829B9DDFDE8}" type="slidenum">
              <a:rPr lang="en-US" altLang="en-US" sz="2000" smtClean="0"/>
              <a:pPr>
                <a:spcBef>
                  <a:spcPct val="0"/>
                </a:spcBef>
                <a:buFontTx/>
                <a:buNone/>
              </a:pPr>
              <a:t>5</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Codominance</a:t>
            </a:r>
          </a:p>
        </p:txBody>
      </p:sp>
      <p:sp>
        <p:nvSpPr>
          <p:cNvPr id="15363" name="Rectangle 3"/>
          <p:cNvSpPr>
            <a:spLocks noGrp="1" noChangeArrowheads="1"/>
          </p:cNvSpPr>
          <p:nvPr>
            <p:ph idx="1"/>
          </p:nvPr>
        </p:nvSpPr>
        <p:spPr/>
        <p:txBody>
          <a:bodyPr/>
          <a:lstStyle/>
          <a:p>
            <a:pPr eaLnBrk="1" hangingPunct="1">
              <a:lnSpc>
                <a:spcPct val="90000"/>
              </a:lnSpc>
            </a:pPr>
            <a:r>
              <a:rPr lang="en-US" altLang="en-US" sz="2800" b="1" smtClean="0"/>
              <a:t>Codominance </a:t>
            </a:r>
            <a:r>
              <a:rPr lang="en-US" altLang="en-US" sz="2800" smtClean="0"/>
              <a:t>results in a phenotype that shows </a:t>
            </a:r>
            <a:r>
              <a:rPr lang="en-US" altLang="en-US" sz="2800" u="sng" smtClean="0"/>
              <a:t>both traits</a:t>
            </a:r>
            <a:r>
              <a:rPr lang="en-US" altLang="en-US" sz="2800" smtClean="0"/>
              <a:t> of an allele pair. </a:t>
            </a:r>
            <a:br>
              <a:rPr lang="en-US" altLang="en-US" sz="2800" smtClean="0"/>
            </a:br>
            <a:r>
              <a:rPr lang="en-US" altLang="en-US" sz="2800" smtClean="0"/>
              <a:t> Ex., </a:t>
            </a:r>
            <a:r>
              <a:rPr lang="en-US" altLang="en-US" sz="2800" b="1" smtClean="0">
                <a:solidFill>
                  <a:srgbClr val="C00000"/>
                </a:solidFill>
              </a:rPr>
              <a:t>Red flower </a:t>
            </a:r>
            <a:r>
              <a:rPr lang="en-US" altLang="en-US" sz="2800" smtClean="0"/>
              <a:t>+ </a:t>
            </a:r>
            <a:r>
              <a:rPr lang="en-US" altLang="en-US" sz="2800" b="1" smtClean="0"/>
              <a:t>White flower</a:t>
            </a:r>
            <a:r>
              <a:rPr lang="en-US" altLang="en-US" sz="2800" b="1" smtClean="0">
                <a:solidFill>
                  <a:srgbClr val="3366FF"/>
                </a:solidFill>
              </a:rPr>
              <a:t>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C00000"/>
                </a:solidFill>
              </a:rPr>
              <a:t>Red </a:t>
            </a:r>
            <a:r>
              <a:rPr lang="en-US" altLang="en-US" sz="2800" smtClean="0"/>
              <a:t>&amp; </a:t>
            </a:r>
            <a:r>
              <a:rPr lang="en-US" altLang="en-US" sz="2800" b="1" smtClean="0"/>
              <a:t>White 				</a:t>
            </a:r>
            <a:r>
              <a:rPr lang="en-US" altLang="en-US" sz="2800" smtClean="0"/>
              <a:t>spotted flower (both traits)</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If merpeople have tail color alleles </a:t>
            </a:r>
            <a:r>
              <a:rPr lang="en-US" altLang="en-US" sz="2800" b="1" smtClean="0">
                <a:solidFill>
                  <a:srgbClr val="3366FF"/>
                </a:solidFill>
              </a:rPr>
              <a:t>B </a:t>
            </a:r>
            <a:r>
              <a:rPr lang="en-US" altLang="en-US" sz="2800" smtClean="0"/>
              <a:t>(blue) and </a:t>
            </a:r>
            <a:r>
              <a:rPr lang="en-US" altLang="en-US" sz="2800" b="1" smtClean="0">
                <a:solidFill>
                  <a:srgbClr val="00B050"/>
                </a:solidFill>
              </a:rPr>
              <a:t>G</a:t>
            </a:r>
            <a:r>
              <a:rPr lang="en-US" altLang="en-US" sz="2800" smtClean="0"/>
              <a:t> (green) that follow the codominance inheritance rule, what are possible genotypes and phenotypes? </a:t>
            </a:r>
            <a:br>
              <a:rPr lang="en-US" altLang="en-US" sz="2800" smtClean="0"/>
            </a:br>
            <a:r>
              <a:rPr lang="en-US" altLang="en-US" sz="2800" smtClean="0"/>
              <a:t>	</a:t>
            </a:r>
            <a:r>
              <a:rPr lang="en-US" altLang="en-US" sz="2800" u="sng" smtClean="0"/>
              <a:t>Genotypes</a:t>
            </a:r>
            <a:r>
              <a:rPr lang="en-US" altLang="en-US" sz="2800" smtClean="0"/>
              <a:t>		</a:t>
            </a:r>
            <a:r>
              <a:rPr lang="en-US" altLang="en-US" sz="2800" u="sng" smtClean="0"/>
              <a:t>Phenotypes</a:t>
            </a:r>
            <a:r>
              <a:rPr lang="en-US" altLang="en-US" sz="2800" smtClean="0"/>
              <a:t/>
            </a:r>
            <a:br>
              <a:rPr lang="en-US" altLang="en-US" sz="2800" smtClean="0"/>
            </a:br>
            <a:r>
              <a:rPr lang="en-US" altLang="en-US" sz="2800" smtClean="0"/>
              <a:t>	      </a:t>
            </a:r>
            <a:r>
              <a:rPr lang="en-US" altLang="en-US" sz="2800" b="1" smtClean="0">
                <a:solidFill>
                  <a:srgbClr val="3366FF"/>
                </a:solidFill>
              </a:rPr>
              <a:t>BB</a:t>
            </a:r>
            <a:r>
              <a:rPr lang="en-US" altLang="en-US" sz="2800" smtClean="0"/>
              <a:t>		 	</a:t>
            </a:r>
            <a:r>
              <a:rPr lang="en-US" altLang="en-US" sz="2800" smtClean="0">
                <a:solidFill>
                  <a:srgbClr val="3366FF"/>
                </a:solidFill>
              </a:rPr>
              <a:t>    blue </a:t>
            </a:r>
            <a:r>
              <a:rPr lang="en-US" altLang="en-US" sz="2800" smtClean="0"/>
              <a:t>tail</a:t>
            </a:r>
            <a:br>
              <a:rPr lang="en-US" altLang="en-US" sz="2800" smtClean="0"/>
            </a:br>
            <a:r>
              <a:rPr lang="en-US" altLang="en-US" sz="2800" smtClean="0"/>
              <a:t>	      </a:t>
            </a:r>
            <a:r>
              <a:rPr lang="en-US" altLang="en-US" sz="2800" b="1" smtClean="0">
                <a:solidFill>
                  <a:srgbClr val="00B050"/>
                </a:solidFill>
              </a:rPr>
              <a:t>GG</a:t>
            </a:r>
            <a:r>
              <a:rPr lang="en-US" altLang="en-US" sz="2800" smtClean="0"/>
              <a:t>		</a:t>
            </a:r>
            <a:r>
              <a:rPr lang="en-US" altLang="en-US" sz="2800" smtClean="0">
                <a:solidFill>
                  <a:srgbClr val="00B050"/>
                </a:solidFill>
              </a:rPr>
              <a:t>    green </a:t>
            </a:r>
            <a:r>
              <a:rPr lang="en-US" altLang="en-US" sz="2800" smtClean="0"/>
              <a:t>tail</a:t>
            </a:r>
            <a:br>
              <a:rPr lang="en-US" altLang="en-US" sz="2800" smtClean="0"/>
            </a:br>
            <a:r>
              <a:rPr lang="en-US" altLang="en-US" sz="2800" smtClean="0"/>
              <a:t>	      </a:t>
            </a:r>
            <a:r>
              <a:rPr lang="en-US" altLang="en-US" sz="2800" b="1" smtClean="0">
                <a:solidFill>
                  <a:srgbClr val="3366FF"/>
                </a:solidFill>
              </a:rPr>
              <a:t>B</a:t>
            </a:r>
            <a:r>
              <a:rPr lang="en-US" altLang="en-US" sz="2800" b="1" smtClean="0">
                <a:solidFill>
                  <a:srgbClr val="00B050"/>
                </a:solidFill>
              </a:rPr>
              <a:t>G</a:t>
            </a:r>
            <a:r>
              <a:rPr lang="en-US" altLang="en-US" sz="2800" smtClean="0"/>
              <a:t>			</a:t>
            </a:r>
            <a:r>
              <a:rPr lang="en-US" altLang="en-US" sz="2800" smtClean="0">
                <a:solidFill>
                  <a:srgbClr val="3366FF"/>
                </a:solidFill>
              </a:rPr>
              <a:t>blue</a:t>
            </a:r>
            <a:r>
              <a:rPr lang="en-US" altLang="en-US" sz="2800" smtClean="0"/>
              <a:t> &amp; </a:t>
            </a:r>
            <a:r>
              <a:rPr lang="en-US" altLang="en-US" sz="2800" smtClean="0">
                <a:solidFill>
                  <a:srgbClr val="00B050"/>
                </a:solidFill>
              </a:rPr>
              <a:t>green</a:t>
            </a:r>
            <a:r>
              <a:rPr lang="en-US" altLang="en-US" sz="2800" smtClean="0"/>
              <a:t> tail (both traits)</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557A6B-0205-4E8B-871C-2CE4FFADE812}" type="slidenum">
              <a:rPr lang="en-US" altLang="en-US" sz="2000" smtClean="0"/>
              <a:pPr>
                <a:spcBef>
                  <a:spcPct val="0"/>
                </a:spcBef>
                <a:buFontTx/>
                <a:buNone/>
              </a:pPr>
              <a:t>6</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Multiple alleles</a:t>
            </a:r>
          </a:p>
        </p:txBody>
      </p:sp>
      <p:sp>
        <p:nvSpPr>
          <p:cNvPr id="17411" name="Rectangle 3"/>
          <p:cNvSpPr>
            <a:spLocks noGrp="1" noChangeArrowheads="1"/>
          </p:cNvSpPr>
          <p:nvPr>
            <p:ph idx="1"/>
          </p:nvPr>
        </p:nvSpPr>
        <p:spPr/>
        <p:txBody>
          <a:bodyPr/>
          <a:lstStyle/>
          <a:p>
            <a:pPr eaLnBrk="1" hangingPunct="1">
              <a:lnSpc>
                <a:spcPct val="90000"/>
              </a:lnSpc>
            </a:pPr>
            <a:r>
              <a:rPr lang="en-US" altLang="en-US" sz="2800" b="1" smtClean="0"/>
              <a:t>Multiple alleles</a:t>
            </a:r>
            <a:r>
              <a:rPr lang="en-US" altLang="en-US" sz="2800" smtClean="0"/>
              <a:t> have more than 2 variations.</a:t>
            </a:r>
            <a:br>
              <a:rPr lang="en-US" altLang="en-US" sz="2800" smtClean="0"/>
            </a:br>
            <a:r>
              <a:rPr lang="en-US" altLang="en-US" sz="2800" smtClean="0"/>
              <a:t>Ex., human blood type has 3 different allele variants, A, B, and O.</a:t>
            </a:r>
          </a:p>
        </p:txBody>
      </p:sp>
      <p:graphicFrame>
        <p:nvGraphicFramePr>
          <p:cNvPr id="4" name="Table 3" descr="Multiple Alleles table" title="Multiple Alleles"/>
          <p:cNvGraphicFramePr>
            <a:graphicFrameLocks noGrp="1"/>
          </p:cNvGraphicFramePr>
          <p:nvPr>
            <p:extLst>
              <p:ext uri="{D42A27DB-BD31-4B8C-83A1-F6EECF244321}">
                <p14:modId xmlns:p14="http://schemas.microsoft.com/office/powerpoint/2010/main" val="132176417"/>
              </p:ext>
            </p:extLst>
          </p:nvPr>
        </p:nvGraphicFramePr>
        <p:xfrm>
          <a:off x="1676400" y="2895600"/>
          <a:ext cx="5562600" cy="3200400"/>
        </p:xfrm>
        <a:graphic>
          <a:graphicData uri="http://schemas.openxmlformats.org/drawingml/2006/table">
            <a:tbl>
              <a:tblPr firstRow="1"/>
              <a:tblGrid>
                <a:gridCol w="2311730"/>
                <a:gridCol w="3250870"/>
              </a:tblGrid>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rPr>
                        <a:t>Genotypes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rPr>
                        <a:t>Phenotypes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8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3366FF"/>
                          </a:solidFill>
                          <a:effectLst/>
                          <a:latin typeface="+mj-lt"/>
                        </a:rPr>
                        <a:t>AA, AO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3366FF"/>
                          </a:solidFill>
                          <a:effectLst/>
                          <a:latin typeface="+mj-lt"/>
                        </a:rPr>
                        <a:t>A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C00000"/>
                          </a:solidFill>
                          <a:effectLst/>
                          <a:latin typeface="+mj-lt"/>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C00000"/>
                          </a:solidFill>
                          <a:effectLst/>
                          <a:latin typeface="+mj-lt"/>
                        </a:rPr>
                        <a:t>AB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8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B050"/>
                          </a:solidFill>
                          <a:effectLst/>
                          <a:latin typeface="+mj-lt"/>
                        </a:rPr>
                        <a:t>BB, BO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B050"/>
                          </a:solidFill>
                          <a:effectLst/>
                          <a:latin typeface="+mj-lt"/>
                        </a:rPr>
                        <a:t>B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7030A0"/>
                          </a:solidFill>
                          <a:effectLst/>
                          <a:latin typeface="+mj-lt"/>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7030A0"/>
                          </a:solidFill>
                          <a:effectLst/>
                          <a:latin typeface="+mj-lt"/>
                        </a:rPr>
                        <a:t>O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13A194-1E8D-46C2-AE1E-18D805CA7A51}" type="slidenum">
              <a:rPr lang="en-US" altLang="en-US" sz="2000" smtClean="0"/>
              <a:pPr>
                <a:spcBef>
                  <a:spcPct val="0"/>
                </a:spcBef>
                <a:buFontTx/>
                <a:buNone/>
              </a:pPr>
              <a:t>7</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228600"/>
            <a:ext cx="7772400" cy="838200"/>
          </a:xfrm>
        </p:spPr>
        <p:txBody>
          <a:bodyPr/>
          <a:lstStyle/>
          <a:p>
            <a:pPr eaLnBrk="1" hangingPunct="1"/>
            <a:r>
              <a:rPr lang="en-US" altLang="en-US" sz="4000" smtClean="0"/>
              <a:t>Multiple Alleles: Human Blood type</a:t>
            </a:r>
          </a:p>
        </p:txBody>
      </p:sp>
      <p:graphicFrame>
        <p:nvGraphicFramePr>
          <p:cNvPr id="163847" name="Group 7" descr="Multiple Alleles: Human Blood type" title="Multiple Alleles"/>
          <p:cNvGraphicFramePr>
            <a:graphicFrameLocks noGrp="1"/>
          </p:cNvGraphicFramePr>
          <p:nvPr>
            <p:ph type="tbl" idx="1"/>
            <p:extLst>
              <p:ext uri="{D42A27DB-BD31-4B8C-83A1-F6EECF244321}">
                <p14:modId xmlns:p14="http://schemas.microsoft.com/office/powerpoint/2010/main" val="3566673683"/>
              </p:ext>
            </p:extLst>
          </p:nvPr>
        </p:nvGraphicFramePr>
        <p:xfrm>
          <a:off x="4495800" y="1768475"/>
          <a:ext cx="4038600" cy="4254908"/>
        </p:xfrm>
        <a:graphic>
          <a:graphicData uri="http://schemas.openxmlformats.org/drawingml/2006/table">
            <a:tbl>
              <a:tblPr firstRow="1"/>
              <a:tblGrid>
                <a:gridCol w="2090738"/>
                <a:gridCol w="1947862"/>
              </a:tblGrid>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smtClean="0">
                        <a:ln>
                          <a:noFill/>
                        </a:ln>
                        <a:solidFill>
                          <a:schemeClr val="tx1"/>
                        </a:solidFill>
                        <a:effectLst/>
                        <a:latin typeface="Times New Roman" pitchFamily="18"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0" name="Text Box 3"/>
          <p:cNvSpPr txBox="1">
            <a:spLocks noChangeArrowheads="1"/>
          </p:cNvSpPr>
          <p:nvPr/>
        </p:nvSpPr>
        <p:spPr bwMode="auto">
          <a:xfrm>
            <a:off x="457200" y="1447800"/>
            <a:ext cx="3124200" cy="3108325"/>
          </a:xfrm>
          <a:prstGeom prst="rect">
            <a:avLst/>
          </a:prstGeom>
          <a:noFill/>
          <a:ln w="9525">
            <a:noFill/>
            <a:miter lim="800000"/>
            <a:headEnd/>
            <a:tailEnd/>
          </a:ln>
        </p:spPr>
        <p:txBody>
          <a:bodyPr>
            <a:spAutoFit/>
          </a:bodyPr>
          <a:lstStyle/>
          <a:p>
            <a:pPr eaLnBrk="1" hangingPunct="1">
              <a:spcBef>
                <a:spcPct val="50000"/>
              </a:spcBef>
              <a:defRPr/>
            </a:pPr>
            <a:r>
              <a:rPr lang="en-US" sz="2800" dirty="0">
                <a:latin typeface="+mj-lt"/>
              </a:rPr>
              <a:t>If parents have A (AO) and B (BB) blood types, what are the possible genotypes and phenotypes of their children? </a:t>
            </a:r>
          </a:p>
        </p:txBody>
      </p:sp>
      <p:sp>
        <p:nvSpPr>
          <p:cNvPr id="34831" name="Text Box 4"/>
          <p:cNvSpPr txBox="1">
            <a:spLocks noChangeArrowheads="1"/>
          </p:cNvSpPr>
          <p:nvPr/>
        </p:nvSpPr>
        <p:spPr bwMode="auto">
          <a:xfrm>
            <a:off x="50292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A</a:t>
            </a:r>
          </a:p>
        </p:txBody>
      </p:sp>
      <p:sp>
        <p:nvSpPr>
          <p:cNvPr id="34832" name="Text Box 5"/>
          <p:cNvSpPr txBox="1">
            <a:spLocks noChangeArrowheads="1"/>
          </p:cNvSpPr>
          <p:nvPr/>
        </p:nvSpPr>
        <p:spPr bwMode="auto">
          <a:xfrm>
            <a:off x="3733800" y="23780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34833" name="Text Box 6"/>
          <p:cNvSpPr txBox="1">
            <a:spLocks noChangeArrowheads="1"/>
          </p:cNvSpPr>
          <p:nvPr/>
        </p:nvSpPr>
        <p:spPr bwMode="auto">
          <a:xfrm>
            <a:off x="71628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O</a:t>
            </a:r>
          </a:p>
        </p:txBody>
      </p:sp>
      <p:sp>
        <p:nvSpPr>
          <p:cNvPr id="34834" name="Text Box 18"/>
          <p:cNvSpPr txBox="1">
            <a:spLocks noChangeArrowheads="1"/>
          </p:cNvSpPr>
          <p:nvPr/>
        </p:nvSpPr>
        <p:spPr bwMode="auto">
          <a:xfrm>
            <a:off x="3733800" y="44354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19475"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5F1C24-DF95-423B-9290-80455673DC74}" type="slidenum">
              <a:rPr lang="en-US" altLang="en-US" sz="2000" smtClean="0"/>
              <a:pPr>
                <a:spcBef>
                  <a:spcPct val="0"/>
                </a:spcBef>
                <a:buFontTx/>
                <a:buNone/>
              </a:pPr>
              <a:t>8</a:t>
            </a:fld>
            <a:endParaRPr lang="en-US"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228600"/>
            <a:ext cx="7772400" cy="838200"/>
          </a:xfrm>
        </p:spPr>
        <p:txBody>
          <a:bodyPr/>
          <a:lstStyle/>
          <a:p>
            <a:pPr eaLnBrk="1" hangingPunct="1"/>
            <a:r>
              <a:rPr lang="en-US" altLang="en-US" sz="4000" smtClean="0"/>
              <a:t>Multiple Alleles: Human Blood type</a:t>
            </a:r>
          </a:p>
        </p:txBody>
      </p:sp>
      <p:graphicFrame>
        <p:nvGraphicFramePr>
          <p:cNvPr id="163847" name="Group 7" descr="Multiple Alleles: Human Blood type" title="Multiple Alleles: Human Blood type"/>
          <p:cNvGraphicFramePr>
            <a:graphicFrameLocks noGrp="1"/>
          </p:cNvGraphicFramePr>
          <p:nvPr>
            <p:ph type="tbl" idx="1"/>
            <p:extLst>
              <p:ext uri="{D42A27DB-BD31-4B8C-83A1-F6EECF244321}">
                <p14:modId xmlns:p14="http://schemas.microsoft.com/office/powerpoint/2010/main" val="3318491141"/>
              </p:ext>
            </p:extLst>
          </p:nvPr>
        </p:nvGraphicFramePr>
        <p:xfrm>
          <a:off x="4495800" y="1768475"/>
          <a:ext cx="4038600" cy="4254908"/>
        </p:xfrm>
        <a:graphic>
          <a:graphicData uri="http://schemas.openxmlformats.org/drawingml/2006/table">
            <a:tbl>
              <a:tblPr firstRow="1"/>
              <a:tblGrid>
                <a:gridCol w="2090738"/>
                <a:gridCol w="1947862"/>
              </a:tblGrid>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AB</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BO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AB</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BO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0" name="Text Box 3"/>
          <p:cNvSpPr txBox="1">
            <a:spLocks noChangeArrowheads="1"/>
          </p:cNvSpPr>
          <p:nvPr/>
        </p:nvSpPr>
        <p:spPr bwMode="auto">
          <a:xfrm>
            <a:off x="457200" y="1447800"/>
            <a:ext cx="3124200" cy="5262563"/>
          </a:xfrm>
          <a:prstGeom prst="rect">
            <a:avLst/>
          </a:prstGeom>
          <a:noFill/>
          <a:ln w="9525">
            <a:noFill/>
            <a:miter lim="800000"/>
            <a:headEnd/>
            <a:tailEnd/>
          </a:ln>
        </p:spPr>
        <p:txBody>
          <a:bodyPr>
            <a:spAutoFit/>
          </a:bodyPr>
          <a:lstStyle/>
          <a:p>
            <a:pPr eaLnBrk="1" hangingPunct="1">
              <a:spcBef>
                <a:spcPct val="50000"/>
              </a:spcBef>
              <a:defRPr/>
            </a:pPr>
            <a:r>
              <a:rPr lang="en-US" sz="2800" dirty="0">
                <a:latin typeface="+mj-lt"/>
              </a:rPr>
              <a:t>If parents have A (AO) and B (BB) blood types, what are possible genotypes and phenotypes of their children? </a:t>
            </a:r>
          </a:p>
          <a:p>
            <a:pPr eaLnBrk="1" hangingPunct="1">
              <a:spcBef>
                <a:spcPct val="50000"/>
              </a:spcBef>
              <a:defRPr/>
            </a:pPr>
            <a:r>
              <a:rPr lang="en-US" sz="2800" dirty="0">
                <a:solidFill>
                  <a:srgbClr val="3366FF"/>
                </a:solidFill>
                <a:latin typeface="+mj-lt"/>
              </a:rPr>
              <a:t>Genotypes: AB and BO</a:t>
            </a:r>
          </a:p>
          <a:p>
            <a:pPr eaLnBrk="1" hangingPunct="1">
              <a:spcBef>
                <a:spcPct val="50000"/>
              </a:spcBef>
              <a:defRPr/>
            </a:pPr>
            <a:r>
              <a:rPr lang="en-US" sz="2800" dirty="0">
                <a:solidFill>
                  <a:srgbClr val="3366FF"/>
                </a:solidFill>
                <a:latin typeface="+mj-lt"/>
              </a:rPr>
              <a:t>Phenotypes: AB and  B blood types</a:t>
            </a:r>
          </a:p>
        </p:txBody>
      </p:sp>
      <p:sp>
        <p:nvSpPr>
          <p:cNvPr id="34831" name="Text Box 4"/>
          <p:cNvSpPr txBox="1">
            <a:spLocks noChangeArrowheads="1"/>
          </p:cNvSpPr>
          <p:nvPr/>
        </p:nvSpPr>
        <p:spPr bwMode="auto">
          <a:xfrm>
            <a:off x="50292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A</a:t>
            </a:r>
          </a:p>
        </p:txBody>
      </p:sp>
      <p:sp>
        <p:nvSpPr>
          <p:cNvPr id="34832" name="Text Box 5"/>
          <p:cNvSpPr txBox="1">
            <a:spLocks noChangeArrowheads="1"/>
          </p:cNvSpPr>
          <p:nvPr/>
        </p:nvSpPr>
        <p:spPr bwMode="auto">
          <a:xfrm>
            <a:off x="3733800" y="23780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34833" name="Text Box 6"/>
          <p:cNvSpPr txBox="1">
            <a:spLocks noChangeArrowheads="1"/>
          </p:cNvSpPr>
          <p:nvPr/>
        </p:nvSpPr>
        <p:spPr bwMode="auto">
          <a:xfrm>
            <a:off x="71628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O</a:t>
            </a:r>
          </a:p>
        </p:txBody>
      </p:sp>
      <p:sp>
        <p:nvSpPr>
          <p:cNvPr id="34834" name="Text Box 18"/>
          <p:cNvSpPr txBox="1">
            <a:spLocks noChangeArrowheads="1"/>
          </p:cNvSpPr>
          <p:nvPr/>
        </p:nvSpPr>
        <p:spPr bwMode="auto">
          <a:xfrm>
            <a:off x="3733800" y="44354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2152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6ED355-43D3-4189-B953-8587BEC3E06F}" type="slidenum">
              <a:rPr lang="en-US" altLang="en-US" sz="2000" smtClean="0"/>
              <a:pPr>
                <a:spcBef>
                  <a:spcPct val="0"/>
                </a:spcBef>
                <a:buFontTx/>
                <a:buNone/>
              </a:pPr>
              <a:t>9</a:t>
            </a:fld>
            <a:endParaRPr lang="en-US"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P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 Background</Template>
  <TotalTime>2877</TotalTime>
  <Words>1167</Words>
  <Application>Microsoft Macintosh PowerPoint</Application>
  <PresentationFormat>On-screen Show (4:3)</PresentationFormat>
  <Paragraphs>148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HP Background</vt:lpstr>
      <vt:lpstr>Genetics in Harry Potter’s World  Lesson 2</vt:lpstr>
      <vt:lpstr>Rules of Inheritance</vt:lpstr>
      <vt:lpstr>Incomplete Dominance</vt:lpstr>
      <vt:lpstr>Incomplete Dominance</vt:lpstr>
      <vt:lpstr>Codominance</vt:lpstr>
      <vt:lpstr>Codominance</vt:lpstr>
      <vt:lpstr>Multiple alleles</vt:lpstr>
      <vt:lpstr>Multiple Alleles: Human Blood type</vt:lpstr>
      <vt:lpstr>Multiple Alleles: Human Blood type</vt:lpstr>
      <vt:lpstr>Complex Traits in Harry Potter</vt:lpstr>
      <vt:lpstr>Complex Trait: Hagrid’s Height</vt:lpstr>
      <vt:lpstr>Complex Trait: Hagrid’s Height</vt:lpstr>
      <vt:lpstr>Complex Trait: Hippogriff Coats</vt:lpstr>
      <vt:lpstr>Complex Traits: Hippogriff Coats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in Harry Potter’s World: Lesson 2</dc:title>
  <dc:creator>National Library of Medicine</dc:creator>
  <cp:lastModifiedBy>Microsoft Office User</cp:lastModifiedBy>
  <cp:revision>406</cp:revision>
  <dcterms:created xsi:type="dcterms:W3CDTF">2004-11-08T14:56:33Z</dcterms:created>
  <dcterms:modified xsi:type="dcterms:W3CDTF">2017-03-16T09:59:39Z</dcterms:modified>
</cp:coreProperties>
</file>