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3"/>
  </p:notesMasterIdLst>
  <p:handoutMasterIdLst>
    <p:handoutMasterId r:id="rId34"/>
  </p:handoutMasterIdLst>
  <p:sldIdLst>
    <p:sldId id="305" r:id="rId2"/>
    <p:sldId id="333" r:id="rId3"/>
    <p:sldId id="380" r:id="rId4"/>
    <p:sldId id="408" r:id="rId5"/>
    <p:sldId id="406" r:id="rId6"/>
    <p:sldId id="409" r:id="rId7"/>
    <p:sldId id="407" r:id="rId8"/>
    <p:sldId id="420" r:id="rId9"/>
    <p:sldId id="421" r:id="rId10"/>
    <p:sldId id="410" r:id="rId11"/>
    <p:sldId id="411" r:id="rId12"/>
    <p:sldId id="388" r:id="rId13"/>
    <p:sldId id="382" r:id="rId14"/>
    <p:sldId id="412" r:id="rId15"/>
    <p:sldId id="414" r:id="rId16"/>
    <p:sldId id="413" r:id="rId17"/>
    <p:sldId id="442" r:id="rId18"/>
    <p:sldId id="443" r:id="rId19"/>
    <p:sldId id="444" r:id="rId20"/>
    <p:sldId id="445" r:id="rId21"/>
    <p:sldId id="461" r:id="rId22"/>
    <p:sldId id="453" r:id="rId23"/>
    <p:sldId id="454" r:id="rId24"/>
    <p:sldId id="455" r:id="rId25"/>
    <p:sldId id="456" r:id="rId26"/>
    <p:sldId id="457" r:id="rId27"/>
    <p:sldId id="452" r:id="rId28"/>
    <p:sldId id="459" r:id="rId29"/>
    <p:sldId id="460" r:id="rId30"/>
    <p:sldId id="398" r:id="rId31"/>
    <p:sldId id="402" r:id="rId32"/>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201F"/>
    <a:srgbClr val="00FFFF"/>
    <a:srgbClr val="0000FF"/>
    <a:srgbClr val="3366FF"/>
    <a:srgbClr val="C08E00"/>
    <a:srgbClr val="CC9900"/>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87" autoAdjust="0"/>
    <p:restoredTop sz="59646" autoAdjust="0"/>
  </p:normalViewPr>
  <p:slideViewPr>
    <p:cSldViewPr>
      <p:cViewPr varScale="1">
        <p:scale>
          <a:sx n="37" d="100"/>
          <a:sy n="37" d="100"/>
        </p:scale>
        <p:origin x="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9459"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19460"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9461"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82769EF-389F-485E-AB1C-7987C6572E2D}" type="slidenum">
              <a:rPr lang="en-US" altLang="en-US"/>
              <a:pPr>
                <a:defRPr/>
              </a:pPr>
              <a:t>‹#›</a:t>
            </a:fld>
            <a:endParaRPr lang="en-US" altLang="en-US"/>
          </a:p>
        </p:txBody>
      </p:sp>
    </p:spTree>
    <p:extLst>
      <p:ext uri="{BB962C8B-B14F-4D97-AF65-F5344CB8AC3E}">
        <p14:creationId xmlns:p14="http://schemas.microsoft.com/office/powerpoint/2010/main" val="1331566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vl1pPr>
          </a:lstStyle>
          <a:p>
            <a:pPr>
              <a:defRPr/>
            </a:pPr>
            <a:fld id="{62FFDECA-0F71-4C45-9B8B-1F9A19122FCA}" type="datetimeFigureOut">
              <a:rPr lang="en-US"/>
              <a:pPr>
                <a:defRPr/>
              </a:pPr>
              <a:t>5/19/2016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3224477-5EC8-4490-AF88-935B68D9ABFD}" type="slidenum">
              <a:rPr lang="en-US" altLang="en-US"/>
              <a:pPr>
                <a:defRPr/>
              </a:pPr>
              <a:t>‹#›</a:t>
            </a:fld>
            <a:endParaRPr lang="en-US" altLang="en-US"/>
          </a:p>
        </p:txBody>
      </p:sp>
    </p:spTree>
    <p:extLst>
      <p:ext uri="{BB962C8B-B14F-4D97-AF65-F5344CB8AC3E}">
        <p14:creationId xmlns:p14="http://schemas.microsoft.com/office/powerpoint/2010/main" val="28889571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Return students’ completed </a:t>
            </a:r>
            <a:r>
              <a:rPr lang="en-US" altLang="en-US" u="sng" smtClean="0"/>
              <a:t>Human Mendelian Traits</a:t>
            </a:r>
            <a:r>
              <a:rPr lang="en-US" altLang="en-US" smtClean="0"/>
              <a:t> worksheets and review the Mendelian inheritance concept along with genetic terms covered in previous lesson.</a:t>
            </a:r>
          </a:p>
          <a:p>
            <a:pPr eaLnBrk="1" hangingPunct="1">
              <a:spcBef>
                <a:spcPct val="0"/>
              </a:spcBef>
            </a:pPr>
            <a:endParaRPr lang="en-US" altLang="en-US"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E3E432-457E-4B0B-B31E-07B77530AEB5}" type="slidenum">
              <a:rPr lang="en-US" altLang="en-US" smtClean="0">
                <a:latin typeface="Times New Roman" panose="02020603050405020304" pitchFamily="18" charset="0"/>
              </a:rPr>
              <a:pPr>
                <a:spcBef>
                  <a:spcPct val="0"/>
                </a:spcBef>
              </a:pPr>
              <a:t>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7587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Define and provide the example of a silencing regulatory gene in Manx cats. Have students work in pairs to answer whether two Manx cats without tails can have a kitten with a tail. </a:t>
            </a:r>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9985F6-8DA2-40E1-849F-51C181F92B10}" type="slidenum">
              <a:rPr lang="en-US" altLang="en-US" smtClean="0">
                <a:latin typeface="Times New Roman" panose="02020603050405020304" pitchFamily="18" charset="0"/>
              </a:rPr>
              <a:pPr>
                <a:spcBef>
                  <a:spcPct val="0"/>
                </a:spcBef>
              </a:pPr>
              <a:t>10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73873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Have student pairs volunteer their answers and review the answer using Punnett Square.</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80F595B-627B-495F-9962-E28990D35140}" type="slidenum">
              <a:rPr lang="en-US" altLang="en-US" smtClean="0">
                <a:latin typeface="Times New Roman" panose="02020603050405020304" pitchFamily="18" charset="0"/>
              </a:rPr>
              <a:pPr>
                <a:spcBef>
                  <a:spcPct val="0"/>
                </a:spcBef>
              </a:pPr>
              <a:t>11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035957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Pose these two questions and help students think about the types of information that they should consider to answer the questions. </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A29906E-28E7-4E27-8D92-3D1672F1A8F7}" type="slidenum">
              <a:rPr lang="en-US" altLang="en-US" smtClean="0">
                <a:latin typeface="Times New Roman" panose="02020603050405020304" pitchFamily="18" charset="0"/>
              </a:rPr>
              <a:pPr>
                <a:spcBef>
                  <a:spcPct val="0"/>
                </a:spcBef>
              </a:pPr>
              <a:t>12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9587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Demonstrate how Hagrid’s height might be a phenotype of an incomplete/blended trait.</a:t>
            </a:r>
          </a:p>
          <a:p>
            <a:pPr eaLnBrk="1" hangingPunct="1"/>
            <a:endParaRPr lang="en-US" altLang="en-US" smtClean="0"/>
          </a:p>
          <a:p>
            <a:pPr eaLnBrk="1" hangingPunct="1"/>
            <a:r>
              <a:rPr lang="en-US" altLang="en-US" smtClean="0"/>
              <a:t>Concerning estimated average heights for wizards and giants, wizards are humans whose average height may be about 5-6 ft., and giants’ height is approximated at 20 ft. by Hermione at the beginning of the chapter 24 in </a:t>
            </a:r>
            <a:r>
              <a:rPr lang="en-US" altLang="en-US" i="1" smtClean="0"/>
              <a:t>Harry Potter and the Goblet of Fire</a:t>
            </a:r>
            <a:r>
              <a:rPr lang="en-US" altLang="en-US" smtClean="0"/>
              <a:t>. </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7C054D2-89DB-485F-AC1D-4FEFBFE6521B}" type="slidenum">
              <a:rPr lang="en-US" altLang="en-US" smtClean="0">
                <a:latin typeface="Times New Roman" panose="02020603050405020304" pitchFamily="18" charset="0"/>
              </a:rPr>
              <a:pPr>
                <a:spcBef>
                  <a:spcPct val="0"/>
                </a:spcBef>
              </a:pPr>
              <a:t>13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55385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If necessary, remind students of the examples of incomplete dominance using previous slide 4.</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798AC6-E461-4629-AA46-C86993DAC86B}" type="slidenum">
              <a:rPr lang="en-US" altLang="en-US" smtClean="0">
                <a:latin typeface="Times New Roman" panose="02020603050405020304" pitchFamily="18" charset="0"/>
              </a:rPr>
              <a:pPr>
                <a:spcBef>
                  <a:spcPct val="0"/>
                </a:spcBef>
              </a:pPr>
              <a:t>14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55613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Inform students about the multiple alleles related to eye colors as well as the codominant and recessive traits of these alleles.  Have students use the Punnett Square to determine possible genotypes for Harry and his sibling’s eye colors.</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56AE75-1FD0-4043-A01C-8C4C866FCFBF}" type="slidenum">
              <a:rPr lang="en-US" altLang="en-US" smtClean="0">
                <a:latin typeface="Times New Roman" panose="02020603050405020304" pitchFamily="18" charset="0"/>
              </a:rPr>
              <a:pPr>
                <a:spcBef>
                  <a:spcPct val="0"/>
                </a:spcBef>
              </a:pPr>
              <a:t>15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01522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students provide their findings and use this slide to guide and clarify reasoning behind the answers.</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96A033-3E3A-42E2-97EC-B8597506A300}" type="slidenum">
              <a:rPr lang="en-US" altLang="en-US" smtClean="0">
                <a:latin typeface="Times New Roman" panose="02020603050405020304" pitchFamily="18" charset="0"/>
              </a:rPr>
              <a:pPr>
                <a:spcBef>
                  <a:spcPct val="0"/>
                </a:spcBef>
              </a:pPr>
              <a:t>16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31306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If appropriate, have students work in groups of 3 or 4 to find the genotypes of several characters in </a:t>
            </a:r>
            <a:r>
              <a:rPr lang="en-US" altLang="en-US" i="1" smtClean="0"/>
              <a:t>Harry Potter</a:t>
            </a:r>
            <a:r>
              <a:rPr lang="en-US" altLang="en-US" smtClean="0"/>
              <a:t>. Support those students with little knowledge of </a:t>
            </a:r>
            <a:r>
              <a:rPr lang="en-US" altLang="en-US" i="1" smtClean="0"/>
              <a:t>Harry </a:t>
            </a:r>
            <a:r>
              <a:rPr lang="en-US" altLang="en-US" smtClean="0"/>
              <a:t>Potter, by provide background information on each character. Brief descriptions of these characters are available in the </a:t>
            </a:r>
            <a:r>
              <a:rPr lang="en-US" altLang="en-US" u="sng" smtClean="0"/>
              <a:t>Vocabulary</a:t>
            </a:r>
            <a:r>
              <a:rPr lang="en-US" altLang="en-US" smtClean="0"/>
              <a:t> section of the lesson plan web site.</a:t>
            </a:r>
          </a:p>
          <a:p>
            <a:pPr eaLnBrk="1" hangingPunct="1"/>
            <a:endParaRPr lang="en-US" altLang="en-US" smtClean="0"/>
          </a:p>
          <a:p>
            <a:pPr eaLnBrk="1" hangingPunct="1"/>
            <a:r>
              <a:rPr lang="en-US" altLang="en-US" smtClean="0"/>
              <a:t>Have groups present their answers, along with how they arrived at their answers. When reviewing student groups’ work, use the slides 19-27 to guide students in applying the concepts that they have learned in identifying the characters’ possible genotypes of their magical ability.</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06B336-35E9-42AB-944C-0CC19E43CCA2}" type="slidenum">
              <a:rPr lang="en-US" altLang="en-US" smtClean="0">
                <a:latin typeface="Times New Roman" panose="02020603050405020304" pitchFamily="18" charset="0"/>
              </a:rPr>
              <a:pPr>
                <a:spcBef>
                  <a:spcPct val="0"/>
                </a:spcBef>
              </a:pPr>
              <a:t>17</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3353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Present the guided activity.  Have students work in groups of 3 so that the activity is conducted as question-and-answer sessions that alternate between group work and class discussion.</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23D4BE-4B07-4989-BE46-EE59856FF511}" type="slidenum">
              <a:rPr lang="en-US" altLang="en-US" smtClean="0">
                <a:latin typeface="Times New Roman" panose="02020603050405020304" pitchFamily="18" charset="0"/>
              </a:rPr>
              <a:pPr>
                <a:spcBef>
                  <a:spcPct val="0"/>
                </a:spcBef>
              </a:pPr>
              <a:t>18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03061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students describe the characters’ magical ability. If groups differ in their descriptions, you can determine the description by majority vote.</a:t>
            </a:r>
          </a:p>
          <a:p>
            <a:pPr eaLnBrk="1" hangingPunct="1"/>
            <a:endParaRPr lang="en-US" altLang="en-US" smtClean="0"/>
          </a:p>
          <a:p>
            <a:pPr eaLnBrk="1" hangingPunct="1"/>
            <a:r>
              <a:rPr lang="en-US" altLang="en-US" smtClean="0"/>
              <a:t>Guide students to think about how to define different kinds/categories of magical ability that apply to all characters, such as Hermione (a powerful witch whose parents do not have any magical ability), Mr. Filch (a squib with very weak magical power, although he is of a wizarding family), and aunt Petunia (a Muggle who has no magical power and whose parents were also Muggles, but has a sister, Harry’s mom, with magical power). </a:t>
            </a:r>
          </a:p>
          <a:p>
            <a:pPr eaLnBrk="1" hangingPunct="1"/>
            <a:endParaRPr lang="en-US" altLang="en-US" smtClean="0"/>
          </a:p>
          <a:p>
            <a:pPr eaLnBrk="1" hangingPunct="1"/>
            <a:r>
              <a:rPr lang="en-US" altLang="en-US" smtClean="0"/>
              <a:t>Slides 20-22, walk through identifying two categories (i.e., genes) of magical traits demonstrated by the characters, which is one way to be inclusive of different observable magical traits in the characters in </a:t>
            </a:r>
            <a:r>
              <a:rPr lang="en-US" altLang="en-US" i="1" smtClean="0"/>
              <a:t>Harry Potter</a:t>
            </a:r>
            <a:r>
              <a:rPr lang="en-US" altLang="en-US" smtClean="0"/>
              <a:t>. </a:t>
            </a:r>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1C718F-E043-4EAE-BC35-25AE24D6C1AC}" type="slidenum">
              <a:rPr lang="en-US" altLang="en-US" smtClean="0">
                <a:latin typeface="Times New Roman" panose="02020603050405020304" pitchFamily="18" charset="0"/>
              </a:rPr>
              <a:pPr>
                <a:spcBef>
                  <a:spcPct val="0"/>
                </a:spcBef>
              </a:pPr>
              <a:t>19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6709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Have students guess how these examples of genetic rules may work. Encourage students to guess a definition or provide an example for each term.</a:t>
            </a:r>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EDC446-BF21-464A-AF21-D467E33DBCA5}" type="slidenum">
              <a:rPr lang="en-US" altLang="en-US" smtClean="0">
                <a:latin typeface="Times New Roman" panose="02020603050405020304" pitchFamily="18" charset="0"/>
              </a:rPr>
              <a:pPr>
                <a:spcBef>
                  <a:spcPct val="0"/>
                </a:spcBef>
              </a:pPr>
              <a:t>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3125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List the characters’ magical ability that is represented in two categories of the descriptions of magical ability observed among the characters.  This includes Harry’s aunt, Petunia who has no magical ability that is defined as a Muggle in the </a:t>
            </a:r>
            <a:r>
              <a:rPr lang="en-US" altLang="en-US" i="1" smtClean="0"/>
              <a:t>Harry Potter </a:t>
            </a:r>
            <a:r>
              <a:rPr lang="en-US" altLang="en-US" smtClean="0"/>
              <a:t>novels.</a:t>
            </a:r>
          </a:p>
          <a:p>
            <a:pPr eaLnBrk="1" hangingPunct="1"/>
            <a:endParaRPr lang="en-US" altLang="en-US" smtClean="0"/>
          </a:p>
          <a:p>
            <a:pPr eaLnBrk="1" hangingPunct="1"/>
            <a:r>
              <a:rPr lang="en-US" altLang="en-US" smtClean="0"/>
              <a:t>Have students review all different observable traits related to magical ability—different strengths of magical ability (strong, average, or weak) as well as the presence or expression of the ability.  </a:t>
            </a:r>
          </a:p>
          <a:p>
            <a:pPr eaLnBrk="1" hangingPunct="1"/>
            <a:endParaRPr lang="en-US" altLang="en-US" smtClean="0"/>
          </a:p>
          <a:p>
            <a:pPr eaLnBrk="1" hangingPunct="1"/>
            <a:r>
              <a:rPr lang="en-US" altLang="en-US" smtClean="0"/>
              <a:t>Help students build a connection from the two categories of observable magical traits to the corresponding two genes that are responsible for the two categories of observable magical traits: 1) expression of magical ability, and 2) strength of the ability. </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ADB74A-59EB-4839-A439-F5379F1DA463}" type="slidenum">
              <a:rPr lang="en-US" altLang="en-US" smtClean="0">
                <a:latin typeface="Times New Roman" panose="02020603050405020304" pitchFamily="18" charset="0"/>
              </a:rPr>
              <a:pPr>
                <a:spcBef>
                  <a:spcPct val="0"/>
                </a:spcBef>
              </a:pPr>
              <a:t>20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52786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Help students distinguish the two different categories/genes that affect magical ability and identify the possible observable traits from the characters’ descriptions above.</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E858EB-67A2-4E73-9C7F-3E3A4757E579}" type="slidenum">
              <a:rPr lang="en-US" altLang="en-US" smtClean="0">
                <a:latin typeface="Times New Roman" panose="02020603050405020304" pitchFamily="18" charset="0"/>
              </a:rPr>
              <a:pPr>
                <a:spcBef>
                  <a:spcPct val="0"/>
                </a:spcBef>
              </a:pPr>
              <a:t>21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88429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students work in their groups to identify possible genotypes for the two genes’ phenotypes—expressed or unexpressed magical ability; and strong, average or week ability—that the characters demonstrate. </a:t>
            </a:r>
          </a:p>
          <a:p>
            <a:pPr eaLnBrk="1" hangingPunct="1"/>
            <a:endParaRPr lang="en-US" altLang="en-US" smtClean="0"/>
          </a:p>
          <a:p>
            <a:pPr eaLnBrk="1" hangingPunct="1"/>
            <a:r>
              <a:rPr lang="en-US" altLang="en-US" smtClean="0"/>
              <a:t>State the hint and help students apply their understanding of the complex traits they learned about previously. If appropriate, provide additional hints by reminding students about the previous examples of different complex traits—Manx cats’ regulatory gene that silences the ‘expression’ of a tail; and dragon fire power under incomplete dominance creating an ‘average’ trait between strong and no fire power. </a:t>
            </a:r>
          </a:p>
          <a:p>
            <a:pPr eaLnBrk="1" hangingPunct="1"/>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AD3A84D-BA07-4D52-A19B-852A8C5AF5C2}" type="slidenum">
              <a:rPr lang="en-US" altLang="en-US" smtClean="0">
                <a:latin typeface="Times New Roman" panose="02020603050405020304" pitchFamily="18" charset="0"/>
              </a:rPr>
              <a:pPr>
                <a:spcBef>
                  <a:spcPct val="0"/>
                </a:spcBef>
              </a:pPr>
              <a:t>22</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043466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 groups share the possible genotypes for the expression of magical ability. </a:t>
            </a:r>
          </a:p>
          <a:p>
            <a:pPr eaLnBrk="1" hangingPunct="1"/>
            <a:endParaRPr lang="en-US" altLang="en-US" smtClean="0"/>
          </a:p>
          <a:p>
            <a:pPr eaLnBrk="1" hangingPunct="1"/>
            <a:r>
              <a:rPr lang="en-US" altLang="en-US" smtClean="0"/>
              <a:t>Ask what types of inheritance rule(s) they applied to create genotypes that account for all possibilities of how magical ability is expressed or not expressed in the characters—i.e., does it include Muggles, who show no magical ability but can have a child with magical ability?</a:t>
            </a:r>
          </a:p>
          <a:p>
            <a:pPr eaLnBrk="1" hangingPunct="1"/>
            <a:endParaRPr lang="en-US" altLang="en-US" smtClean="0"/>
          </a:p>
          <a:p>
            <a:pPr eaLnBrk="1" hangingPunct="1"/>
            <a:r>
              <a:rPr lang="en-US" altLang="en-US" smtClean="0"/>
              <a:t>Guide students in expressing their reasons behind how they determined the possible genotypes for the phenotypes of the characters’ magical ability. Work through misconceptions through discussion, and clarify that Muggles with no magical ability seem to have a gene for magic as they are able to produce children with the ability, such as Hermione and Lily. And this doesn’t allow magical ability to be simply dominant or recessive, in which case the Muggles will not be able to have children with magical ability.  One possible way for magical ability not to express but for its gene to be passed down to the next generation is if there is another gene that regulates (silences or expresses) the gene for magic.  </a:t>
            </a:r>
          </a:p>
          <a:p>
            <a:pPr eaLnBrk="1" hangingPunct="1"/>
            <a:endParaRPr lang="en-US" altLang="en-US" smtClean="0"/>
          </a:p>
          <a:p>
            <a:pPr eaLnBrk="1" hangingPunct="1"/>
            <a:endParaRPr lang="en-US" altLang="en-US" smtClean="0"/>
          </a:p>
          <a:p>
            <a:pPr eaLnBrk="1" hangingPunct="1"/>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823DDE5-B7EC-4364-8C68-B178FAC63314}" type="slidenum">
              <a:rPr lang="en-US" altLang="en-US" smtClean="0">
                <a:latin typeface="Times New Roman" panose="02020603050405020304" pitchFamily="18" charset="0"/>
              </a:rPr>
              <a:pPr>
                <a:spcBef>
                  <a:spcPct val="0"/>
                </a:spcBef>
              </a:pPr>
              <a:t>23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75864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 groups share the possible genotypes for the strength of magical ability.  Clarify that this gene may be silenced or expressed by the other regulatory gene, but also is responsible for how powerful the magical ability is—strong, average, or weak. </a:t>
            </a:r>
          </a:p>
          <a:p>
            <a:pPr eaLnBrk="1" hangingPunct="1"/>
            <a:endParaRPr lang="en-US" altLang="en-US" smtClean="0"/>
          </a:p>
          <a:p>
            <a:pPr eaLnBrk="1" hangingPunct="1"/>
            <a:r>
              <a:rPr lang="en-US" altLang="en-US" smtClean="0"/>
              <a:t>Ask student groups to demonstrate how their possible genotypes account for all possibilities of magical strength demonstrated by the characters. Discuss that one way to account for the three different magical strengths is to apply incomplete/blended dominance to the gene for the strength of magical ability. If needed, review slide 4 where examples were presented earlier in the lesson.</a:t>
            </a:r>
          </a:p>
          <a:p>
            <a:pPr eaLnBrk="1" hangingPunct="1"/>
            <a:r>
              <a:rPr lang="en-US" altLang="en-US" smtClean="0"/>
              <a:t> </a:t>
            </a:r>
          </a:p>
          <a:p>
            <a:pPr eaLnBrk="1" hangingPunct="1"/>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E95D86-C65D-4337-8301-7F7F11FFAFE1}" type="slidenum">
              <a:rPr lang="en-US" altLang="en-US" smtClean="0">
                <a:latin typeface="Times New Roman" panose="02020603050405020304" pitchFamily="18" charset="0"/>
              </a:rPr>
              <a:pPr>
                <a:spcBef>
                  <a:spcPct val="0"/>
                </a:spcBef>
              </a:pPr>
              <a:t>24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82817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Summarize all possible genotypes for the two genes—a gene for expression of magical ability and another gene for strength of magical ability. </a:t>
            </a:r>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3D50AD-468F-4934-9169-119CA305F408}" type="slidenum">
              <a:rPr lang="en-US" altLang="en-US" smtClean="0">
                <a:latin typeface="Times New Roman" panose="02020603050405020304" pitchFamily="18" charset="0"/>
              </a:rPr>
              <a:pPr>
                <a:spcBef>
                  <a:spcPct val="0"/>
                </a:spcBef>
              </a:pPr>
              <a:t>25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238835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Apply the possible genotypes of the two genes to the phenotypes of witches, wizards, and Muggles, and the strength of magical ability they demonstrate.</a:t>
            </a:r>
          </a:p>
          <a:p>
            <a:pPr eaLnBrk="1" hangingPunct="1"/>
            <a:endParaRPr lang="en-US" altLang="en-US" smtClean="0"/>
          </a:p>
          <a:p>
            <a:pPr eaLnBrk="1" hangingPunct="1"/>
            <a:r>
              <a:rPr lang="en-US" altLang="en-US" smtClean="0"/>
              <a:t>If needed, explain that the letters represent the two allele pairs in the two  genes—one regulatory and the other magic strength genes—that affect magical ability.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938387-F9FE-4649-88CB-6DA1792F77E4}" type="slidenum">
              <a:rPr lang="en-US" altLang="en-US" smtClean="0">
                <a:latin typeface="Times New Roman" panose="02020603050405020304" pitchFamily="18" charset="0"/>
              </a:rPr>
              <a:pPr>
                <a:spcBef>
                  <a:spcPct val="0"/>
                </a:spcBef>
              </a:pPr>
              <a:t>26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6192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 groups assign possible genotypes for the magical ability of the characters. As groups volunteer their answers, use the Summary slide 26 to clarify as needed. </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ED32F3-8CFD-45D7-AC09-A53977C8B592}" type="slidenum">
              <a:rPr lang="en-US" altLang="en-US" smtClean="0">
                <a:latin typeface="Times New Roman" panose="02020603050405020304" pitchFamily="18" charset="0"/>
              </a:rPr>
              <a:pPr>
                <a:spcBef>
                  <a:spcPct val="0"/>
                </a:spcBef>
              </a:pPr>
              <a:t>27</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05322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Distribute the handout to all students and have students work in their groups to answer these three questions. </a:t>
            </a:r>
          </a:p>
          <a:p>
            <a:pPr eaLnBrk="1" hangingPunct="1"/>
            <a:endParaRPr lang="en-US" altLang="en-US" smtClean="0"/>
          </a:p>
          <a:p>
            <a:pPr eaLnBrk="1" hangingPunct="1"/>
            <a:r>
              <a:rPr lang="en-US" altLang="en-US" smtClean="0"/>
              <a:t>If appropriate, display slides 25 and 26 for students to refer to as they work to answer the questions on the handout.</a:t>
            </a:r>
          </a:p>
          <a:p>
            <a:pPr eaLnBrk="1" hangingPunct="1"/>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A596F4-2E92-421A-9FC8-73439B908573}" type="slidenum">
              <a:rPr lang="en-US" altLang="en-US" smtClean="0">
                <a:latin typeface="Times New Roman" panose="02020603050405020304" pitchFamily="18" charset="0"/>
              </a:rPr>
              <a:pPr>
                <a:spcBef>
                  <a:spcPct val="0"/>
                </a:spcBef>
              </a:pPr>
              <a:t>28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48813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 groups volunteer their answers and how they arrived at their answers. Clarify and correct answers as needed.</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019C2C-D4B0-4AA6-9B2D-14122A6D8ED9}" type="slidenum">
              <a:rPr lang="en-US" altLang="en-US" smtClean="0">
                <a:latin typeface="Times New Roman" panose="02020603050405020304" pitchFamily="18" charset="0"/>
              </a:rPr>
              <a:pPr>
                <a:spcBef>
                  <a:spcPct val="0"/>
                </a:spcBef>
              </a:pPr>
              <a:t>29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56165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Define and provide an example for incomplete dominance, and help students understand and apply the concept to the dragon’s fire power. Students may ask about using F and F’ instead of lower and upper-case letters. Provide clarification that lower and upper-case letters are used to indicate alleles with dominant or recessive traits.  And explain that incomplete dominance is indicated with apostrophe (’) on an upper case letter.</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266972F-63FE-4E1D-B75B-132058D35ACF}" type="slidenum">
              <a:rPr lang="en-US" altLang="en-US" smtClean="0">
                <a:latin typeface="Times New Roman" panose="02020603050405020304" pitchFamily="18" charset="0"/>
              </a:rPr>
              <a:pPr>
                <a:spcBef>
                  <a:spcPct val="0"/>
                </a:spcBef>
              </a:pPr>
              <a:t>3</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94748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 groups volunteer their answers and how they arrived at their answers. Clarify and correct answers as needed.</a:t>
            </a:r>
          </a:p>
          <a:p>
            <a:pPr eaLnBrk="1" hangingPunct="1"/>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5C2B33-B497-4E19-B51B-5023AD7895BD}" type="slidenum">
              <a:rPr lang="en-US" altLang="en-US" smtClean="0">
                <a:latin typeface="Times New Roman" panose="02020603050405020304" pitchFamily="18" charset="0"/>
              </a:rPr>
              <a:pPr>
                <a:spcBef>
                  <a:spcPct val="0"/>
                </a:spcBef>
              </a:pPr>
              <a:t>30</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14308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Have student groups volunteer their answers and how they arrived at their answers. Clarify and correct answers as needed.</a:t>
            </a:r>
          </a:p>
          <a:p>
            <a:pPr eaLnBrk="1" hangingPunct="1"/>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F604A2-C77F-4B3A-83C0-4BAEAB29ED56}" type="slidenum">
              <a:rPr lang="en-US" altLang="en-US" smtClean="0">
                <a:latin typeface="Times New Roman" panose="02020603050405020304" pitchFamily="18" charset="0"/>
              </a:rPr>
              <a:pPr>
                <a:spcBef>
                  <a:spcPct val="0"/>
                </a:spcBef>
              </a:pPr>
              <a:t>31</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48606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Provide the answers for the phenotypes related to the three different genotypes for the dragon-fire trait.</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FB43ECE-364A-4A7B-AB8E-BF47B81B2C3C}" type="slidenum">
              <a:rPr lang="en-US" altLang="en-US" smtClean="0">
                <a:latin typeface="Times New Roman" panose="02020603050405020304" pitchFamily="18" charset="0"/>
              </a:rPr>
              <a:pPr>
                <a:spcBef>
                  <a:spcPct val="0"/>
                </a:spcBef>
              </a:pPr>
              <a:t>4</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26616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Define and provide an example for codominance, and help students understand and apply the concept to merpeople’s tail colors. Clarify the important distinction between incomplete/blended dominance and codominance--the former results in a phenotype that is a blended or average trait between the two different traits, and the latter results in a mixed trait with both traits being observable.</a:t>
            </a:r>
          </a:p>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97CF045-8F35-4E0A-97F2-5F1ED9229534}" type="slidenum">
              <a:rPr lang="en-US" altLang="en-US" smtClean="0">
                <a:latin typeface="Times New Roman" panose="02020603050405020304" pitchFamily="18" charset="0"/>
              </a:rPr>
              <a:pPr>
                <a:spcBef>
                  <a:spcPct val="0"/>
                </a:spcBef>
              </a:pPr>
              <a:t>5</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38237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Provide the answers for both genotypes and phenotypes for merpeople’s tail colors.</a:t>
            </a:r>
          </a:p>
          <a:p>
            <a:pPr eaLnBrk="1" hangingPunct="1">
              <a:spcBef>
                <a:spcPct val="0"/>
              </a:spcBef>
            </a:pPr>
            <a:endParaRPr lang="en-US"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C2FB4A-F55E-4154-A3CE-9B455D6F4FE1}" type="slidenum">
              <a:rPr lang="en-US" altLang="en-US" smtClean="0">
                <a:latin typeface="Times New Roman" panose="02020603050405020304" pitchFamily="18" charset="0"/>
              </a:rPr>
              <a:pPr>
                <a:spcBef>
                  <a:spcPct val="0"/>
                </a:spcBef>
              </a:pPr>
              <a:t>6</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47942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Explain the multiple alleles—more than 2 variant forms of a gene—related to human blood types. Students may observe additional relationship among the blood types:  O is recessive to A and B; A and B are codominant. However they may also notice that the recessive O blood type does not use lower case letter as all blood types are indicated with upper case letters. </a:t>
            </a:r>
          </a:p>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F2DDEE-56CB-4E48-9930-1E9CB8760B9E}" type="slidenum">
              <a:rPr lang="en-US" altLang="en-US" smtClean="0">
                <a:latin typeface="Times New Roman" panose="02020603050405020304" pitchFamily="18" charset="0"/>
              </a:rPr>
              <a:pPr>
                <a:spcBef>
                  <a:spcPct val="0"/>
                </a:spcBef>
              </a:pPr>
              <a:t>7</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0290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Guide and review with students how to use Punnett Square to determine possible blood types of children with known genotypes of parents’ blood-types. </a:t>
            </a:r>
          </a:p>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ED115D3-CE28-4629-ACA7-624FA25924CC}" type="slidenum">
              <a:rPr lang="en-US" altLang="en-US" smtClean="0">
                <a:latin typeface="Times New Roman" panose="02020603050405020304" pitchFamily="18" charset="0"/>
              </a:rPr>
              <a:pPr>
                <a:spcBef>
                  <a:spcPct val="0"/>
                </a:spcBef>
              </a:pPr>
              <a:t>8</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6522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Compare students’ answers and provide further explanation as needed.</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E65D1D5-A867-4076-B6C3-40EA924CFF9D}" type="slidenum">
              <a:rPr lang="en-US" altLang="en-US" smtClean="0">
                <a:latin typeface="Times New Roman" panose="02020603050405020304" pitchFamily="18" charset="0"/>
              </a:rPr>
              <a:pPr>
                <a:spcBef>
                  <a:spcPct val="0"/>
                </a:spcBef>
              </a:pPr>
              <a:t>9</a:t>
            </a:fld>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49466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7AD76BB-9CA7-490E-83D1-C7859CB1328F}" type="slidenum">
              <a:rPr lang="en-US" altLang="en-US"/>
              <a:pPr>
                <a:defRPr/>
              </a:pPr>
              <a:t>‹#›</a:t>
            </a:fld>
            <a:endParaRPr lang="en-US" altLang="en-US"/>
          </a:p>
        </p:txBody>
      </p:sp>
    </p:spTree>
    <p:extLst>
      <p:ext uri="{BB962C8B-B14F-4D97-AF65-F5344CB8AC3E}">
        <p14:creationId xmlns:p14="http://schemas.microsoft.com/office/powerpoint/2010/main" val="705741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722D35-3E1D-4CD5-A9C5-12717C84D4A4}" type="slidenum">
              <a:rPr lang="en-US" altLang="en-US"/>
              <a:pPr>
                <a:defRPr/>
              </a:pPr>
              <a:t>‹#›</a:t>
            </a:fld>
            <a:endParaRPr lang="en-US" altLang="en-US"/>
          </a:p>
        </p:txBody>
      </p:sp>
    </p:spTree>
    <p:extLst>
      <p:ext uri="{BB962C8B-B14F-4D97-AF65-F5344CB8AC3E}">
        <p14:creationId xmlns:p14="http://schemas.microsoft.com/office/powerpoint/2010/main" val="13013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F4828E-C29F-4F7B-B9F2-DBB048C5E4AB}" type="slidenum">
              <a:rPr lang="en-US" altLang="en-US"/>
              <a:pPr>
                <a:defRPr/>
              </a:pPr>
              <a:t>‹#›</a:t>
            </a:fld>
            <a:endParaRPr lang="en-US" altLang="en-US"/>
          </a:p>
        </p:txBody>
      </p:sp>
    </p:spTree>
    <p:extLst>
      <p:ext uri="{BB962C8B-B14F-4D97-AF65-F5344CB8AC3E}">
        <p14:creationId xmlns:p14="http://schemas.microsoft.com/office/powerpoint/2010/main" val="1562759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Date Placeholder 3"/>
          <p:cNvSpPr>
            <a:spLocks noGrp="1"/>
          </p:cNvSpPr>
          <p:nvPr>
            <p:ph type="dt" sz="half" idx="10"/>
          </p:nvPr>
        </p:nvSpPr>
        <p:spPr>
          <a:xfrm>
            <a:off x="685800" y="6248400"/>
            <a:ext cx="19050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p:spPr>
        <p:txBody>
          <a:bodyPr/>
          <a:lstStyle>
            <a:lvl1pPr>
              <a:defRPr/>
            </a:lvl1pPr>
          </a:lstStyle>
          <a:p>
            <a:pPr>
              <a:defRPr/>
            </a:pPr>
            <a:fld id="{E8123F76-4A01-42DF-8DD3-51548E5D17C1}" type="slidenum">
              <a:rPr lang="en-US" altLang="en-US"/>
              <a:pPr>
                <a:defRPr/>
              </a:pPr>
              <a:t>‹#›</a:t>
            </a:fld>
            <a:endParaRPr lang="en-US" altLang="en-US"/>
          </a:p>
        </p:txBody>
      </p:sp>
    </p:spTree>
    <p:extLst>
      <p:ext uri="{BB962C8B-B14F-4D97-AF65-F5344CB8AC3E}">
        <p14:creationId xmlns:p14="http://schemas.microsoft.com/office/powerpoint/2010/main" val="135271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8FA421-3CE5-4C56-BAAE-C07BEF517F3A}" type="slidenum">
              <a:rPr lang="en-US" altLang="en-US"/>
              <a:pPr>
                <a:defRPr/>
              </a:pPr>
              <a:t>‹#›</a:t>
            </a:fld>
            <a:endParaRPr lang="en-US" altLang="en-US"/>
          </a:p>
        </p:txBody>
      </p:sp>
    </p:spTree>
    <p:extLst>
      <p:ext uri="{BB962C8B-B14F-4D97-AF65-F5344CB8AC3E}">
        <p14:creationId xmlns:p14="http://schemas.microsoft.com/office/powerpoint/2010/main" val="3459791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C3C6F25-07D2-4AA4-81B6-F15529EDC51E}" type="slidenum">
              <a:rPr lang="en-US" altLang="en-US"/>
              <a:pPr>
                <a:defRPr/>
              </a:pPr>
              <a:t>‹#›</a:t>
            </a:fld>
            <a:endParaRPr lang="en-US" altLang="en-US"/>
          </a:p>
        </p:txBody>
      </p:sp>
    </p:spTree>
    <p:extLst>
      <p:ext uri="{BB962C8B-B14F-4D97-AF65-F5344CB8AC3E}">
        <p14:creationId xmlns:p14="http://schemas.microsoft.com/office/powerpoint/2010/main" val="62342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B2FEB1C-F938-4C75-862D-689A75BD3271}" type="slidenum">
              <a:rPr lang="en-US" altLang="en-US"/>
              <a:pPr>
                <a:defRPr/>
              </a:pPr>
              <a:t>‹#›</a:t>
            </a:fld>
            <a:endParaRPr lang="en-US" altLang="en-US"/>
          </a:p>
        </p:txBody>
      </p:sp>
    </p:spTree>
    <p:extLst>
      <p:ext uri="{BB962C8B-B14F-4D97-AF65-F5344CB8AC3E}">
        <p14:creationId xmlns:p14="http://schemas.microsoft.com/office/powerpoint/2010/main" val="3117256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642199B-0CF2-406A-92AA-8C69C345EF15}" type="slidenum">
              <a:rPr lang="en-US" altLang="en-US"/>
              <a:pPr>
                <a:defRPr/>
              </a:pPr>
              <a:t>‹#›</a:t>
            </a:fld>
            <a:endParaRPr lang="en-US" altLang="en-US"/>
          </a:p>
        </p:txBody>
      </p:sp>
    </p:spTree>
    <p:extLst>
      <p:ext uri="{BB962C8B-B14F-4D97-AF65-F5344CB8AC3E}">
        <p14:creationId xmlns:p14="http://schemas.microsoft.com/office/powerpoint/2010/main" val="409606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E3B6C93-3DD4-47B8-A006-8C03EA4876DC}" type="slidenum">
              <a:rPr lang="en-US" altLang="en-US"/>
              <a:pPr>
                <a:defRPr/>
              </a:pPr>
              <a:t>‹#›</a:t>
            </a:fld>
            <a:endParaRPr lang="en-US" altLang="en-US"/>
          </a:p>
        </p:txBody>
      </p:sp>
    </p:spTree>
    <p:extLst>
      <p:ext uri="{BB962C8B-B14F-4D97-AF65-F5344CB8AC3E}">
        <p14:creationId xmlns:p14="http://schemas.microsoft.com/office/powerpoint/2010/main" val="339554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40FF98F-6800-4346-8EEA-811C43E13773}" type="slidenum">
              <a:rPr lang="en-US" altLang="en-US"/>
              <a:pPr>
                <a:defRPr/>
              </a:pPr>
              <a:t>‹#›</a:t>
            </a:fld>
            <a:endParaRPr lang="en-US" altLang="en-US"/>
          </a:p>
        </p:txBody>
      </p:sp>
    </p:spTree>
    <p:extLst>
      <p:ext uri="{BB962C8B-B14F-4D97-AF65-F5344CB8AC3E}">
        <p14:creationId xmlns:p14="http://schemas.microsoft.com/office/powerpoint/2010/main" val="290939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2B5E70F-9AA0-4C47-9F5B-D7337A34FEB3}" type="slidenum">
              <a:rPr lang="en-US" altLang="en-US"/>
              <a:pPr>
                <a:defRPr/>
              </a:pPr>
              <a:t>‹#›</a:t>
            </a:fld>
            <a:endParaRPr lang="en-US" altLang="en-US"/>
          </a:p>
        </p:txBody>
      </p:sp>
    </p:spTree>
    <p:extLst>
      <p:ext uri="{BB962C8B-B14F-4D97-AF65-F5344CB8AC3E}">
        <p14:creationId xmlns:p14="http://schemas.microsoft.com/office/powerpoint/2010/main" val="4017020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47F3073-C1EC-45A8-B070-AD253AA337E9}" type="slidenum">
              <a:rPr lang="en-US" altLang="en-US"/>
              <a:pPr>
                <a:defRPr/>
              </a:pPr>
              <a:t>‹#›</a:t>
            </a:fld>
            <a:endParaRPr lang="en-US" altLang="en-US"/>
          </a:p>
        </p:txBody>
      </p:sp>
    </p:spTree>
    <p:extLst>
      <p:ext uri="{BB962C8B-B14F-4D97-AF65-F5344CB8AC3E}">
        <p14:creationId xmlns:p14="http://schemas.microsoft.com/office/powerpoint/2010/main" val="212319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4D478FE-94FB-45E7-8D1F-716B10B2838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112" charset="0"/>
        </a:defRPr>
      </a:lvl2pPr>
      <a:lvl3pPr algn="ctr" rtl="0" eaLnBrk="0" fontAlgn="base" hangingPunct="0">
        <a:spcBef>
          <a:spcPct val="0"/>
        </a:spcBef>
        <a:spcAft>
          <a:spcPct val="0"/>
        </a:spcAft>
        <a:defRPr sz="4400">
          <a:solidFill>
            <a:schemeClr val="tx1"/>
          </a:solidFill>
          <a:latin typeface="Calibri" pitchFamily="-112" charset="0"/>
        </a:defRPr>
      </a:lvl3pPr>
      <a:lvl4pPr algn="ctr" rtl="0" eaLnBrk="0" fontAlgn="base" hangingPunct="0">
        <a:spcBef>
          <a:spcPct val="0"/>
        </a:spcBef>
        <a:spcAft>
          <a:spcPct val="0"/>
        </a:spcAft>
        <a:defRPr sz="4400">
          <a:solidFill>
            <a:schemeClr val="tx1"/>
          </a:solidFill>
          <a:latin typeface="Calibri" pitchFamily="-112" charset="0"/>
        </a:defRPr>
      </a:lvl4pPr>
      <a:lvl5pPr algn="ctr" rtl="0" eaLnBrk="0" fontAlgn="base" hangingPunct="0">
        <a:spcBef>
          <a:spcPct val="0"/>
        </a:spcBef>
        <a:spcAft>
          <a:spcPct val="0"/>
        </a:spcAft>
        <a:defRPr sz="4400">
          <a:solidFill>
            <a:schemeClr val="tx1"/>
          </a:solidFill>
          <a:latin typeface="Calibri" pitchFamily="-112" charset="0"/>
        </a:defRPr>
      </a:lvl5pPr>
      <a:lvl6pPr marL="457200" algn="ctr" rtl="0" eaLnBrk="1" fontAlgn="base" hangingPunct="1">
        <a:spcBef>
          <a:spcPct val="0"/>
        </a:spcBef>
        <a:spcAft>
          <a:spcPct val="0"/>
        </a:spcAft>
        <a:defRPr sz="4400">
          <a:solidFill>
            <a:schemeClr val="tx1"/>
          </a:solidFill>
          <a:latin typeface="Calibri" pitchFamily="-112" charset="0"/>
        </a:defRPr>
      </a:lvl6pPr>
      <a:lvl7pPr marL="914400" algn="ctr" rtl="0" eaLnBrk="1" fontAlgn="base" hangingPunct="1">
        <a:spcBef>
          <a:spcPct val="0"/>
        </a:spcBef>
        <a:spcAft>
          <a:spcPct val="0"/>
        </a:spcAft>
        <a:defRPr sz="4400">
          <a:solidFill>
            <a:schemeClr val="tx1"/>
          </a:solidFill>
          <a:latin typeface="Calibri" pitchFamily="-112" charset="0"/>
        </a:defRPr>
      </a:lvl7pPr>
      <a:lvl8pPr marL="1371600" algn="ctr" rtl="0" eaLnBrk="1" fontAlgn="base" hangingPunct="1">
        <a:spcBef>
          <a:spcPct val="0"/>
        </a:spcBef>
        <a:spcAft>
          <a:spcPct val="0"/>
        </a:spcAft>
        <a:defRPr sz="4400">
          <a:solidFill>
            <a:schemeClr val="tx1"/>
          </a:solidFill>
          <a:latin typeface="Calibri" pitchFamily="-112" charset="0"/>
        </a:defRPr>
      </a:lvl8pPr>
      <a:lvl9pPr marL="1828800" algn="ctr" rtl="0" eaLnBrk="1" fontAlgn="base" hangingPunct="1">
        <a:spcBef>
          <a:spcPct val="0"/>
        </a:spcBef>
        <a:spcAft>
          <a:spcPct val="0"/>
        </a:spcAft>
        <a:defRPr sz="4400">
          <a:solidFill>
            <a:schemeClr val="tx1"/>
          </a:solidFill>
          <a:latin typeface="Calibri" pitchFamily="-112"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524000"/>
            <a:ext cx="7772400" cy="1600200"/>
          </a:xfrm>
        </p:spPr>
        <p:txBody>
          <a:bodyPr/>
          <a:lstStyle/>
          <a:p>
            <a:pPr eaLnBrk="1" hangingPunct="1"/>
            <a:r>
              <a:rPr lang="en-US" altLang="en-US" dirty="0" smtClean="0"/>
              <a:t>Genetics in </a:t>
            </a:r>
            <a:r>
              <a:rPr lang="en-US" altLang="en-US" i="1" dirty="0" smtClean="0"/>
              <a:t>Harry Potter</a:t>
            </a:r>
            <a:r>
              <a:rPr lang="en-US" altLang="en-US" dirty="0" smtClean="0"/>
              <a:t>’s World</a:t>
            </a:r>
            <a:br>
              <a:rPr lang="en-US" altLang="en-US" dirty="0" smtClean="0"/>
            </a:br>
            <a:r>
              <a:rPr lang="en-US" altLang="en-US" dirty="0" smtClean="0"/>
              <a:t> Lesson 2</a:t>
            </a:r>
          </a:p>
        </p:txBody>
      </p:sp>
      <p:sp>
        <p:nvSpPr>
          <p:cNvPr id="5123" name="Rectangle 4"/>
          <p:cNvSpPr>
            <a:spLocks noGrp="1" noChangeArrowheads="1"/>
          </p:cNvSpPr>
          <p:nvPr>
            <p:ph type="subTitle" idx="1"/>
          </p:nvPr>
        </p:nvSpPr>
        <p:spPr>
          <a:xfrm>
            <a:off x="1828800" y="4038600"/>
            <a:ext cx="5943600" cy="1524000"/>
          </a:xfrm>
        </p:spPr>
        <p:txBody>
          <a:bodyPr/>
          <a:lstStyle/>
          <a:p>
            <a:pPr marL="514350" indent="-514350" algn="l" eaLnBrk="1" hangingPunct="1">
              <a:buFont typeface="Arial" panose="020B0604020202020204" pitchFamily="34" charset="0"/>
              <a:buChar char="•"/>
            </a:pPr>
            <a:r>
              <a:rPr lang="en-US" altLang="en-US" sz="2800" smtClean="0">
                <a:solidFill>
                  <a:schemeClr val="tx1"/>
                </a:solidFill>
              </a:rPr>
              <a:t>Beyond Mendelian Inheritance</a:t>
            </a:r>
          </a:p>
          <a:p>
            <a:pPr marL="514350" indent="-514350" algn="l" eaLnBrk="1" hangingPunct="1">
              <a:buFont typeface="Arial" panose="020B0604020202020204" pitchFamily="34" charset="0"/>
              <a:buChar char="•"/>
            </a:pPr>
            <a:r>
              <a:rPr lang="en-US" altLang="en-US" sz="2800" smtClean="0">
                <a:solidFill>
                  <a:schemeClr val="tx1"/>
                </a:solidFill>
              </a:rPr>
              <a:t>Genetics of Magical Ability</a:t>
            </a: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7515FC-72C7-4AC9-802E-8F67D1D6D1AA}" type="slidenum">
              <a:rPr lang="en-US" altLang="en-US" sz="2000" smtClean="0"/>
              <a:pPr>
                <a:spcBef>
                  <a:spcPct val="0"/>
                </a:spcBef>
                <a:buFontTx/>
                <a:buNone/>
              </a:pPr>
              <a:t>1</a:t>
            </a:fld>
            <a:endParaRPr lang="en-US" altLang="en-US" sz="200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z="4000" smtClean="0"/>
              <a:t>Regulatory Genes</a:t>
            </a:r>
          </a:p>
        </p:txBody>
      </p:sp>
      <p:sp>
        <p:nvSpPr>
          <p:cNvPr id="14339" name="Rectangle 3"/>
          <p:cNvSpPr>
            <a:spLocks noGrp="1" noChangeArrowheads="1"/>
          </p:cNvSpPr>
          <p:nvPr>
            <p:ph idx="1"/>
          </p:nvPr>
        </p:nvSpPr>
        <p:spPr>
          <a:xfrm>
            <a:off x="457200" y="1600200"/>
            <a:ext cx="8229600" cy="4876800"/>
          </a:xfrm>
        </p:spPr>
        <p:txBody>
          <a:bodyPr/>
          <a:lstStyle/>
          <a:p>
            <a:pPr eaLnBrk="1" hangingPunct="1">
              <a:lnSpc>
                <a:spcPct val="90000"/>
              </a:lnSpc>
              <a:buFont typeface="Arial" charset="0"/>
              <a:buChar char="•"/>
              <a:defRPr/>
            </a:pPr>
            <a:r>
              <a:rPr lang="en-US" sz="2800" b="1" dirty="0" smtClean="0"/>
              <a:t>Regulatory genes</a:t>
            </a:r>
            <a:r>
              <a:rPr lang="en-US" sz="2800" dirty="0" smtClean="0"/>
              <a:t> </a:t>
            </a:r>
            <a:r>
              <a:rPr lang="en-US" sz="2800" u="sng" dirty="0" smtClean="0"/>
              <a:t>regulate</a:t>
            </a:r>
            <a:r>
              <a:rPr lang="en-US" sz="2800" dirty="0" smtClean="0"/>
              <a:t> the expression of other genes. </a:t>
            </a:r>
          </a:p>
          <a:p>
            <a:pPr eaLnBrk="1" hangingPunct="1">
              <a:lnSpc>
                <a:spcPct val="90000"/>
              </a:lnSpc>
              <a:buFont typeface="Arial" charset="0"/>
              <a:buChar char="•"/>
              <a:defRPr/>
            </a:pPr>
            <a:r>
              <a:rPr lang="en-US" sz="2800" dirty="0" smtClean="0"/>
              <a:t>For example, a regulatory gene may ‘silence’ another gene from expressing its dominant trait. The Manx cat has no tail because it has a regulatory gene that silences the gene that expresses the tail. This tail-silencing gene is </a:t>
            </a:r>
            <a:r>
              <a:rPr lang="en-US" sz="2800" b="1" dirty="0" smtClean="0"/>
              <a:t>dominant</a:t>
            </a:r>
            <a:r>
              <a:rPr lang="en-US" sz="2800" dirty="0" smtClean="0"/>
              <a:t> and has possible alleles: </a:t>
            </a:r>
          </a:p>
          <a:p>
            <a:pPr indent="0" eaLnBrk="1" hangingPunct="1">
              <a:lnSpc>
                <a:spcPct val="90000"/>
              </a:lnSpc>
              <a:buFont typeface="Arial" charset="0"/>
              <a:buNone/>
              <a:defRPr/>
            </a:pPr>
            <a:r>
              <a:rPr lang="en-US" sz="2400" b="1" dirty="0" smtClean="0">
                <a:solidFill>
                  <a:srgbClr val="0000FF"/>
                </a:solidFill>
              </a:rPr>
              <a:t>S</a:t>
            </a:r>
            <a:r>
              <a:rPr lang="en-US" sz="2400" dirty="0" smtClean="0">
                <a:solidFill>
                  <a:srgbClr val="0000FF"/>
                </a:solidFill>
              </a:rPr>
              <a:t> = silences tail gene = no tail (Manx cat)</a:t>
            </a:r>
          </a:p>
          <a:p>
            <a:pPr indent="0" eaLnBrk="1" hangingPunct="1">
              <a:lnSpc>
                <a:spcPct val="90000"/>
              </a:lnSpc>
              <a:buFont typeface="Arial" charset="0"/>
              <a:buNone/>
              <a:defRPr/>
            </a:pPr>
            <a:r>
              <a:rPr lang="en-US" sz="2400" b="1" dirty="0" smtClean="0">
                <a:solidFill>
                  <a:srgbClr val="0000FF"/>
                </a:solidFill>
              </a:rPr>
              <a:t>s</a:t>
            </a:r>
            <a:r>
              <a:rPr lang="en-US" sz="2400" dirty="0" smtClean="0">
                <a:solidFill>
                  <a:srgbClr val="0000FF"/>
                </a:solidFill>
              </a:rPr>
              <a:t> = doesn’t silence tail gene = has tail (non-Manx cat) </a:t>
            </a:r>
          </a:p>
          <a:p>
            <a:pPr eaLnBrk="1" hangingPunct="1">
              <a:lnSpc>
                <a:spcPct val="90000"/>
              </a:lnSpc>
              <a:buFont typeface="Arial" charset="0"/>
              <a:buNone/>
              <a:defRPr/>
            </a:pPr>
            <a:endParaRPr lang="en-US" sz="1200" dirty="0" smtClean="0"/>
          </a:p>
          <a:p>
            <a:pPr marL="0" indent="0" eaLnBrk="1" hangingPunct="1">
              <a:lnSpc>
                <a:spcPct val="90000"/>
              </a:lnSpc>
              <a:buFont typeface="Arial" charset="0"/>
              <a:buNone/>
              <a:defRPr/>
            </a:pPr>
            <a:r>
              <a:rPr lang="en-US" sz="2800" b="1" dirty="0" smtClean="0"/>
              <a:t>Question</a:t>
            </a:r>
            <a:r>
              <a:rPr lang="en-US" sz="2800" dirty="0" smtClean="0"/>
              <a:t>: Can 2 Manx cats without tails have a kitten with a tail? Show your answer using a Punnett square.</a:t>
            </a:r>
          </a:p>
          <a:p>
            <a:pPr eaLnBrk="1" hangingPunct="1">
              <a:lnSpc>
                <a:spcPct val="90000"/>
              </a:lnSpc>
              <a:buFont typeface="Arial" charset="0"/>
              <a:buChar char="•"/>
              <a:defRPr/>
            </a:pPr>
            <a:endParaRPr lang="en-US" sz="2800" dirty="0" smtClean="0"/>
          </a:p>
          <a:p>
            <a:pPr eaLnBrk="1" hangingPunct="1">
              <a:lnSpc>
                <a:spcPct val="90000"/>
              </a:lnSpc>
              <a:buFont typeface="Arial" charset="0"/>
              <a:buChar char="•"/>
              <a:defRPr/>
            </a:pPr>
            <a:endParaRPr lang="en-US" sz="2800" dirty="0" smtClean="0"/>
          </a:p>
          <a:p>
            <a:pPr eaLnBrk="1" hangingPunct="1">
              <a:lnSpc>
                <a:spcPct val="90000"/>
              </a:lnSpc>
              <a:buFont typeface="Arial" charset="0"/>
              <a:buChar char="•"/>
              <a:defRPr/>
            </a:pPr>
            <a:endParaRPr lang="en-US" sz="2800" dirty="0" smtClean="0">
              <a:solidFill>
                <a:srgbClr val="7030A0"/>
              </a:solidFill>
            </a:endParaRP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022F17E-1E95-4047-BF21-C1106DBE4CE9}" type="slidenum">
              <a:rPr lang="en-US" altLang="en-US" sz="2000" smtClean="0"/>
              <a:pPr>
                <a:spcBef>
                  <a:spcPct val="0"/>
                </a:spcBef>
                <a:buFontTx/>
                <a:buNone/>
              </a:pPr>
              <a:t>10</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Regulatory Genes: Manx Cat</a:t>
            </a:r>
          </a:p>
        </p:txBody>
      </p:sp>
      <p:sp>
        <p:nvSpPr>
          <p:cNvPr id="146435" name="Rectangle 3"/>
          <p:cNvSpPr>
            <a:spLocks noGrp="1" noChangeArrowheads="1"/>
          </p:cNvSpPr>
          <p:nvPr>
            <p:ph idx="1"/>
          </p:nvPr>
        </p:nvSpPr>
        <p:spPr/>
        <p:txBody>
          <a:bodyPr/>
          <a:lstStyle/>
          <a:p>
            <a:pPr marL="0" indent="0" eaLnBrk="1" hangingPunct="1">
              <a:lnSpc>
                <a:spcPct val="90000"/>
              </a:lnSpc>
              <a:buFont typeface="Arial" charset="0"/>
              <a:buNone/>
              <a:defRPr/>
            </a:pPr>
            <a:r>
              <a:rPr lang="en-US" sz="2800" b="1" dirty="0" smtClean="0"/>
              <a:t>Question: </a:t>
            </a:r>
            <a:r>
              <a:rPr lang="en-US" sz="2800" dirty="0" smtClean="0"/>
              <a:t>Can 2 Manx cats without tails have a kitten with a tail? Show your answer using a Punnett square.</a:t>
            </a:r>
          </a:p>
          <a:p>
            <a:pPr marL="0" indent="0" eaLnBrk="1" hangingPunct="1">
              <a:lnSpc>
                <a:spcPct val="90000"/>
              </a:lnSpc>
              <a:buFont typeface="Arial" charset="0"/>
              <a:buNone/>
              <a:defRPr/>
            </a:pPr>
            <a:r>
              <a:rPr lang="en-US" sz="2800" dirty="0" smtClean="0"/>
              <a:t>The possible alleles for the tail-silencing gene are:</a:t>
            </a:r>
          </a:p>
          <a:p>
            <a:pPr marL="0" indent="0" eaLnBrk="1" hangingPunct="1">
              <a:lnSpc>
                <a:spcPct val="90000"/>
              </a:lnSpc>
              <a:buFont typeface="Arial" charset="0"/>
              <a:buNone/>
              <a:defRPr/>
            </a:pPr>
            <a:r>
              <a:rPr lang="en-US" sz="2800" dirty="0" smtClean="0"/>
              <a:t>	</a:t>
            </a:r>
            <a:r>
              <a:rPr lang="en-US" sz="2800" b="1" dirty="0" smtClean="0"/>
              <a:t>S</a:t>
            </a:r>
            <a:r>
              <a:rPr lang="en-US" sz="2800" dirty="0" smtClean="0"/>
              <a:t> = no tail (dominant) </a:t>
            </a:r>
          </a:p>
          <a:p>
            <a:pPr marL="0" indent="0" eaLnBrk="1" hangingPunct="1">
              <a:lnSpc>
                <a:spcPct val="90000"/>
              </a:lnSpc>
              <a:buFont typeface="Arial" charset="0"/>
              <a:buNone/>
              <a:defRPr/>
            </a:pPr>
            <a:r>
              <a:rPr lang="en-US" sz="2800" b="1" dirty="0" smtClean="0"/>
              <a:t>	s</a:t>
            </a:r>
            <a:r>
              <a:rPr lang="en-US" sz="2800" dirty="0" smtClean="0"/>
              <a:t> = has tail (recessive) </a:t>
            </a:r>
          </a:p>
          <a:p>
            <a:pPr marL="0" lvl="1" eaLnBrk="1" hangingPunct="1">
              <a:lnSpc>
                <a:spcPct val="90000"/>
              </a:lnSpc>
              <a:buFont typeface="Arial" charset="0"/>
              <a:buNone/>
              <a:defRPr/>
            </a:pPr>
            <a:endParaRPr lang="en-US" sz="2400" dirty="0" smtClean="0"/>
          </a:p>
          <a:p>
            <a:pPr marL="0" lvl="1" eaLnBrk="1" hangingPunct="1">
              <a:lnSpc>
                <a:spcPct val="90000"/>
              </a:lnSpc>
              <a:buFont typeface="Arial" charset="0"/>
              <a:buNone/>
              <a:defRPr/>
            </a:pPr>
            <a:endParaRPr lang="en-US" sz="2400" dirty="0" smtClean="0"/>
          </a:p>
          <a:p>
            <a:pPr marL="0" lvl="1" eaLnBrk="1" hangingPunct="1">
              <a:lnSpc>
                <a:spcPct val="90000"/>
              </a:lnSpc>
              <a:buFont typeface="Arial" charset="0"/>
              <a:buNone/>
              <a:defRPr/>
            </a:pPr>
            <a:r>
              <a:rPr lang="en-US" sz="2400" dirty="0" smtClean="0">
                <a:solidFill>
                  <a:srgbClr val="3366FF"/>
                </a:solidFill>
              </a:rPr>
              <a:t>Only if both parent cats have the </a:t>
            </a:r>
            <a:br>
              <a:rPr lang="en-US" sz="2400" dirty="0" smtClean="0">
                <a:solidFill>
                  <a:srgbClr val="3366FF"/>
                </a:solidFill>
              </a:rPr>
            </a:br>
            <a:r>
              <a:rPr lang="en-US" sz="2400" dirty="0" smtClean="0">
                <a:solidFill>
                  <a:srgbClr val="3366FF"/>
                </a:solidFill>
              </a:rPr>
              <a:t>heterozygous genotype, Ss. Then, </a:t>
            </a:r>
            <a:br>
              <a:rPr lang="en-US" sz="2400" dirty="0" smtClean="0">
                <a:solidFill>
                  <a:srgbClr val="3366FF"/>
                </a:solidFill>
              </a:rPr>
            </a:br>
            <a:r>
              <a:rPr lang="en-US" sz="2400" dirty="0" smtClean="0">
                <a:solidFill>
                  <a:srgbClr val="3366FF"/>
                </a:solidFill>
              </a:rPr>
              <a:t>there is a 25% chance for  </a:t>
            </a:r>
            <a:br>
              <a:rPr lang="en-US" sz="2400" dirty="0" smtClean="0">
                <a:solidFill>
                  <a:srgbClr val="3366FF"/>
                </a:solidFill>
              </a:rPr>
            </a:br>
            <a:r>
              <a:rPr lang="en-US" sz="2400" dirty="0" smtClean="0">
                <a:solidFill>
                  <a:srgbClr val="3366FF"/>
                </a:solidFill>
              </a:rPr>
              <a:t>their having a kitten with a tail.</a:t>
            </a:r>
          </a:p>
          <a:p>
            <a:pPr eaLnBrk="1" hangingPunct="1">
              <a:lnSpc>
                <a:spcPct val="90000"/>
              </a:lnSpc>
              <a:buFont typeface="Arial" charset="0"/>
              <a:buNone/>
              <a:defRPr/>
            </a:pPr>
            <a:endParaRPr lang="en-US" sz="2800" dirty="0" smtClean="0"/>
          </a:p>
          <a:p>
            <a:pPr eaLnBrk="1" hangingPunct="1">
              <a:lnSpc>
                <a:spcPct val="90000"/>
              </a:lnSpc>
              <a:buFont typeface="Arial" charset="0"/>
              <a:buChar char="•"/>
              <a:defRPr/>
            </a:pPr>
            <a:endParaRPr lang="en-US" sz="2800" dirty="0" smtClean="0"/>
          </a:p>
          <a:p>
            <a:pPr eaLnBrk="1" hangingPunct="1">
              <a:lnSpc>
                <a:spcPct val="90000"/>
              </a:lnSpc>
              <a:buFont typeface="Arial" charset="0"/>
              <a:buChar char="•"/>
              <a:defRPr/>
            </a:pPr>
            <a:endParaRPr lang="en-US" sz="2800" dirty="0" smtClean="0"/>
          </a:p>
          <a:p>
            <a:pPr eaLnBrk="1" hangingPunct="1">
              <a:lnSpc>
                <a:spcPct val="90000"/>
              </a:lnSpc>
              <a:buFont typeface="Arial" charset="0"/>
              <a:buChar char="•"/>
              <a:defRPr/>
            </a:pPr>
            <a:endParaRPr lang="en-US" sz="2800" dirty="0" smtClean="0">
              <a:solidFill>
                <a:srgbClr val="7030A0"/>
              </a:solidFill>
            </a:endParaRPr>
          </a:p>
        </p:txBody>
      </p:sp>
      <p:sp>
        <p:nvSpPr>
          <p:cNvPr id="4" name="TextBox 3"/>
          <p:cNvSpPr txBox="1"/>
          <p:nvPr/>
        </p:nvSpPr>
        <p:spPr>
          <a:xfrm>
            <a:off x="4800600" y="3586163"/>
            <a:ext cx="3276600" cy="2349500"/>
          </a:xfrm>
          <a:prstGeom prst="rect">
            <a:avLst/>
          </a:prstGeom>
          <a:noFill/>
        </p:spPr>
        <p:txBody>
          <a:bodyPr>
            <a:spAutoFit/>
          </a:bodyPr>
          <a:lstStyle/>
          <a:p>
            <a:pPr eaLnBrk="1" hangingPunct="1">
              <a:defRPr/>
            </a:pPr>
            <a:r>
              <a:rPr lang="en-US" sz="2800" b="1" dirty="0" smtClean="0">
                <a:solidFill>
                  <a:srgbClr val="C00000"/>
                </a:solidFill>
                <a:latin typeface="+mj-lt"/>
              </a:rPr>
              <a:t>        </a:t>
            </a:r>
            <a:r>
              <a:rPr lang="en-US" sz="2800" b="1" dirty="0" smtClean="0">
                <a:solidFill>
                  <a:srgbClr val="3366FF"/>
                </a:solidFill>
                <a:latin typeface="+mj-lt"/>
              </a:rPr>
              <a:t>S  	  s       </a:t>
            </a:r>
          </a:p>
          <a:p>
            <a:pPr eaLnBrk="1" hangingPunct="1">
              <a:defRPr/>
            </a:pPr>
            <a:endParaRPr lang="en-US" sz="1600" dirty="0">
              <a:latin typeface="+mj-lt"/>
            </a:endParaRPr>
          </a:p>
          <a:p>
            <a:pPr eaLnBrk="1" hangingPunct="1">
              <a:defRPr/>
            </a:pPr>
            <a:r>
              <a:rPr lang="en-US" sz="2800" b="1" dirty="0">
                <a:solidFill>
                  <a:srgbClr val="C00000"/>
                </a:solidFill>
                <a:latin typeface="+mj-lt"/>
              </a:rPr>
              <a:t>S</a:t>
            </a:r>
            <a:r>
              <a:rPr lang="en-US" sz="2800" baseline="30000" dirty="0">
                <a:latin typeface="+mj-lt"/>
              </a:rPr>
              <a:t>         </a:t>
            </a:r>
            <a:r>
              <a:rPr lang="en-US" sz="2800" dirty="0">
                <a:solidFill>
                  <a:srgbClr val="C00000"/>
                </a:solidFill>
                <a:latin typeface="+mj-lt"/>
              </a:rPr>
              <a:t>S</a:t>
            </a:r>
            <a:r>
              <a:rPr lang="en-US" sz="2800" dirty="0">
                <a:solidFill>
                  <a:srgbClr val="3366FF"/>
                </a:solidFill>
                <a:latin typeface="+mj-lt"/>
              </a:rPr>
              <a:t>S</a:t>
            </a:r>
            <a:r>
              <a:rPr lang="en-US" sz="2800" baseline="30000" dirty="0">
                <a:latin typeface="+mj-lt"/>
              </a:rPr>
              <a:t>	</a:t>
            </a:r>
            <a:r>
              <a:rPr lang="en-US" sz="2800" dirty="0">
                <a:latin typeface="+mj-lt"/>
              </a:rPr>
              <a:t> </a:t>
            </a:r>
            <a:r>
              <a:rPr lang="en-US" sz="2800" dirty="0" err="1">
                <a:solidFill>
                  <a:srgbClr val="C00000"/>
                </a:solidFill>
                <a:latin typeface="+mj-lt"/>
              </a:rPr>
              <a:t>S</a:t>
            </a:r>
            <a:r>
              <a:rPr lang="en-US" sz="2800" dirty="0" err="1">
                <a:solidFill>
                  <a:srgbClr val="3366FF"/>
                </a:solidFill>
                <a:latin typeface="+mj-lt"/>
              </a:rPr>
              <a:t>s</a:t>
            </a:r>
            <a:endParaRPr lang="en-US" sz="2800" baseline="30000" dirty="0">
              <a:solidFill>
                <a:srgbClr val="3366FF"/>
              </a:solidFill>
              <a:latin typeface="+mj-lt"/>
            </a:endParaRPr>
          </a:p>
          <a:p>
            <a:pPr eaLnBrk="1" hangingPunct="1">
              <a:defRPr/>
            </a:pPr>
            <a:endParaRPr lang="en-US" sz="2800" baseline="30000" dirty="0">
              <a:latin typeface="+mj-lt"/>
            </a:endParaRPr>
          </a:p>
          <a:p>
            <a:pPr eaLnBrk="1" hangingPunct="1">
              <a:defRPr/>
            </a:pPr>
            <a:endParaRPr lang="en-US" sz="2800" b="1" dirty="0">
              <a:solidFill>
                <a:srgbClr val="C00000"/>
              </a:solidFill>
              <a:latin typeface="+mj-lt"/>
            </a:endParaRPr>
          </a:p>
          <a:p>
            <a:pPr eaLnBrk="1" hangingPunct="1">
              <a:defRPr/>
            </a:pPr>
            <a:r>
              <a:rPr lang="en-US" sz="2800" b="1" dirty="0">
                <a:solidFill>
                  <a:srgbClr val="C00000"/>
                </a:solidFill>
                <a:latin typeface="+mj-lt"/>
              </a:rPr>
              <a:t> s</a:t>
            </a:r>
            <a:r>
              <a:rPr lang="en-US" sz="2800" dirty="0">
                <a:latin typeface="+mj-lt"/>
              </a:rPr>
              <a:t>      </a:t>
            </a:r>
            <a:r>
              <a:rPr lang="en-US" sz="2800" dirty="0">
                <a:solidFill>
                  <a:srgbClr val="3366FF"/>
                </a:solidFill>
                <a:latin typeface="+mj-lt"/>
              </a:rPr>
              <a:t>S</a:t>
            </a:r>
            <a:r>
              <a:rPr lang="en-US" sz="2800" dirty="0">
                <a:solidFill>
                  <a:srgbClr val="C00000"/>
                </a:solidFill>
                <a:latin typeface="+mj-lt"/>
              </a:rPr>
              <a:t>s</a:t>
            </a:r>
            <a:r>
              <a:rPr lang="en-US" sz="2800" dirty="0"/>
              <a:t>	 </a:t>
            </a:r>
            <a:r>
              <a:rPr lang="en-US" sz="2800" b="1" dirty="0" err="1">
                <a:solidFill>
                  <a:srgbClr val="C00000"/>
                </a:solidFill>
                <a:latin typeface="+mj-lt"/>
              </a:rPr>
              <a:t>s</a:t>
            </a:r>
            <a:r>
              <a:rPr lang="en-US" sz="2800" b="1" dirty="0" err="1">
                <a:solidFill>
                  <a:srgbClr val="3366FF"/>
                </a:solidFill>
                <a:latin typeface="+mj-lt"/>
              </a:rPr>
              <a:t>s</a:t>
            </a:r>
            <a:endParaRPr lang="en-US" sz="2800" b="1" baseline="30000" dirty="0">
              <a:solidFill>
                <a:srgbClr val="3366FF"/>
              </a:solidFill>
              <a:latin typeface="+mj-lt"/>
            </a:endParaRPr>
          </a:p>
        </p:txBody>
      </p:sp>
      <p:sp>
        <p:nvSpPr>
          <p:cNvPr id="7" name="Oval 6" descr="Oval" title="Oval"/>
          <p:cNvSpPr/>
          <p:nvPr/>
        </p:nvSpPr>
        <p:spPr>
          <a:xfrm>
            <a:off x="6705600" y="5410200"/>
            <a:ext cx="533400" cy="533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5608"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EBFFE1C-D779-4E68-AFE8-51142512F881}" type="slidenum">
              <a:rPr lang="en-US" altLang="en-US" sz="2000" smtClean="0"/>
              <a:pPr>
                <a:spcBef>
                  <a:spcPct val="0"/>
                </a:spcBef>
                <a:buFontTx/>
                <a:buNone/>
              </a:pPr>
              <a:t>11</a:t>
            </a:fld>
            <a:endParaRPr lang="en-US" altLang="en-US" sz="2000" smtClean="0"/>
          </a:p>
        </p:txBody>
      </p:sp>
      <p:graphicFrame>
        <p:nvGraphicFramePr>
          <p:cNvPr id="8" name="Table 7" descr="Regulatory Genes: Manx Cat" title="Regulatory Genes: Manx Cat"/>
          <p:cNvGraphicFramePr>
            <a:graphicFrameLocks noGrp="1"/>
          </p:cNvGraphicFramePr>
          <p:nvPr>
            <p:extLst>
              <p:ext uri="{D42A27DB-BD31-4B8C-83A1-F6EECF244321}">
                <p14:modId xmlns:p14="http://schemas.microsoft.com/office/powerpoint/2010/main" val="1035473982"/>
              </p:ext>
            </p:extLst>
          </p:nvPr>
        </p:nvGraphicFramePr>
        <p:xfrm>
          <a:off x="5314950" y="4017531"/>
          <a:ext cx="2247900" cy="2203882"/>
        </p:xfrm>
        <a:graphic>
          <a:graphicData uri="http://schemas.openxmlformats.org/drawingml/2006/table">
            <a:tbl>
              <a:tblPr firstRow="1" bandRow="1">
                <a:tableStyleId>{5C22544A-7EE6-4342-B048-85BDC9FD1C3A}</a:tableStyleId>
              </a:tblPr>
              <a:tblGrid>
                <a:gridCol w="1123950"/>
                <a:gridCol w="1123950"/>
              </a:tblGrid>
              <a:tr h="1101941">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101941">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Complex Traits in </a:t>
            </a:r>
            <a:r>
              <a:rPr lang="en-US" altLang="en-US" i="1" smtClean="0"/>
              <a:t>Harry Potter</a:t>
            </a:r>
          </a:p>
        </p:txBody>
      </p:sp>
      <p:sp>
        <p:nvSpPr>
          <p:cNvPr id="27651" name="Rectangle 3"/>
          <p:cNvSpPr>
            <a:spLocks noGrp="1" noChangeArrowheads="1"/>
          </p:cNvSpPr>
          <p:nvPr>
            <p:ph idx="1"/>
          </p:nvPr>
        </p:nvSpPr>
        <p:spPr>
          <a:xfrm>
            <a:off x="1219200" y="1600200"/>
            <a:ext cx="7467600" cy="4525963"/>
          </a:xfrm>
        </p:spPr>
        <p:txBody>
          <a:bodyPr/>
          <a:lstStyle/>
          <a:p>
            <a:pPr eaLnBrk="1" hangingPunct="1"/>
            <a:r>
              <a:rPr lang="en-US" altLang="en-US" smtClean="0"/>
              <a:t>What kind of gene inheritance may be responsible for Hagrid’s height, which is about 12 feet?</a:t>
            </a:r>
          </a:p>
          <a:p>
            <a:pPr eaLnBrk="1" hangingPunct="1"/>
            <a:endParaRPr lang="en-US" altLang="en-US" smtClean="0"/>
          </a:p>
          <a:p>
            <a:pPr eaLnBrk="1" hangingPunct="1"/>
            <a:r>
              <a:rPr lang="en-US" altLang="en-US" smtClean="0"/>
              <a:t>What is the genotype for Harry’s eye color? If he had any siblings, what colors would their eyes be?</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99E77C-A7A4-4D24-9979-579E5A3F0616}" type="slidenum">
              <a:rPr lang="en-US" altLang="en-US" sz="2000" smtClean="0"/>
              <a:pPr>
                <a:spcBef>
                  <a:spcPct val="0"/>
                </a:spcBef>
                <a:buFontTx/>
                <a:buNone/>
              </a:pPr>
              <a:t>12</a:t>
            </a:fld>
            <a:endParaRPr lang="en-US" altLang="en-US" sz="20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Complex Trait: Hagrid’s Height</a:t>
            </a:r>
          </a:p>
        </p:txBody>
      </p:sp>
      <p:sp>
        <p:nvSpPr>
          <p:cNvPr id="29699" name="Rectangle 3"/>
          <p:cNvSpPr>
            <a:spLocks noGrp="1" noChangeArrowheads="1"/>
          </p:cNvSpPr>
          <p:nvPr>
            <p:ph idx="1"/>
          </p:nvPr>
        </p:nvSpPr>
        <p:spPr/>
        <p:txBody>
          <a:bodyPr/>
          <a:lstStyle/>
          <a:p>
            <a:pPr eaLnBrk="1" hangingPunct="1"/>
            <a:r>
              <a:rPr lang="en-US" altLang="en-US" sz="2800" smtClean="0"/>
              <a:t>Hagrid’s father was a wizard and his mother was a giantess. The normal heights for giants and wizards are: Giants = about 20 ft. &amp; Wizard = 5-6 ft.</a:t>
            </a:r>
          </a:p>
          <a:p>
            <a:pPr eaLnBrk="1" hangingPunct="1"/>
            <a:endParaRPr lang="en-US" altLang="en-US" sz="1200" smtClean="0"/>
          </a:p>
          <a:p>
            <a:pPr eaLnBrk="1" hangingPunct="1"/>
            <a:r>
              <a:rPr lang="en-US" altLang="en-US" sz="2800" smtClean="0"/>
              <a:t>Given that Hagrid is described to be about 12 ft., what type of genetic inheritance may be at work for Hagrid’s height?</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DB37E32-1DCB-45B2-BE82-A08B9E67E995}" type="slidenum">
              <a:rPr lang="en-US" altLang="en-US" sz="2000" smtClean="0"/>
              <a:pPr>
                <a:spcBef>
                  <a:spcPct val="0"/>
                </a:spcBef>
                <a:buFontTx/>
                <a:buNone/>
              </a:pPr>
              <a:t>13</a:t>
            </a:fld>
            <a:endParaRPr lang="en-US" altLang="en-US" sz="200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Complex Trait: Hagrid’s Height</a:t>
            </a:r>
          </a:p>
        </p:txBody>
      </p:sp>
      <p:sp>
        <p:nvSpPr>
          <p:cNvPr id="17411" name="Rectangle 3"/>
          <p:cNvSpPr>
            <a:spLocks noGrp="1" noChangeArrowheads="1"/>
          </p:cNvSpPr>
          <p:nvPr>
            <p:ph idx="1"/>
          </p:nvPr>
        </p:nvSpPr>
        <p:spPr>
          <a:xfrm>
            <a:off x="457200" y="1219200"/>
            <a:ext cx="8229600" cy="4906963"/>
          </a:xfrm>
        </p:spPr>
        <p:txBody>
          <a:bodyPr/>
          <a:lstStyle/>
          <a:p>
            <a:pPr eaLnBrk="1" hangingPunct="1">
              <a:buFont typeface="Arial" charset="0"/>
              <a:buChar char="•"/>
              <a:defRPr/>
            </a:pPr>
            <a:r>
              <a:rPr lang="en-US" sz="2800" dirty="0" err="1" smtClean="0"/>
              <a:t>Hagrid’s</a:t>
            </a:r>
            <a:r>
              <a:rPr lang="en-US" sz="2800" dirty="0" smtClean="0"/>
              <a:t> father was a wizard and his mother was a giantess. The normal heights for giants and wizards are: Giants = 20-25 ft. &amp; Wizard = 5-6 ft.</a:t>
            </a:r>
          </a:p>
          <a:p>
            <a:pPr eaLnBrk="1" hangingPunct="1">
              <a:buFont typeface="Arial" charset="0"/>
              <a:buChar char="•"/>
              <a:defRPr/>
            </a:pPr>
            <a:r>
              <a:rPr lang="en-US" sz="2800" dirty="0" smtClean="0"/>
              <a:t>Given that </a:t>
            </a:r>
            <a:r>
              <a:rPr lang="en-US" sz="2800" dirty="0" err="1" smtClean="0"/>
              <a:t>Hagrid</a:t>
            </a:r>
            <a:r>
              <a:rPr lang="en-US" sz="2800" dirty="0" smtClean="0"/>
              <a:t> is described to about 12 ft., what type of genetic inheritance may be at work for </a:t>
            </a:r>
            <a:r>
              <a:rPr lang="en-US" sz="2800" dirty="0" err="1" smtClean="0"/>
              <a:t>Hagrid’s</a:t>
            </a:r>
            <a:r>
              <a:rPr lang="en-US" sz="2800" dirty="0" smtClean="0"/>
              <a:t> height?</a:t>
            </a:r>
          </a:p>
          <a:p>
            <a:pPr eaLnBrk="1" hangingPunct="1">
              <a:buFont typeface="Arial" charset="0"/>
              <a:buNone/>
              <a:defRPr/>
            </a:pPr>
            <a:endParaRPr lang="en-US" sz="1400" dirty="0" smtClean="0"/>
          </a:p>
          <a:p>
            <a:pPr marL="0" eaLnBrk="1" hangingPunct="1">
              <a:spcBef>
                <a:spcPts val="0"/>
              </a:spcBef>
              <a:buFont typeface="Arial" charset="0"/>
              <a:buNone/>
              <a:defRPr/>
            </a:pPr>
            <a:r>
              <a:rPr lang="en-US" sz="2800" dirty="0" err="1" smtClean="0">
                <a:solidFill>
                  <a:srgbClr val="3366FF"/>
                </a:solidFill>
              </a:rPr>
              <a:t>Hagrid’s</a:t>
            </a:r>
            <a:r>
              <a:rPr lang="en-US" sz="2800" dirty="0" smtClean="0">
                <a:solidFill>
                  <a:srgbClr val="3366FF"/>
                </a:solidFill>
              </a:rPr>
              <a:t> height is close to the </a:t>
            </a:r>
            <a:r>
              <a:rPr lang="en-US" sz="2800" u="sng" dirty="0" smtClean="0">
                <a:solidFill>
                  <a:srgbClr val="3366FF"/>
                </a:solidFill>
              </a:rPr>
              <a:t>average</a:t>
            </a:r>
            <a:r>
              <a:rPr lang="en-US" sz="2800" dirty="0" smtClean="0">
                <a:solidFill>
                  <a:srgbClr val="3366FF"/>
                </a:solidFill>
              </a:rPr>
              <a:t> of the heights of a wizard and a giantess, (5+20)/2=12.5 ft, which shows </a:t>
            </a:r>
            <a:r>
              <a:rPr lang="en-US" sz="2800" b="1" dirty="0" smtClean="0">
                <a:solidFill>
                  <a:srgbClr val="3366FF"/>
                </a:solidFill>
              </a:rPr>
              <a:t>incomplete dominance</a:t>
            </a:r>
            <a:r>
              <a:rPr lang="en-US" sz="2800" dirty="0" smtClean="0">
                <a:solidFill>
                  <a:srgbClr val="3366FF"/>
                </a:solidFill>
              </a:rPr>
              <a:t>.</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72D6CF-9028-4282-BA38-8ADFAEC39F2F}" type="slidenum">
              <a:rPr lang="en-US" altLang="en-US" sz="2000" smtClean="0"/>
              <a:pPr>
                <a:spcBef>
                  <a:spcPct val="0"/>
                </a:spcBef>
                <a:buFontTx/>
                <a:buNone/>
              </a:pPr>
              <a:t>14</a:t>
            </a:fld>
            <a:endParaRPr lang="en-US" altLang="en-US" sz="20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Complex Trait: Hippogriff Coats</a:t>
            </a:r>
          </a:p>
        </p:txBody>
      </p:sp>
      <p:sp>
        <p:nvSpPr>
          <p:cNvPr id="33795" name="Rectangle 3"/>
          <p:cNvSpPr>
            <a:spLocks noGrp="1" noChangeArrowheads="1"/>
          </p:cNvSpPr>
          <p:nvPr>
            <p:ph idx="1"/>
          </p:nvPr>
        </p:nvSpPr>
        <p:spPr>
          <a:xfrm>
            <a:off x="457200" y="1447800"/>
            <a:ext cx="8229600" cy="4678363"/>
          </a:xfrm>
        </p:spPr>
        <p:txBody>
          <a:bodyPr/>
          <a:lstStyle/>
          <a:p>
            <a:pPr eaLnBrk="1" hangingPunct="1">
              <a:lnSpc>
                <a:spcPct val="90000"/>
              </a:lnSpc>
              <a:defRPr/>
            </a:pPr>
            <a:r>
              <a:rPr lang="en-US" altLang="en-US" sz="2400" dirty="0" smtClean="0"/>
              <a:t>Hippogriff coats come in many colors, like horse coats; coat color has multiple alleles: </a:t>
            </a:r>
          </a:p>
          <a:p>
            <a:pPr lvl="1" eaLnBrk="1" hangingPunct="1">
              <a:lnSpc>
                <a:spcPct val="90000"/>
              </a:lnSpc>
              <a:defRPr/>
            </a:pPr>
            <a:r>
              <a:rPr lang="en-US" altLang="en-US" sz="2400" b="1" dirty="0" smtClean="0">
                <a:solidFill>
                  <a:schemeClr val="accent6">
                    <a:lumMod val="50000"/>
                  </a:schemeClr>
                </a:solidFill>
              </a:rPr>
              <a:t>C</a:t>
            </a:r>
            <a:r>
              <a:rPr lang="en-US" altLang="en-US" sz="2400" dirty="0" smtClean="0"/>
              <a:t> = chestnut (codominant with other colors)</a:t>
            </a:r>
            <a:endParaRPr lang="en-US" altLang="en-US" sz="2400" dirty="0" smtClean="0">
              <a:solidFill>
                <a:srgbClr val="0070C0"/>
              </a:solidFill>
            </a:endParaRPr>
          </a:p>
          <a:p>
            <a:pPr lvl="1" eaLnBrk="1" hangingPunct="1">
              <a:lnSpc>
                <a:spcPct val="90000"/>
              </a:lnSpc>
              <a:defRPr/>
            </a:pPr>
            <a:r>
              <a:rPr lang="en-US" altLang="en-US" sz="2400" b="1" dirty="0" smtClean="0">
                <a:solidFill>
                  <a:srgbClr val="0070C0"/>
                </a:solidFill>
              </a:rPr>
              <a:t>W</a:t>
            </a:r>
            <a:r>
              <a:rPr lang="en-US" altLang="en-US" sz="2400" dirty="0" smtClean="0">
                <a:solidFill>
                  <a:srgbClr val="0070C0"/>
                </a:solidFill>
              </a:rPr>
              <a:t> </a:t>
            </a:r>
            <a:r>
              <a:rPr lang="en-US" altLang="en-US" sz="2400" dirty="0" smtClean="0"/>
              <a:t>= white (codominant with other colors)</a:t>
            </a:r>
          </a:p>
          <a:p>
            <a:pPr lvl="1" eaLnBrk="1" hangingPunct="1">
              <a:lnSpc>
                <a:spcPct val="90000"/>
              </a:lnSpc>
              <a:defRPr/>
            </a:pPr>
            <a:r>
              <a:rPr lang="en-US" altLang="en-US" sz="2400" b="1" dirty="0" smtClean="0"/>
              <a:t>B</a:t>
            </a:r>
            <a:r>
              <a:rPr lang="en-US" altLang="en-US" sz="2400" dirty="0" smtClean="0"/>
              <a:t> = black (codominant with other colors)</a:t>
            </a:r>
          </a:p>
          <a:p>
            <a:pPr eaLnBrk="1" hangingPunct="1">
              <a:lnSpc>
                <a:spcPct val="90000"/>
              </a:lnSpc>
              <a:defRPr/>
            </a:pPr>
            <a:r>
              <a:rPr lang="en-US" altLang="en-US" sz="2400" dirty="0" smtClean="0"/>
              <a:t>Draw a Punnett square for the parents of a red roan (</a:t>
            </a:r>
            <a:r>
              <a:rPr lang="en-US" altLang="en-US" sz="2400" b="1" dirty="0" smtClean="0">
                <a:solidFill>
                  <a:schemeClr val="accent6">
                    <a:lumMod val="50000"/>
                  </a:schemeClr>
                </a:solidFill>
              </a:rPr>
              <a:t>C</a:t>
            </a:r>
            <a:r>
              <a:rPr lang="en-US" altLang="en-US" sz="2400" b="1" dirty="0" smtClean="0">
                <a:solidFill>
                  <a:srgbClr val="0070C0"/>
                </a:solidFill>
              </a:rPr>
              <a:t>W</a:t>
            </a:r>
            <a:r>
              <a:rPr lang="en-US" altLang="en-US" sz="2400" dirty="0" smtClean="0"/>
              <a:t>) hippogriff. (“Red roan” means it’s covered in both white hairs and chestnut hairs.)</a:t>
            </a:r>
          </a:p>
        </p:txBody>
      </p:sp>
      <p:sp>
        <p:nvSpPr>
          <p:cNvPr id="337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BBF754-6A47-4BE5-8667-0907EE16E7EF}" type="slidenum">
              <a:rPr lang="en-US" altLang="en-US" sz="2000" smtClean="0"/>
              <a:pPr>
                <a:spcBef>
                  <a:spcPct val="0"/>
                </a:spcBef>
                <a:buFontTx/>
                <a:buNone/>
              </a:pPr>
              <a:t>15</a:t>
            </a:fld>
            <a:endParaRPr lang="en-US" altLang="en-US" sz="2000" smtClean="0"/>
          </a:p>
        </p:txBody>
      </p:sp>
      <p:sp>
        <p:nvSpPr>
          <p:cNvPr id="2" name="TextBox 1"/>
          <p:cNvSpPr txBox="1"/>
          <p:nvPr/>
        </p:nvSpPr>
        <p:spPr>
          <a:xfrm>
            <a:off x="876300" y="4576763"/>
            <a:ext cx="3505200" cy="1200150"/>
          </a:xfrm>
          <a:prstGeom prst="rect">
            <a:avLst/>
          </a:prstGeom>
          <a:noFill/>
        </p:spPr>
        <p:txBody>
          <a:bodyPr>
            <a:spAutoFit/>
          </a:bodyPr>
          <a:lstStyle/>
          <a:p>
            <a:pPr>
              <a:defRPr/>
            </a:pPr>
            <a:r>
              <a:rPr lang="en-US" dirty="0">
                <a:latin typeface="+mn-lt"/>
              </a:rPr>
              <a:t>One parent has a chestnut coat (</a:t>
            </a:r>
            <a:r>
              <a:rPr lang="en-US" b="1" dirty="0">
                <a:solidFill>
                  <a:schemeClr val="accent6">
                    <a:lumMod val="50000"/>
                  </a:schemeClr>
                </a:solidFill>
                <a:latin typeface="+mn-lt"/>
              </a:rPr>
              <a:t>CC</a:t>
            </a:r>
            <a:r>
              <a:rPr lang="en-US" dirty="0">
                <a:latin typeface="+mn-lt"/>
              </a:rPr>
              <a:t>). The other has a white coat (</a:t>
            </a:r>
            <a:r>
              <a:rPr lang="en-US" b="1" dirty="0">
                <a:solidFill>
                  <a:srgbClr val="0070C0"/>
                </a:solidFill>
                <a:latin typeface="+mn-lt"/>
              </a:rPr>
              <a:t>WW</a:t>
            </a:r>
            <a:r>
              <a:rPr lang="en-US" dirty="0">
                <a:latin typeface="+mn-lt"/>
              </a:rPr>
              <a:t>).</a:t>
            </a:r>
          </a:p>
        </p:txBody>
      </p:sp>
      <p:graphicFrame>
        <p:nvGraphicFramePr>
          <p:cNvPr id="8" name="Table 7" descr="Complex Trait: Hippogriff Coats" title="Complex Trait"/>
          <p:cNvGraphicFramePr>
            <a:graphicFrameLocks noGrp="1"/>
          </p:cNvGraphicFramePr>
          <p:nvPr>
            <p:extLst>
              <p:ext uri="{D42A27DB-BD31-4B8C-83A1-F6EECF244321}">
                <p14:modId xmlns:p14="http://schemas.microsoft.com/office/powerpoint/2010/main" val="2516854523"/>
              </p:ext>
            </p:extLst>
          </p:nvPr>
        </p:nvGraphicFramePr>
        <p:xfrm>
          <a:off x="5074270" y="4215160"/>
          <a:ext cx="2393330" cy="2414240"/>
        </p:xfrm>
        <a:graphic>
          <a:graphicData uri="http://schemas.openxmlformats.org/drawingml/2006/table">
            <a:tbl>
              <a:tblPr firstRow="1" bandRow="1">
                <a:tableStyleId>{5C22544A-7EE6-4342-B048-85BDC9FD1C3A}</a:tableStyleId>
              </a:tblPr>
              <a:tblGrid>
                <a:gridCol w="1196665"/>
                <a:gridCol w="1196665"/>
              </a:tblGrid>
              <a:tr h="1207120">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207120">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Complex Traits: Hippogriff Coats</a:t>
            </a:r>
          </a:p>
        </p:txBody>
      </p:sp>
      <p:sp>
        <p:nvSpPr>
          <p:cNvPr id="22531" name="Rectangle 3"/>
          <p:cNvSpPr>
            <a:spLocks noGrp="1" noChangeArrowheads="1"/>
          </p:cNvSpPr>
          <p:nvPr>
            <p:ph idx="1"/>
          </p:nvPr>
        </p:nvSpPr>
        <p:spPr>
          <a:xfrm>
            <a:off x="457200" y="1447800"/>
            <a:ext cx="8229600" cy="4678363"/>
          </a:xfrm>
        </p:spPr>
        <p:txBody>
          <a:bodyPr/>
          <a:lstStyle/>
          <a:p>
            <a:pPr eaLnBrk="1" hangingPunct="1">
              <a:lnSpc>
                <a:spcPct val="90000"/>
              </a:lnSpc>
              <a:defRPr/>
            </a:pPr>
            <a:r>
              <a:rPr lang="en-US" altLang="en-US" sz="2400" dirty="0" smtClean="0"/>
              <a:t>Hippogriff coats come in many colors, like horse coats; coat color has multiple alleles: </a:t>
            </a:r>
          </a:p>
          <a:p>
            <a:pPr lvl="1" eaLnBrk="1" hangingPunct="1">
              <a:lnSpc>
                <a:spcPct val="90000"/>
              </a:lnSpc>
              <a:defRPr/>
            </a:pPr>
            <a:r>
              <a:rPr lang="en-US" altLang="en-US" sz="2400" b="1" dirty="0" smtClean="0">
                <a:solidFill>
                  <a:schemeClr val="accent6">
                    <a:lumMod val="50000"/>
                  </a:schemeClr>
                </a:solidFill>
              </a:rPr>
              <a:t>C</a:t>
            </a:r>
            <a:r>
              <a:rPr lang="en-US" altLang="en-US" sz="2400" dirty="0" smtClean="0"/>
              <a:t> = chestnut (codominant with other colors)</a:t>
            </a:r>
            <a:endParaRPr lang="en-US" altLang="en-US" sz="2400" dirty="0" smtClean="0">
              <a:solidFill>
                <a:srgbClr val="0070C0"/>
              </a:solidFill>
            </a:endParaRPr>
          </a:p>
          <a:p>
            <a:pPr lvl="1" eaLnBrk="1" hangingPunct="1">
              <a:lnSpc>
                <a:spcPct val="90000"/>
              </a:lnSpc>
              <a:defRPr/>
            </a:pPr>
            <a:r>
              <a:rPr lang="en-US" altLang="en-US" sz="2400" b="1" dirty="0" smtClean="0">
                <a:solidFill>
                  <a:srgbClr val="0070C0"/>
                </a:solidFill>
              </a:rPr>
              <a:t>W</a:t>
            </a:r>
            <a:r>
              <a:rPr lang="en-US" altLang="en-US" sz="2400" dirty="0" smtClean="0">
                <a:solidFill>
                  <a:srgbClr val="0070C0"/>
                </a:solidFill>
              </a:rPr>
              <a:t> </a:t>
            </a:r>
            <a:r>
              <a:rPr lang="en-US" altLang="en-US" sz="2400" dirty="0" smtClean="0"/>
              <a:t>= white (codominant with other colors)</a:t>
            </a:r>
          </a:p>
          <a:p>
            <a:pPr lvl="1" eaLnBrk="1" hangingPunct="1">
              <a:lnSpc>
                <a:spcPct val="90000"/>
              </a:lnSpc>
              <a:defRPr/>
            </a:pPr>
            <a:r>
              <a:rPr lang="en-US" altLang="en-US" sz="2400" b="1" dirty="0" smtClean="0"/>
              <a:t>B</a:t>
            </a:r>
            <a:r>
              <a:rPr lang="en-US" altLang="en-US" sz="2400" dirty="0" smtClean="0"/>
              <a:t> = black (codominant with other colors)</a:t>
            </a:r>
          </a:p>
          <a:p>
            <a:pPr eaLnBrk="1" hangingPunct="1">
              <a:lnSpc>
                <a:spcPct val="90000"/>
              </a:lnSpc>
              <a:defRPr/>
            </a:pPr>
            <a:r>
              <a:rPr lang="en-US" altLang="en-US" sz="2400" dirty="0" smtClean="0"/>
              <a:t>Draw a Punnett square for the parents of a red roan (</a:t>
            </a:r>
            <a:r>
              <a:rPr lang="en-US" altLang="en-US" sz="2400" b="1" dirty="0" smtClean="0">
                <a:solidFill>
                  <a:schemeClr val="accent6">
                    <a:lumMod val="50000"/>
                  </a:schemeClr>
                </a:solidFill>
              </a:rPr>
              <a:t>C</a:t>
            </a:r>
            <a:r>
              <a:rPr lang="en-US" altLang="en-US" sz="2400" b="1" dirty="0" smtClean="0">
                <a:solidFill>
                  <a:srgbClr val="0070C0"/>
                </a:solidFill>
              </a:rPr>
              <a:t>W</a:t>
            </a:r>
            <a:r>
              <a:rPr lang="en-US" altLang="en-US" sz="2400" dirty="0" smtClean="0"/>
              <a:t>) hippogriff. (“Red roan” means it’s covered in both white hairs and chestnut hairs.)</a:t>
            </a:r>
          </a:p>
          <a:p>
            <a:pPr marL="0" indent="0" eaLnBrk="1" hangingPunct="1">
              <a:lnSpc>
                <a:spcPct val="90000"/>
              </a:lnSpc>
              <a:buFont typeface="Arial" panose="020B0604020202020204" pitchFamily="34" charset="0"/>
              <a:buNone/>
              <a:defRPr/>
            </a:pPr>
            <a:endParaRPr lang="en-US" sz="1200" dirty="0" smtClean="0"/>
          </a:p>
        </p:txBody>
      </p:sp>
      <p:sp>
        <p:nvSpPr>
          <p:cNvPr id="4" name="TextBox 3"/>
          <p:cNvSpPr txBox="1"/>
          <p:nvPr/>
        </p:nvSpPr>
        <p:spPr>
          <a:xfrm>
            <a:off x="4800600" y="3960813"/>
            <a:ext cx="3276600" cy="2349500"/>
          </a:xfrm>
          <a:prstGeom prst="rect">
            <a:avLst/>
          </a:prstGeom>
          <a:noFill/>
        </p:spPr>
        <p:txBody>
          <a:bodyPr>
            <a:spAutoFit/>
          </a:bodyPr>
          <a:lstStyle/>
          <a:p>
            <a:pPr eaLnBrk="1" hangingPunct="1">
              <a:defRPr/>
            </a:pPr>
            <a:r>
              <a:rPr lang="en-US" sz="2800" b="1" dirty="0">
                <a:solidFill>
                  <a:srgbClr val="C00000"/>
                </a:solidFill>
                <a:latin typeface="+mj-lt"/>
              </a:rPr>
              <a:t>           </a:t>
            </a:r>
            <a:r>
              <a:rPr lang="en-US" sz="2800" b="1" dirty="0">
                <a:solidFill>
                  <a:srgbClr val="0070C0"/>
                </a:solidFill>
                <a:latin typeface="+mj-lt"/>
              </a:rPr>
              <a:t>W  	   W       </a:t>
            </a:r>
          </a:p>
          <a:p>
            <a:pPr eaLnBrk="1" hangingPunct="1">
              <a:defRPr/>
            </a:pPr>
            <a:endParaRPr lang="en-US" sz="1600" dirty="0">
              <a:latin typeface="+mj-lt"/>
            </a:endParaRPr>
          </a:p>
          <a:p>
            <a:pPr eaLnBrk="1" hangingPunct="1">
              <a:defRPr/>
            </a:pPr>
            <a:r>
              <a:rPr lang="en-US" sz="2800" b="1" dirty="0">
                <a:solidFill>
                  <a:schemeClr val="accent6">
                    <a:lumMod val="50000"/>
                  </a:schemeClr>
                </a:solidFill>
                <a:latin typeface="+mj-lt"/>
              </a:rPr>
              <a:t>C</a:t>
            </a:r>
            <a:r>
              <a:rPr lang="en-US" sz="2800" baseline="30000" dirty="0">
                <a:latin typeface="+mj-lt"/>
              </a:rPr>
              <a:t>       	</a:t>
            </a:r>
            <a:r>
              <a:rPr lang="en-US" sz="2800" b="1" dirty="0">
                <a:solidFill>
                  <a:schemeClr val="accent6">
                    <a:lumMod val="50000"/>
                  </a:schemeClr>
                </a:solidFill>
                <a:latin typeface="+mj-lt"/>
              </a:rPr>
              <a:t>C</a:t>
            </a:r>
            <a:r>
              <a:rPr lang="en-US" sz="2800" b="1" dirty="0">
                <a:solidFill>
                  <a:srgbClr val="0070C0"/>
                </a:solidFill>
                <a:latin typeface="+mj-lt"/>
              </a:rPr>
              <a:t>W</a:t>
            </a:r>
            <a:r>
              <a:rPr lang="en-US" sz="2800" b="1" dirty="0">
                <a:solidFill>
                  <a:srgbClr val="00B050"/>
                </a:solidFill>
                <a:latin typeface="+mj-lt"/>
              </a:rPr>
              <a:t> </a:t>
            </a:r>
            <a:r>
              <a:rPr lang="en-US" sz="2800" baseline="30000" dirty="0">
                <a:latin typeface="+mj-lt"/>
              </a:rPr>
              <a:t>	</a:t>
            </a:r>
            <a:r>
              <a:rPr lang="en-US" sz="2800" dirty="0">
                <a:latin typeface="+mj-lt"/>
              </a:rPr>
              <a:t> </a:t>
            </a:r>
            <a:r>
              <a:rPr lang="en-US" sz="2800" b="1" dirty="0">
                <a:solidFill>
                  <a:schemeClr val="accent6">
                    <a:lumMod val="50000"/>
                  </a:schemeClr>
                </a:solidFill>
                <a:latin typeface="+mj-lt"/>
              </a:rPr>
              <a:t>C</a:t>
            </a:r>
            <a:r>
              <a:rPr lang="en-US" sz="2800" b="1" dirty="0">
                <a:solidFill>
                  <a:srgbClr val="0070C0"/>
                </a:solidFill>
                <a:latin typeface="+mj-lt"/>
              </a:rPr>
              <a:t>W</a:t>
            </a:r>
            <a:endParaRPr lang="en-US" sz="2800" baseline="30000" dirty="0">
              <a:solidFill>
                <a:srgbClr val="0070C0"/>
              </a:solidFill>
              <a:latin typeface="+mj-lt"/>
            </a:endParaRPr>
          </a:p>
          <a:p>
            <a:pPr eaLnBrk="1" hangingPunct="1">
              <a:defRPr/>
            </a:pPr>
            <a:endParaRPr lang="en-US" sz="2800" baseline="30000" dirty="0">
              <a:latin typeface="+mj-lt"/>
            </a:endParaRPr>
          </a:p>
          <a:p>
            <a:pPr eaLnBrk="1" hangingPunct="1">
              <a:defRPr/>
            </a:pPr>
            <a:endParaRPr lang="en-US" sz="2800" b="1" dirty="0">
              <a:solidFill>
                <a:srgbClr val="C00000"/>
              </a:solidFill>
              <a:latin typeface="+mj-lt"/>
            </a:endParaRPr>
          </a:p>
          <a:p>
            <a:pPr eaLnBrk="1" hangingPunct="1">
              <a:defRPr/>
            </a:pPr>
            <a:r>
              <a:rPr lang="en-US" sz="2800" b="1" dirty="0">
                <a:solidFill>
                  <a:schemeClr val="accent6">
                    <a:lumMod val="50000"/>
                  </a:schemeClr>
                </a:solidFill>
                <a:latin typeface="+mj-lt"/>
              </a:rPr>
              <a:t>C</a:t>
            </a:r>
            <a:r>
              <a:rPr lang="en-US" sz="2800" dirty="0">
                <a:latin typeface="+mj-lt"/>
              </a:rPr>
              <a:t> </a:t>
            </a:r>
            <a:r>
              <a:rPr lang="en-US" sz="2800" b="1" dirty="0">
                <a:solidFill>
                  <a:srgbClr val="00B050"/>
                </a:solidFill>
              </a:rPr>
              <a:t>	</a:t>
            </a:r>
            <a:r>
              <a:rPr lang="en-US" sz="2800" b="1" dirty="0">
                <a:solidFill>
                  <a:schemeClr val="accent6">
                    <a:lumMod val="50000"/>
                  </a:schemeClr>
                </a:solidFill>
                <a:latin typeface="+mj-lt"/>
              </a:rPr>
              <a:t>C</a:t>
            </a:r>
            <a:r>
              <a:rPr lang="en-US" sz="2800" b="1" dirty="0">
                <a:solidFill>
                  <a:srgbClr val="0070C0"/>
                </a:solidFill>
                <a:latin typeface="+mj-lt"/>
              </a:rPr>
              <a:t>W</a:t>
            </a:r>
            <a:r>
              <a:rPr lang="en-US" sz="2800" dirty="0">
                <a:latin typeface="+mj-lt"/>
              </a:rPr>
              <a:t>	 </a:t>
            </a:r>
            <a:r>
              <a:rPr lang="en-US" sz="2800" b="1" dirty="0">
                <a:solidFill>
                  <a:schemeClr val="accent6">
                    <a:lumMod val="50000"/>
                  </a:schemeClr>
                </a:solidFill>
                <a:latin typeface="+mj-lt"/>
              </a:rPr>
              <a:t>C</a:t>
            </a:r>
            <a:r>
              <a:rPr lang="en-US" sz="2800" b="1" dirty="0">
                <a:solidFill>
                  <a:srgbClr val="0070C0"/>
                </a:solidFill>
                <a:latin typeface="+mj-lt"/>
              </a:rPr>
              <a:t>W</a:t>
            </a:r>
            <a:endParaRPr lang="en-US" sz="2800" b="1" baseline="30000" dirty="0">
              <a:solidFill>
                <a:srgbClr val="0070C0"/>
              </a:solidFill>
              <a:latin typeface="+mj-lt"/>
            </a:endParaRPr>
          </a:p>
        </p:txBody>
      </p:sp>
      <p:sp>
        <p:nvSpPr>
          <p:cNvPr id="3584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1B6F2F-5392-40C3-8AF8-C0D212BC6B6B}" type="slidenum">
              <a:rPr lang="en-US" altLang="en-US" sz="2000" smtClean="0"/>
              <a:pPr>
                <a:spcBef>
                  <a:spcPct val="0"/>
                </a:spcBef>
                <a:buFontTx/>
                <a:buNone/>
              </a:pPr>
              <a:t>16</a:t>
            </a:fld>
            <a:endParaRPr lang="en-US" altLang="en-US" sz="2000" smtClean="0"/>
          </a:p>
        </p:txBody>
      </p:sp>
      <p:sp>
        <p:nvSpPr>
          <p:cNvPr id="8" name="TextBox 7"/>
          <p:cNvSpPr txBox="1"/>
          <p:nvPr/>
        </p:nvSpPr>
        <p:spPr>
          <a:xfrm>
            <a:off x="876300" y="4576763"/>
            <a:ext cx="3505200" cy="1939925"/>
          </a:xfrm>
          <a:prstGeom prst="rect">
            <a:avLst/>
          </a:prstGeom>
          <a:noFill/>
        </p:spPr>
        <p:txBody>
          <a:bodyPr>
            <a:spAutoFit/>
          </a:bodyPr>
          <a:lstStyle/>
          <a:p>
            <a:pPr>
              <a:defRPr/>
            </a:pPr>
            <a:r>
              <a:rPr lang="en-US" dirty="0">
                <a:latin typeface="+mn-lt"/>
              </a:rPr>
              <a:t>One parent has a chestnut coat (</a:t>
            </a:r>
            <a:r>
              <a:rPr lang="en-US" b="1" dirty="0">
                <a:solidFill>
                  <a:schemeClr val="accent6">
                    <a:lumMod val="50000"/>
                  </a:schemeClr>
                </a:solidFill>
                <a:latin typeface="+mn-lt"/>
              </a:rPr>
              <a:t>CC</a:t>
            </a:r>
            <a:r>
              <a:rPr lang="en-US" dirty="0">
                <a:latin typeface="+mn-lt"/>
              </a:rPr>
              <a:t>). The other has a white coat (</a:t>
            </a:r>
            <a:r>
              <a:rPr lang="en-US" b="1" dirty="0">
                <a:solidFill>
                  <a:srgbClr val="0070C0"/>
                </a:solidFill>
                <a:latin typeface="+mn-lt"/>
              </a:rPr>
              <a:t>WW</a:t>
            </a:r>
            <a:r>
              <a:rPr lang="en-US" dirty="0">
                <a:latin typeface="+mn-lt"/>
              </a:rPr>
              <a:t>). </a:t>
            </a:r>
            <a:r>
              <a:rPr lang="en-US" dirty="0">
                <a:solidFill>
                  <a:srgbClr val="0000FF"/>
                </a:solidFill>
                <a:latin typeface="+mn-lt"/>
              </a:rPr>
              <a:t>100% of their offspring will have red roan coats (</a:t>
            </a:r>
            <a:r>
              <a:rPr lang="en-US" b="1" dirty="0">
                <a:solidFill>
                  <a:schemeClr val="accent6">
                    <a:lumMod val="50000"/>
                  </a:schemeClr>
                </a:solidFill>
                <a:latin typeface="+mn-lt"/>
              </a:rPr>
              <a:t>C</a:t>
            </a:r>
            <a:r>
              <a:rPr lang="en-US" b="1" dirty="0">
                <a:solidFill>
                  <a:srgbClr val="0070C0"/>
                </a:solidFill>
                <a:latin typeface="+mn-lt"/>
              </a:rPr>
              <a:t>W</a:t>
            </a:r>
            <a:r>
              <a:rPr lang="en-US" dirty="0">
                <a:solidFill>
                  <a:srgbClr val="0000FF"/>
                </a:solidFill>
                <a:latin typeface="+mn-lt"/>
              </a:rPr>
              <a:t>).</a:t>
            </a:r>
          </a:p>
        </p:txBody>
      </p:sp>
      <p:graphicFrame>
        <p:nvGraphicFramePr>
          <p:cNvPr id="9" name="Table 8" descr="Complex Traits" title="Complex Traits"/>
          <p:cNvGraphicFramePr>
            <a:graphicFrameLocks noGrp="1"/>
          </p:cNvGraphicFramePr>
          <p:nvPr>
            <p:extLst>
              <p:ext uri="{D42A27DB-BD31-4B8C-83A1-F6EECF244321}">
                <p14:modId xmlns:p14="http://schemas.microsoft.com/office/powerpoint/2010/main" val="4034824224"/>
              </p:ext>
            </p:extLst>
          </p:nvPr>
        </p:nvGraphicFramePr>
        <p:xfrm>
          <a:off x="5486400" y="4495800"/>
          <a:ext cx="2133600" cy="2044700"/>
        </p:xfrm>
        <a:graphic>
          <a:graphicData uri="http://schemas.openxmlformats.org/drawingml/2006/table">
            <a:tbl>
              <a:tblPr firstRow="1" bandRow="1">
                <a:tableStyleId>{5C22544A-7EE6-4342-B048-85BDC9FD1C3A}</a:tableStyleId>
              </a:tblPr>
              <a:tblGrid>
                <a:gridCol w="1066800"/>
                <a:gridCol w="1066800"/>
              </a:tblGrid>
              <a:tr h="1022350">
                <a:tc>
                  <a:txBody>
                    <a:bodyPr/>
                    <a:lstStyle/>
                    <a:p>
                      <a:endParaRPr lang="en-US" dirty="0"/>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022350">
                <a:tc>
                  <a:txBody>
                    <a:bodyPr/>
                    <a:lstStyle/>
                    <a:p>
                      <a:endParaRPr lang="en-US"/>
                    </a:p>
                  </a:txBody>
                  <a:tcPr>
                    <a:lnL w="19050"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9050" cap="flat" cmpd="sng" algn="ctr">
                      <a:solidFill>
                        <a:schemeClr val="tx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09600"/>
            <a:ext cx="8229600" cy="808038"/>
          </a:xfrm>
        </p:spPr>
        <p:txBody>
          <a:bodyPr/>
          <a:lstStyle/>
          <a:p>
            <a:pPr eaLnBrk="1" hangingPunct="1"/>
            <a:r>
              <a:rPr lang="en-US" altLang="en-US" sz="4000" smtClean="0"/>
              <a:t>Complex-Trait Activity: Magical Ability</a:t>
            </a:r>
            <a:br>
              <a:rPr lang="en-US" altLang="en-US" sz="4000" smtClean="0"/>
            </a:br>
            <a:r>
              <a:rPr lang="en-US" altLang="en-US" sz="2800" smtClean="0"/>
              <a:t>(independent group activity) </a:t>
            </a:r>
          </a:p>
        </p:txBody>
      </p:sp>
      <p:sp>
        <p:nvSpPr>
          <p:cNvPr id="37891" name="Rectangle 3"/>
          <p:cNvSpPr>
            <a:spLocks noGrp="1" noChangeArrowheads="1"/>
          </p:cNvSpPr>
          <p:nvPr>
            <p:ph idx="1"/>
          </p:nvPr>
        </p:nvSpPr>
        <p:spPr>
          <a:xfrm>
            <a:off x="457200" y="1752600"/>
            <a:ext cx="8229600" cy="4373563"/>
          </a:xfrm>
        </p:spPr>
        <p:txBody>
          <a:bodyPr/>
          <a:lstStyle/>
          <a:p>
            <a:pPr indent="0" eaLnBrk="1" hangingPunct="1">
              <a:spcBef>
                <a:spcPct val="0"/>
              </a:spcBef>
              <a:buFont typeface="Arial" panose="020B0604020202020204" pitchFamily="34" charset="0"/>
              <a:buNone/>
            </a:pPr>
            <a:r>
              <a:rPr lang="en-US" altLang="en-US" sz="2800" smtClean="0"/>
              <a:t>In the </a:t>
            </a:r>
            <a:r>
              <a:rPr lang="en-US" altLang="en-US" sz="2800" i="1" smtClean="0"/>
              <a:t>Harry Potter</a:t>
            </a:r>
            <a:r>
              <a:rPr lang="en-US" altLang="en-US" sz="2800" smtClean="0"/>
              <a:t> series, characters are born with or without magical ability. Those with magical ability also show very strong, normal or weak ability.  </a:t>
            </a:r>
          </a:p>
          <a:p>
            <a:pPr indent="0" eaLnBrk="1" hangingPunct="1">
              <a:buFont typeface="Arial" panose="020B0604020202020204" pitchFamily="34" charset="0"/>
              <a:buNone/>
            </a:pPr>
            <a:endParaRPr lang="en-US" altLang="en-US" sz="1200" smtClean="0"/>
          </a:p>
          <a:p>
            <a:pPr indent="0" eaLnBrk="1" hangingPunct="1">
              <a:spcBef>
                <a:spcPct val="0"/>
              </a:spcBef>
              <a:buFont typeface="Arial" panose="020B0604020202020204" pitchFamily="34" charset="0"/>
              <a:buNone/>
            </a:pPr>
            <a:r>
              <a:rPr lang="en-US" altLang="en-US" sz="2800" smtClean="0"/>
              <a:t>Assuming that magical ability is inherited, identify the possible phenotypes and genotypes of the following characters: Harry, Hermione, Ron, Dumbledore, Aunt Petunia, and Mr. Filch</a:t>
            </a:r>
          </a:p>
          <a:p>
            <a:pPr indent="0" eaLnBrk="1" hangingPunct="1">
              <a:spcBef>
                <a:spcPct val="0"/>
              </a:spcBef>
              <a:buFont typeface="Arial" panose="020B0604020202020204" pitchFamily="34" charset="0"/>
              <a:buNone/>
            </a:pPr>
            <a:r>
              <a:rPr lang="en-US" altLang="en-US" sz="2000" b="1" smtClean="0"/>
              <a:t>Hints:</a:t>
            </a:r>
            <a:r>
              <a:rPr lang="en-US" altLang="en-US" sz="2000" smtClean="0"/>
              <a:t> Start by identifying phenotypes which will provide possible genotypes. Also consider whether simple Mendelian or complex traits apply to the magical ability traits.</a:t>
            </a:r>
          </a:p>
          <a:p>
            <a:pPr indent="0" eaLnBrk="1" hangingPunct="1">
              <a:spcBef>
                <a:spcPct val="0"/>
              </a:spcBef>
              <a:buFont typeface="Arial" panose="020B0604020202020204" pitchFamily="34" charset="0"/>
              <a:buNone/>
            </a:pPr>
            <a:endParaRPr lang="en-US" altLang="en-US" sz="1800" smtClean="0"/>
          </a:p>
          <a:p>
            <a:pPr indent="0" eaLnBrk="1" hangingPunct="1">
              <a:spcBef>
                <a:spcPct val="0"/>
              </a:spcBef>
              <a:buFont typeface="Arial" panose="020B0604020202020204" pitchFamily="34" charset="0"/>
              <a:buNone/>
            </a:pPr>
            <a:endParaRPr lang="en-US" altLang="en-US" sz="2800" smtClean="0"/>
          </a:p>
          <a:p>
            <a:pPr indent="0" eaLnBrk="1" hangingPunct="1">
              <a:spcBef>
                <a:spcPct val="0"/>
              </a:spcBef>
              <a:buFont typeface="Arial" panose="020B0604020202020204" pitchFamily="34" charset="0"/>
              <a:buNone/>
            </a:pPr>
            <a:endParaRPr lang="en-US" altLang="en-US" sz="2400" smtClean="0"/>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E1AAB4-1F82-422A-B759-BF080382E36B}" type="slidenum">
              <a:rPr lang="en-US" altLang="en-US" sz="2000" smtClean="0"/>
              <a:pPr>
                <a:spcBef>
                  <a:spcPct val="0"/>
                </a:spcBef>
                <a:buFontTx/>
                <a:buNone/>
              </a:pPr>
              <a:t>17</a:t>
            </a:fld>
            <a:endParaRPr lang="en-US" altLang="en-US" sz="20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609600"/>
            <a:ext cx="8229600" cy="808038"/>
          </a:xfrm>
        </p:spPr>
        <p:txBody>
          <a:bodyPr/>
          <a:lstStyle/>
          <a:p>
            <a:pPr eaLnBrk="1" hangingPunct="1"/>
            <a:r>
              <a:rPr lang="en-US" altLang="en-US" sz="4000" smtClean="0"/>
              <a:t>Complex-Trait Activity: Magical Ability</a:t>
            </a:r>
            <a:br>
              <a:rPr lang="en-US" altLang="en-US" sz="4000" smtClean="0"/>
            </a:br>
            <a:r>
              <a:rPr lang="en-US" altLang="en-US" sz="2800" smtClean="0"/>
              <a:t>(guided activity) </a:t>
            </a:r>
          </a:p>
        </p:txBody>
      </p:sp>
      <p:sp>
        <p:nvSpPr>
          <p:cNvPr id="39939" name="Rectangle 3"/>
          <p:cNvSpPr>
            <a:spLocks noGrp="1" noChangeArrowheads="1"/>
          </p:cNvSpPr>
          <p:nvPr>
            <p:ph idx="1"/>
          </p:nvPr>
        </p:nvSpPr>
        <p:spPr>
          <a:xfrm>
            <a:off x="457200" y="1752600"/>
            <a:ext cx="8229600" cy="4373563"/>
          </a:xfrm>
        </p:spPr>
        <p:txBody>
          <a:bodyPr/>
          <a:lstStyle/>
          <a:p>
            <a:pPr indent="0" eaLnBrk="1" hangingPunct="1">
              <a:spcBef>
                <a:spcPct val="0"/>
              </a:spcBef>
              <a:buFont typeface="Arial" panose="020B0604020202020204" pitchFamily="34" charset="0"/>
              <a:buNone/>
            </a:pPr>
            <a:r>
              <a:rPr lang="en-US" altLang="en-US" sz="2800" smtClean="0"/>
              <a:t>In the </a:t>
            </a:r>
            <a:r>
              <a:rPr lang="en-US" altLang="en-US" sz="2800" i="1" smtClean="0"/>
              <a:t>Harry Potter</a:t>
            </a:r>
            <a:r>
              <a:rPr lang="en-US" altLang="en-US" sz="2800" smtClean="0"/>
              <a:t> series, characters are born with or without magical ability. Those with magical ability also show very strong, normal or weak ability.  </a:t>
            </a:r>
          </a:p>
          <a:p>
            <a:pPr indent="0" eaLnBrk="1" hangingPunct="1">
              <a:buFont typeface="Arial" panose="020B0604020202020204" pitchFamily="34" charset="0"/>
              <a:buNone/>
            </a:pPr>
            <a:endParaRPr lang="en-US" altLang="en-US" sz="1200" smtClean="0"/>
          </a:p>
          <a:p>
            <a:pPr indent="0" eaLnBrk="1" hangingPunct="1">
              <a:spcBef>
                <a:spcPct val="0"/>
              </a:spcBef>
              <a:buFont typeface="Arial" panose="020B0604020202020204" pitchFamily="34" charset="0"/>
              <a:buNone/>
            </a:pPr>
            <a:r>
              <a:rPr lang="en-US" altLang="en-US" sz="2800" smtClean="0"/>
              <a:t>Assuming that magical ability is a genetic trait, what are possible phenotypes and genotypes of the following characters?</a:t>
            </a:r>
          </a:p>
          <a:p>
            <a:pPr indent="0" eaLnBrk="1" hangingPunct="1">
              <a:spcBef>
                <a:spcPct val="0"/>
              </a:spcBef>
              <a:buFont typeface="Arial" panose="020B0604020202020204" pitchFamily="34" charset="0"/>
              <a:buNone/>
            </a:pPr>
            <a:r>
              <a:rPr lang="en-US" altLang="en-US" sz="2800" smtClean="0"/>
              <a:t>Harry, Hermione, Ron, Dumbledore, Aunt Petunia, and Mr. Filch</a:t>
            </a:r>
            <a:endParaRPr lang="en-US" altLang="en-US" sz="2400" smtClean="0"/>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762E328-250C-428E-8FDF-16AB2BBDB7B1}" type="slidenum">
              <a:rPr lang="en-US" altLang="en-US" sz="2000" smtClean="0"/>
              <a:pPr>
                <a:spcBef>
                  <a:spcPct val="0"/>
                </a:spcBef>
                <a:buFontTx/>
                <a:buNone/>
              </a:pPr>
              <a:t>18</a:t>
            </a:fld>
            <a:endParaRPr lang="en-US" altLang="en-US" sz="20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z="4000" smtClean="0"/>
              <a:t>Magical Ability: Possible Phenotypes</a:t>
            </a:r>
          </a:p>
        </p:txBody>
      </p:sp>
      <p:sp>
        <p:nvSpPr>
          <p:cNvPr id="41987" name="Rectangle 3"/>
          <p:cNvSpPr>
            <a:spLocks noGrp="1" noChangeArrowheads="1"/>
          </p:cNvSpPr>
          <p:nvPr>
            <p:ph idx="1"/>
          </p:nvPr>
        </p:nvSpPr>
        <p:spPr>
          <a:xfrm>
            <a:off x="457200" y="1371600"/>
            <a:ext cx="8229600" cy="4754563"/>
          </a:xfrm>
        </p:spPr>
        <p:txBody>
          <a:bodyPr/>
          <a:lstStyle/>
          <a:p>
            <a:pPr indent="0" eaLnBrk="1" hangingPunct="1">
              <a:spcBef>
                <a:spcPct val="0"/>
              </a:spcBef>
              <a:buFont typeface="Arial" panose="020B0604020202020204" pitchFamily="34" charset="0"/>
              <a:buNone/>
            </a:pPr>
            <a:r>
              <a:rPr lang="en-US" altLang="en-US" sz="2800" smtClean="0"/>
              <a:t>How would you describe the following characters’  magical ability? </a:t>
            </a:r>
          </a:p>
          <a:p>
            <a:pPr lvl="1" eaLnBrk="1" hangingPunct="1"/>
            <a:r>
              <a:rPr lang="en-US" altLang="en-US" sz="2400" smtClean="0"/>
              <a:t>Harry</a:t>
            </a:r>
          </a:p>
          <a:p>
            <a:pPr lvl="1" eaLnBrk="1" hangingPunct="1"/>
            <a:r>
              <a:rPr lang="en-US" altLang="en-US" sz="2400" smtClean="0"/>
              <a:t>Hermione</a:t>
            </a:r>
          </a:p>
          <a:p>
            <a:pPr lvl="1" eaLnBrk="1" hangingPunct="1"/>
            <a:r>
              <a:rPr lang="en-US" altLang="en-US" sz="2400" smtClean="0"/>
              <a:t>Ron</a:t>
            </a:r>
          </a:p>
          <a:p>
            <a:pPr lvl="1" eaLnBrk="1" hangingPunct="1"/>
            <a:r>
              <a:rPr lang="en-US" altLang="en-US" sz="2400" smtClean="0"/>
              <a:t>Dumbledore</a:t>
            </a:r>
          </a:p>
          <a:p>
            <a:pPr lvl="1" eaLnBrk="1" hangingPunct="1"/>
            <a:r>
              <a:rPr lang="en-US" altLang="en-US" sz="2400" smtClean="0"/>
              <a:t>Aunt Petunia</a:t>
            </a:r>
          </a:p>
          <a:p>
            <a:pPr lvl="1" eaLnBrk="1" hangingPunct="1"/>
            <a:r>
              <a:rPr lang="en-US" altLang="en-US" sz="2400" smtClean="0"/>
              <a:t>Mr. Filch</a:t>
            </a: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DAF2A00-DDFF-4E50-B9E7-77936E799858}" type="slidenum">
              <a:rPr lang="en-US" altLang="en-US" sz="2000" smtClean="0"/>
              <a:pPr>
                <a:spcBef>
                  <a:spcPct val="0"/>
                </a:spcBef>
                <a:buFontTx/>
                <a:buNone/>
              </a:pPr>
              <a:t>19</a:t>
            </a:fld>
            <a:endParaRPr lang="en-US" altLang="en-US" sz="20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533400"/>
            <a:ext cx="8229600" cy="884238"/>
          </a:xfrm>
        </p:spPr>
        <p:txBody>
          <a:bodyPr/>
          <a:lstStyle/>
          <a:p>
            <a:pPr eaLnBrk="1" hangingPunct="1"/>
            <a:r>
              <a:rPr lang="en-US" altLang="en-US" sz="4000" smtClean="0"/>
              <a:t>Rules of Inheritance</a:t>
            </a:r>
          </a:p>
        </p:txBody>
      </p:sp>
      <p:sp>
        <p:nvSpPr>
          <p:cNvPr id="7171" name="Rectangle 3"/>
          <p:cNvSpPr>
            <a:spLocks noGrp="1" noChangeArrowheads="1"/>
          </p:cNvSpPr>
          <p:nvPr>
            <p:ph idx="1"/>
          </p:nvPr>
        </p:nvSpPr>
        <p:spPr/>
        <p:txBody>
          <a:bodyPr/>
          <a:lstStyle/>
          <a:p>
            <a:pPr eaLnBrk="1" hangingPunct="1">
              <a:lnSpc>
                <a:spcPct val="90000"/>
              </a:lnSpc>
            </a:pPr>
            <a:r>
              <a:rPr lang="en-US" altLang="en-US" sz="2800" smtClean="0"/>
              <a:t>Some traits follow the simple rules of Mendelian inheritance of dominant and recessive genes.</a:t>
            </a:r>
          </a:p>
          <a:p>
            <a:pPr eaLnBrk="1" hangingPunct="1">
              <a:lnSpc>
                <a:spcPct val="90000"/>
              </a:lnSpc>
              <a:buFont typeface="Arial" panose="020B0604020202020204" pitchFamily="34" charset="0"/>
              <a:buNone/>
            </a:pPr>
            <a:endParaRPr lang="en-US" altLang="en-US" sz="1200" smtClean="0"/>
          </a:p>
          <a:p>
            <a:pPr eaLnBrk="1" hangingPunct="1">
              <a:lnSpc>
                <a:spcPct val="90000"/>
              </a:lnSpc>
            </a:pPr>
            <a:r>
              <a:rPr lang="en-US" altLang="en-US" sz="2800" smtClean="0"/>
              <a:t>Complex traits follow different patterns of inheritance that may involve multiples genes and other factors. For example,</a:t>
            </a:r>
          </a:p>
          <a:p>
            <a:pPr lvl="1" eaLnBrk="1" hangingPunct="1">
              <a:lnSpc>
                <a:spcPct val="90000"/>
              </a:lnSpc>
            </a:pPr>
            <a:r>
              <a:rPr lang="en-US" altLang="en-US" sz="2400" b="1" smtClean="0"/>
              <a:t>Incomplete or blended dominance</a:t>
            </a:r>
            <a:endParaRPr lang="en-US" altLang="en-US" sz="2400" smtClean="0"/>
          </a:p>
          <a:p>
            <a:pPr lvl="1" eaLnBrk="1" hangingPunct="1">
              <a:lnSpc>
                <a:spcPct val="90000"/>
              </a:lnSpc>
            </a:pPr>
            <a:r>
              <a:rPr lang="en-US" altLang="en-US" sz="2400" b="1" smtClean="0"/>
              <a:t>Codominance</a:t>
            </a:r>
            <a:endParaRPr lang="en-US" altLang="en-US" sz="2400" smtClean="0"/>
          </a:p>
          <a:p>
            <a:pPr lvl="1" eaLnBrk="1" hangingPunct="1">
              <a:lnSpc>
                <a:spcPct val="90000"/>
              </a:lnSpc>
            </a:pPr>
            <a:r>
              <a:rPr lang="en-US" altLang="en-US" sz="2400" b="1" smtClean="0"/>
              <a:t>Multiple alleles</a:t>
            </a:r>
            <a:endParaRPr lang="en-US" altLang="en-US" sz="2400" smtClean="0"/>
          </a:p>
          <a:p>
            <a:pPr lvl="1" eaLnBrk="1" hangingPunct="1">
              <a:lnSpc>
                <a:spcPct val="90000"/>
              </a:lnSpc>
            </a:pPr>
            <a:r>
              <a:rPr lang="en-US" altLang="en-US" sz="2400" b="1" smtClean="0"/>
              <a:t>Regulatory genes</a:t>
            </a:r>
          </a:p>
          <a:p>
            <a:pPr lvl="1" eaLnBrk="1" hangingPunct="1">
              <a:lnSpc>
                <a:spcPct val="90000"/>
              </a:lnSpc>
              <a:buFont typeface="Arial" panose="020B0604020202020204" pitchFamily="34" charset="0"/>
              <a:buNone/>
            </a:pPr>
            <a:r>
              <a:rPr lang="en-US" altLang="en-US" sz="2400" b="1" smtClean="0">
                <a:solidFill>
                  <a:srgbClr val="3366FF"/>
                </a:solidFill>
              </a:rPr>
              <a:t>Any guesses on what these terms may mean?</a:t>
            </a:r>
            <a:endParaRPr lang="en-US" altLang="en-US" sz="2400" smtClean="0">
              <a:solidFill>
                <a:srgbClr val="3366FF"/>
              </a:solidFill>
            </a:endParaRPr>
          </a:p>
          <a:p>
            <a:pPr eaLnBrk="1" hangingPunct="1">
              <a:lnSpc>
                <a:spcPct val="90000"/>
              </a:lnSpc>
            </a:pPr>
            <a:endParaRPr lang="en-US" altLang="en-US" sz="2800" smtClean="0"/>
          </a:p>
          <a:p>
            <a:pPr eaLnBrk="1" hangingPunct="1">
              <a:lnSpc>
                <a:spcPct val="90000"/>
              </a:lnSpc>
              <a:buFont typeface="Arial" panose="020B0604020202020204" pitchFamily="34" charset="0"/>
              <a:buNone/>
            </a:pPr>
            <a:endParaRPr lang="en-US" altLang="en-US" sz="2800" smtClean="0"/>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0C07AA4-9E6D-4FFC-A13A-30899CAD59A2}" type="slidenum">
              <a:rPr lang="en-US" altLang="en-US" sz="2000" smtClean="0"/>
              <a:pPr>
                <a:spcBef>
                  <a:spcPct val="0"/>
                </a:spcBef>
                <a:buFontTx/>
                <a:buNone/>
              </a:pPr>
              <a:t>2</a:t>
            </a:fld>
            <a:endParaRPr lang="en-US" altLang="en-US" sz="200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z="4000" smtClean="0"/>
              <a:t>Magical Ability: Possible Phenotypes</a:t>
            </a:r>
          </a:p>
        </p:txBody>
      </p:sp>
      <p:sp>
        <p:nvSpPr>
          <p:cNvPr id="22531" name="Rectangle 3"/>
          <p:cNvSpPr>
            <a:spLocks noGrp="1" noChangeArrowheads="1"/>
          </p:cNvSpPr>
          <p:nvPr>
            <p:ph idx="1"/>
          </p:nvPr>
        </p:nvSpPr>
        <p:spPr>
          <a:xfrm>
            <a:off x="457200" y="1371600"/>
            <a:ext cx="8229600" cy="5029200"/>
          </a:xfrm>
        </p:spPr>
        <p:txBody>
          <a:bodyPr/>
          <a:lstStyle/>
          <a:p>
            <a:pPr indent="0" eaLnBrk="1" hangingPunct="1">
              <a:spcBef>
                <a:spcPct val="0"/>
              </a:spcBef>
              <a:buFont typeface="Arial" charset="0"/>
              <a:buNone/>
              <a:defRPr/>
            </a:pPr>
            <a:r>
              <a:rPr lang="en-US" sz="2800" dirty="0" smtClean="0"/>
              <a:t>How would you describe the following characters’  magical ability?</a:t>
            </a:r>
          </a:p>
          <a:p>
            <a:pPr lvl="1" eaLnBrk="1" hangingPunct="1">
              <a:buFont typeface="Arial" charset="0"/>
              <a:buChar char="–"/>
              <a:defRPr/>
            </a:pPr>
            <a:r>
              <a:rPr lang="en-US" sz="2400" dirty="0" smtClean="0"/>
              <a:t>Harry has </a:t>
            </a:r>
            <a:r>
              <a:rPr lang="en-US" sz="2400" dirty="0" smtClean="0">
                <a:solidFill>
                  <a:srgbClr val="0000FF"/>
                </a:solidFill>
              </a:rPr>
              <a:t> strong magical ability</a:t>
            </a:r>
            <a:endParaRPr lang="en-US" sz="2400" dirty="0" smtClean="0"/>
          </a:p>
          <a:p>
            <a:pPr lvl="1" eaLnBrk="1" hangingPunct="1">
              <a:buFont typeface="Arial" charset="0"/>
              <a:buChar char="–"/>
              <a:defRPr/>
            </a:pPr>
            <a:r>
              <a:rPr lang="en-US" sz="2400" dirty="0" smtClean="0"/>
              <a:t>Hermione has</a:t>
            </a:r>
            <a:r>
              <a:rPr lang="en-US" sz="2400" dirty="0" smtClean="0">
                <a:solidFill>
                  <a:srgbClr val="0000FF"/>
                </a:solidFill>
              </a:rPr>
              <a:t> strong magical ability</a:t>
            </a:r>
            <a:endParaRPr lang="en-US" sz="2400" dirty="0" smtClean="0"/>
          </a:p>
          <a:p>
            <a:pPr lvl="1" eaLnBrk="1" hangingPunct="1">
              <a:buFont typeface="Arial" charset="0"/>
              <a:buChar char="–"/>
              <a:defRPr/>
            </a:pPr>
            <a:r>
              <a:rPr lang="en-US" sz="2400" dirty="0" smtClean="0"/>
              <a:t>Ron has</a:t>
            </a:r>
            <a:r>
              <a:rPr lang="en-US" sz="2400" dirty="0" smtClean="0">
                <a:solidFill>
                  <a:srgbClr val="0000FF"/>
                </a:solidFill>
              </a:rPr>
              <a:t> average magical ability</a:t>
            </a:r>
            <a:endParaRPr lang="en-US" sz="2400" dirty="0" smtClean="0"/>
          </a:p>
          <a:p>
            <a:pPr lvl="1" eaLnBrk="1" hangingPunct="1">
              <a:buFont typeface="Arial" charset="0"/>
              <a:buChar char="–"/>
              <a:defRPr/>
            </a:pPr>
            <a:r>
              <a:rPr lang="en-US" sz="2400" dirty="0" smtClean="0"/>
              <a:t>Dumbledore has</a:t>
            </a:r>
            <a:r>
              <a:rPr lang="en-US" sz="2400" dirty="0" smtClean="0">
                <a:solidFill>
                  <a:srgbClr val="0000FF"/>
                </a:solidFill>
              </a:rPr>
              <a:t> strong magical ability</a:t>
            </a:r>
            <a:endParaRPr lang="en-US" sz="2400" dirty="0" smtClean="0"/>
          </a:p>
          <a:p>
            <a:pPr lvl="1" eaLnBrk="1" hangingPunct="1">
              <a:buFont typeface="Arial" charset="0"/>
              <a:buChar char="–"/>
              <a:defRPr/>
            </a:pPr>
            <a:r>
              <a:rPr lang="en-US" sz="2400" dirty="0" smtClean="0"/>
              <a:t>Aunt Petunia has</a:t>
            </a:r>
            <a:r>
              <a:rPr lang="en-US" sz="2400" dirty="0" smtClean="0">
                <a:solidFill>
                  <a:srgbClr val="0000FF"/>
                </a:solidFill>
              </a:rPr>
              <a:t> no magical ability</a:t>
            </a:r>
            <a:endParaRPr lang="en-US" sz="2400" dirty="0" smtClean="0"/>
          </a:p>
          <a:p>
            <a:pPr lvl="1" eaLnBrk="1" hangingPunct="1">
              <a:buFont typeface="Arial" charset="0"/>
              <a:buChar char="–"/>
              <a:defRPr/>
            </a:pPr>
            <a:r>
              <a:rPr lang="en-US" sz="2400" dirty="0" smtClean="0"/>
              <a:t>Mr. Filch has </a:t>
            </a:r>
            <a:r>
              <a:rPr lang="en-US" sz="2400" dirty="0" smtClean="0">
                <a:solidFill>
                  <a:srgbClr val="0000FF"/>
                </a:solidFill>
              </a:rPr>
              <a:t>weak magical ability</a:t>
            </a:r>
          </a:p>
          <a:p>
            <a:pPr lvl="1" eaLnBrk="1" hangingPunct="1">
              <a:buFont typeface="Arial" charset="0"/>
              <a:buNone/>
              <a:defRPr/>
            </a:pPr>
            <a:endParaRPr lang="en-US" sz="1200" dirty="0" smtClean="0">
              <a:solidFill>
                <a:srgbClr val="0000FF"/>
              </a:solidFill>
            </a:endParaRPr>
          </a:p>
          <a:p>
            <a:pPr marL="0" lvl="1" indent="0" eaLnBrk="1" hangingPunct="1">
              <a:spcBef>
                <a:spcPts val="0"/>
              </a:spcBef>
              <a:buFont typeface="Arial" charset="0"/>
              <a:buNone/>
              <a:defRPr/>
            </a:pPr>
            <a:r>
              <a:rPr lang="en-US" sz="2400" dirty="0" smtClean="0">
                <a:solidFill>
                  <a:srgbClr val="0000FF"/>
                </a:solidFill>
              </a:rPr>
              <a:t>The descriptions divide into two different categories of  observable traits—1) expression and 2) strength of magical ability, which may indicate two genes responsible for the ability.</a:t>
            </a:r>
            <a:endParaRPr lang="en-US" sz="2400" dirty="0" smtClean="0"/>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7B4AB6-64AE-4989-9773-8D0D60B33301}" type="slidenum">
              <a:rPr lang="en-US" altLang="en-US" sz="2000" smtClean="0"/>
              <a:pPr>
                <a:spcBef>
                  <a:spcPct val="0"/>
                </a:spcBef>
                <a:buFontTx/>
                <a:buNone/>
              </a:pPr>
              <a:t>20</a:t>
            </a:fld>
            <a:endParaRPr lang="en-US" altLang="en-US" sz="20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sz="4000" smtClean="0"/>
              <a:t>Magical Ability: Possible Phenotypes</a:t>
            </a:r>
          </a:p>
        </p:txBody>
      </p:sp>
      <p:sp>
        <p:nvSpPr>
          <p:cNvPr id="23555" name="Rectangle 3"/>
          <p:cNvSpPr>
            <a:spLocks noGrp="1" noChangeArrowheads="1"/>
          </p:cNvSpPr>
          <p:nvPr>
            <p:ph idx="1"/>
          </p:nvPr>
        </p:nvSpPr>
        <p:spPr>
          <a:xfrm>
            <a:off x="381000" y="1371600"/>
            <a:ext cx="8305800" cy="4953000"/>
          </a:xfrm>
        </p:spPr>
        <p:txBody>
          <a:bodyPr/>
          <a:lstStyle/>
          <a:p>
            <a:pPr indent="0" eaLnBrk="1" hangingPunct="1">
              <a:spcBef>
                <a:spcPct val="0"/>
              </a:spcBef>
              <a:buFont typeface="Arial" charset="0"/>
              <a:buNone/>
              <a:defRPr/>
            </a:pPr>
            <a:r>
              <a:rPr lang="en-US" sz="2800" dirty="0" smtClean="0"/>
              <a:t>How would you describe the following characters’  magical ability?</a:t>
            </a:r>
          </a:p>
          <a:p>
            <a:pPr lvl="1" eaLnBrk="1" hangingPunct="1">
              <a:spcBef>
                <a:spcPts val="300"/>
              </a:spcBef>
              <a:buFont typeface="Arial" charset="0"/>
              <a:buChar char="–"/>
              <a:defRPr/>
            </a:pPr>
            <a:r>
              <a:rPr lang="en-US" sz="2400" dirty="0" smtClean="0"/>
              <a:t>Harry has </a:t>
            </a:r>
            <a:r>
              <a:rPr lang="en-US" sz="2400" dirty="0" smtClean="0">
                <a:solidFill>
                  <a:srgbClr val="0000FF"/>
                </a:solidFill>
              </a:rPr>
              <a:t> strong magical ability</a:t>
            </a:r>
            <a:endParaRPr lang="en-US" sz="2400" dirty="0" smtClean="0"/>
          </a:p>
          <a:p>
            <a:pPr lvl="1" eaLnBrk="1" hangingPunct="1">
              <a:spcBef>
                <a:spcPts val="300"/>
              </a:spcBef>
              <a:buFont typeface="Arial" charset="0"/>
              <a:buChar char="–"/>
              <a:defRPr/>
            </a:pPr>
            <a:r>
              <a:rPr lang="en-US" sz="2400" dirty="0" smtClean="0"/>
              <a:t>Hermione has</a:t>
            </a:r>
            <a:r>
              <a:rPr lang="en-US" sz="2400" dirty="0" smtClean="0">
                <a:solidFill>
                  <a:srgbClr val="0000FF"/>
                </a:solidFill>
              </a:rPr>
              <a:t> strong magical ability</a:t>
            </a:r>
            <a:endParaRPr lang="en-US" sz="2400" dirty="0" smtClean="0"/>
          </a:p>
          <a:p>
            <a:pPr lvl="1" eaLnBrk="1" hangingPunct="1">
              <a:spcBef>
                <a:spcPts val="300"/>
              </a:spcBef>
              <a:buFont typeface="Arial" charset="0"/>
              <a:buChar char="–"/>
              <a:defRPr/>
            </a:pPr>
            <a:r>
              <a:rPr lang="en-US" sz="2400" dirty="0" smtClean="0"/>
              <a:t>Ron has</a:t>
            </a:r>
            <a:r>
              <a:rPr lang="en-US" sz="2400" dirty="0" smtClean="0">
                <a:solidFill>
                  <a:srgbClr val="0000FF"/>
                </a:solidFill>
              </a:rPr>
              <a:t> average magical ability</a:t>
            </a:r>
            <a:endParaRPr lang="en-US" sz="2400" dirty="0" smtClean="0"/>
          </a:p>
          <a:p>
            <a:pPr lvl="1" eaLnBrk="1" hangingPunct="1">
              <a:spcBef>
                <a:spcPts val="300"/>
              </a:spcBef>
              <a:buFont typeface="Arial" charset="0"/>
              <a:buChar char="–"/>
              <a:defRPr/>
            </a:pPr>
            <a:r>
              <a:rPr lang="en-US" sz="2400" dirty="0" smtClean="0"/>
              <a:t>Dumbledore has</a:t>
            </a:r>
            <a:r>
              <a:rPr lang="en-US" sz="2400" dirty="0" smtClean="0">
                <a:solidFill>
                  <a:srgbClr val="0000FF"/>
                </a:solidFill>
              </a:rPr>
              <a:t> strong magical ability</a:t>
            </a:r>
            <a:endParaRPr lang="en-US" sz="2400" dirty="0" smtClean="0"/>
          </a:p>
          <a:p>
            <a:pPr lvl="1" eaLnBrk="1" hangingPunct="1">
              <a:spcBef>
                <a:spcPts val="300"/>
              </a:spcBef>
              <a:buFont typeface="Arial" charset="0"/>
              <a:buChar char="–"/>
              <a:defRPr/>
            </a:pPr>
            <a:r>
              <a:rPr lang="en-US" sz="2400" dirty="0" smtClean="0"/>
              <a:t>Aunt Petunia has</a:t>
            </a:r>
            <a:r>
              <a:rPr lang="en-US" sz="2400" dirty="0" smtClean="0">
                <a:solidFill>
                  <a:srgbClr val="0000FF"/>
                </a:solidFill>
              </a:rPr>
              <a:t> no magical ability</a:t>
            </a:r>
            <a:endParaRPr lang="en-US" sz="2400" dirty="0" smtClean="0"/>
          </a:p>
          <a:p>
            <a:pPr lvl="1" eaLnBrk="1" hangingPunct="1">
              <a:spcBef>
                <a:spcPts val="300"/>
              </a:spcBef>
              <a:buFont typeface="Arial" charset="0"/>
              <a:buChar char="–"/>
              <a:defRPr/>
            </a:pPr>
            <a:r>
              <a:rPr lang="en-US" sz="2400" dirty="0" smtClean="0"/>
              <a:t>Mr. Filch has </a:t>
            </a:r>
            <a:r>
              <a:rPr lang="en-US" sz="2400" dirty="0" smtClean="0">
                <a:solidFill>
                  <a:srgbClr val="0000FF"/>
                </a:solidFill>
              </a:rPr>
              <a:t>weak magical ability</a:t>
            </a:r>
          </a:p>
          <a:p>
            <a:pPr marL="274320" lvl="1" indent="0" eaLnBrk="1" hangingPunct="1">
              <a:buFont typeface="Arial" charset="0"/>
              <a:buNone/>
              <a:defRPr/>
            </a:pPr>
            <a:r>
              <a:rPr lang="en-US" sz="2400" dirty="0" smtClean="0">
                <a:solidFill>
                  <a:srgbClr val="0000FF"/>
                </a:solidFill>
              </a:rPr>
              <a:t>Each category of magical ability description represents a gene responsible for certain observable traits: </a:t>
            </a:r>
          </a:p>
          <a:p>
            <a:pPr lvl="1" eaLnBrk="1" hangingPunct="1">
              <a:buFont typeface="Arial" charset="0"/>
              <a:buNone/>
              <a:defRPr/>
            </a:pPr>
            <a:r>
              <a:rPr lang="en-US" sz="2400" b="1" u="sng" dirty="0" smtClean="0">
                <a:solidFill>
                  <a:srgbClr val="0000FF"/>
                </a:solidFill>
              </a:rPr>
              <a:t>Expression</a:t>
            </a:r>
            <a:r>
              <a:rPr lang="en-US" sz="2400" dirty="0" smtClean="0">
                <a:solidFill>
                  <a:srgbClr val="0000FF"/>
                </a:solidFill>
              </a:rPr>
              <a:t>—has the ability or doesn’t have the ability</a:t>
            </a:r>
          </a:p>
          <a:p>
            <a:pPr lvl="1" eaLnBrk="1" hangingPunct="1">
              <a:buFont typeface="Arial" charset="0"/>
              <a:buNone/>
              <a:defRPr/>
            </a:pPr>
            <a:r>
              <a:rPr lang="en-US" sz="2400" b="1" u="sng" dirty="0" smtClean="0">
                <a:solidFill>
                  <a:srgbClr val="0000FF"/>
                </a:solidFill>
              </a:rPr>
              <a:t>Strength</a:t>
            </a:r>
            <a:r>
              <a:rPr lang="en-US" sz="2400" dirty="0" smtClean="0">
                <a:solidFill>
                  <a:srgbClr val="0000FF"/>
                </a:solidFill>
              </a:rPr>
              <a:t>—has strong, average, or weak magical ability </a:t>
            </a:r>
            <a:endParaRPr lang="en-US" sz="2400" dirty="0" smtClean="0"/>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E0B8F1-2763-4E0E-842F-EC758688C424}" type="slidenum">
              <a:rPr lang="en-US" altLang="en-US" sz="2000" smtClean="0"/>
              <a:pPr>
                <a:spcBef>
                  <a:spcPct val="0"/>
                </a:spcBef>
                <a:buFontTx/>
                <a:buNone/>
              </a:pPr>
              <a:t>21</a:t>
            </a:fld>
            <a:endParaRPr lang="en-US" altLang="en-US" sz="20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sz="4000" smtClean="0"/>
              <a:t>Magical Ability: Possible Genotypes</a:t>
            </a:r>
          </a:p>
        </p:txBody>
      </p:sp>
      <p:sp>
        <p:nvSpPr>
          <p:cNvPr id="36867" name="Rectangle 3"/>
          <p:cNvSpPr>
            <a:spLocks noGrp="1" noChangeArrowheads="1"/>
          </p:cNvSpPr>
          <p:nvPr>
            <p:ph idx="1"/>
          </p:nvPr>
        </p:nvSpPr>
        <p:spPr>
          <a:xfrm>
            <a:off x="457200" y="1371600"/>
            <a:ext cx="8229600" cy="5029200"/>
          </a:xfrm>
        </p:spPr>
        <p:txBody>
          <a:bodyPr/>
          <a:lstStyle/>
          <a:p>
            <a:pPr indent="0" eaLnBrk="1" hangingPunct="1">
              <a:spcBef>
                <a:spcPts val="0"/>
              </a:spcBef>
              <a:buFont typeface="Arial" charset="0"/>
              <a:buNone/>
              <a:defRPr/>
            </a:pPr>
            <a:r>
              <a:rPr lang="en-US" sz="2800" dirty="0" smtClean="0"/>
              <a:t>What are the possible genotypes that may correspond to the 2 genes (expression and strength of magical ability) below?</a:t>
            </a:r>
          </a:p>
          <a:p>
            <a:pPr lvl="1" eaLnBrk="1" hangingPunct="1">
              <a:buFont typeface="Arial" charset="0"/>
              <a:buNone/>
              <a:defRPr/>
            </a:pPr>
            <a:r>
              <a:rPr lang="en-US" sz="2400" u="sng" dirty="0" smtClean="0"/>
              <a:t>Gene 1</a:t>
            </a:r>
            <a:r>
              <a:rPr lang="en-US" sz="2400" dirty="0" smtClean="0"/>
              <a:t>: expression of magical ability</a:t>
            </a:r>
          </a:p>
          <a:p>
            <a:pPr marL="914400" lvl="1" indent="0" eaLnBrk="1" hangingPunct="1">
              <a:spcBef>
                <a:spcPts val="0"/>
              </a:spcBef>
              <a:buFont typeface="Arial" charset="0"/>
              <a:buNone/>
              <a:defRPr/>
            </a:pPr>
            <a:r>
              <a:rPr lang="en-US" sz="2400" dirty="0" smtClean="0"/>
              <a:t>Expressed (witches &amp; wizards)</a:t>
            </a:r>
          </a:p>
          <a:p>
            <a:pPr marL="914400" lvl="1" indent="0" eaLnBrk="1" hangingPunct="1">
              <a:spcBef>
                <a:spcPts val="0"/>
              </a:spcBef>
              <a:buFont typeface="Arial" charset="0"/>
              <a:buNone/>
              <a:defRPr/>
            </a:pPr>
            <a:r>
              <a:rPr lang="en-US" sz="2400" dirty="0" smtClean="0"/>
              <a:t>Not expressed (</a:t>
            </a:r>
            <a:r>
              <a:rPr lang="en-US" sz="2400" dirty="0" err="1" smtClean="0"/>
              <a:t>Muggles</a:t>
            </a:r>
            <a:r>
              <a:rPr lang="en-US" sz="2400" dirty="0" smtClean="0"/>
              <a:t> do not have magical ability)</a:t>
            </a:r>
          </a:p>
          <a:p>
            <a:pPr lvl="1" eaLnBrk="1" hangingPunct="1">
              <a:buFont typeface="Arial" charset="0"/>
              <a:buNone/>
              <a:defRPr/>
            </a:pPr>
            <a:r>
              <a:rPr lang="en-US" sz="2400" u="sng" dirty="0" smtClean="0"/>
              <a:t>Gene 2</a:t>
            </a:r>
            <a:r>
              <a:rPr lang="en-US" sz="2400" dirty="0" smtClean="0"/>
              <a:t>: strength of magical ability</a:t>
            </a:r>
          </a:p>
          <a:p>
            <a:pPr marL="914400" lvl="1" indent="0" eaLnBrk="1" hangingPunct="1">
              <a:spcBef>
                <a:spcPts val="0"/>
              </a:spcBef>
              <a:buFont typeface="Arial" charset="0"/>
              <a:buNone/>
              <a:defRPr/>
            </a:pPr>
            <a:r>
              <a:rPr lang="en-US" sz="2400" dirty="0" smtClean="0"/>
              <a:t>Strong</a:t>
            </a:r>
          </a:p>
          <a:p>
            <a:pPr marL="914400" lvl="1" indent="0" eaLnBrk="1" hangingPunct="1">
              <a:spcBef>
                <a:spcPts val="0"/>
              </a:spcBef>
              <a:buFont typeface="Arial" charset="0"/>
              <a:buNone/>
              <a:defRPr/>
            </a:pPr>
            <a:r>
              <a:rPr lang="en-US" sz="2400" dirty="0" smtClean="0"/>
              <a:t>Average</a:t>
            </a:r>
          </a:p>
          <a:p>
            <a:pPr marL="914400" lvl="1" indent="0" eaLnBrk="1" hangingPunct="1">
              <a:spcBef>
                <a:spcPts val="0"/>
              </a:spcBef>
              <a:buFont typeface="Arial" charset="0"/>
              <a:buNone/>
              <a:defRPr/>
            </a:pPr>
            <a:r>
              <a:rPr lang="en-US" sz="2400" dirty="0" smtClean="0"/>
              <a:t>Weak (i.e., squibs)</a:t>
            </a:r>
          </a:p>
          <a:p>
            <a:pPr marL="0" lvl="1" indent="0" eaLnBrk="1" hangingPunct="1">
              <a:spcBef>
                <a:spcPts val="0"/>
              </a:spcBef>
              <a:buFont typeface="Arial" charset="0"/>
              <a:buNone/>
              <a:defRPr/>
            </a:pPr>
            <a:endParaRPr lang="en-US" sz="1200" dirty="0" smtClean="0"/>
          </a:p>
          <a:p>
            <a:pPr marL="0" lvl="1" indent="0" eaLnBrk="1" hangingPunct="1">
              <a:spcBef>
                <a:spcPts val="0"/>
              </a:spcBef>
              <a:buFont typeface="Arial" charset="0"/>
              <a:buNone/>
              <a:defRPr/>
            </a:pPr>
            <a:r>
              <a:rPr lang="en-US" sz="2000" dirty="0" smtClean="0"/>
              <a:t>Hint: Are the two phenotypes complex traits and not simple </a:t>
            </a:r>
            <a:r>
              <a:rPr lang="en-US" sz="2000" dirty="0" err="1" smtClean="0"/>
              <a:t>Mendelian</a:t>
            </a:r>
            <a:r>
              <a:rPr lang="en-US" sz="2000" dirty="0" smtClean="0"/>
              <a:t> traits?  If so, what type of complex trait are they?</a:t>
            </a:r>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D80BCB-1942-4CA5-BDBD-F74364F0DDCF}" type="slidenum">
              <a:rPr lang="en-US" altLang="en-US" sz="2000" smtClean="0"/>
              <a:pPr>
                <a:spcBef>
                  <a:spcPct val="0"/>
                </a:spcBef>
                <a:buFontTx/>
                <a:buNone/>
              </a:pPr>
              <a:t>22</a:t>
            </a:fld>
            <a:endParaRPr lang="en-US" altLang="en-US" sz="200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4000" smtClean="0"/>
              <a:t>Magical Ability: Possible Genotypes</a:t>
            </a:r>
          </a:p>
        </p:txBody>
      </p:sp>
      <p:sp>
        <p:nvSpPr>
          <p:cNvPr id="36867" name="Rectangle 3"/>
          <p:cNvSpPr>
            <a:spLocks noGrp="1" noChangeArrowheads="1"/>
          </p:cNvSpPr>
          <p:nvPr>
            <p:ph idx="1"/>
          </p:nvPr>
        </p:nvSpPr>
        <p:spPr>
          <a:xfrm>
            <a:off x="457200" y="1447800"/>
            <a:ext cx="8229600" cy="4678363"/>
          </a:xfrm>
        </p:spPr>
        <p:txBody>
          <a:bodyPr/>
          <a:lstStyle/>
          <a:p>
            <a:pPr indent="0" eaLnBrk="1" hangingPunct="1">
              <a:spcBef>
                <a:spcPts val="0"/>
              </a:spcBef>
              <a:buFont typeface="Arial" charset="0"/>
              <a:buNone/>
              <a:defRPr/>
            </a:pPr>
            <a:r>
              <a:rPr lang="en-US" sz="2800" dirty="0" smtClean="0"/>
              <a:t>What are possible genotypes for the phenotypes of expressed and not expressed magical ability? </a:t>
            </a:r>
            <a:r>
              <a:rPr lang="en-US" sz="2400" dirty="0" smtClean="0"/>
              <a:t> </a:t>
            </a:r>
          </a:p>
          <a:p>
            <a:pPr lvl="1" eaLnBrk="1" hangingPunct="1">
              <a:buFont typeface="Arial" charset="0"/>
              <a:buNone/>
              <a:defRPr/>
            </a:pPr>
            <a:endParaRPr lang="en-US" sz="1200" dirty="0" smtClean="0">
              <a:solidFill>
                <a:srgbClr val="0000FF"/>
              </a:solidFill>
            </a:endParaRPr>
          </a:p>
          <a:p>
            <a:pPr marL="301752" lvl="1" indent="-274320" eaLnBrk="1" hangingPunct="1">
              <a:buFont typeface="Arial" charset="0"/>
              <a:buChar char="–"/>
              <a:defRPr/>
            </a:pPr>
            <a:r>
              <a:rPr lang="en-US" sz="2400" dirty="0" smtClean="0">
                <a:solidFill>
                  <a:srgbClr val="0000FF"/>
                </a:solidFill>
              </a:rPr>
              <a:t>Two </a:t>
            </a:r>
            <a:r>
              <a:rPr lang="en-US" sz="2400" dirty="0" err="1" smtClean="0">
                <a:solidFill>
                  <a:srgbClr val="0000FF"/>
                </a:solidFill>
              </a:rPr>
              <a:t>Muggle</a:t>
            </a:r>
            <a:r>
              <a:rPr lang="en-US" sz="2400" dirty="0" smtClean="0">
                <a:solidFill>
                  <a:srgbClr val="0000FF"/>
                </a:solidFill>
              </a:rPr>
              <a:t> parents can have a child with magical ability, like Hermione</a:t>
            </a:r>
            <a:r>
              <a:rPr lang="en-US" sz="2400" dirty="0" smtClean="0">
                <a:solidFill>
                  <a:srgbClr val="0000FF"/>
                </a:solidFill>
                <a:sym typeface="Wingdings" pitchFamily="2" charset="2"/>
              </a:rPr>
              <a:t> </a:t>
            </a:r>
            <a:r>
              <a:rPr lang="en-US" sz="2400" dirty="0" err="1" smtClean="0">
                <a:solidFill>
                  <a:srgbClr val="0000FF"/>
                </a:solidFill>
              </a:rPr>
              <a:t>Muggles</a:t>
            </a:r>
            <a:r>
              <a:rPr lang="en-US" sz="2400" dirty="0" smtClean="0">
                <a:solidFill>
                  <a:srgbClr val="0000FF"/>
                </a:solidFill>
              </a:rPr>
              <a:t> must have a gene for magic that is not expressed or </a:t>
            </a:r>
            <a:r>
              <a:rPr lang="en-US" sz="2400" u="sng" dirty="0" smtClean="0">
                <a:solidFill>
                  <a:srgbClr val="0000FF"/>
                </a:solidFill>
              </a:rPr>
              <a:t>silenced by another regulatory gene</a:t>
            </a:r>
            <a:r>
              <a:rPr lang="en-US" sz="2400" dirty="0" smtClean="0">
                <a:solidFill>
                  <a:srgbClr val="0000FF"/>
                </a:solidFill>
              </a:rPr>
              <a:t>.</a:t>
            </a:r>
          </a:p>
          <a:p>
            <a:pPr marL="301752" lvl="1" indent="-274320" eaLnBrk="1" hangingPunct="1">
              <a:buFont typeface="Arial" charset="0"/>
              <a:buChar char="–"/>
              <a:defRPr/>
            </a:pPr>
            <a:r>
              <a:rPr lang="en-US" sz="2400" dirty="0" smtClean="0">
                <a:solidFill>
                  <a:srgbClr val="0000FF"/>
                </a:solidFill>
              </a:rPr>
              <a:t>The possible alleles for the silencing gene are: </a:t>
            </a:r>
            <a:r>
              <a:rPr lang="en-US" sz="2400" b="1" dirty="0" smtClean="0">
                <a:solidFill>
                  <a:srgbClr val="0000FF"/>
                </a:solidFill>
              </a:rPr>
              <a:t>S (dominant) </a:t>
            </a:r>
            <a:r>
              <a:rPr lang="en-US" sz="2400" dirty="0" smtClean="0">
                <a:solidFill>
                  <a:srgbClr val="0000FF"/>
                </a:solidFill>
              </a:rPr>
              <a:t>or</a:t>
            </a:r>
            <a:r>
              <a:rPr lang="en-US" sz="2400" b="1" dirty="0" smtClean="0">
                <a:solidFill>
                  <a:srgbClr val="0000FF"/>
                </a:solidFill>
              </a:rPr>
              <a:t> s (recessive)</a:t>
            </a:r>
            <a:r>
              <a:rPr lang="en-US" sz="2400" dirty="0" smtClean="0">
                <a:solidFill>
                  <a:srgbClr val="0000FF"/>
                </a:solidFill>
              </a:rPr>
              <a:t>. The  genotypes of the allele pair for expressed or not expressed phenotypes are:</a:t>
            </a:r>
            <a:endParaRPr lang="en-US" sz="2400" dirty="0" smtClean="0"/>
          </a:p>
          <a:p>
            <a:pPr marL="914400" lvl="1" indent="0" eaLnBrk="1" hangingPunct="1">
              <a:spcBef>
                <a:spcPts val="0"/>
              </a:spcBef>
              <a:buFont typeface="Arial" charset="0"/>
              <a:buNone/>
              <a:defRPr/>
            </a:pPr>
            <a:r>
              <a:rPr lang="en-US" sz="2400" dirty="0" smtClean="0"/>
              <a:t>Expressed (witches &amp; wizards) </a:t>
            </a:r>
            <a:r>
              <a:rPr lang="en-US" sz="2400" b="1" dirty="0" smtClean="0">
                <a:solidFill>
                  <a:srgbClr val="0000FF"/>
                </a:solidFill>
              </a:rPr>
              <a:t>—</a:t>
            </a:r>
            <a:r>
              <a:rPr lang="en-US" sz="2400" b="1" dirty="0" err="1" smtClean="0">
                <a:solidFill>
                  <a:srgbClr val="0000FF"/>
                </a:solidFill>
              </a:rPr>
              <a:t>ss</a:t>
            </a:r>
            <a:endParaRPr lang="en-US" sz="2400" dirty="0" smtClean="0"/>
          </a:p>
          <a:p>
            <a:pPr marL="914400" lvl="1" indent="0" eaLnBrk="1" hangingPunct="1">
              <a:spcBef>
                <a:spcPts val="0"/>
              </a:spcBef>
              <a:buFont typeface="Arial" charset="0"/>
              <a:buNone/>
              <a:defRPr/>
            </a:pPr>
            <a:r>
              <a:rPr lang="en-US" sz="2400" dirty="0" smtClean="0"/>
              <a:t>Not expressed (</a:t>
            </a:r>
            <a:r>
              <a:rPr lang="en-US" sz="2400" dirty="0" err="1" smtClean="0"/>
              <a:t>Muggles</a:t>
            </a:r>
            <a:r>
              <a:rPr lang="en-US" sz="2400" dirty="0" smtClean="0"/>
              <a:t>)</a:t>
            </a:r>
            <a:r>
              <a:rPr lang="en-US" sz="2400" b="1" dirty="0" smtClean="0">
                <a:solidFill>
                  <a:srgbClr val="0000FF"/>
                </a:solidFill>
              </a:rPr>
              <a:t> —SS, Ss</a:t>
            </a:r>
            <a:endParaRPr lang="en-US" sz="2400" dirty="0" smtClean="0"/>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880385-42A7-429A-B63A-1084292357D2}" type="slidenum">
              <a:rPr lang="en-US" altLang="en-US" sz="2000" smtClean="0"/>
              <a:pPr>
                <a:spcBef>
                  <a:spcPct val="0"/>
                </a:spcBef>
                <a:buFontTx/>
                <a:buNone/>
              </a:pPr>
              <a:t>23</a:t>
            </a:fld>
            <a:endParaRPr lang="en-US" altLang="en-US" sz="200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z="4000" smtClean="0"/>
              <a:t>Magical Ability: Possible Genotypes</a:t>
            </a:r>
          </a:p>
        </p:txBody>
      </p:sp>
      <p:sp>
        <p:nvSpPr>
          <p:cNvPr id="36867" name="Rectangle 3"/>
          <p:cNvSpPr>
            <a:spLocks noGrp="1" noChangeArrowheads="1"/>
          </p:cNvSpPr>
          <p:nvPr>
            <p:ph idx="1"/>
          </p:nvPr>
        </p:nvSpPr>
        <p:spPr>
          <a:xfrm>
            <a:off x="457200" y="1447800"/>
            <a:ext cx="8229600" cy="4678363"/>
          </a:xfrm>
        </p:spPr>
        <p:txBody>
          <a:bodyPr/>
          <a:lstStyle/>
          <a:p>
            <a:pPr indent="0" eaLnBrk="1" hangingPunct="1">
              <a:spcBef>
                <a:spcPts val="0"/>
              </a:spcBef>
              <a:buFont typeface="Arial" charset="0"/>
              <a:buNone/>
              <a:defRPr/>
            </a:pPr>
            <a:r>
              <a:rPr lang="en-US" sz="2800" dirty="0" smtClean="0"/>
              <a:t>What are possible genotypes for the phenotypes of  the strength of magical ability? </a:t>
            </a:r>
            <a:endParaRPr lang="en-US" sz="2400" dirty="0" smtClean="0">
              <a:solidFill>
                <a:srgbClr val="0000FF"/>
              </a:solidFill>
            </a:endParaRPr>
          </a:p>
          <a:p>
            <a:pPr indent="0" eaLnBrk="1" hangingPunct="1">
              <a:spcBef>
                <a:spcPts val="0"/>
              </a:spcBef>
              <a:buFont typeface="Arial" charset="0"/>
              <a:buNone/>
              <a:defRPr/>
            </a:pPr>
            <a:endParaRPr lang="en-US" sz="1200" dirty="0" smtClean="0">
              <a:solidFill>
                <a:srgbClr val="0000FF"/>
              </a:solidFill>
            </a:endParaRPr>
          </a:p>
          <a:p>
            <a:pPr marL="301752" lvl="1" indent="-274320" eaLnBrk="1" hangingPunct="1">
              <a:buFont typeface="Arial" charset="0"/>
              <a:buChar char="–"/>
              <a:defRPr/>
            </a:pPr>
            <a:r>
              <a:rPr lang="en-US" sz="2400" dirty="0" smtClean="0">
                <a:solidFill>
                  <a:srgbClr val="0000FF"/>
                </a:solidFill>
              </a:rPr>
              <a:t>There are three phenotypes described for the strength of magical ability: strong, average, or weak.</a:t>
            </a:r>
          </a:p>
          <a:p>
            <a:pPr marL="301752" lvl="1" indent="-274320" eaLnBrk="1" hangingPunct="1">
              <a:buFont typeface="Arial" charset="0"/>
              <a:buChar char="–"/>
              <a:defRPr/>
            </a:pPr>
            <a:r>
              <a:rPr lang="en-US" sz="2400" dirty="0" smtClean="0">
                <a:solidFill>
                  <a:srgbClr val="0000FF"/>
                </a:solidFill>
              </a:rPr>
              <a:t>Given “strong + weak=average”, the magical strength gene with </a:t>
            </a:r>
            <a:r>
              <a:rPr lang="en-US" sz="2400" b="1" dirty="0" smtClean="0">
                <a:solidFill>
                  <a:srgbClr val="00B050"/>
                </a:solidFill>
              </a:rPr>
              <a:t>M (strong ability) </a:t>
            </a:r>
            <a:r>
              <a:rPr lang="en-US" sz="2400" dirty="0" smtClean="0">
                <a:solidFill>
                  <a:srgbClr val="0000FF"/>
                </a:solidFill>
              </a:rPr>
              <a:t>and </a:t>
            </a:r>
            <a:r>
              <a:rPr lang="en-US" sz="2400" b="1" dirty="0" smtClean="0">
                <a:solidFill>
                  <a:srgbClr val="00B050"/>
                </a:solidFill>
              </a:rPr>
              <a:t>M’ (weak ability) </a:t>
            </a:r>
            <a:r>
              <a:rPr lang="en-US" sz="2400" dirty="0" smtClean="0">
                <a:solidFill>
                  <a:srgbClr val="0000FF"/>
                </a:solidFill>
              </a:rPr>
              <a:t>alleles affected by </a:t>
            </a:r>
            <a:r>
              <a:rPr lang="en-US" sz="2400" u="sng" dirty="0" smtClean="0">
                <a:solidFill>
                  <a:srgbClr val="0000FF"/>
                </a:solidFill>
              </a:rPr>
              <a:t>incomplete dominance</a:t>
            </a:r>
            <a:r>
              <a:rPr lang="en-US" sz="2400" dirty="0" smtClean="0">
                <a:solidFill>
                  <a:srgbClr val="0000FF"/>
                </a:solidFill>
              </a:rPr>
              <a:t> can produce the genotypes corresponding to the three different phenotypes:  </a:t>
            </a:r>
            <a:endParaRPr lang="en-US" sz="2400" dirty="0" smtClean="0"/>
          </a:p>
          <a:p>
            <a:pPr marL="914400" lvl="1" indent="0" eaLnBrk="1" hangingPunct="1">
              <a:spcBef>
                <a:spcPts val="0"/>
              </a:spcBef>
              <a:buFont typeface="Arial" charset="0"/>
              <a:buNone/>
              <a:defRPr/>
            </a:pPr>
            <a:r>
              <a:rPr lang="en-US" sz="2400" dirty="0" smtClean="0"/>
              <a:t>Strong ability </a:t>
            </a:r>
            <a:r>
              <a:rPr lang="en-US" sz="2400" b="1" dirty="0" smtClean="0">
                <a:solidFill>
                  <a:srgbClr val="00B050"/>
                </a:solidFill>
              </a:rPr>
              <a:t>—MM</a:t>
            </a:r>
            <a:endParaRPr lang="en-US" sz="2400" dirty="0" smtClean="0"/>
          </a:p>
          <a:p>
            <a:pPr marL="914400" lvl="1" indent="0" eaLnBrk="1" hangingPunct="1">
              <a:spcBef>
                <a:spcPts val="0"/>
              </a:spcBef>
              <a:buFont typeface="Arial" charset="0"/>
              <a:buNone/>
              <a:defRPr/>
            </a:pPr>
            <a:r>
              <a:rPr lang="en-US" sz="2400" dirty="0" smtClean="0"/>
              <a:t>Average ability</a:t>
            </a:r>
            <a:r>
              <a:rPr lang="en-US" sz="2400" b="1" dirty="0" smtClean="0">
                <a:solidFill>
                  <a:srgbClr val="00B050"/>
                </a:solidFill>
              </a:rPr>
              <a:t>—MM’ </a:t>
            </a:r>
            <a:r>
              <a:rPr lang="en-US" sz="2400" dirty="0" smtClean="0">
                <a:solidFill>
                  <a:srgbClr val="0000FF"/>
                </a:solidFill>
              </a:rPr>
              <a:t>(incomplete dominance)</a:t>
            </a:r>
            <a:endParaRPr lang="en-US" sz="2400" dirty="0" smtClean="0"/>
          </a:p>
          <a:p>
            <a:pPr marL="914400" lvl="1" indent="0" eaLnBrk="1" hangingPunct="1">
              <a:spcBef>
                <a:spcPts val="0"/>
              </a:spcBef>
              <a:buFont typeface="Arial" charset="0"/>
              <a:buNone/>
              <a:defRPr/>
            </a:pPr>
            <a:r>
              <a:rPr lang="en-US" sz="2400" dirty="0" smtClean="0"/>
              <a:t>Weak ability (i.e., squibs)</a:t>
            </a:r>
            <a:r>
              <a:rPr lang="en-US" sz="2400" b="1" dirty="0" smtClean="0">
                <a:solidFill>
                  <a:srgbClr val="00B050"/>
                </a:solidFill>
              </a:rPr>
              <a:t> —M’M’ </a:t>
            </a:r>
            <a:endParaRPr lang="en-US" sz="2400" dirty="0" smtClean="0"/>
          </a:p>
          <a:p>
            <a:pPr marL="914400" lvl="1" indent="0" eaLnBrk="1" hangingPunct="1">
              <a:spcBef>
                <a:spcPts val="0"/>
              </a:spcBef>
              <a:buFont typeface="Arial" charset="0"/>
              <a:buNone/>
              <a:defRPr/>
            </a:pPr>
            <a:endParaRPr lang="en-US" sz="2400" dirty="0" smtClean="0"/>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54A4A44-8783-4521-8B70-24CFA3DD44E9}" type="slidenum">
              <a:rPr lang="en-US" altLang="en-US" sz="2000" smtClean="0"/>
              <a:pPr>
                <a:spcBef>
                  <a:spcPct val="0"/>
                </a:spcBef>
                <a:buFontTx/>
                <a:buNone/>
              </a:pPr>
              <a:t>24</a:t>
            </a:fld>
            <a:endParaRPr lang="en-US" altLang="en-US" sz="20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z="4000" smtClean="0"/>
              <a:t>Magical Ability: Possible Genotypes</a:t>
            </a:r>
          </a:p>
        </p:txBody>
      </p:sp>
      <p:sp>
        <p:nvSpPr>
          <p:cNvPr id="54275" name="Rectangle 3"/>
          <p:cNvSpPr>
            <a:spLocks noGrp="1" noChangeArrowheads="1"/>
          </p:cNvSpPr>
          <p:nvPr>
            <p:ph idx="1"/>
          </p:nvPr>
        </p:nvSpPr>
        <p:spPr>
          <a:xfrm>
            <a:off x="457200" y="1447800"/>
            <a:ext cx="8229600" cy="4678363"/>
          </a:xfrm>
        </p:spPr>
        <p:txBody>
          <a:bodyPr/>
          <a:lstStyle/>
          <a:p>
            <a:pPr indent="0" algn="ctr" eaLnBrk="1" hangingPunct="1">
              <a:spcBef>
                <a:spcPct val="0"/>
              </a:spcBef>
              <a:buFont typeface="Arial" panose="020B0604020202020204" pitchFamily="34" charset="0"/>
              <a:buNone/>
            </a:pPr>
            <a:r>
              <a:rPr lang="en-US" altLang="en-US" sz="2800" smtClean="0"/>
              <a:t>Summary of phenotypes and genotypes</a:t>
            </a:r>
          </a:p>
          <a:p>
            <a:pPr indent="0" algn="ctr" eaLnBrk="1" hangingPunct="1">
              <a:spcBef>
                <a:spcPct val="0"/>
              </a:spcBef>
              <a:buFont typeface="Arial" panose="020B0604020202020204" pitchFamily="34" charset="0"/>
              <a:buNone/>
            </a:pPr>
            <a:r>
              <a:rPr lang="en-US" altLang="en-US" sz="2800" smtClean="0"/>
              <a:t>for magical ability</a:t>
            </a:r>
          </a:p>
          <a:p>
            <a:pPr indent="0" algn="ctr" eaLnBrk="1" hangingPunct="1">
              <a:spcBef>
                <a:spcPct val="0"/>
              </a:spcBef>
              <a:buFont typeface="Arial" panose="020B0604020202020204" pitchFamily="34" charset="0"/>
              <a:buNone/>
            </a:pPr>
            <a:endParaRPr lang="en-US" altLang="en-US" sz="1200" smtClean="0"/>
          </a:p>
          <a:p>
            <a:pPr indent="0" eaLnBrk="1" hangingPunct="1">
              <a:spcBef>
                <a:spcPct val="0"/>
              </a:spcBef>
              <a:buFont typeface="Arial" panose="020B0604020202020204" pitchFamily="34" charset="0"/>
              <a:buNone/>
            </a:pPr>
            <a:r>
              <a:rPr lang="en-US" altLang="en-US" sz="2800" smtClean="0"/>
              <a:t>There are two genes related to magical ability. Possible genotypes of the two genes (two pairs of alleles) are: </a:t>
            </a:r>
          </a:p>
          <a:p>
            <a:pPr indent="0" eaLnBrk="1" hangingPunct="1">
              <a:spcBef>
                <a:spcPct val="0"/>
              </a:spcBef>
              <a:buFont typeface="Arial" panose="020B0604020202020204" pitchFamily="34" charset="0"/>
              <a:buNone/>
            </a:pPr>
            <a:endParaRPr lang="en-US" altLang="en-US" sz="1200" smtClean="0"/>
          </a:p>
          <a:p>
            <a:pPr marL="914400" lvl="1" indent="0" eaLnBrk="1" hangingPunct="1">
              <a:spcBef>
                <a:spcPct val="0"/>
              </a:spcBef>
              <a:buFont typeface="Arial" panose="020B0604020202020204" pitchFamily="34" charset="0"/>
              <a:buNone/>
            </a:pPr>
            <a:r>
              <a:rPr lang="en-US" altLang="en-US" sz="2400" smtClean="0"/>
              <a:t>Expressed (witches &amp; wizards) </a:t>
            </a:r>
            <a:r>
              <a:rPr lang="en-US" altLang="en-US" sz="2400" b="1" smtClean="0">
                <a:solidFill>
                  <a:srgbClr val="0000FF"/>
                </a:solidFill>
              </a:rPr>
              <a:t>—ss</a:t>
            </a:r>
            <a:endParaRPr lang="en-US" altLang="en-US" sz="2400" smtClean="0"/>
          </a:p>
          <a:p>
            <a:pPr marL="914400" lvl="1" indent="0" eaLnBrk="1" hangingPunct="1">
              <a:spcBef>
                <a:spcPct val="0"/>
              </a:spcBef>
              <a:buFont typeface="Arial" panose="020B0604020202020204" pitchFamily="34" charset="0"/>
              <a:buNone/>
            </a:pPr>
            <a:r>
              <a:rPr lang="en-US" altLang="en-US" sz="2400" smtClean="0"/>
              <a:t>Not expressed (muggles)</a:t>
            </a:r>
            <a:r>
              <a:rPr lang="en-US" altLang="en-US" sz="2400" b="1" smtClean="0">
                <a:solidFill>
                  <a:srgbClr val="0000FF"/>
                </a:solidFill>
              </a:rPr>
              <a:t> —Ss, SS</a:t>
            </a:r>
            <a:r>
              <a:rPr lang="en-US" altLang="en-US" sz="2400" smtClean="0">
                <a:solidFill>
                  <a:srgbClr val="0000FF"/>
                </a:solidFill>
              </a:rPr>
              <a:t> (silencing gene)</a:t>
            </a:r>
            <a:endParaRPr lang="en-US" altLang="en-US" sz="2400" smtClean="0"/>
          </a:p>
          <a:p>
            <a:pPr marL="914400" lvl="1" indent="0" eaLnBrk="1" hangingPunct="1">
              <a:spcBef>
                <a:spcPct val="0"/>
              </a:spcBef>
              <a:buFont typeface="Arial" panose="020B0604020202020204" pitchFamily="34" charset="0"/>
              <a:buNone/>
            </a:pPr>
            <a:endParaRPr lang="en-US" altLang="en-US" sz="1200" smtClean="0"/>
          </a:p>
          <a:p>
            <a:pPr marL="914400" lvl="1" indent="0" eaLnBrk="1" hangingPunct="1">
              <a:spcBef>
                <a:spcPct val="0"/>
              </a:spcBef>
              <a:buFont typeface="Arial" panose="020B0604020202020204" pitchFamily="34" charset="0"/>
              <a:buNone/>
            </a:pPr>
            <a:r>
              <a:rPr lang="en-US" altLang="en-US" sz="2400" smtClean="0"/>
              <a:t>Strong </a:t>
            </a:r>
            <a:r>
              <a:rPr lang="en-US" altLang="en-US" sz="2400" b="1" smtClean="0">
                <a:solidFill>
                  <a:srgbClr val="00B050"/>
                </a:solidFill>
              </a:rPr>
              <a:t>—MM</a:t>
            </a:r>
            <a:endParaRPr lang="en-US" altLang="en-US" sz="2400" smtClean="0"/>
          </a:p>
          <a:p>
            <a:pPr marL="914400" lvl="1" indent="0" eaLnBrk="1" hangingPunct="1">
              <a:spcBef>
                <a:spcPct val="0"/>
              </a:spcBef>
              <a:buFont typeface="Arial" panose="020B0604020202020204" pitchFamily="34" charset="0"/>
              <a:buNone/>
            </a:pPr>
            <a:r>
              <a:rPr lang="en-US" altLang="en-US" sz="2400" smtClean="0"/>
              <a:t>Good/normal</a:t>
            </a:r>
            <a:r>
              <a:rPr lang="en-US" altLang="en-US" sz="2400" b="1" smtClean="0">
                <a:solidFill>
                  <a:srgbClr val="00B050"/>
                </a:solidFill>
              </a:rPr>
              <a:t>—MM’ </a:t>
            </a:r>
            <a:r>
              <a:rPr lang="en-US" altLang="en-US" sz="2400" smtClean="0">
                <a:solidFill>
                  <a:srgbClr val="0000FF"/>
                </a:solidFill>
              </a:rPr>
              <a:t>(incomplete dominance)</a:t>
            </a:r>
            <a:endParaRPr lang="en-US" altLang="en-US" sz="2400" smtClean="0"/>
          </a:p>
          <a:p>
            <a:pPr marL="914400" lvl="1" indent="0" eaLnBrk="1" hangingPunct="1">
              <a:spcBef>
                <a:spcPct val="0"/>
              </a:spcBef>
              <a:buFont typeface="Arial" panose="020B0604020202020204" pitchFamily="34" charset="0"/>
              <a:buNone/>
            </a:pPr>
            <a:r>
              <a:rPr lang="en-US" altLang="en-US" sz="2400" smtClean="0"/>
              <a:t>Weak (i.e., squibs)</a:t>
            </a:r>
            <a:r>
              <a:rPr lang="en-US" altLang="en-US" sz="2400" b="1" smtClean="0">
                <a:solidFill>
                  <a:srgbClr val="00B050"/>
                </a:solidFill>
              </a:rPr>
              <a:t> —M’M’ </a:t>
            </a:r>
            <a:endParaRPr lang="en-US" altLang="en-US" sz="2400" smtClean="0"/>
          </a:p>
          <a:p>
            <a:pPr marL="914400" lvl="1" indent="0" eaLnBrk="1" hangingPunct="1">
              <a:spcBef>
                <a:spcPct val="0"/>
              </a:spcBef>
              <a:buFont typeface="Arial" panose="020B0604020202020204" pitchFamily="34" charset="0"/>
              <a:buNone/>
            </a:pPr>
            <a:endParaRPr lang="en-US" altLang="en-US" sz="2400" smtClean="0"/>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78C820-83A3-4041-9140-1F0233DC6F77}" type="slidenum">
              <a:rPr lang="en-US" altLang="en-US" sz="2000" smtClean="0"/>
              <a:pPr>
                <a:spcBef>
                  <a:spcPct val="0"/>
                </a:spcBef>
                <a:buFontTx/>
                <a:buNone/>
              </a:pPr>
              <a:t>25</a:t>
            </a:fld>
            <a:endParaRPr lang="en-US" altLang="en-US" sz="200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z="4000" smtClean="0"/>
              <a:t>Magical Genes: Summary of 2 Genes</a:t>
            </a:r>
          </a:p>
        </p:txBody>
      </p:sp>
      <p:sp>
        <p:nvSpPr>
          <p:cNvPr id="56323" name="Rectangle 3"/>
          <p:cNvSpPr>
            <a:spLocks noGrp="1" noChangeArrowheads="1"/>
          </p:cNvSpPr>
          <p:nvPr>
            <p:ph idx="1"/>
          </p:nvPr>
        </p:nvSpPr>
        <p:spPr/>
        <p:txBody>
          <a:bodyPr/>
          <a:lstStyle/>
          <a:p>
            <a:pPr eaLnBrk="1" hangingPunct="1">
              <a:lnSpc>
                <a:spcPct val="80000"/>
              </a:lnSpc>
            </a:pPr>
            <a:r>
              <a:rPr lang="en-US" altLang="en-US" sz="2800" smtClean="0"/>
              <a:t>Must be </a:t>
            </a:r>
            <a:r>
              <a:rPr lang="en-US" altLang="en-US" sz="2800" b="1" smtClean="0">
                <a:solidFill>
                  <a:srgbClr val="0000FF"/>
                </a:solidFill>
              </a:rPr>
              <a:t>ss </a:t>
            </a:r>
            <a:r>
              <a:rPr lang="en-US" altLang="en-US" sz="2800" smtClean="0"/>
              <a:t>to have magical ability:</a:t>
            </a:r>
          </a:p>
          <a:p>
            <a:pPr lvl="1" eaLnBrk="1" hangingPunct="1">
              <a:lnSpc>
                <a:spcPct val="80000"/>
              </a:lnSpc>
            </a:pPr>
            <a:r>
              <a:rPr lang="en-US" altLang="en-US" sz="2400" b="1" smtClean="0">
                <a:solidFill>
                  <a:srgbClr val="00B050"/>
                </a:solidFill>
              </a:rPr>
              <a:t>MM</a:t>
            </a:r>
            <a:r>
              <a:rPr lang="en-US" altLang="en-US" sz="2400" b="1" smtClean="0">
                <a:solidFill>
                  <a:srgbClr val="0000FF"/>
                </a:solidFill>
              </a:rPr>
              <a:t>ss</a:t>
            </a:r>
            <a:r>
              <a:rPr lang="en-US" altLang="en-US" sz="2400" smtClean="0"/>
              <a:t> = very powerful wizard</a:t>
            </a:r>
          </a:p>
          <a:p>
            <a:pPr lvl="1" eaLnBrk="1" hangingPunct="1">
              <a:lnSpc>
                <a:spcPct val="80000"/>
              </a:lnSpc>
            </a:pPr>
            <a:r>
              <a:rPr lang="en-US" altLang="en-US" sz="2400" b="1" smtClean="0">
                <a:solidFill>
                  <a:srgbClr val="00B050"/>
                </a:solidFill>
              </a:rPr>
              <a:t>MM’</a:t>
            </a:r>
            <a:r>
              <a:rPr lang="en-US" altLang="en-US" sz="2400" b="1" smtClean="0">
                <a:solidFill>
                  <a:srgbClr val="0000FF"/>
                </a:solidFill>
              </a:rPr>
              <a:t>ss</a:t>
            </a:r>
            <a:r>
              <a:rPr lang="en-US" altLang="en-US" sz="2400" smtClean="0"/>
              <a:t> = average wizard</a:t>
            </a:r>
          </a:p>
          <a:p>
            <a:pPr lvl="1" eaLnBrk="1" hangingPunct="1">
              <a:lnSpc>
                <a:spcPct val="80000"/>
              </a:lnSpc>
            </a:pPr>
            <a:r>
              <a:rPr lang="en-US" altLang="en-US" sz="2400" b="1" smtClean="0">
                <a:solidFill>
                  <a:srgbClr val="00B050"/>
                </a:solidFill>
              </a:rPr>
              <a:t>M’M’</a:t>
            </a:r>
            <a:r>
              <a:rPr lang="en-US" altLang="en-US" sz="2400" b="1" smtClean="0">
                <a:solidFill>
                  <a:srgbClr val="0000FF"/>
                </a:solidFill>
              </a:rPr>
              <a:t>ss</a:t>
            </a:r>
            <a:r>
              <a:rPr lang="en-US" altLang="en-US" sz="2400" smtClean="0"/>
              <a:t> = very weak wizard (or squib)</a:t>
            </a:r>
          </a:p>
          <a:p>
            <a:pPr eaLnBrk="1" hangingPunct="1">
              <a:lnSpc>
                <a:spcPct val="80000"/>
              </a:lnSpc>
            </a:pPr>
            <a:endParaRPr lang="en-US" altLang="en-US" sz="2800" smtClean="0"/>
          </a:p>
          <a:p>
            <a:pPr eaLnBrk="1" hangingPunct="1">
              <a:lnSpc>
                <a:spcPct val="80000"/>
              </a:lnSpc>
            </a:pPr>
            <a:r>
              <a:rPr lang="en-US" altLang="en-US" sz="2800" smtClean="0"/>
              <a:t>If you have at least one </a:t>
            </a:r>
            <a:r>
              <a:rPr lang="en-US" altLang="en-US" sz="2800" b="1" smtClean="0">
                <a:solidFill>
                  <a:srgbClr val="0000FF"/>
                </a:solidFill>
              </a:rPr>
              <a:t>S</a:t>
            </a:r>
            <a:r>
              <a:rPr lang="en-US" altLang="en-US" sz="2800" smtClean="0"/>
              <a:t> you are a Muggle:</a:t>
            </a:r>
          </a:p>
          <a:p>
            <a:pPr lvl="1" eaLnBrk="1" hangingPunct="1">
              <a:lnSpc>
                <a:spcPct val="80000"/>
              </a:lnSpc>
            </a:pPr>
            <a:r>
              <a:rPr lang="en-US" altLang="en-US" sz="2400" b="1" smtClean="0">
                <a:solidFill>
                  <a:srgbClr val="00B050"/>
                </a:solidFill>
              </a:rPr>
              <a:t>MM</a:t>
            </a:r>
            <a:r>
              <a:rPr lang="en-US" altLang="en-US" sz="2400" b="1" smtClean="0">
                <a:solidFill>
                  <a:srgbClr val="0000FF"/>
                </a:solidFill>
              </a:rPr>
              <a:t>Ss</a:t>
            </a:r>
            <a:r>
              <a:rPr lang="en-US" altLang="en-US" sz="2400" smtClean="0"/>
              <a:t>, </a:t>
            </a:r>
            <a:r>
              <a:rPr lang="en-US" altLang="en-US" sz="2400" b="1" smtClean="0">
                <a:solidFill>
                  <a:srgbClr val="00B050"/>
                </a:solidFill>
              </a:rPr>
              <a:t>MM’</a:t>
            </a:r>
            <a:r>
              <a:rPr lang="en-US" altLang="en-US" sz="2400" b="1" smtClean="0">
                <a:solidFill>
                  <a:srgbClr val="0000FF"/>
                </a:solidFill>
              </a:rPr>
              <a:t>Ss</a:t>
            </a:r>
            <a:r>
              <a:rPr lang="en-US" altLang="en-US" sz="2400" smtClean="0"/>
              <a:t>, </a:t>
            </a:r>
            <a:r>
              <a:rPr lang="en-US" altLang="en-US" sz="2400" b="1" smtClean="0">
                <a:solidFill>
                  <a:srgbClr val="00B050"/>
                </a:solidFill>
              </a:rPr>
              <a:t>M’M’</a:t>
            </a:r>
            <a:r>
              <a:rPr lang="en-US" altLang="en-US" sz="2400" b="1" smtClean="0">
                <a:solidFill>
                  <a:srgbClr val="0000FF"/>
                </a:solidFill>
              </a:rPr>
              <a:t>Ss</a:t>
            </a:r>
            <a:r>
              <a:rPr lang="en-US" altLang="en-US" sz="2400" smtClean="0"/>
              <a:t> = a Muggle who could have children with magical ability with a spouse with at least one </a:t>
            </a:r>
            <a:r>
              <a:rPr lang="en-US" altLang="en-US" sz="2400" b="1" smtClean="0">
                <a:solidFill>
                  <a:srgbClr val="0000FF"/>
                </a:solidFill>
              </a:rPr>
              <a:t>s</a:t>
            </a:r>
            <a:endParaRPr lang="en-US" altLang="en-US" sz="2400" smtClean="0"/>
          </a:p>
          <a:p>
            <a:pPr lvl="1" eaLnBrk="1" hangingPunct="1">
              <a:lnSpc>
                <a:spcPct val="80000"/>
              </a:lnSpc>
            </a:pPr>
            <a:r>
              <a:rPr lang="en-US" altLang="en-US" sz="2400" b="1" smtClean="0">
                <a:solidFill>
                  <a:srgbClr val="00B050"/>
                </a:solidFill>
              </a:rPr>
              <a:t>MM</a:t>
            </a:r>
            <a:r>
              <a:rPr lang="en-US" altLang="en-US" sz="2400" b="1" smtClean="0">
                <a:solidFill>
                  <a:srgbClr val="0000FF"/>
                </a:solidFill>
              </a:rPr>
              <a:t>SS</a:t>
            </a:r>
            <a:r>
              <a:rPr lang="en-US" altLang="en-US" sz="2400" smtClean="0"/>
              <a:t>, </a:t>
            </a:r>
            <a:r>
              <a:rPr lang="en-US" altLang="en-US" sz="2400" b="1" smtClean="0">
                <a:solidFill>
                  <a:srgbClr val="00B050"/>
                </a:solidFill>
              </a:rPr>
              <a:t>MM’</a:t>
            </a:r>
            <a:r>
              <a:rPr lang="en-US" altLang="en-US" sz="2400" b="1" smtClean="0">
                <a:solidFill>
                  <a:srgbClr val="0000FF"/>
                </a:solidFill>
              </a:rPr>
              <a:t>SS</a:t>
            </a:r>
            <a:r>
              <a:rPr lang="en-US" altLang="en-US" sz="2400" smtClean="0"/>
              <a:t>, </a:t>
            </a:r>
            <a:r>
              <a:rPr lang="en-US" altLang="en-US" sz="2400" b="1" smtClean="0">
                <a:solidFill>
                  <a:srgbClr val="00B050"/>
                </a:solidFill>
              </a:rPr>
              <a:t>M’M’</a:t>
            </a:r>
            <a:r>
              <a:rPr lang="en-US" altLang="en-US" sz="2400" b="1" smtClean="0">
                <a:solidFill>
                  <a:srgbClr val="0000FF"/>
                </a:solidFill>
              </a:rPr>
              <a:t>SS</a:t>
            </a:r>
            <a:r>
              <a:rPr lang="en-US" altLang="en-US" sz="2400" smtClean="0"/>
              <a:t> = a Muggle who would never have children with magical ability</a:t>
            </a: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7F789E7-9C27-4EFF-B6B7-275C6D484F45}" type="slidenum">
              <a:rPr lang="en-US" altLang="en-US" sz="2000" smtClean="0"/>
              <a:pPr>
                <a:spcBef>
                  <a:spcPct val="0"/>
                </a:spcBef>
                <a:buFontTx/>
                <a:buNone/>
              </a:pPr>
              <a:t>26</a:t>
            </a:fld>
            <a:endParaRPr lang="en-US" altLang="en-US" sz="2000"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z="4000" smtClean="0"/>
              <a:t>Magical Ability: Characters’ Genotypes</a:t>
            </a:r>
          </a:p>
        </p:txBody>
      </p:sp>
      <p:sp>
        <p:nvSpPr>
          <p:cNvPr id="58371" name="Rectangle 3"/>
          <p:cNvSpPr>
            <a:spLocks noGrp="1" noChangeArrowheads="1"/>
          </p:cNvSpPr>
          <p:nvPr>
            <p:ph idx="1"/>
          </p:nvPr>
        </p:nvSpPr>
        <p:spPr>
          <a:xfrm>
            <a:off x="457200" y="1447800"/>
            <a:ext cx="8229600" cy="4678363"/>
          </a:xfrm>
        </p:spPr>
        <p:txBody>
          <a:bodyPr/>
          <a:lstStyle/>
          <a:p>
            <a:pPr indent="0" eaLnBrk="1" hangingPunct="1">
              <a:spcBef>
                <a:spcPct val="0"/>
              </a:spcBef>
              <a:buFont typeface="Arial" panose="020B0604020202020204" pitchFamily="34" charset="0"/>
              <a:buNone/>
            </a:pPr>
            <a:r>
              <a:rPr lang="en-US" altLang="en-US" sz="2800" smtClean="0"/>
              <a:t>Using the genotype summary, what are possible genotypes of each character? </a:t>
            </a:r>
          </a:p>
          <a:p>
            <a:pPr lvl="1" eaLnBrk="1" hangingPunct="1"/>
            <a:r>
              <a:rPr lang="en-US" altLang="en-US" sz="2400" smtClean="0"/>
              <a:t>Harry:</a:t>
            </a:r>
            <a:r>
              <a:rPr lang="en-US" altLang="en-US" sz="2400" smtClean="0">
                <a:solidFill>
                  <a:srgbClr val="0000FF"/>
                </a:solidFill>
              </a:rPr>
              <a:t> </a:t>
            </a:r>
            <a:r>
              <a:rPr lang="en-US" altLang="en-US" sz="2400" smtClean="0"/>
              <a:t>strong magical ability</a:t>
            </a:r>
            <a:r>
              <a:rPr lang="en-US" altLang="en-US" sz="2400" smtClean="0">
                <a:solidFill>
                  <a:srgbClr val="0000FF"/>
                </a:solidFill>
              </a:rPr>
              <a:t> </a:t>
            </a:r>
            <a:r>
              <a:rPr lang="en-US" altLang="en-US" sz="2400" b="1" smtClean="0">
                <a:solidFill>
                  <a:srgbClr val="0000FF"/>
                </a:solidFill>
              </a:rPr>
              <a:t>(</a:t>
            </a:r>
            <a:r>
              <a:rPr lang="en-US" altLang="en-US" sz="2400" b="1" smtClean="0">
                <a:solidFill>
                  <a:srgbClr val="00B050"/>
                </a:solidFill>
              </a:rPr>
              <a:t>MM</a:t>
            </a:r>
            <a:r>
              <a:rPr lang="en-US" altLang="en-US" sz="2400" b="1" smtClean="0">
                <a:solidFill>
                  <a:srgbClr val="0000FF"/>
                </a:solidFill>
              </a:rPr>
              <a:t>ss)</a:t>
            </a:r>
            <a:endParaRPr lang="en-US" altLang="en-US" sz="2400" b="1" smtClean="0"/>
          </a:p>
          <a:p>
            <a:pPr lvl="1" eaLnBrk="1" hangingPunct="1"/>
            <a:r>
              <a:rPr lang="en-US" altLang="en-US" sz="2400" smtClean="0"/>
              <a:t>Hermione: average magical ability </a:t>
            </a:r>
            <a:r>
              <a:rPr lang="en-US" altLang="en-US" sz="2400" b="1" smtClean="0">
                <a:solidFill>
                  <a:srgbClr val="0000FF"/>
                </a:solidFill>
              </a:rPr>
              <a:t>(</a:t>
            </a:r>
            <a:r>
              <a:rPr lang="en-US" altLang="en-US" sz="2400" b="1" smtClean="0">
                <a:solidFill>
                  <a:srgbClr val="00B050"/>
                </a:solidFill>
              </a:rPr>
              <a:t>MM</a:t>
            </a:r>
            <a:r>
              <a:rPr lang="en-US" altLang="en-US" sz="2400" b="1" smtClean="0">
                <a:solidFill>
                  <a:srgbClr val="0000FF"/>
                </a:solidFill>
              </a:rPr>
              <a:t>ss)</a:t>
            </a:r>
            <a:endParaRPr lang="en-US" altLang="en-US" sz="2400" b="1" smtClean="0"/>
          </a:p>
          <a:p>
            <a:pPr lvl="1" eaLnBrk="1" hangingPunct="1"/>
            <a:r>
              <a:rPr lang="en-US" altLang="en-US" sz="2400" smtClean="0"/>
              <a:t>Ron: average magical ability </a:t>
            </a:r>
            <a:r>
              <a:rPr lang="en-US" altLang="en-US" sz="2400" b="1" smtClean="0">
                <a:solidFill>
                  <a:srgbClr val="0000FF"/>
                </a:solidFill>
              </a:rPr>
              <a:t>(</a:t>
            </a:r>
            <a:r>
              <a:rPr lang="en-US" altLang="en-US" sz="2400" b="1" smtClean="0">
                <a:solidFill>
                  <a:srgbClr val="00B050"/>
                </a:solidFill>
              </a:rPr>
              <a:t>MM’</a:t>
            </a:r>
            <a:r>
              <a:rPr lang="en-US" altLang="en-US" sz="2400" b="1" smtClean="0">
                <a:solidFill>
                  <a:srgbClr val="0000FF"/>
                </a:solidFill>
              </a:rPr>
              <a:t>ss)</a:t>
            </a:r>
            <a:endParaRPr lang="en-US" altLang="en-US" sz="2400" b="1" smtClean="0"/>
          </a:p>
          <a:p>
            <a:pPr lvl="1" eaLnBrk="1" hangingPunct="1"/>
            <a:r>
              <a:rPr lang="en-US" altLang="en-US" sz="2400" smtClean="0"/>
              <a:t>Dumbledore: strong magical ability </a:t>
            </a:r>
            <a:r>
              <a:rPr lang="en-US" altLang="en-US" sz="2400" b="1" smtClean="0">
                <a:solidFill>
                  <a:srgbClr val="0000FF"/>
                </a:solidFill>
              </a:rPr>
              <a:t>(</a:t>
            </a:r>
            <a:r>
              <a:rPr lang="en-US" altLang="en-US" sz="2400" b="1" smtClean="0">
                <a:solidFill>
                  <a:srgbClr val="00B050"/>
                </a:solidFill>
              </a:rPr>
              <a:t>MM</a:t>
            </a:r>
            <a:r>
              <a:rPr lang="en-US" altLang="en-US" sz="2400" b="1" smtClean="0">
                <a:solidFill>
                  <a:srgbClr val="0000FF"/>
                </a:solidFill>
              </a:rPr>
              <a:t>ss)</a:t>
            </a:r>
            <a:endParaRPr lang="en-US" altLang="en-US" sz="2400" b="1" smtClean="0"/>
          </a:p>
          <a:p>
            <a:pPr lvl="1" eaLnBrk="1" hangingPunct="1"/>
            <a:r>
              <a:rPr lang="en-US" altLang="en-US" sz="2400" smtClean="0"/>
              <a:t>Aunt Petunia: no magical ability </a:t>
            </a:r>
            <a:r>
              <a:rPr lang="en-US" altLang="en-US" sz="2400" b="1" smtClean="0">
                <a:solidFill>
                  <a:srgbClr val="0000FF"/>
                </a:solidFill>
              </a:rPr>
              <a:t>(</a:t>
            </a:r>
            <a:r>
              <a:rPr lang="en-US" altLang="en-US" sz="2400" b="1" smtClean="0">
                <a:solidFill>
                  <a:srgbClr val="00B050"/>
                </a:solidFill>
              </a:rPr>
              <a:t>MM</a:t>
            </a:r>
            <a:r>
              <a:rPr lang="en-US" altLang="en-US" sz="2400" b="1" smtClean="0">
                <a:solidFill>
                  <a:srgbClr val="0000FF"/>
                </a:solidFill>
              </a:rPr>
              <a:t>Ss, </a:t>
            </a:r>
            <a:r>
              <a:rPr lang="en-US" altLang="en-US" sz="2400" b="1" smtClean="0">
                <a:solidFill>
                  <a:srgbClr val="00B050"/>
                </a:solidFill>
              </a:rPr>
              <a:t>MM’</a:t>
            </a:r>
            <a:r>
              <a:rPr lang="en-US" altLang="en-US" sz="2400" b="1" smtClean="0">
                <a:solidFill>
                  <a:srgbClr val="0000FF"/>
                </a:solidFill>
              </a:rPr>
              <a:t>Ss, </a:t>
            </a:r>
            <a:r>
              <a:rPr lang="en-US" altLang="en-US" sz="2400" b="1" smtClean="0">
                <a:solidFill>
                  <a:srgbClr val="00B050"/>
                </a:solidFill>
              </a:rPr>
              <a:t>M’M’</a:t>
            </a:r>
            <a:r>
              <a:rPr lang="en-US" altLang="en-US" sz="2400" b="1" smtClean="0">
                <a:solidFill>
                  <a:srgbClr val="0000FF"/>
                </a:solidFill>
              </a:rPr>
              <a:t>Ss, </a:t>
            </a:r>
            <a:r>
              <a:rPr lang="en-US" altLang="en-US" sz="2400" b="1" smtClean="0">
                <a:solidFill>
                  <a:srgbClr val="00B050"/>
                </a:solidFill>
              </a:rPr>
              <a:t>MM</a:t>
            </a:r>
            <a:r>
              <a:rPr lang="en-US" altLang="en-US" sz="2400" b="1" smtClean="0">
                <a:solidFill>
                  <a:srgbClr val="0000FF"/>
                </a:solidFill>
              </a:rPr>
              <a:t>SS, </a:t>
            </a:r>
            <a:r>
              <a:rPr lang="en-US" altLang="en-US" sz="2400" b="1" smtClean="0">
                <a:solidFill>
                  <a:srgbClr val="00B050"/>
                </a:solidFill>
              </a:rPr>
              <a:t>MM’</a:t>
            </a:r>
            <a:r>
              <a:rPr lang="en-US" altLang="en-US" sz="2400" b="1" smtClean="0">
                <a:solidFill>
                  <a:srgbClr val="0000FF"/>
                </a:solidFill>
              </a:rPr>
              <a:t>SS, </a:t>
            </a:r>
            <a:r>
              <a:rPr lang="en-US" altLang="en-US" sz="2400" b="1" smtClean="0">
                <a:solidFill>
                  <a:srgbClr val="00B050"/>
                </a:solidFill>
              </a:rPr>
              <a:t>M’M’</a:t>
            </a:r>
            <a:r>
              <a:rPr lang="en-US" altLang="en-US" sz="2400" b="1" smtClean="0">
                <a:solidFill>
                  <a:srgbClr val="0000FF"/>
                </a:solidFill>
              </a:rPr>
              <a:t>SS)</a:t>
            </a:r>
            <a:endParaRPr lang="en-US" altLang="en-US" sz="2400" b="1" smtClean="0"/>
          </a:p>
          <a:p>
            <a:pPr lvl="1" eaLnBrk="1" hangingPunct="1"/>
            <a:r>
              <a:rPr lang="en-US" altLang="en-US" sz="2400" smtClean="0"/>
              <a:t>Mr. Filch: weak magical ability </a:t>
            </a:r>
            <a:r>
              <a:rPr lang="en-US" altLang="en-US" sz="2400" b="1" smtClean="0">
                <a:solidFill>
                  <a:srgbClr val="0000FF"/>
                </a:solidFill>
              </a:rPr>
              <a:t>(</a:t>
            </a:r>
            <a:r>
              <a:rPr lang="en-US" altLang="en-US" sz="2400" b="1" smtClean="0">
                <a:solidFill>
                  <a:srgbClr val="00B050"/>
                </a:solidFill>
              </a:rPr>
              <a:t>M’M’</a:t>
            </a:r>
            <a:r>
              <a:rPr lang="en-US" altLang="en-US" sz="2400" b="1" smtClean="0">
                <a:solidFill>
                  <a:srgbClr val="0000FF"/>
                </a:solidFill>
              </a:rPr>
              <a:t>ss)</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4042E7-D6DF-4B3B-8B12-CD789B9B539B}" type="slidenum">
              <a:rPr lang="en-US" altLang="en-US" sz="2000" smtClean="0"/>
              <a:pPr>
                <a:spcBef>
                  <a:spcPct val="0"/>
                </a:spcBef>
                <a:buFontTx/>
                <a:buNone/>
              </a:pPr>
              <a:t>27</a:t>
            </a:fld>
            <a:endParaRPr lang="en-US" altLang="en-US" sz="20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Magic Runs in Families</a:t>
            </a:r>
          </a:p>
        </p:txBody>
      </p:sp>
      <p:sp>
        <p:nvSpPr>
          <p:cNvPr id="60419" name="Rectangle 3"/>
          <p:cNvSpPr>
            <a:spLocks noGrp="1" noChangeArrowheads="1"/>
          </p:cNvSpPr>
          <p:nvPr>
            <p:ph idx="1"/>
          </p:nvPr>
        </p:nvSpPr>
        <p:spPr/>
        <p:txBody>
          <a:bodyPr/>
          <a:lstStyle/>
          <a:p>
            <a:pPr indent="0" eaLnBrk="1" hangingPunct="1">
              <a:spcBef>
                <a:spcPct val="0"/>
              </a:spcBef>
              <a:buFont typeface="Arial" panose="020B0604020202020204" pitchFamily="34" charset="0"/>
              <a:buNone/>
            </a:pPr>
            <a:r>
              <a:rPr lang="en-US" altLang="en-US" sz="2800" smtClean="0"/>
              <a:t>Answer the following questions and provide reasoning for your answers:</a:t>
            </a:r>
          </a:p>
          <a:p>
            <a:pPr lvl="1" eaLnBrk="1" hangingPunct="1"/>
            <a:r>
              <a:rPr lang="en-US" altLang="en-US" sz="2400" smtClean="0"/>
              <a:t>Hermione’s possible genotype is </a:t>
            </a:r>
            <a:r>
              <a:rPr lang="en-US" altLang="en-US" sz="2400" b="1" smtClean="0">
                <a:solidFill>
                  <a:srgbClr val="00B050"/>
                </a:solidFill>
              </a:rPr>
              <a:t>MM</a:t>
            </a:r>
            <a:r>
              <a:rPr lang="en-US" altLang="en-US" sz="2400" b="1" smtClean="0">
                <a:solidFill>
                  <a:srgbClr val="0000FF"/>
                </a:solidFill>
              </a:rPr>
              <a:t>ss</a:t>
            </a:r>
            <a:r>
              <a:rPr lang="en-US" altLang="en-US" sz="2400" smtClean="0"/>
              <a:t>, indicating her strong magical ability. What are possible genotypes of Hermione’s parents who are Muggles without the ability?</a:t>
            </a:r>
          </a:p>
          <a:p>
            <a:pPr lvl="1" eaLnBrk="1" hangingPunct="1"/>
            <a:r>
              <a:rPr lang="en-US" altLang="en-US" sz="2400" smtClean="0"/>
              <a:t>Harry Potter married Ginny Weasley.  Will all of their children have magical ability?</a:t>
            </a:r>
          </a:p>
          <a:p>
            <a:pPr lvl="1" eaLnBrk="1" hangingPunct="1"/>
            <a:r>
              <a:rPr lang="en-US" altLang="en-US" sz="2400" smtClean="0"/>
              <a:t>Could Dudley Dursley potentially have children with magical ability?</a:t>
            </a: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85CDF08-95A9-45D9-844E-4B5C74031BD7}" type="slidenum">
              <a:rPr lang="en-US" altLang="en-US" sz="2000" smtClean="0"/>
              <a:pPr>
                <a:spcBef>
                  <a:spcPct val="0"/>
                </a:spcBef>
                <a:buFontTx/>
                <a:buNone/>
              </a:pPr>
              <a:t>28</a:t>
            </a:fld>
            <a:endParaRPr lang="en-US" altLang="en-US" sz="200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Hermione’s Parents</a:t>
            </a:r>
          </a:p>
        </p:txBody>
      </p:sp>
      <p:sp>
        <p:nvSpPr>
          <p:cNvPr id="31747" name="Rectangle 3"/>
          <p:cNvSpPr>
            <a:spLocks noGrp="1" noChangeArrowheads="1"/>
          </p:cNvSpPr>
          <p:nvPr>
            <p:ph idx="1"/>
          </p:nvPr>
        </p:nvSpPr>
        <p:spPr>
          <a:xfrm>
            <a:off x="457200" y="1371600"/>
            <a:ext cx="8229600" cy="4754563"/>
          </a:xfrm>
        </p:spPr>
        <p:txBody>
          <a:bodyPr/>
          <a:lstStyle/>
          <a:p>
            <a:pPr marL="0" indent="0" eaLnBrk="1" hangingPunct="1">
              <a:buFont typeface="Arial" charset="0"/>
              <a:buNone/>
              <a:defRPr/>
            </a:pPr>
            <a:r>
              <a:rPr lang="en-US" sz="2800" b="1" dirty="0" smtClean="0"/>
              <a:t>Question: </a:t>
            </a:r>
            <a:r>
              <a:rPr lang="en-US" sz="2800" dirty="0" smtClean="0"/>
              <a:t>What are possible genotypes of Hermione’s parents who are </a:t>
            </a:r>
            <a:r>
              <a:rPr lang="en-US" sz="2800" dirty="0" err="1" smtClean="0"/>
              <a:t>Muggles</a:t>
            </a:r>
            <a:r>
              <a:rPr lang="en-US" sz="2800" dirty="0" smtClean="0"/>
              <a:t> (no magical ability)?</a:t>
            </a:r>
          </a:p>
          <a:p>
            <a:pPr eaLnBrk="1" hangingPunct="1">
              <a:buFont typeface="Arial" charset="0"/>
              <a:buChar char="•"/>
              <a:defRPr/>
            </a:pPr>
            <a:r>
              <a:rPr lang="en-US" sz="2800" dirty="0" smtClean="0"/>
              <a:t>Hermione’s genotype is </a:t>
            </a:r>
            <a:r>
              <a:rPr lang="en-US" sz="2800" b="1" dirty="0" err="1" smtClean="0">
                <a:solidFill>
                  <a:srgbClr val="00B050"/>
                </a:solidFill>
              </a:rPr>
              <a:t>MM</a:t>
            </a:r>
            <a:r>
              <a:rPr lang="en-US" sz="2800" b="1" dirty="0" err="1" smtClean="0">
                <a:solidFill>
                  <a:srgbClr val="0000FF"/>
                </a:solidFill>
              </a:rPr>
              <a:t>ss</a:t>
            </a:r>
            <a:r>
              <a:rPr lang="en-US" sz="2800" dirty="0" smtClean="0"/>
              <a:t>.</a:t>
            </a:r>
          </a:p>
          <a:p>
            <a:pPr lvl="1" eaLnBrk="1" hangingPunct="1">
              <a:buFont typeface="Arial" charset="0"/>
              <a:buChar char="–"/>
              <a:defRPr/>
            </a:pPr>
            <a:r>
              <a:rPr lang="en-US" sz="2400" dirty="0" smtClean="0"/>
              <a:t>For Hermione’s inherited </a:t>
            </a:r>
            <a:r>
              <a:rPr lang="en-US" sz="2400" b="1" dirty="0" err="1" smtClean="0">
                <a:solidFill>
                  <a:srgbClr val="0000FF"/>
                </a:solidFill>
              </a:rPr>
              <a:t>ss</a:t>
            </a:r>
            <a:r>
              <a:rPr lang="en-US" sz="2400" dirty="0" smtClean="0"/>
              <a:t>, both of her </a:t>
            </a:r>
            <a:r>
              <a:rPr lang="en-US" sz="2400" dirty="0" err="1" smtClean="0"/>
              <a:t>Muggle</a:t>
            </a:r>
            <a:r>
              <a:rPr lang="en-US" sz="2400" dirty="0" smtClean="0"/>
              <a:t> parents must have </a:t>
            </a:r>
            <a:r>
              <a:rPr lang="en-US" sz="2400" b="1" dirty="0" smtClean="0">
                <a:solidFill>
                  <a:srgbClr val="0000FF"/>
                </a:solidFill>
              </a:rPr>
              <a:t>Ss</a:t>
            </a:r>
            <a:r>
              <a:rPr lang="en-US" sz="2400" dirty="0" smtClean="0"/>
              <a:t>. </a:t>
            </a:r>
          </a:p>
          <a:p>
            <a:pPr lvl="1" eaLnBrk="1" hangingPunct="1">
              <a:buFont typeface="Arial" charset="0"/>
              <a:buChar char="–"/>
              <a:defRPr/>
            </a:pPr>
            <a:r>
              <a:rPr lang="en-US" sz="2400" dirty="0" smtClean="0"/>
              <a:t>For Hermione’s inherited </a:t>
            </a:r>
            <a:r>
              <a:rPr lang="en-US" sz="2400" b="1" dirty="0" smtClean="0">
                <a:solidFill>
                  <a:srgbClr val="00B050"/>
                </a:solidFill>
              </a:rPr>
              <a:t>MM</a:t>
            </a:r>
            <a:r>
              <a:rPr lang="en-US" sz="2400" dirty="0" smtClean="0"/>
              <a:t>, both parents may have </a:t>
            </a:r>
            <a:r>
              <a:rPr lang="en-US" sz="2400" b="1" dirty="0" smtClean="0">
                <a:solidFill>
                  <a:srgbClr val="00B050"/>
                </a:solidFill>
              </a:rPr>
              <a:t>MM</a:t>
            </a:r>
            <a:r>
              <a:rPr lang="en-US" sz="2400" dirty="0" smtClean="0">
                <a:solidFill>
                  <a:srgbClr val="00B050"/>
                </a:solidFill>
              </a:rPr>
              <a:t> </a:t>
            </a:r>
            <a:r>
              <a:rPr lang="en-US" sz="2400" dirty="0" smtClean="0"/>
              <a:t>or</a:t>
            </a:r>
            <a:r>
              <a:rPr lang="en-US" sz="2400" b="1" dirty="0" smtClean="0">
                <a:solidFill>
                  <a:srgbClr val="00B050"/>
                </a:solidFill>
              </a:rPr>
              <a:t> MM’</a:t>
            </a:r>
            <a:r>
              <a:rPr lang="en-US" sz="2400" dirty="0" smtClean="0"/>
              <a:t>, but neither parents can have </a:t>
            </a:r>
            <a:r>
              <a:rPr lang="en-US" sz="2400" b="1" dirty="0" smtClean="0">
                <a:solidFill>
                  <a:srgbClr val="00B050"/>
                </a:solidFill>
              </a:rPr>
              <a:t>M’M’ </a:t>
            </a:r>
            <a:r>
              <a:rPr lang="en-US" sz="2400" dirty="0" smtClean="0"/>
              <a:t>allele pair.</a:t>
            </a:r>
          </a:p>
          <a:p>
            <a:pPr eaLnBrk="1" hangingPunct="1">
              <a:buFont typeface="Arial" charset="0"/>
              <a:buNone/>
              <a:defRPr/>
            </a:pPr>
            <a:endParaRPr lang="en-US" sz="1200" dirty="0" smtClean="0"/>
          </a:p>
          <a:p>
            <a:pPr eaLnBrk="1" hangingPunct="1">
              <a:buFont typeface="Arial" charset="0"/>
              <a:buChar char="•"/>
              <a:defRPr/>
            </a:pPr>
            <a:r>
              <a:rPr lang="en-US" sz="2800" dirty="0" smtClean="0"/>
              <a:t>Hermione’s parents’ possible genotypes are:</a:t>
            </a:r>
          </a:p>
          <a:p>
            <a:pPr lvl="1" eaLnBrk="1" hangingPunct="1">
              <a:buFont typeface="Arial" charset="0"/>
              <a:buChar char="–"/>
              <a:defRPr/>
            </a:pPr>
            <a:r>
              <a:rPr lang="en-US" sz="2400" b="1" dirty="0" smtClean="0">
                <a:solidFill>
                  <a:srgbClr val="00B050"/>
                </a:solidFill>
              </a:rPr>
              <a:t>MM</a:t>
            </a:r>
            <a:r>
              <a:rPr lang="en-US" sz="2400" b="1" dirty="0" smtClean="0">
                <a:solidFill>
                  <a:srgbClr val="0000FF"/>
                </a:solidFill>
              </a:rPr>
              <a:t>Ss</a:t>
            </a:r>
            <a:r>
              <a:rPr lang="en-US" sz="2400" dirty="0" smtClean="0"/>
              <a:t>, or</a:t>
            </a:r>
            <a:r>
              <a:rPr lang="en-US" sz="2400" b="1" dirty="0" smtClean="0">
                <a:solidFill>
                  <a:srgbClr val="00B050"/>
                </a:solidFill>
              </a:rPr>
              <a:t> MM’</a:t>
            </a:r>
            <a:r>
              <a:rPr lang="en-US" sz="2400" b="1" dirty="0" smtClean="0">
                <a:solidFill>
                  <a:srgbClr val="0000FF"/>
                </a:solidFill>
              </a:rPr>
              <a:t>Ss</a:t>
            </a:r>
            <a:endParaRPr lang="en-US" sz="2400" dirty="0" smtClean="0"/>
          </a:p>
          <a:p>
            <a:pPr eaLnBrk="1" hangingPunct="1">
              <a:buFont typeface="Arial" charset="0"/>
              <a:buChar char="•"/>
              <a:defRPr/>
            </a:pPr>
            <a:endParaRPr lang="en-US" dirty="0" smtClean="0"/>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114944B-03C0-4A48-AB64-A724B58FB498}" type="slidenum">
              <a:rPr lang="en-US" altLang="en-US" sz="2000" smtClean="0"/>
              <a:pPr>
                <a:spcBef>
                  <a:spcPct val="0"/>
                </a:spcBef>
                <a:buFontTx/>
                <a:buNone/>
              </a:pPr>
              <a:t>29</a:t>
            </a:fld>
            <a:endParaRPr lang="en-US" altLang="en-US" sz="20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z="4000" smtClean="0"/>
              <a:t>Incomplete Dominance</a:t>
            </a:r>
          </a:p>
        </p:txBody>
      </p:sp>
      <p:sp>
        <p:nvSpPr>
          <p:cNvPr id="146435" name="Rectangle 3"/>
          <p:cNvSpPr>
            <a:spLocks noGrp="1" noChangeArrowheads="1"/>
          </p:cNvSpPr>
          <p:nvPr>
            <p:ph idx="1"/>
          </p:nvPr>
        </p:nvSpPr>
        <p:spPr>
          <a:xfrm>
            <a:off x="457200" y="1600200"/>
            <a:ext cx="8229600" cy="4800600"/>
          </a:xfrm>
        </p:spPr>
        <p:txBody>
          <a:bodyPr/>
          <a:lstStyle/>
          <a:p>
            <a:pPr eaLnBrk="1" hangingPunct="1">
              <a:lnSpc>
                <a:spcPct val="90000"/>
              </a:lnSpc>
            </a:pPr>
            <a:r>
              <a:rPr lang="en-US" altLang="en-US" sz="2800" smtClean="0"/>
              <a:t>Incomplete dominance results in a phenotype that is a </a:t>
            </a:r>
            <a:r>
              <a:rPr lang="en-US" altLang="en-US" sz="2800" u="sng" smtClean="0"/>
              <a:t>blend</a:t>
            </a:r>
            <a:r>
              <a:rPr lang="en-US" altLang="en-US" sz="2800" smtClean="0"/>
              <a:t> of a heterozygous allele pair. </a:t>
            </a:r>
            <a:br>
              <a:rPr lang="en-US" altLang="en-US" sz="2800" smtClean="0"/>
            </a:br>
            <a:r>
              <a:rPr lang="en-US" altLang="en-US" sz="2800" smtClean="0"/>
              <a:t>Ex., </a:t>
            </a:r>
            <a:r>
              <a:rPr lang="en-US" altLang="en-US" sz="2800" b="1" smtClean="0">
                <a:solidFill>
                  <a:srgbClr val="C00000"/>
                </a:solidFill>
              </a:rPr>
              <a:t>Red flower </a:t>
            </a:r>
            <a:r>
              <a:rPr lang="en-US" altLang="en-US" sz="2800" smtClean="0"/>
              <a:t>+ </a:t>
            </a:r>
            <a:r>
              <a:rPr lang="en-US" altLang="en-US" sz="2800" b="1" smtClean="0">
                <a:solidFill>
                  <a:srgbClr val="3366FF"/>
                </a:solidFill>
              </a:rPr>
              <a:t>Blue flower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7030A0"/>
                </a:solidFill>
              </a:rPr>
              <a:t>Purple flower</a:t>
            </a:r>
          </a:p>
          <a:p>
            <a:pPr eaLnBrk="1" hangingPunct="1">
              <a:lnSpc>
                <a:spcPct val="90000"/>
              </a:lnSpc>
              <a:buFont typeface="Arial" panose="020B0604020202020204" pitchFamily="34" charset="0"/>
              <a:buNone/>
            </a:pPr>
            <a:endParaRPr lang="en-US" altLang="en-US" sz="1200" b="1" smtClean="0">
              <a:solidFill>
                <a:srgbClr val="7030A0"/>
              </a:solidFill>
            </a:endParaRPr>
          </a:p>
          <a:p>
            <a:pPr eaLnBrk="1" hangingPunct="1"/>
            <a:r>
              <a:rPr lang="en-US" altLang="en-US" sz="2800" smtClean="0"/>
              <a:t>If the dragons in </a:t>
            </a:r>
            <a:r>
              <a:rPr lang="en-US" altLang="en-US" sz="2800" i="1" smtClean="0"/>
              <a:t>Harry Potter</a:t>
            </a:r>
            <a:r>
              <a:rPr lang="en-US" altLang="en-US" sz="2800" smtClean="0"/>
              <a:t> have fire-power alleles F (strong fire) and F’ (no fire) that follow incomplete dominance, what are the phenotypes for the following dragon-fire genotypes? </a:t>
            </a:r>
          </a:p>
          <a:p>
            <a:pPr lvl="1" eaLnBrk="1" hangingPunct="1"/>
            <a:r>
              <a:rPr lang="en-US" altLang="en-US" b="1" smtClean="0"/>
              <a:t>FF</a:t>
            </a:r>
          </a:p>
          <a:p>
            <a:pPr lvl="1" eaLnBrk="1" hangingPunct="1"/>
            <a:r>
              <a:rPr lang="en-US" altLang="en-US" b="1" smtClean="0"/>
              <a:t>FF’</a:t>
            </a:r>
          </a:p>
          <a:p>
            <a:pPr lvl="1" eaLnBrk="1" hangingPunct="1"/>
            <a:r>
              <a:rPr lang="en-US" altLang="en-US" b="1" smtClean="0"/>
              <a:t>F’F’</a:t>
            </a: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9BF7E0-E2DE-4FCC-9601-694DF6E467C8}" type="slidenum">
              <a:rPr lang="en-US" altLang="en-US" sz="2000" smtClean="0"/>
              <a:pPr>
                <a:spcBef>
                  <a:spcPct val="0"/>
                </a:spcBef>
                <a:buFontTx/>
                <a:buNone/>
              </a:pPr>
              <a:t>3</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fade">
                                      <p:cBhvr>
                                        <p:cTn id="12" dur="2000"/>
                                        <p:tgtEl>
                                          <p:spTgt spid="14643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6435">
                                            <p:txEl>
                                              <p:pRg st="3" end="3"/>
                                            </p:txEl>
                                          </p:spTgt>
                                        </p:tgtEl>
                                        <p:attrNameLst>
                                          <p:attrName>style.visibility</p:attrName>
                                        </p:attrNameLst>
                                      </p:cBhvr>
                                      <p:to>
                                        <p:strVal val="visible"/>
                                      </p:to>
                                    </p:set>
                                    <p:animEffect transition="in" filter="fade">
                                      <p:cBhvr>
                                        <p:cTn id="15" dur="2000"/>
                                        <p:tgtEl>
                                          <p:spTgt spid="14643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6435">
                                            <p:txEl>
                                              <p:pRg st="4" end="4"/>
                                            </p:txEl>
                                          </p:spTgt>
                                        </p:tgtEl>
                                        <p:attrNameLst>
                                          <p:attrName>style.visibility</p:attrName>
                                        </p:attrNameLst>
                                      </p:cBhvr>
                                      <p:to>
                                        <p:strVal val="visible"/>
                                      </p:to>
                                    </p:set>
                                    <p:animEffect transition="in" filter="fade">
                                      <p:cBhvr>
                                        <p:cTn id="18" dur="2000"/>
                                        <p:tgtEl>
                                          <p:spTgt spid="14643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6435">
                                            <p:txEl>
                                              <p:pRg st="5" end="5"/>
                                            </p:txEl>
                                          </p:spTgt>
                                        </p:tgtEl>
                                        <p:attrNameLst>
                                          <p:attrName>style.visibility</p:attrName>
                                        </p:attrNameLst>
                                      </p:cBhvr>
                                      <p:to>
                                        <p:strVal val="visible"/>
                                      </p:to>
                                    </p:set>
                                    <p:animEffect transition="in" filter="fade">
                                      <p:cBhvr>
                                        <p:cTn id="21" dur="2000"/>
                                        <p:tgtEl>
                                          <p:spTgt spid="146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z="4000" smtClean="0"/>
              <a:t>Harry and Ginny’s Children</a:t>
            </a:r>
          </a:p>
        </p:txBody>
      </p:sp>
      <p:sp>
        <p:nvSpPr>
          <p:cNvPr id="32771" name="Rectangle 3"/>
          <p:cNvSpPr>
            <a:spLocks noGrp="1" noChangeArrowheads="1"/>
          </p:cNvSpPr>
          <p:nvPr>
            <p:ph idx="1"/>
          </p:nvPr>
        </p:nvSpPr>
        <p:spPr>
          <a:xfrm>
            <a:off x="457200" y="1371600"/>
            <a:ext cx="8229600" cy="4754563"/>
          </a:xfrm>
        </p:spPr>
        <p:txBody>
          <a:bodyPr/>
          <a:lstStyle/>
          <a:p>
            <a:pPr marL="0" indent="0" eaLnBrk="1" hangingPunct="1">
              <a:buFont typeface="Arial" charset="0"/>
              <a:buNone/>
              <a:defRPr/>
            </a:pPr>
            <a:r>
              <a:rPr lang="en-US" sz="2800" b="1" dirty="0" smtClean="0"/>
              <a:t>Question: </a:t>
            </a:r>
            <a:r>
              <a:rPr lang="en-US" sz="2800" dirty="0" smtClean="0"/>
              <a:t>Will all of Harry and Ginny’s children have magical ability?</a:t>
            </a:r>
          </a:p>
          <a:p>
            <a:pPr eaLnBrk="1" hangingPunct="1">
              <a:buFont typeface="Arial" charset="0"/>
              <a:buChar char="•"/>
              <a:defRPr/>
            </a:pPr>
            <a:r>
              <a:rPr lang="en-US" sz="2800" dirty="0" smtClean="0"/>
              <a:t>Parents’ magical genes:</a:t>
            </a:r>
          </a:p>
          <a:p>
            <a:pPr lvl="1" eaLnBrk="1" hangingPunct="1">
              <a:spcBef>
                <a:spcPts val="0"/>
              </a:spcBef>
              <a:buFont typeface="Arial" charset="0"/>
              <a:buChar char="–"/>
              <a:defRPr/>
            </a:pPr>
            <a:r>
              <a:rPr lang="en-US" sz="2400" dirty="0" err="1" smtClean="0"/>
              <a:t>Harry’s</a:t>
            </a:r>
            <a:r>
              <a:rPr lang="en-US" sz="2400" dirty="0" smtClean="0"/>
              <a:t> genotype is </a:t>
            </a:r>
            <a:r>
              <a:rPr lang="en-US" sz="2400" b="1" dirty="0" err="1" smtClean="0">
                <a:solidFill>
                  <a:srgbClr val="00B050"/>
                </a:solidFill>
              </a:rPr>
              <a:t>MM</a:t>
            </a:r>
            <a:r>
              <a:rPr lang="en-US" sz="2400" b="1" dirty="0" err="1" smtClean="0">
                <a:solidFill>
                  <a:srgbClr val="0000FF"/>
                </a:solidFill>
              </a:rPr>
              <a:t>ss</a:t>
            </a:r>
            <a:r>
              <a:rPr lang="en-US" sz="2400" dirty="0" smtClean="0"/>
              <a:t>.</a:t>
            </a:r>
          </a:p>
          <a:p>
            <a:pPr lvl="1" eaLnBrk="1" hangingPunct="1">
              <a:spcBef>
                <a:spcPts val="0"/>
              </a:spcBef>
              <a:buFont typeface="Arial" charset="0"/>
              <a:buChar char="–"/>
              <a:defRPr/>
            </a:pPr>
            <a:r>
              <a:rPr lang="en-US" sz="2400" dirty="0" smtClean="0"/>
              <a:t>Ginny’s genotype may be </a:t>
            </a:r>
            <a:r>
              <a:rPr lang="en-US" sz="2400" b="1" dirty="0" err="1" smtClean="0">
                <a:solidFill>
                  <a:srgbClr val="00B050"/>
                </a:solidFill>
              </a:rPr>
              <a:t>MM</a:t>
            </a:r>
            <a:r>
              <a:rPr lang="en-US" sz="2400" b="1" dirty="0" err="1" smtClean="0">
                <a:solidFill>
                  <a:srgbClr val="0000FF"/>
                </a:solidFill>
              </a:rPr>
              <a:t>ss</a:t>
            </a:r>
            <a:r>
              <a:rPr lang="en-US" sz="2400" dirty="0" smtClean="0"/>
              <a:t> or </a:t>
            </a:r>
            <a:r>
              <a:rPr lang="en-US" sz="2400" b="1" dirty="0" err="1" smtClean="0">
                <a:solidFill>
                  <a:srgbClr val="00B050"/>
                </a:solidFill>
              </a:rPr>
              <a:t>MM’</a:t>
            </a:r>
            <a:r>
              <a:rPr lang="en-US" sz="2400" b="1" dirty="0" err="1" smtClean="0">
                <a:solidFill>
                  <a:srgbClr val="0000FF"/>
                </a:solidFill>
              </a:rPr>
              <a:t>ss</a:t>
            </a:r>
            <a:r>
              <a:rPr lang="en-US" dirty="0" smtClean="0"/>
              <a:t>.</a:t>
            </a:r>
          </a:p>
          <a:p>
            <a:pPr eaLnBrk="1" hangingPunct="1">
              <a:buFont typeface="Arial" charset="0"/>
              <a:buChar char="•"/>
              <a:defRPr/>
            </a:pPr>
            <a:r>
              <a:rPr lang="en-US" sz="2800" dirty="0" err="1" smtClean="0"/>
              <a:t>Harry’s</a:t>
            </a:r>
            <a:r>
              <a:rPr lang="en-US" sz="2800" dirty="0" smtClean="0"/>
              <a:t> and Ginny’s children’s genotypes:</a:t>
            </a:r>
          </a:p>
          <a:p>
            <a:pPr lvl="1" eaLnBrk="1" hangingPunct="1">
              <a:buFont typeface="Arial" charset="0"/>
              <a:buChar char="–"/>
              <a:defRPr/>
            </a:pPr>
            <a:r>
              <a:rPr lang="en-US" sz="2400" dirty="0" smtClean="0"/>
              <a:t>Since Harry and Ginny each has an </a:t>
            </a:r>
            <a:r>
              <a:rPr lang="en-US" sz="2400" b="1" dirty="0" err="1" smtClean="0">
                <a:solidFill>
                  <a:srgbClr val="0000FF"/>
                </a:solidFill>
              </a:rPr>
              <a:t>ss</a:t>
            </a:r>
            <a:r>
              <a:rPr lang="en-US" sz="2400" dirty="0" smtClean="0"/>
              <a:t> allele pair, they can only pass </a:t>
            </a:r>
            <a:r>
              <a:rPr lang="en-US" sz="2400" b="1" dirty="0" smtClean="0">
                <a:solidFill>
                  <a:srgbClr val="0000FF"/>
                </a:solidFill>
              </a:rPr>
              <a:t>s</a:t>
            </a:r>
            <a:r>
              <a:rPr lang="en-US" sz="2400" dirty="0" smtClean="0">
                <a:solidFill>
                  <a:srgbClr val="0000FF"/>
                </a:solidFill>
              </a:rPr>
              <a:t> </a:t>
            </a:r>
            <a:r>
              <a:rPr lang="en-US" sz="2400" dirty="0" smtClean="0"/>
              <a:t>alleles to their children. Therefore, all of their children having inherited </a:t>
            </a:r>
            <a:r>
              <a:rPr lang="en-US" sz="2400" b="1" dirty="0" err="1" smtClean="0">
                <a:solidFill>
                  <a:srgbClr val="0000FF"/>
                </a:solidFill>
              </a:rPr>
              <a:t>ss</a:t>
            </a:r>
            <a:r>
              <a:rPr lang="en-US" sz="2400" dirty="0" smtClean="0"/>
              <a:t> allele pair, have magical ability.</a:t>
            </a:r>
          </a:p>
          <a:p>
            <a:pPr lvl="1" eaLnBrk="1" hangingPunct="1">
              <a:buFont typeface="Arial" charset="0"/>
              <a:buNone/>
              <a:defRPr/>
            </a:pPr>
            <a:r>
              <a:rPr lang="en-US" dirty="0" smtClean="0"/>
              <a:t> </a:t>
            </a:r>
          </a:p>
          <a:p>
            <a:pPr eaLnBrk="1" hangingPunct="1">
              <a:buFontTx/>
              <a:buNone/>
              <a:defRPr/>
            </a:pPr>
            <a:endParaRPr lang="en-US" dirty="0" smtClean="0"/>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B71D41-E4DF-4B69-AEC3-B02314E380C4}" type="slidenum">
              <a:rPr lang="en-US" altLang="en-US" sz="2000" smtClean="0"/>
              <a:pPr>
                <a:spcBef>
                  <a:spcPct val="0"/>
                </a:spcBef>
                <a:buFontTx/>
                <a:buNone/>
              </a:pPr>
              <a:t>30</a:t>
            </a:fld>
            <a:endParaRPr lang="en-US" altLang="en-US" sz="20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smtClean="0"/>
              <a:t>Dudley’s Children</a:t>
            </a:r>
          </a:p>
        </p:txBody>
      </p:sp>
      <p:sp>
        <p:nvSpPr>
          <p:cNvPr id="33795" name="Rectangle 3"/>
          <p:cNvSpPr>
            <a:spLocks noGrp="1" noChangeArrowheads="1"/>
          </p:cNvSpPr>
          <p:nvPr>
            <p:ph idx="1"/>
          </p:nvPr>
        </p:nvSpPr>
        <p:spPr>
          <a:xfrm>
            <a:off x="457200" y="1295400"/>
            <a:ext cx="8229600" cy="4830763"/>
          </a:xfrm>
        </p:spPr>
        <p:txBody>
          <a:bodyPr/>
          <a:lstStyle/>
          <a:p>
            <a:pPr marL="0" lvl="1" indent="0" eaLnBrk="1" hangingPunct="1">
              <a:lnSpc>
                <a:spcPct val="90000"/>
              </a:lnSpc>
              <a:buFont typeface="Arial" charset="0"/>
              <a:buNone/>
              <a:defRPr/>
            </a:pPr>
            <a:r>
              <a:rPr lang="en-US" b="1" dirty="0" smtClean="0"/>
              <a:t>Question: </a:t>
            </a:r>
            <a:r>
              <a:rPr lang="en-US" dirty="0" smtClean="0"/>
              <a:t>Could Dudley </a:t>
            </a:r>
            <a:r>
              <a:rPr lang="en-US" dirty="0" err="1" smtClean="0"/>
              <a:t>Dursley</a:t>
            </a:r>
            <a:r>
              <a:rPr lang="en-US" dirty="0" smtClean="0"/>
              <a:t> potentially have children with magical ability?</a:t>
            </a:r>
          </a:p>
          <a:p>
            <a:pPr eaLnBrk="1" hangingPunct="1">
              <a:lnSpc>
                <a:spcPct val="90000"/>
              </a:lnSpc>
              <a:buFont typeface="Arial" charset="0"/>
              <a:buChar char="•"/>
              <a:defRPr/>
            </a:pPr>
            <a:r>
              <a:rPr lang="en-US" sz="2800" dirty="0" smtClean="0"/>
              <a:t>Dudley’s parents’ genotypes:</a:t>
            </a:r>
          </a:p>
          <a:p>
            <a:pPr lvl="1" eaLnBrk="1" hangingPunct="1">
              <a:lnSpc>
                <a:spcPct val="90000"/>
              </a:lnSpc>
              <a:buFont typeface="Arial" charset="0"/>
              <a:buChar char="–"/>
              <a:defRPr/>
            </a:pPr>
            <a:r>
              <a:rPr lang="en-US" sz="2400" b="1" dirty="0" smtClean="0"/>
              <a:t>Vernon </a:t>
            </a:r>
            <a:r>
              <a:rPr lang="en-US" sz="2400" b="1" dirty="0" err="1" smtClean="0"/>
              <a:t>Dursley</a:t>
            </a:r>
            <a:r>
              <a:rPr lang="en-US" sz="2400" b="1" dirty="0" smtClean="0"/>
              <a:t> </a:t>
            </a:r>
            <a:r>
              <a:rPr lang="en-US" sz="2400" dirty="0" smtClean="0"/>
              <a:t>is about as magic-less as one can get. So let’s assume Vernon’s genotype is </a:t>
            </a:r>
            <a:r>
              <a:rPr lang="en-US" sz="2400" b="1" dirty="0" smtClean="0">
                <a:solidFill>
                  <a:srgbClr val="00B050"/>
                </a:solidFill>
              </a:rPr>
              <a:t>M’M’</a:t>
            </a:r>
            <a:r>
              <a:rPr lang="en-US" sz="2400" b="1" dirty="0" smtClean="0">
                <a:solidFill>
                  <a:srgbClr val="0000FF"/>
                </a:solidFill>
              </a:rPr>
              <a:t>SS</a:t>
            </a:r>
            <a:r>
              <a:rPr lang="en-US" sz="2400" dirty="0" smtClean="0"/>
              <a:t>.</a:t>
            </a:r>
          </a:p>
          <a:p>
            <a:pPr lvl="1" eaLnBrk="1" hangingPunct="1">
              <a:lnSpc>
                <a:spcPct val="90000"/>
              </a:lnSpc>
              <a:buFont typeface="Arial" charset="0"/>
              <a:buChar char="–"/>
              <a:defRPr/>
            </a:pPr>
            <a:r>
              <a:rPr lang="en-US" sz="2400" b="1" dirty="0" smtClean="0"/>
              <a:t>Petunia</a:t>
            </a:r>
            <a:r>
              <a:rPr lang="en-US" sz="2400" dirty="0" smtClean="0"/>
              <a:t>’s sister Lily Potter had magical ability. So, Petunia can have a genotype of </a:t>
            </a:r>
            <a:r>
              <a:rPr lang="en-US" sz="2400" b="1" dirty="0" smtClean="0">
                <a:solidFill>
                  <a:srgbClr val="0000FF"/>
                </a:solidFill>
              </a:rPr>
              <a:t>SS</a:t>
            </a:r>
            <a:r>
              <a:rPr lang="en-US" sz="2400" dirty="0" smtClean="0"/>
              <a:t> or </a:t>
            </a:r>
            <a:r>
              <a:rPr lang="en-US" sz="2400" b="1" dirty="0" smtClean="0">
                <a:solidFill>
                  <a:srgbClr val="0000FF"/>
                </a:solidFill>
              </a:rPr>
              <a:t>Ss</a:t>
            </a:r>
            <a:r>
              <a:rPr lang="en-US" sz="2400" dirty="0" smtClean="0">
                <a:solidFill>
                  <a:srgbClr val="0000FF"/>
                </a:solidFill>
              </a:rPr>
              <a:t> </a:t>
            </a:r>
            <a:r>
              <a:rPr lang="en-US" sz="2400" dirty="0" smtClean="0"/>
              <a:t>allele pair.</a:t>
            </a:r>
          </a:p>
          <a:p>
            <a:pPr eaLnBrk="1" hangingPunct="1">
              <a:lnSpc>
                <a:spcPct val="90000"/>
              </a:lnSpc>
              <a:buFont typeface="Arial" charset="0"/>
              <a:buChar char="•"/>
              <a:defRPr/>
            </a:pPr>
            <a:r>
              <a:rPr lang="en-US" sz="2800" dirty="0" smtClean="0"/>
              <a:t>Dudley’s genotypes:</a:t>
            </a:r>
          </a:p>
          <a:p>
            <a:pPr lvl="1" eaLnBrk="1" hangingPunct="1">
              <a:lnSpc>
                <a:spcPct val="90000"/>
              </a:lnSpc>
              <a:buFont typeface="Arial" charset="0"/>
              <a:buChar char="–"/>
              <a:defRPr/>
            </a:pPr>
            <a:r>
              <a:rPr lang="en-US" sz="2400" dirty="0" smtClean="0"/>
              <a:t>If Dudley inherited </a:t>
            </a:r>
            <a:r>
              <a:rPr lang="en-US" sz="2400" b="1" dirty="0" smtClean="0">
                <a:solidFill>
                  <a:srgbClr val="0000FF"/>
                </a:solidFill>
              </a:rPr>
              <a:t>S</a:t>
            </a:r>
            <a:r>
              <a:rPr lang="en-US" sz="2400" dirty="0" smtClean="0">
                <a:solidFill>
                  <a:srgbClr val="0000FF"/>
                </a:solidFill>
              </a:rPr>
              <a:t> </a:t>
            </a:r>
            <a:r>
              <a:rPr lang="en-US" sz="2400" dirty="0" smtClean="0"/>
              <a:t>allele from both parents, he cannot have kids with magical ability.</a:t>
            </a:r>
          </a:p>
          <a:p>
            <a:pPr lvl="1" eaLnBrk="1" hangingPunct="1">
              <a:buFont typeface="Arial" charset="0"/>
              <a:buChar char="–"/>
              <a:defRPr/>
            </a:pPr>
            <a:r>
              <a:rPr lang="en-US" sz="2400" dirty="0" smtClean="0"/>
              <a:t>If Dudley inherited an </a:t>
            </a:r>
            <a:r>
              <a:rPr lang="en-US" sz="2400" b="1" dirty="0" smtClean="0">
                <a:solidFill>
                  <a:srgbClr val="0000FF"/>
                </a:solidFill>
              </a:rPr>
              <a:t>s</a:t>
            </a:r>
            <a:r>
              <a:rPr lang="en-US" sz="2400" dirty="0" smtClean="0"/>
              <a:t> allele from Petunia, he can have kids with magical ability with a </a:t>
            </a:r>
            <a:r>
              <a:rPr lang="en-US" sz="2400" dirty="0" err="1" smtClean="0"/>
              <a:t>Muggle</a:t>
            </a:r>
            <a:r>
              <a:rPr lang="en-US" sz="2400" dirty="0" smtClean="0"/>
              <a:t> with an </a:t>
            </a:r>
            <a:r>
              <a:rPr lang="en-US" sz="2400" b="1" dirty="0" smtClean="0">
                <a:solidFill>
                  <a:srgbClr val="0000FF"/>
                </a:solidFill>
              </a:rPr>
              <a:t>Ss</a:t>
            </a:r>
            <a:r>
              <a:rPr lang="en-US" sz="2400" dirty="0" smtClean="0"/>
              <a:t> allele pair, or a witch </a:t>
            </a:r>
            <a:r>
              <a:rPr lang="en-US" sz="2400" smtClean="0"/>
              <a:t>possessing an </a:t>
            </a:r>
            <a:r>
              <a:rPr lang="en-US" sz="2400" b="1" dirty="0" err="1" smtClean="0">
                <a:solidFill>
                  <a:srgbClr val="0000FF"/>
                </a:solidFill>
              </a:rPr>
              <a:t>ss</a:t>
            </a:r>
            <a:r>
              <a:rPr lang="en-US" sz="2400" dirty="0" smtClean="0"/>
              <a:t> allele pair.</a:t>
            </a: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36A50EB-61B4-4A3F-B1AA-0F824CBF0113}" type="slidenum">
              <a:rPr lang="en-US" altLang="en-US" sz="2000" smtClean="0"/>
              <a:pPr>
                <a:spcBef>
                  <a:spcPct val="0"/>
                </a:spcBef>
                <a:buFontTx/>
                <a:buNone/>
              </a:pPr>
              <a:t>31</a:t>
            </a:fld>
            <a:endParaRPr lang="en-US" altLang="en-US"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z="4000" smtClean="0"/>
              <a:t>Incomplete Dominance</a:t>
            </a:r>
          </a:p>
        </p:txBody>
      </p:sp>
      <p:sp>
        <p:nvSpPr>
          <p:cNvPr id="146435" name="Rectangle 3"/>
          <p:cNvSpPr>
            <a:spLocks noGrp="1" noChangeArrowheads="1"/>
          </p:cNvSpPr>
          <p:nvPr>
            <p:ph idx="1"/>
          </p:nvPr>
        </p:nvSpPr>
        <p:spPr>
          <a:xfrm>
            <a:off x="457200" y="1295400"/>
            <a:ext cx="8305800" cy="5105400"/>
          </a:xfrm>
        </p:spPr>
        <p:txBody>
          <a:bodyPr/>
          <a:lstStyle/>
          <a:p>
            <a:pPr eaLnBrk="1" hangingPunct="1">
              <a:lnSpc>
                <a:spcPct val="90000"/>
              </a:lnSpc>
            </a:pPr>
            <a:r>
              <a:rPr lang="en-US" altLang="en-US" sz="2800" b="1" smtClean="0"/>
              <a:t>Incomplete dominance </a:t>
            </a:r>
            <a:r>
              <a:rPr lang="en-US" altLang="en-US" sz="2800" smtClean="0"/>
              <a:t>results in a phenotype that is a </a:t>
            </a:r>
            <a:r>
              <a:rPr lang="en-US" altLang="en-US" sz="2800" u="sng" smtClean="0"/>
              <a:t>blend</a:t>
            </a:r>
            <a:r>
              <a:rPr lang="en-US" altLang="en-US" sz="2800" smtClean="0"/>
              <a:t> of the two traits in an allele pair. </a:t>
            </a:r>
            <a:br>
              <a:rPr lang="en-US" altLang="en-US" sz="2800" smtClean="0"/>
            </a:br>
            <a:r>
              <a:rPr lang="en-US" altLang="en-US" sz="2800" smtClean="0"/>
              <a:t>Ex., </a:t>
            </a:r>
            <a:r>
              <a:rPr lang="en-US" altLang="en-US" sz="2800" b="1" smtClean="0">
                <a:solidFill>
                  <a:srgbClr val="C00000"/>
                </a:solidFill>
              </a:rPr>
              <a:t>Red flower </a:t>
            </a:r>
            <a:r>
              <a:rPr lang="en-US" altLang="en-US" sz="2800" smtClean="0"/>
              <a:t>+ </a:t>
            </a:r>
            <a:r>
              <a:rPr lang="en-US" altLang="en-US" sz="2800" b="1" smtClean="0">
                <a:solidFill>
                  <a:srgbClr val="3366FF"/>
                </a:solidFill>
              </a:rPr>
              <a:t>Blue flower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7030A0"/>
                </a:solidFill>
              </a:rPr>
              <a:t>Purple flower</a:t>
            </a:r>
          </a:p>
          <a:p>
            <a:pPr eaLnBrk="1" hangingPunct="1">
              <a:lnSpc>
                <a:spcPct val="90000"/>
              </a:lnSpc>
              <a:buFont typeface="Arial" panose="020B0604020202020204" pitchFamily="34" charset="0"/>
              <a:buNone/>
            </a:pPr>
            <a:endParaRPr lang="en-US" altLang="en-US" sz="1200" smtClean="0">
              <a:solidFill>
                <a:srgbClr val="7030A0"/>
              </a:solidFill>
            </a:endParaRPr>
          </a:p>
          <a:p>
            <a:pPr eaLnBrk="1" hangingPunct="1"/>
            <a:r>
              <a:rPr lang="en-US" altLang="en-US" sz="2800" smtClean="0"/>
              <a:t>If the Dragons in </a:t>
            </a:r>
            <a:r>
              <a:rPr lang="en-US" altLang="en-US" sz="2800" i="1" smtClean="0"/>
              <a:t>Harry Potter</a:t>
            </a:r>
            <a:r>
              <a:rPr lang="en-US" altLang="en-US" sz="2800" smtClean="0"/>
              <a:t> have fire-power alleles F (strong fire) and F’ (no fire) that follow incomplete dominance, what are the phenotypes for the following dragon-fire genotypes:</a:t>
            </a:r>
          </a:p>
          <a:p>
            <a:pPr eaLnBrk="1" hangingPunct="1">
              <a:buFont typeface="Arial" panose="020B0604020202020204" pitchFamily="34" charset="0"/>
              <a:buNone/>
            </a:pPr>
            <a:r>
              <a:rPr lang="en-US" altLang="en-US" sz="2800" smtClean="0"/>
              <a:t>		</a:t>
            </a:r>
            <a:r>
              <a:rPr lang="en-US" altLang="en-US" sz="2800" u="sng" smtClean="0"/>
              <a:t>Genotypes</a:t>
            </a:r>
            <a:r>
              <a:rPr lang="en-US" altLang="en-US" sz="2800" smtClean="0"/>
              <a:t>		</a:t>
            </a:r>
            <a:r>
              <a:rPr lang="en-US" altLang="en-US" sz="2800" u="sng" smtClean="0"/>
              <a:t>Phenotypes</a:t>
            </a:r>
            <a:endParaRPr lang="en-US" altLang="en-US" sz="2800" smtClean="0"/>
          </a:p>
          <a:p>
            <a:pPr lvl="2" eaLnBrk="1" hangingPunct="1">
              <a:buFont typeface="Arial" panose="020B0604020202020204" pitchFamily="34" charset="0"/>
              <a:buNone/>
            </a:pPr>
            <a:r>
              <a:rPr lang="en-US" altLang="en-US" b="1" smtClean="0"/>
              <a:t>		FF		</a:t>
            </a:r>
            <a:r>
              <a:rPr lang="en-US" altLang="en-US" b="1" smtClean="0">
                <a:solidFill>
                  <a:srgbClr val="3366FF"/>
                </a:solidFill>
              </a:rPr>
              <a:t>strong fire</a:t>
            </a:r>
          </a:p>
          <a:p>
            <a:pPr lvl="2" eaLnBrk="1" hangingPunct="1">
              <a:buFont typeface="Arial" panose="020B0604020202020204" pitchFamily="34" charset="0"/>
              <a:buNone/>
            </a:pPr>
            <a:r>
              <a:rPr lang="en-US" altLang="en-US" b="1" smtClean="0"/>
              <a:t>		FF’		</a:t>
            </a:r>
            <a:r>
              <a:rPr lang="en-US" altLang="en-US" b="1" smtClean="0">
                <a:solidFill>
                  <a:srgbClr val="3366FF"/>
                </a:solidFill>
              </a:rPr>
              <a:t>moderate fire </a:t>
            </a:r>
            <a:r>
              <a:rPr lang="en-US" altLang="en-US" smtClean="0"/>
              <a:t>(</a:t>
            </a:r>
            <a:r>
              <a:rPr lang="en-US" altLang="en-US" u="sng" smtClean="0"/>
              <a:t>blended trait</a:t>
            </a:r>
            <a:r>
              <a:rPr lang="en-US" altLang="en-US" smtClean="0"/>
              <a:t>)</a:t>
            </a:r>
          </a:p>
          <a:p>
            <a:pPr lvl="2" eaLnBrk="1" hangingPunct="1">
              <a:buFont typeface="Arial" panose="020B0604020202020204" pitchFamily="34" charset="0"/>
              <a:buNone/>
            </a:pPr>
            <a:r>
              <a:rPr lang="en-US" altLang="en-US" b="1" smtClean="0"/>
              <a:t>		F’F’		</a:t>
            </a:r>
            <a:r>
              <a:rPr lang="en-US" altLang="en-US" b="1" smtClean="0">
                <a:solidFill>
                  <a:srgbClr val="3366FF"/>
                </a:solidFill>
              </a:rPr>
              <a:t>no fire</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56ADBA-60EB-4035-8B04-66C2A567822C}" type="slidenum">
              <a:rPr lang="en-US" altLang="en-US" sz="2000" smtClean="0"/>
              <a:pPr>
                <a:spcBef>
                  <a:spcPct val="0"/>
                </a:spcBef>
                <a:buFontTx/>
                <a:buNone/>
              </a:pPr>
              <a:t>4</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435">
                                            <p:txEl>
                                              <p:pRg st="0" end="0"/>
                                            </p:txEl>
                                          </p:spTgt>
                                        </p:tgtEl>
                                        <p:attrNameLst>
                                          <p:attrName>style.visibility</p:attrName>
                                        </p:attrNameLst>
                                      </p:cBhvr>
                                      <p:to>
                                        <p:strVal val="visible"/>
                                      </p:to>
                                    </p:set>
                                    <p:animEffect transition="in" filter="fade">
                                      <p:cBhvr>
                                        <p:cTn id="12" dur="2000"/>
                                        <p:tgtEl>
                                          <p:spTgt spid="146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fade">
                                      <p:cBhvr>
                                        <p:cTn id="17" dur="2000"/>
                                        <p:tgtEl>
                                          <p:spTgt spid="146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fade">
                                      <p:cBhvr>
                                        <p:cTn id="22" dur="2000"/>
                                        <p:tgtEl>
                                          <p:spTgt spid="14643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6435">
                                            <p:txEl>
                                              <p:pRg st="4" end="4"/>
                                            </p:txEl>
                                          </p:spTgt>
                                        </p:tgtEl>
                                        <p:attrNameLst>
                                          <p:attrName>style.visibility</p:attrName>
                                        </p:attrNameLst>
                                      </p:cBhvr>
                                      <p:to>
                                        <p:strVal val="visible"/>
                                      </p:to>
                                    </p:set>
                                    <p:animEffect transition="in" filter="fade">
                                      <p:cBhvr>
                                        <p:cTn id="25" dur="2000"/>
                                        <p:tgtEl>
                                          <p:spTgt spid="14643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6435">
                                            <p:txEl>
                                              <p:pRg st="5" end="5"/>
                                            </p:txEl>
                                          </p:spTgt>
                                        </p:tgtEl>
                                        <p:attrNameLst>
                                          <p:attrName>style.visibility</p:attrName>
                                        </p:attrNameLst>
                                      </p:cBhvr>
                                      <p:to>
                                        <p:strVal val="visible"/>
                                      </p:to>
                                    </p:set>
                                    <p:animEffect transition="in" filter="fade">
                                      <p:cBhvr>
                                        <p:cTn id="28" dur="2000"/>
                                        <p:tgtEl>
                                          <p:spTgt spid="14643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6435">
                                            <p:txEl>
                                              <p:pRg st="6" end="6"/>
                                            </p:txEl>
                                          </p:spTgt>
                                        </p:tgtEl>
                                        <p:attrNameLst>
                                          <p:attrName>style.visibility</p:attrName>
                                        </p:attrNameLst>
                                      </p:cBhvr>
                                      <p:to>
                                        <p:strVal val="visible"/>
                                      </p:to>
                                    </p:set>
                                    <p:animEffect transition="in" filter="fade">
                                      <p:cBhvr>
                                        <p:cTn id="31" dur="2000"/>
                                        <p:tgtEl>
                                          <p:spTgt spid="14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P spid="14643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Codominance</a:t>
            </a:r>
          </a:p>
        </p:txBody>
      </p:sp>
      <p:sp>
        <p:nvSpPr>
          <p:cNvPr id="13315" name="Rectangle 3"/>
          <p:cNvSpPr>
            <a:spLocks noGrp="1" noChangeArrowheads="1"/>
          </p:cNvSpPr>
          <p:nvPr>
            <p:ph idx="1"/>
          </p:nvPr>
        </p:nvSpPr>
        <p:spPr/>
        <p:txBody>
          <a:bodyPr/>
          <a:lstStyle/>
          <a:p>
            <a:pPr eaLnBrk="1" hangingPunct="1">
              <a:lnSpc>
                <a:spcPct val="90000"/>
              </a:lnSpc>
            </a:pPr>
            <a:r>
              <a:rPr lang="en-US" altLang="en-US" sz="2800" b="1" smtClean="0"/>
              <a:t>Codominance </a:t>
            </a:r>
            <a:r>
              <a:rPr lang="en-US" altLang="en-US" sz="2800" smtClean="0"/>
              <a:t>results in a phenotype that shows </a:t>
            </a:r>
            <a:r>
              <a:rPr lang="en-US" altLang="en-US" sz="2800" u="sng" smtClean="0"/>
              <a:t>both traits</a:t>
            </a:r>
            <a:r>
              <a:rPr lang="en-US" altLang="en-US" sz="2800" smtClean="0"/>
              <a:t> of an allele pair. </a:t>
            </a:r>
            <a:br>
              <a:rPr lang="en-US" altLang="en-US" sz="2800" smtClean="0"/>
            </a:br>
            <a:r>
              <a:rPr lang="en-US" altLang="en-US" sz="2800" smtClean="0"/>
              <a:t> Ex., </a:t>
            </a:r>
            <a:r>
              <a:rPr lang="en-US" altLang="en-US" sz="2800" b="1" smtClean="0">
                <a:solidFill>
                  <a:srgbClr val="C00000"/>
                </a:solidFill>
              </a:rPr>
              <a:t>Red flower </a:t>
            </a:r>
            <a:r>
              <a:rPr lang="en-US" altLang="en-US" sz="2800" smtClean="0"/>
              <a:t>+ </a:t>
            </a:r>
            <a:r>
              <a:rPr lang="en-US" altLang="en-US" sz="2800" b="1" smtClean="0"/>
              <a:t>White flower</a:t>
            </a:r>
            <a:r>
              <a:rPr lang="en-US" altLang="en-US" sz="2800" b="1" smtClean="0">
                <a:solidFill>
                  <a:srgbClr val="3366FF"/>
                </a:solidFill>
              </a:rPr>
              <a:t>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C00000"/>
                </a:solidFill>
              </a:rPr>
              <a:t>Red </a:t>
            </a:r>
            <a:r>
              <a:rPr lang="en-US" altLang="en-US" sz="2800" smtClean="0"/>
              <a:t>&amp; </a:t>
            </a:r>
            <a:r>
              <a:rPr lang="en-US" altLang="en-US" sz="2800" b="1" smtClean="0"/>
              <a:t>White 						</a:t>
            </a:r>
            <a:r>
              <a:rPr lang="en-US" altLang="en-US" sz="2800" smtClean="0"/>
              <a:t>spotted flower</a:t>
            </a:r>
          </a:p>
          <a:p>
            <a:pPr eaLnBrk="1" hangingPunct="1">
              <a:lnSpc>
                <a:spcPct val="90000"/>
              </a:lnSpc>
              <a:buFont typeface="Arial" panose="020B0604020202020204" pitchFamily="34" charset="0"/>
              <a:buNone/>
            </a:pPr>
            <a:endParaRPr lang="en-US" altLang="en-US" sz="1200" smtClean="0"/>
          </a:p>
          <a:p>
            <a:pPr eaLnBrk="1" hangingPunct="1">
              <a:lnSpc>
                <a:spcPct val="90000"/>
              </a:lnSpc>
            </a:pPr>
            <a:r>
              <a:rPr lang="en-US" altLang="en-US" sz="2800" smtClean="0"/>
              <a:t>If merpeople have tail color alleles </a:t>
            </a:r>
            <a:r>
              <a:rPr lang="en-US" altLang="en-US" sz="2800" b="1" smtClean="0">
                <a:solidFill>
                  <a:srgbClr val="3366FF"/>
                </a:solidFill>
              </a:rPr>
              <a:t>B </a:t>
            </a:r>
            <a:r>
              <a:rPr lang="en-US" altLang="en-US" sz="2800" smtClean="0"/>
              <a:t>(blue) and </a:t>
            </a:r>
            <a:r>
              <a:rPr lang="en-US" altLang="en-US" sz="2800" b="1" smtClean="0">
                <a:solidFill>
                  <a:srgbClr val="00B050"/>
                </a:solidFill>
              </a:rPr>
              <a:t>G</a:t>
            </a:r>
            <a:r>
              <a:rPr lang="en-US" altLang="en-US" sz="2800" smtClean="0"/>
              <a:t> (green) that follow the codominance inheritance rule, what are possible genotypes and phenotypes? </a:t>
            </a:r>
            <a:br>
              <a:rPr lang="en-US" altLang="en-US" sz="2800" smtClean="0"/>
            </a:br>
            <a:r>
              <a:rPr lang="en-US" altLang="en-US" sz="2800" smtClean="0"/>
              <a:t>		</a:t>
            </a:r>
            <a:r>
              <a:rPr lang="en-US" altLang="en-US" sz="2800" u="sng" smtClean="0"/>
              <a:t>Genotypes</a:t>
            </a:r>
            <a:r>
              <a:rPr lang="en-US" altLang="en-US" sz="2800" smtClean="0"/>
              <a:t>		</a:t>
            </a:r>
            <a:r>
              <a:rPr lang="en-US" altLang="en-US" sz="2800" u="sng" smtClean="0"/>
              <a:t>Phenotypes</a:t>
            </a:r>
          </a:p>
        </p:txBody>
      </p:sp>
      <p:sp>
        <p:nvSpPr>
          <p:cNvPr id="133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B04C2BA-44B9-43D2-BA63-4829B9DDFDE8}" type="slidenum">
              <a:rPr lang="en-US" altLang="en-US" sz="2000" smtClean="0"/>
              <a:pPr>
                <a:spcBef>
                  <a:spcPct val="0"/>
                </a:spcBef>
                <a:buFontTx/>
                <a:buNone/>
              </a:pPr>
              <a:t>5</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Codominance</a:t>
            </a:r>
          </a:p>
        </p:txBody>
      </p:sp>
      <p:sp>
        <p:nvSpPr>
          <p:cNvPr id="15363" name="Rectangle 3"/>
          <p:cNvSpPr>
            <a:spLocks noGrp="1" noChangeArrowheads="1"/>
          </p:cNvSpPr>
          <p:nvPr>
            <p:ph idx="1"/>
          </p:nvPr>
        </p:nvSpPr>
        <p:spPr/>
        <p:txBody>
          <a:bodyPr/>
          <a:lstStyle/>
          <a:p>
            <a:pPr eaLnBrk="1" hangingPunct="1">
              <a:lnSpc>
                <a:spcPct val="90000"/>
              </a:lnSpc>
            </a:pPr>
            <a:r>
              <a:rPr lang="en-US" altLang="en-US" sz="2800" b="1" smtClean="0"/>
              <a:t>Codominance </a:t>
            </a:r>
            <a:r>
              <a:rPr lang="en-US" altLang="en-US" sz="2800" smtClean="0"/>
              <a:t>results in a phenotype that shows </a:t>
            </a:r>
            <a:r>
              <a:rPr lang="en-US" altLang="en-US" sz="2800" u="sng" smtClean="0"/>
              <a:t>both traits</a:t>
            </a:r>
            <a:r>
              <a:rPr lang="en-US" altLang="en-US" sz="2800" smtClean="0"/>
              <a:t> of an allele pair. </a:t>
            </a:r>
            <a:br>
              <a:rPr lang="en-US" altLang="en-US" sz="2800" smtClean="0"/>
            </a:br>
            <a:r>
              <a:rPr lang="en-US" altLang="en-US" sz="2800" smtClean="0"/>
              <a:t> Ex., </a:t>
            </a:r>
            <a:r>
              <a:rPr lang="en-US" altLang="en-US" sz="2800" b="1" smtClean="0">
                <a:solidFill>
                  <a:srgbClr val="C00000"/>
                </a:solidFill>
              </a:rPr>
              <a:t>Red flower </a:t>
            </a:r>
            <a:r>
              <a:rPr lang="en-US" altLang="en-US" sz="2800" smtClean="0"/>
              <a:t>+ </a:t>
            </a:r>
            <a:r>
              <a:rPr lang="en-US" altLang="en-US" sz="2800" b="1" smtClean="0"/>
              <a:t>White flower</a:t>
            </a:r>
            <a:r>
              <a:rPr lang="en-US" altLang="en-US" sz="2800" b="1" smtClean="0">
                <a:solidFill>
                  <a:srgbClr val="3366FF"/>
                </a:solidFill>
              </a:rPr>
              <a:t> </a:t>
            </a:r>
            <a:r>
              <a:rPr lang="en-US" altLang="en-US" sz="2800" smtClean="0"/>
              <a:t>=&gt;</a:t>
            </a:r>
            <a:r>
              <a:rPr lang="en-US" altLang="en-US" sz="2800" smtClean="0">
                <a:solidFill>
                  <a:srgbClr val="FF99CC"/>
                </a:solidFill>
                <a:sym typeface="Wingdings" panose="05000000000000000000" pitchFamily="2" charset="2"/>
              </a:rPr>
              <a:t> </a:t>
            </a:r>
            <a:r>
              <a:rPr lang="en-US" altLang="en-US" sz="2800" b="1" smtClean="0">
                <a:solidFill>
                  <a:srgbClr val="C00000"/>
                </a:solidFill>
              </a:rPr>
              <a:t>Red </a:t>
            </a:r>
            <a:r>
              <a:rPr lang="en-US" altLang="en-US" sz="2800" smtClean="0"/>
              <a:t>&amp; </a:t>
            </a:r>
            <a:r>
              <a:rPr lang="en-US" altLang="en-US" sz="2800" b="1" smtClean="0"/>
              <a:t>White 				</a:t>
            </a:r>
            <a:r>
              <a:rPr lang="en-US" altLang="en-US" sz="2800" smtClean="0"/>
              <a:t>spotted flower (both traits)</a:t>
            </a:r>
          </a:p>
          <a:p>
            <a:pPr eaLnBrk="1" hangingPunct="1">
              <a:lnSpc>
                <a:spcPct val="90000"/>
              </a:lnSpc>
              <a:buFont typeface="Arial" panose="020B0604020202020204" pitchFamily="34" charset="0"/>
              <a:buNone/>
            </a:pPr>
            <a:endParaRPr lang="en-US" altLang="en-US" sz="1200" smtClean="0"/>
          </a:p>
          <a:p>
            <a:pPr eaLnBrk="1" hangingPunct="1">
              <a:lnSpc>
                <a:spcPct val="90000"/>
              </a:lnSpc>
            </a:pPr>
            <a:r>
              <a:rPr lang="en-US" altLang="en-US" sz="2800" smtClean="0"/>
              <a:t>If merpeople have tail color alleles </a:t>
            </a:r>
            <a:r>
              <a:rPr lang="en-US" altLang="en-US" sz="2800" b="1" smtClean="0">
                <a:solidFill>
                  <a:srgbClr val="3366FF"/>
                </a:solidFill>
              </a:rPr>
              <a:t>B </a:t>
            </a:r>
            <a:r>
              <a:rPr lang="en-US" altLang="en-US" sz="2800" smtClean="0"/>
              <a:t>(blue) and </a:t>
            </a:r>
            <a:r>
              <a:rPr lang="en-US" altLang="en-US" sz="2800" b="1" smtClean="0">
                <a:solidFill>
                  <a:srgbClr val="00B050"/>
                </a:solidFill>
              </a:rPr>
              <a:t>G</a:t>
            </a:r>
            <a:r>
              <a:rPr lang="en-US" altLang="en-US" sz="2800" smtClean="0"/>
              <a:t> (green) that follow the codominance inheritance rule, what are possible genotypes and phenotypes? </a:t>
            </a:r>
            <a:br>
              <a:rPr lang="en-US" altLang="en-US" sz="2800" smtClean="0"/>
            </a:br>
            <a:r>
              <a:rPr lang="en-US" altLang="en-US" sz="2800" smtClean="0"/>
              <a:t>	</a:t>
            </a:r>
            <a:r>
              <a:rPr lang="en-US" altLang="en-US" sz="2800" u="sng" smtClean="0"/>
              <a:t>Genotypes</a:t>
            </a:r>
            <a:r>
              <a:rPr lang="en-US" altLang="en-US" sz="2800" smtClean="0"/>
              <a:t>		</a:t>
            </a:r>
            <a:r>
              <a:rPr lang="en-US" altLang="en-US" sz="2800" u="sng" smtClean="0"/>
              <a:t>Phenotypes</a:t>
            </a:r>
            <a:r>
              <a:rPr lang="en-US" altLang="en-US" sz="2800" smtClean="0"/>
              <a:t/>
            </a:r>
            <a:br>
              <a:rPr lang="en-US" altLang="en-US" sz="2800" smtClean="0"/>
            </a:br>
            <a:r>
              <a:rPr lang="en-US" altLang="en-US" sz="2800" smtClean="0"/>
              <a:t>	      </a:t>
            </a:r>
            <a:r>
              <a:rPr lang="en-US" altLang="en-US" sz="2800" b="1" smtClean="0">
                <a:solidFill>
                  <a:srgbClr val="3366FF"/>
                </a:solidFill>
              </a:rPr>
              <a:t>BB</a:t>
            </a:r>
            <a:r>
              <a:rPr lang="en-US" altLang="en-US" sz="2800" smtClean="0"/>
              <a:t>		 	</a:t>
            </a:r>
            <a:r>
              <a:rPr lang="en-US" altLang="en-US" sz="2800" smtClean="0">
                <a:solidFill>
                  <a:srgbClr val="3366FF"/>
                </a:solidFill>
              </a:rPr>
              <a:t>    blue </a:t>
            </a:r>
            <a:r>
              <a:rPr lang="en-US" altLang="en-US" sz="2800" smtClean="0"/>
              <a:t>tail</a:t>
            </a:r>
            <a:br>
              <a:rPr lang="en-US" altLang="en-US" sz="2800" smtClean="0"/>
            </a:br>
            <a:r>
              <a:rPr lang="en-US" altLang="en-US" sz="2800" smtClean="0"/>
              <a:t>	      </a:t>
            </a:r>
            <a:r>
              <a:rPr lang="en-US" altLang="en-US" sz="2800" b="1" smtClean="0">
                <a:solidFill>
                  <a:srgbClr val="00B050"/>
                </a:solidFill>
              </a:rPr>
              <a:t>GG</a:t>
            </a:r>
            <a:r>
              <a:rPr lang="en-US" altLang="en-US" sz="2800" smtClean="0"/>
              <a:t>		</a:t>
            </a:r>
            <a:r>
              <a:rPr lang="en-US" altLang="en-US" sz="2800" smtClean="0">
                <a:solidFill>
                  <a:srgbClr val="00B050"/>
                </a:solidFill>
              </a:rPr>
              <a:t>    green </a:t>
            </a:r>
            <a:r>
              <a:rPr lang="en-US" altLang="en-US" sz="2800" smtClean="0"/>
              <a:t>tail</a:t>
            </a:r>
            <a:br>
              <a:rPr lang="en-US" altLang="en-US" sz="2800" smtClean="0"/>
            </a:br>
            <a:r>
              <a:rPr lang="en-US" altLang="en-US" sz="2800" smtClean="0"/>
              <a:t>	      </a:t>
            </a:r>
            <a:r>
              <a:rPr lang="en-US" altLang="en-US" sz="2800" b="1" smtClean="0">
                <a:solidFill>
                  <a:srgbClr val="3366FF"/>
                </a:solidFill>
              </a:rPr>
              <a:t>B</a:t>
            </a:r>
            <a:r>
              <a:rPr lang="en-US" altLang="en-US" sz="2800" b="1" smtClean="0">
                <a:solidFill>
                  <a:srgbClr val="00B050"/>
                </a:solidFill>
              </a:rPr>
              <a:t>G</a:t>
            </a:r>
            <a:r>
              <a:rPr lang="en-US" altLang="en-US" sz="2800" smtClean="0"/>
              <a:t>			</a:t>
            </a:r>
            <a:r>
              <a:rPr lang="en-US" altLang="en-US" sz="2800" smtClean="0">
                <a:solidFill>
                  <a:srgbClr val="3366FF"/>
                </a:solidFill>
              </a:rPr>
              <a:t>blue</a:t>
            </a:r>
            <a:r>
              <a:rPr lang="en-US" altLang="en-US" sz="2800" smtClean="0"/>
              <a:t> &amp; </a:t>
            </a:r>
            <a:r>
              <a:rPr lang="en-US" altLang="en-US" sz="2800" smtClean="0">
                <a:solidFill>
                  <a:srgbClr val="00B050"/>
                </a:solidFill>
              </a:rPr>
              <a:t>green</a:t>
            </a:r>
            <a:r>
              <a:rPr lang="en-US" altLang="en-US" sz="2800" smtClean="0"/>
              <a:t> tail (both traits)</a:t>
            </a:r>
          </a:p>
        </p:txBody>
      </p:sp>
      <p:sp>
        <p:nvSpPr>
          <p:cNvPr id="153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7557A6B-0205-4E8B-871C-2CE4FFADE812}" type="slidenum">
              <a:rPr lang="en-US" altLang="en-US" sz="2000" smtClean="0"/>
              <a:pPr>
                <a:spcBef>
                  <a:spcPct val="0"/>
                </a:spcBef>
                <a:buFontTx/>
                <a:buNone/>
              </a:pPr>
              <a:t>6</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en-US" altLang="en-US" smtClean="0"/>
              <a:t>Multiple alleles</a:t>
            </a:r>
          </a:p>
        </p:txBody>
      </p:sp>
      <p:sp>
        <p:nvSpPr>
          <p:cNvPr id="17411" name="Rectangle 3"/>
          <p:cNvSpPr>
            <a:spLocks noGrp="1" noChangeArrowheads="1"/>
          </p:cNvSpPr>
          <p:nvPr>
            <p:ph idx="1"/>
          </p:nvPr>
        </p:nvSpPr>
        <p:spPr/>
        <p:txBody>
          <a:bodyPr/>
          <a:lstStyle/>
          <a:p>
            <a:pPr eaLnBrk="1" hangingPunct="1">
              <a:lnSpc>
                <a:spcPct val="90000"/>
              </a:lnSpc>
            </a:pPr>
            <a:r>
              <a:rPr lang="en-US" altLang="en-US" sz="2800" b="1" smtClean="0"/>
              <a:t>Multiple alleles</a:t>
            </a:r>
            <a:r>
              <a:rPr lang="en-US" altLang="en-US" sz="2800" smtClean="0"/>
              <a:t> have more than 2 variations.</a:t>
            </a:r>
            <a:br>
              <a:rPr lang="en-US" altLang="en-US" sz="2800" smtClean="0"/>
            </a:br>
            <a:r>
              <a:rPr lang="en-US" altLang="en-US" sz="2800" smtClean="0"/>
              <a:t>Ex., human blood type has 3 different allele variants, A, B, and O.</a:t>
            </a:r>
          </a:p>
        </p:txBody>
      </p:sp>
      <p:graphicFrame>
        <p:nvGraphicFramePr>
          <p:cNvPr id="4" name="Table 3" descr="Multiple Alleles table" title="Multiple Alleles"/>
          <p:cNvGraphicFramePr>
            <a:graphicFrameLocks noGrp="1"/>
          </p:cNvGraphicFramePr>
          <p:nvPr>
            <p:extLst>
              <p:ext uri="{D42A27DB-BD31-4B8C-83A1-F6EECF244321}">
                <p14:modId xmlns:p14="http://schemas.microsoft.com/office/powerpoint/2010/main" val="132176417"/>
              </p:ext>
            </p:extLst>
          </p:nvPr>
        </p:nvGraphicFramePr>
        <p:xfrm>
          <a:off x="1676400" y="2895600"/>
          <a:ext cx="5562600" cy="3200400"/>
        </p:xfrm>
        <a:graphic>
          <a:graphicData uri="http://schemas.openxmlformats.org/drawingml/2006/table">
            <a:tbl>
              <a:tblPr firstRow="1"/>
              <a:tblGrid>
                <a:gridCol w="2311730"/>
                <a:gridCol w="3250870"/>
              </a:tblGrid>
              <a:tr h="639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rPr>
                        <a:t>Genotypes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mj-lt"/>
                        </a:rPr>
                        <a:t>Phenotypes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8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3366FF"/>
                          </a:solidFill>
                          <a:effectLst/>
                          <a:latin typeface="+mj-lt"/>
                        </a:rPr>
                        <a:t>AA, AO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3366FF"/>
                          </a:solidFill>
                          <a:effectLst/>
                          <a:latin typeface="+mj-lt"/>
                        </a:rPr>
                        <a:t>A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C00000"/>
                          </a:solidFill>
                          <a:effectLst/>
                          <a:latin typeface="+mj-lt"/>
                        </a:rPr>
                        <a:t>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C00000"/>
                          </a:solidFill>
                          <a:effectLst/>
                          <a:latin typeface="+mj-lt"/>
                        </a:rPr>
                        <a:t>AB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82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B050"/>
                          </a:solidFill>
                          <a:effectLst/>
                          <a:latin typeface="+mj-lt"/>
                        </a:rPr>
                        <a:t>BB, BO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B050"/>
                          </a:solidFill>
                          <a:effectLst/>
                          <a:latin typeface="+mj-lt"/>
                        </a:rPr>
                        <a:t>B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5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7030A0"/>
                          </a:solidFill>
                          <a:effectLst/>
                          <a:latin typeface="+mj-lt"/>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7030A0"/>
                          </a:solidFill>
                          <a:effectLst/>
                          <a:latin typeface="+mj-lt"/>
                        </a:rPr>
                        <a:t>O blood type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13A194-1E8D-46C2-AE1E-18D805CA7A51}" type="slidenum">
              <a:rPr lang="en-US" altLang="en-US" sz="2000" smtClean="0"/>
              <a:pPr>
                <a:spcBef>
                  <a:spcPct val="0"/>
                </a:spcBef>
                <a:buFontTx/>
                <a:buNone/>
              </a:pPr>
              <a:t>7</a:t>
            </a:fld>
            <a:endParaRPr lang="en-US"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fade">
                                      <p:cBhvr>
                                        <p:cTn id="7" dur="20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14400" y="228600"/>
            <a:ext cx="7772400" cy="838200"/>
          </a:xfrm>
        </p:spPr>
        <p:txBody>
          <a:bodyPr/>
          <a:lstStyle/>
          <a:p>
            <a:pPr eaLnBrk="1" hangingPunct="1"/>
            <a:r>
              <a:rPr lang="en-US" altLang="en-US" sz="4000" smtClean="0"/>
              <a:t>Multiple Alleles: Human Blood type</a:t>
            </a:r>
          </a:p>
        </p:txBody>
      </p:sp>
      <p:graphicFrame>
        <p:nvGraphicFramePr>
          <p:cNvPr id="163847" name="Group 7" descr="Multiple Alleles: Human Blood type" title="Multiple Alleles"/>
          <p:cNvGraphicFramePr>
            <a:graphicFrameLocks noGrp="1"/>
          </p:cNvGraphicFramePr>
          <p:nvPr>
            <p:ph type="tbl" idx="1"/>
            <p:extLst>
              <p:ext uri="{D42A27DB-BD31-4B8C-83A1-F6EECF244321}">
                <p14:modId xmlns:p14="http://schemas.microsoft.com/office/powerpoint/2010/main" val="3566673683"/>
              </p:ext>
            </p:extLst>
          </p:nvPr>
        </p:nvGraphicFramePr>
        <p:xfrm>
          <a:off x="4495800" y="1768475"/>
          <a:ext cx="4038600" cy="4254908"/>
        </p:xfrm>
        <a:graphic>
          <a:graphicData uri="http://schemas.openxmlformats.org/drawingml/2006/table">
            <a:tbl>
              <a:tblPr firstRow="1"/>
              <a:tblGrid>
                <a:gridCol w="2090738"/>
                <a:gridCol w="1947862"/>
              </a:tblGrid>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smtClean="0">
                        <a:ln>
                          <a:noFill/>
                        </a:ln>
                        <a:solidFill>
                          <a:schemeClr val="tx1"/>
                        </a:solidFill>
                        <a:effectLst/>
                        <a:latin typeface="Times New Roman" pitchFamily="18" charset="0"/>
                      </a:endParaRP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6000" b="0" i="0" u="none" strike="noStrike" cap="none" normalizeH="0" baseline="0" dirty="0" smtClean="0">
                        <a:ln>
                          <a:noFill/>
                        </a:ln>
                        <a:solidFill>
                          <a:schemeClr val="tx1"/>
                        </a:solidFill>
                        <a:effectLst/>
                        <a:latin typeface="Times New Roman"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0" name="Text Box 3"/>
          <p:cNvSpPr txBox="1">
            <a:spLocks noChangeArrowheads="1"/>
          </p:cNvSpPr>
          <p:nvPr/>
        </p:nvSpPr>
        <p:spPr bwMode="auto">
          <a:xfrm>
            <a:off x="457200" y="1447800"/>
            <a:ext cx="3124200" cy="3108325"/>
          </a:xfrm>
          <a:prstGeom prst="rect">
            <a:avLst/>
          </a:prstGeom>
          <a:noFill/>
          <a:ln w="9525">
            <a:noFill/>
            <a:miter lim="800000"/>
            <a:headEnd/>
            <a:tailEnd/>
          </a:ln>
        </p:spPr>
        <p:txBody>
          <a:bodyPr>
            <a:spAutoFit/>
          </a:bodyPr>
          <a:lstStyle/>
          <a:p>
            <a:pPr eaLnBrk="1" hangingPunct="1">
              <a:spcBef>
                <a:spcPct val="50000"/>
              </a:spcBef>
              <a:defRPr/>
            </a:pPr>
            <a:r>
              <a:rPr lang="en-US" sz="2800" dirty="0">
                <a:latin typeface="+mj-lt"/>
              </a:rPr>
              <a:t>If parents have A (AO) and B (BB) blood types, what are the possible genotypes and phenotypes of their children? </a:t>
            </a:r>
          </a:p>
        </p:txBody>
      </p:sp>
      <p:sp>
        <p:nvSpPr>
          <p:cNvPr id="34831" name="Text Box 4"/>
          <p:cNvSpPr txBox="1">
            <a:spLocks noChangeArrowheads="1"/>
          </p:cNvSpPr>
          <p:nvPr/>
        </p:nvSpPr>
        <p:spPr bwMode="auto">
          <a:xfrm>
            <a:off x="50292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A</a:t>
            </a:r>
          </a:p>
        </p:txBody>
      </p:sp>
      <p:sp>
        <p:nvSpPr>
          <p:cNvPr id="34832" name="Text Box 5"/>
          <p:cNvSpPr txBox="1">
            <a:spLocks noChangeArrowheads="1"/>
          </p:cNvSpPr>
          <p:nvPr/>
        </p:nvSpPr>
        <p:spPr bwMode="auto">
          <a:xfrm>
            <a:off x="3733800" y="23780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34833" name="Text Box 6"/>
          <p:cNvSpPr txBox="1">
            <a:spLocks noChangeArrowheads="1"/>
          </p:cNvSpPr>
          <p:nvPr/>
        </p:nvSpPr>
        <p:spPr bwMode="auto">
          <a:xfrm>
            <a:off x="71628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O</a:t>
            </a:r>
          </a:p>
        </p:txBody>
      </p:sp>
      <p:sp>
        <p:nvSpPr>
          <p:cNvPr id="34834" name="Text Box 18"/>
          <p:cNvSpPr txBox="1">
            <a:spLocks noChangeArrowheads="1"/>
          </p:cNvSpPr>
          <p:nvPr/>
        </p:nvSpPr>
        <p:spPr bwMode="auto">
          <a:xfrm>
            <a:off x="3733800" y="44354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19475"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45F1C24-DF95-423B-9290-80455673DC74}" type="slidenum">
              <a:rPr lang="en-US" altLang="en-US" sz="2000" smtClean="0"/>
              <a:pPr>
                <a:spcBef>
                  <a:spcPct val="0"/>
                </a:spcBef>
                <a:buFontTx/>
                <a:buNone/>
              </a:pPr>
              <a:t>8</a:t>
            </a:fld>
            <a:endParaRPr lang="en-US" altLang="en-US"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0" y="228600"/>
            <a:ext cx="7772400" cy="838200"/>
          </a:xfrm>
        </p:spPr>
        <p:txBody>
          <a:bodyPr/>
          <a:lstStyle/>
          <a:p>
            <a:pPr eaLnBrk="1" hangingPunct="1"/>
            <a:r>
              <a:rPr lang="en-US" altLang="en-US" sz="4000" smtClean="0"/>
              <a:t>Multiple Alleles: Human Blood type</a:t>
            </a:r>
          </a:p>
        </p:txBody>
      </p:sp>
      <p:graphicFrame>
        <p:nvGraphicFramePr>
          <p:cNvPr id="163847" name="Group 7" descr="Multiple Alleles: Human Blood type" title="Multiple Alleles: Human Blood type"/>
          <p:cNvGraphicFramePr>
            <a:graphicFrameLocks noGrp="1"/>
          </p:cNvGraphicFramePr>
          <p:nvPr>
            <p:ph type="tbl" idx="1"/>
            <p:extLst>
              <p:ext uri="{D42A27DB-BD31-4B8C-83A1-F6EECF244321}">
                <p14:modId xmlns:p14="http://schemas.microsoft.com/office/powerpoint/2010/main" val="3318491141"/>
              </p:ext>
            </p:extLst>
          </p:nvPr>
        </p:nvGraphicFramePr>
        <p:xfrm>
          <a:off x="4495800" y="1768475"/>
          <a:ext cx="4038600" cy="4254908"/>
        </p:xfrm>
        <a:graphic>
          <a:graphicData uri="http://schemas.openxmlformats.org/drawingml/2006/table">
            <a:tbl>
              <a:tblPr firstRow="1"/>
              <a:tblGrid>
                <a:gridCol w="2090738"/>
                <a:gridCol w="1947862"/>
              </a:tblGrid>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AB</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BO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AB</a:t>
                      </a:r>
                    </a:p>
                  </a:txBody>
                  <a:tcPr marT="45695" marB="456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6000" b="0" i="0" u="none" strike="noStrike" cap="none" normalizeH="0" baseline="0" dirty="0" smtClean="0">
                          <a:ln>
                            <a:noFill/>
                          </a:ln>
                          <a:solidFill>
                            <a:schemeClr val="tx1"/>
                          </a:solidFill>
                          <a:effectLst/>
                          <a:latin typeface="+mj-lt"/>
                        </a:rPr>
                        <a:t>BO</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695" marB="456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0" name="Text Box 3"/>
          <p:cNvSpPr txBox="1">
            <a:spLocks noChangeArrowheads="1"/>
          </p:cNvSpPr>
          <p:nvPr/>
        </p:nvSpPr>
        <p:spPr bwMode="auto">
          <a:xfrm>
            <a:off x="457200" y="1447800"/>
            <a:ext cx="3124200" cy="5262563"/>
          </a:xfrm>
          <a:prstGeom prst="rect">
            <a:avLst/>
          </a:prstGeom>
          <a:noFill/>
          <a:ln w="9525">
            <a:noFill/>
            <a:miter lim="800000"/>
            <a:headEnd/>
            <a:tailEnd/>
          </a:ln>
        </p:spPr>
        <p:txBody>
          <a:bodyPr>
            <a:spAutoFit/>
          </a:bodyPr>
          <a:lstStyle/>
          <a:p>
            <a:pPr eaLnBrk="1" hangingPunct="1">
              <a:spcBef>
                <a:spcPct val="50000"/>
              </a:spcBef>
              <a:defRPr/>
            </a:pPr>
            <a:r>
              <a:rPr lang="en-US" sz="2800" dirty="0">
                <a:latin typeface="+mj-lt"/>
              </a:rPr>
              <a:t>If parents have A (AO) and B (BB) blood types, what are possible genotypes and phenotypes of their children? </a:t>
            </a:r>
          </a:p>
          <a:p>
            <a:pPr eaLnBrk="1" hangingPunct="1">
              <a:spcBef>
                <a:spcPct val="50000"/>
              </a:spcBef>
              <a:defRPr/>
            </a:pPr>
            <a:r>
              <a:rPr lang="en-US" sz="2800" dirty="0">
                <a:solidFill>
                  <a:srgbClr val="3366FF"/>
                </a:solidFill>
                <a:latin typeface="+mj-lt"/>
              </a:rPr>
              <a:t>Genotypes: AB and BO</a:t>
            </a:r>
          </a:p>
          <a:p>
            <a:pPr eaLnBrk="1" hangingPunct="1">
              <a:spcBef>
                <a:spcPct val="50000"/>
              </a:spcBef>
              <a:defRPr/>
            </a:pPr>
            <a:r>
              <a:rPr lang="en-US" sz="2800" dirty="0">
                <a:solidFill>
                  <a:srgbClr val="3366FF"/>
                </a:solidFill>
                <a:latin typeface="+mj-lt"/>
              </a:rPr>
              <a:t>Phenotypes: AB and  B blood types</a:t>
            </a:r>
          </a:p>
        </p:txBody>
      </p:sp>
      <p:sp>
        <p:nvSpPr>
          <p:cNvPr id="34831" name="Text Box 4"/>
          <p:cNvSpPr txBox="1">
            <a:spLocks noChangeArrowheads="1"/>
          </p:cNvSpPr>
          <p:nvPr/>
        </p:nvSpPr>
        <p:spPr bwMode="auto">
          <a:xfrm>
            <a:off x="50292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A</a:t>
            </a:r>
          </a:p>
        </p:txBody>
      </p:sp>
      <p:sp>
        <p:nvSpPr>
          <p:cNvPr id="34832" name="Text Box 5"/>
          <p:cNvSpPr txBox="1">
            <a:spLocks noChangeArrowheads="1"/>
          </p:cNvSpPr>
          <p:nvPr/>
        </p:nvSpPr>
        <p:spPr bwMode="auto">
          <a:xfrm>
            <a:off x="3733800" y="23780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34833" name="Text Box 6"/>
          <p:cNvSpPr txBox="1">
            <a:spLocks noChangeArrowheads="1"/>
          </p:cNvSpPr>
          <p:nvPr/>
        </p:nvSpPr>
        <p:spPr bwMode="auto">
          <a:xfrm>
            <a:off x="7162800" y="914400"/>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C00000"/>
                </a:solidFill>
                <a:latin typeface="+mj-lt"/>
              </a:rPr>
              <a:t>O</a:t>
            </a:r>
          </a:p>
        </p:txBody>
      </p:sp>
      <p:sp>
        <p:nvSpPr>
          <p:cNvPr id="34834" name="Text Box 18"/>
          <p:cNvSpPr txBox="1">
            <a:spLocks noChangeArrowheads="1"/>
          </p:cNvSpPr>
          <p:nvPr/>
        </p:nvSpPr>
        <p:spPr bwMode="auto">
          <a:xfrm>
            <a:off x="3733800" y="4435475"/>
            <a:ext cx="838200" cy="1006475"/>
          </a:xfrm>
          <a:prstGeom prst="rect">
            <a:avLst/>
          </a:prstGeom>
          <a:noFill/>
          <a:ln w="9525">
            <a:noFill/>
            <a:miter lim="800000"/>
            <a:headEnd/>
            <a:tailEnd/>
          </a:ln>
        </p:spPr>
        <p:txBody>
          <a:bodyPr>
            <a:spAutoFit/>
          </a:bodyPr>
          <a:lstStyle/>
          <a:p>
            <a:pPr algn="ctr" eaLnBrk="1" hangingPunct="1">
              <a:spcBef>
                <a:spcPct val="50000"/>
              </a:spcBef>
              <a:defRPr/>
            </a:pPr>
            <a:r>
              <a:rPr lang="en-US" sz="6000" b="1" dirty="0">
                <a:solidFill>
                  <a:srgbClr val="3366FF"/>
                </a:solidFill>
                <a:latin typeface="+mj-lt"/>
              </a:rPr>
              <a:t>B</a:t>
            </a:r>
          </a:p>
        </p:txBody>
      </p:sp>
      <p:sp>
        <p:nvSpPr>
          <p:cNvPr id="2152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C6ED355-43D3-4189-B953-8587BEC3E06F}" type="slidenum">
              <a:rPr lang="en-US" altLang="en-US" sz="2000" smtClean="0"/>
              <a:pPr>
                <a:spcBef>
                  <a:spcPct val="0"/>
                </a:spcBef>
                <a:buFontTx/>
                <a:buNone/>
              </a:pPr>
              <a:t>9</a:t>
            </a:fld>
            <a:endParaRPr lang="en-US" alt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P Backgrou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HP Background</Template>
  <TotalTime>2872</TotalTime>
  <Words>3658</Words>
  <Application>Microsoft Office PowerPoint</Application>
  <PresentationFormat>On-screen Show (4:3)</PresentationFormat>
  <Paragraphs>371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Times New Roman</vt:lpstr>
      <vt:lpstr>Wingdings</vt:lpstr>
      <vt:lpstr>HP Background</vt:lpstr>
      <vt:lpstr>Genetics in Harry Potter’s World  Lesson 2</vt:lpstr>
      <vt:lpstr>Rules of Inheritance</vt:lpstr>
      <vt:lpstr>Incomplete Dominance</vt:lpstr>
      <vt:lpstr>Incomplete Dominance</vt:lpstr>
      <vt:lpstr>Codominance</vt:lpstr>
      <vt:lpstr>Codominance</vt:lpstr>
      <vt:lpstr>Multiple alleles</vt:lpstr>
      <vt:lpstr>Multiple Alleles: Human Blood type</vt:lpstr>
      <vt:lpstr>Multiple Alleles: Human Blood type</vt:lpstr>
      <vt:lpstr>Regulatory Genes</vt:lpstr>
      <vt:lpstr>Regulatory Genes: Manx Cat</vt:lpstr>
      <vt:lpstr>Complex Traits in Harry Potter</vt:lpstr>
      <vt:lpstr>Complex Trait: Hagrid’s Height</vt:lpstr>
      <vt:lpstr>Complex Trait: Hagrid’s Height</vt:lpstr>
      <vt:lpstr>Complex Trait: Hippogriff Coats</vt:lpstr>
      <vt:lpstr>Complex Traits: Hippogriff Coats</vt:lpstr>
      <vt:lpstr>Complex-Trait Activity: Magical Ability (independent group activity) </vt:lpstr>
      <vt:lpstr>Complex-Trait Activity: Magical Ability (guided activity) </vt:lpstr>
      <vt:lpstr>Magical Ability: Possible Phenotypes</vt:lpstr>
      <vt:lpstr>Magical Ability: Possible Phenotypes</vt:lpstr>
      <vt:lpstr>Magical Ability: Possible Phenotypes</vt:lpstr>
      <vt:lpstr>Magical Ability: Possible Genotypes</vt:lpstr>
      <vt:lpstr>Magical Ability: Possible Genotypes</vt:lpstr>
      <vt:lpstr>Magical Ability: Possible Genotypes</vt:lpstr>
      <vt:lpstr>Magical Ability: Possible Genotypes</vt:lpstr>
      <vt:lpstr>Magical Genes: Summary of 2 Genes</vt:lpstr>
      <vt:lpstr>Magical Ability: Characters’ Genotypes</vt:lpstr>
      <vt:lpstr>Magic Runs in Families</vt:lpstr>
      <vt:lpstr>Hermione’s Parents</vt:lpstr>
      <vt:lpstr>Harry and Ginny’s Children</vt:lpstr>
      <vt:lpstr>Dudley’s Children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Genetics in Harry Potter’s World: Lesson 2</dc:title>
  <dc:creator>National Library of Medicine</dc:creator>
  <cp:lastModifiedBy>Beatty, Roxanne (NIH/NLM) [E]</cp:lastModifiedBy>
  <cp:revision>405</cp:revision>
  <dcterms:created xsi:type="dcterms:W3CDTF">2004-11-08T14:56:33Z</dcterms:created>
  <dcterms:modified xsi:type="dcterms:W3CDTF">2016-05-19T13:56:30Z</dcterms:modified>
</cp:coreProperties>
</file>