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7"/>
  </p:notesMasterIdLst>
  <p:sldIdLst>
    <p:sldId id="256" r:id="rId2"/>
    <p:sldId id="287" r:id="rId3"/>
    <p:sldId id="319" r:id="rId4"/>
    <p:sldId id="326" r:id="rId5"/>
    <p:sldId id="308" r:id="rId6"/>
    <p:sldId id="261" r:id="rId7"/>
    <p:sldId id="282" r:id="rId8"/>
    <p:sldId id="284" r:id="rId9"/>
    <p:sldId id="285" r:id="rId10"/>
    <p:sldId id="288" r:id="rId11"/>
    <p:sldId id="289" r:id="rId12"/>
    <p:sldId id="286" r:id="rId13"/>
    <p:sldId id="292" r:id="rId14"/>
    <p:sldId id="291" r:id="rId15"/>
    <p:sldId id="290" r:id="rId16"/>
    <p:sldId id="294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25" r:id="rId25"/>
    <p:sldId id="301" r:id="rId26"/>
    <p:sldId id="302" r:id="rId27"/>
    <p:sldId id="303" r:id="rId28"/>
    <p:sldId id="304" r:id="rId29"/>
    <p:sldId id="305" r:id="rId30"/>
    <p:sldId id="306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20" r:id="rId42"/>
    <p:sldId id="322" r:id="rId43"/>
    <p:sldId id="323" r:id="rId44"/>
    <p:sldId id="324" r:id="rId45"/>
    <p:sldId id="321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Carla Crispim" initials="ACC" lastIdx="1" clrIdx="0">
    <p:extLst>
      <p:ext uri="{19B8F6BF-5375-455C-9EA6-DF929625EA0E}">
        <p15:presenceInfo xmlns:p15="http://schemas.microsoft.com/office/powerpoint/2012/main" userId="74668a9aaaaa8da7" providerId="Windows Live"/>
      </p:ext>
    </p:extLst>
  </p:cmAuthor>
  <p:cmAuthor id="2" name="Ana Carla Crispim" initials="ACC [2]" lastIdx="1" clrIdx="1">
    <p:extLst>
      <p:ext uri="{19B8F6BF-5375-455C-9EA6-DF929625EA0E}">
        <p15:presenceInfo xmlns:p15="http://schemas.microsoft.com/office/powerpoint/2012/main" userId="S-1-5-21-1537570087-1584349354-25656452-23459" providerId="AD"/>
      </p:ext>
    </p:extLst>
  </p:cmAuthor>
  <p:cmAuthor id="3" name="Usuário Convidado" initials="U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07B"/>
    <a:srgbClr val="C1E6FF"/>
    <a:srgbClr val="AFFFBC"/>
    <a:srgbClr val="FE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CEB11-A815-4FD3-BB9D-13B3DE63D45D}" v="40" dt="2021-08-22T02:13:32.386"/>
    <p1510:client id="{3CE19F77-EA00-45CB-92DF-7EBCADB3FEF5}" v="24" dt="2021-08-22T01:27:11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182" autoAdjust="0"/>
  </p:normalViewPr>
  <p:slideViewPr>
    <p:cSldViewPr snapToGrid="0">
      <p:cViewPr varScale="1">
        <p:scale>
          <a:sx n="57" d="100"/>
          <a:sy n="57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178CEB11-A815-4FD3-BB9D-13B3DE63D45D}"/>
    <pc:docChg chg="addSld delSld modSld">
      <pc:chgData name="Usuário Convidado" userId="" providerId="Windows Live" clId="Web-{178CEB11-A815-4FD3-BB9D-13B3DE63D45D}" dt="2021-08-22T02:13:32.386" v="21"/>
      <pc:docMkLst>
        <pc:docMk/>
      </pc:docMkLst>
      <pc:sldChg chg="modSp">
        <pc:chgData name="Usuário Convidado" userId="" providerId="Windows Live" clId="Web-{178CEB11-A815-4FD3-BB9D-13B3DE63D45D}" dt="2021-08-22T02:10:02.108" v="17" actId="20577"/>
        <pc:sldMkLst>
          <pc:docMk/>
          <pc:sldMk cId="440277145" sldId="310"/>
        </pc:sldMkLst>
        <pc:spChg chg="mod">
          <ac:chgData name="Usuário Convidado" userId="" providerId="Windows Live" clId="Web-{178CEB11-A815-4FD3-BB9D-13B3DE63D45D}" dt="2021-08-22T02:10:02.108" v="17" actId="20577"/>
          <ac:spMkLst>
            <pc:docMk/>
            <pc:sldMk cId="440277145" sldId="310"/>
            <ac:spMk id="13" creationId="{00000000-0000-0000-0000-000000000000}"/>
          </ac:spMkLst>
        </pc:spChg>
      </pc:sldChg>
      <pc:sldChg chg="addSp addCm">
        <pc:chgData name="Usuário Convidado" userId="" providerId="Windows Live" clId="Web-{178CEB11-A815-4FD3-BB9D-13B3DE63D45D}" dt="2021-08-22T02:13:32.386" v="21"/>
        <pc:sldMkLst>
          <pc:docMk/>
          <pc:sldMk cId="1594391439" sldId="311"/>
        </pc:sldMkLst>
        <pc:spChg chg="add">
          <ac:chgData name="Usuário Convidado" userId="" providerId="Windows Live" clId="Web-{178CEB11-A815-4FD3-BB9D-13B3DE63D45D}" dt="2021-08-22T02:11:35.634" v="20"/>
          <ac:spMkLst>
            <pc:docMk/>
            <pc:sldMk cId="1594391439" sldId="311"/>
            <ac:spMk id="3" creationId="{C7F1C6DE-BAF5-4A90-A562-122683B5901A}"/>
          </ac:spMkLst>
        </pc:spChg>
      </pc:sldChg>
      <pc:sldChg chg="new del">
        <pc:chgData name="Usuário Convidado" userId="" providerId="Windows Live" clId="Web-{178CEB11-A815-4FD3-BB9D-13B3DE63D45D}" dt="2021-08-22T02:11:28.478" v="19"/>
        <pc:sldMkLst>
          <pc:docMk/>
          <pc:sldMk cId="3779848499" sldId="326"/>
        </pc:sldMkLst>
      </pc:sldChg>
    </pc:docChg>
  </pc:docChgLst>
  <pc:docChgLst>
    <pc:chgData name="Usuário Convidado" providerId="Windows Live" clId="Web-{3CE19F77-EA00-45CB-92DF-7EBCADB3FEF5}"/>
    <pc:docChg chg="modSld">
      <pc:chgData name="Usuário Convidado" userId="" providerId="Windows Live" clId="Web-{3CE19F77-EA00-45CB-92DF-7EBCADB3FEF5}" dt="2021-08-22T01:27:10.714" v="11" actId="20577"/>
      <pc:docMkLst>
        <pc:docMk/>
      </pc:docMkLst>
      <pc:sldChg chg="modSp">
        <pc:chgData name="Usuário Convidado" userId="" providerId="Windows Live" clId="Web-{3CE19F77-EA00-45CB-92DF-7EBCADB3FEF5}" dt="2021-08-22T01:27:10.714" v="11" actId="20577"/>
        <pc:sldMkLst>
          <pc:docMk/>
          <pc:sldMk cId="440277145" sldId="310"/>
        </pc:sldMkLst>
        <pc:spChg chg="mod">
          <ac:chgData name="Usuário Convidado" userId="" providerId="Windows Live" clId="Web-{3CE19F77-EA00-45CB-92DF-7EBCADB3FEF5}" dt="2021-08-22T01:27:10.714" v="11" actId="20577"/>
          <ac:spMkLst>
            <pc:docMk/>
            <pc:sldMk cId="440277145" sldId="310"/>
            <ac:spMk id="1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8-21T19:13:32.386" idx="1">
    <p:pos x="10" y="10"/>
    <p:text>http://www.estatisticacomr.uff.br/?p=564
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45F41-3A27-4606-9329-489F30628915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5B7C-F997-47E7-A51F-3DE3E00DEC6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92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38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87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83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85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69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03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56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56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51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80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264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35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454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08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76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67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720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8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02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pt-B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Objetos são nossos</a:t>
            </a:r>
            <a:r>
              <a:rPr lang="pt-BR" baseline="0" dirty="0"/>
              <a:t> </a:t>
            </a:r>
            <a:r>
              <a:rPr lang="pt-BR" dirty="0"/>
              <a:t>dados, funções (criar um escore),</a:t>
            </a:r>
            <a:r>
              <a:rPr lang="pt-BR" baseline="0" dirty="0"/>
              <a:t> tudo. E fica tudo no “</a:t>
            </a:r>
            <a:r>
              <a:rPr lang="pt-BR" baseline="0" dirty="0" err="1"/>
              <a:t>Environment</a:t>
            </a:r>
            <a:r>
              <a:rPr lang="pt-BR" baseline="0" dirty="0"/>
              <a:t>”. Como fica tudo nesse ambiente aqui, objetos são chamados de componentes reutilizáveis. Se traduzirmos isso do R para o SPSS ou </a:t>
            </a:r>
            <a:r>
              <a:rPr lang="pt-BR" baseline="0" dirty="0" err="1"/>
              <a:t>Stata</a:t>
            </a:r>
            <a:r>
              <a:rPr lang="pt-BR" baseline="0" dirty="0"/>
              <a:t>, nossos objetos no R, em parte, correspondem ao nosso banco de dados nesses programas.</a:t>
            </a:r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402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Esses</a:t>
            </a:r>
            <a:r>
              <a:rPr lang="pt-BR" baseline="0" dirty="0"/>
              <a:t> conceitos tem um pouco de origem na </a:t>
            </a:r>
            <a:r>
              <a:rPr lang="pt-BR" baseline="0" dirty="0" err="1"/>
              <a:t>Algebra</a:t>
            </a:r>
            <a:r>
              <a:rPr lang="pt-BR" baseline="0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Um vetor</a:t>
            </a:r>
            <a:r>
              <a:rPr lang="pt-BR" baseline="0" dirty="0"/>
              <a:t> é como se fosse uma linha de dados nossa, ou uma coluna. Para o R, não importa o que é, desde que tenha o mesmo tipo de dado dentro (contínuo, discreto ou </a:t>
            </a:r>
            <a:r>
              <a:rPr lang="pt-BR" baseline="0" dirty="0" err="1"/>
              <a:t>string</a:t>
            </a:r>
            <a:r>
              <a:rPr lang="pt-BR" baseline="0" dirty="0"/>
              <a:t>).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baseline="0" dirty="0"/>
              <a:t>Já a matriz, é muito parecida com nosso banco de dados, só que todos os elementos tem que ter o mesmo MODO também, tal como no vetor. Então é como se fosse vários vetores juntos, sendo que eu aviso o que é linha e o que é coluna.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baseline="0" dirty="0"/>
              <a:t>Um </a:t>
            </a:r>
            <a:r>
              <a:rPr lang="pt-BR" baseline="0" dirty="0" err="1"/>
              <a:t>array</a:t>
            </a:r>
            <a:r>
              <a:rPr lang="pt-BR" baseline="0" dirty="0"/>
              <a:t> é um conjunto de matrizes, 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47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80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52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88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baseline="0" dirty="0"/>
              <a:t> é o nosso banco de dados. Ele é diferente de uma matriz PQ pode conter </a:t>
            </a:r>
            <a:r>
              <a:rPr lang="pt-BR" baseline="0" dirty="0" err="1"/>
              <a:t>character</a:t>
            </a:r>
            <a:r>
              <a:rPr lang="pt-BR" baseline="0" dirty="0"/>
              <a:t> (variáveis nominais ou ordinais), </a:t>
            </a:r>
            <a:r>
              <a:rPr lang="pt-BR" baseline="0" dirty="0" err="1"/>
              <a:t>numeric</a:t>
            </a:r>
            <a:r>
              <a:rPr lang="pt-BR" baseline="0" dirty="0"/>
              <a:t> (escores).</a:t>
            </a:r>
            <a:endParaRPr lang="pt-BR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09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71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94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77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6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O</a:t>
            </a:r>
            <a:r>
              <a:rPr lang="en-GB" baseline="0" dirty="0"/>
              <a:t> R é </a:t>
            </a:r>
            <a:r>
              <a:rPr lang="en-GB" baseline="0" dirty="0" err="1"/>
              <a:t>uma</a:t>
            </a:r>
            <a:r>
              <a:rPr lang="en-GB" baseline="0" dirty="0"/>
              <a:t> </a:t>
            </a:r>
            <a:r>
              <a:rPr lang="en-GB" baseline="0" dirty="0" err="1"/>
              <a:t>linguagem</a:t>
            </a:r>
            <a:r>
              <a:rPr lang="en-GB" baseline="0" dirty="0"/>
              <a:t> e </a:t>
            </a:r>
            <a:r>
              <a:rPr lang="en-GB" baseline="0" dirty="0" err="1"/>
              <a:t>por</a:t>
            </a:r>
            <a:r>
              <a:rPr lang="en-GB" baseline="0" dirty="0"/>
              <a:t> </a:t>
            </a:r>
            <a:r>
              <a:rPr lang="en-GB" baseline="0" dirty="0" err="1"/>
              <a:t>isso</a:t>
            </a:r>
            <a:r>
              <a:rPr lang="en-GB" baseline="0" dirty="0"/>
              <a:t> </a:t>
            </a:r>
            <a:r>
              <a:rPr lang="en-GB" baseline="0" dirty="0" err="1"/>
              <a:t>ele</a:t>
            </a:r>
            <a:r>
              <a:rPr lang="en-GB" baseline="0" dirty="0"/>
              <a:t> é </a:t>
            </a:r>
            <a:r>
              <a:rPr lang="en-GB" baseline="0" dirty="0" err="1"/>
              <a:t>flexível</a:t>
            </a:r>
            <a:r>
              <a:rPr lang="en-GB" baseline="0" dirty="0"/>
              <a:t> </a:t>
            </a:r>
            <a:r>
              <a:rPr lang="en-GB" baseline="0" dirty="0" err="1"/>
              <a:t>até</a:t>
            </a:r>
            <a:r>
              <a:rPr lang="en-GB" baseline="0" dirty="0"/>
              <a:t> </a:t>
            </a:r>
            <a:r>
              <a:rPr lang="en-GB" baseline="0" dirty="0" err="1"/>
              <a:t>certo</a:t>
            </a:r>
            <a:r>
              <a:rPr lang="en-GB" baseline="0" dirty="0"/>
              <a:t> </a:t>
            </a:r>
            <a:r>
              <a:rPr lang="en-GB" baseline="0" dirty="0" err="1"/>
              <a:t>ponto</a:t>
            </a:r>
            <a:r>
              <a:rPr lang="en-GB" baseline="0" dirty="0"/>
              <a:t>. Para </a:t>
            </a:r>
            <a:r>
              <a:rPr lang="en-GB" baseline="0" dirty="0" err="1"/>
              <a:t>processos</a:t>
            </a:r>
            <a:r>
              <a:rPr lang="en-GB" baseline="0" dirty="0"/>
              <a:t> que </a:t>
            </a:r>
            <a:r>
              <a:rPr lang="en-GB" baseline="0" dirty="0" err="1"/>
              <a:t>demandam</a:t>
            </a:r>
            <a:r>
              <a:rPr lang="en-GB" baseline="0" dirty="0"/>
              <a:t> </a:t>
            </a:r>
            <a:r>
              <a:rPr lang="en-GB" baseline="0" dirty="0" err="1"/>
              <a:t>muitas</a:t>
            </a:r>
            <a:r>
              <a:rPr lang="en-GB" baseline="0" dirty="0"/>
              <a:t> </a:t>
            </a:r>
            <a:r>
              <a:rPr lang="en-GB" baseline="0" dirty="0" err="1"/>
              <a:t>pessoas</a:t>
            </a:r>
            <a:r>
              <a:rPr lang="en-GB" baseline="0" dirty="0"/>
              <a:t>, é </a:t>
            </a:r>
            <a:r>
              <a:rPr lang="en-GB" baseline="0" dirty="0" err="1"/>
              <a:t>interessante</a:t>
            </a:r>
            <a:r>
              <a:rPr lang="en-GB" baseline="0" dirty="0"/>
              <a:t> </a:t>
            </a:r>
            <a:r>
              <a:rPr lang="en-GB" baseline="0" dirty="0" err="1"/>
              <a:t>ter</a:t>
            </a:r>
            <a:r>
              <a:rPr lang="en-GB" baseline="0" dirty="0"/>
              <a:t> </a:t>
            </a:r>
            <a:r>
              <a:rPr lang="en-GB" baseline="0" dirty="0" err="1"/>
              <a:t>regras</a:t>
            </a:r>
            <a:r>
              <a:rPr lang="en-GB" baseline="0" dirty="0"/>
              <a:t> e </a:t>
            </a:r>
            <a:r>
              <a:rPr lang="en-GB" baseline="0" dirty="0" err="1"/>
              <a:t>seguir</a:t>
            </a:r>
            <a:r>
              <a:rPr lang="en-GB" baseline="0" dirty="0"/>
              <a:t> </a:t>
            </a:r>
            <a:r>
              <a:rPr lang="en-GB" baseline="0" dirty="0" err="1"/>
              <a:t>alguns</a:t>
            </a:r>
            <a:r>
              <a:rPr lang="en-GB" baseline="0" dirty="0"/>
              <a:t> </a:t>
            </a:r>
            <a:r>
              <a:rPr lang="en-GB" baseline="0" dirty="0" err="1"/>
              <a:t>padrões</a:t>
            </a:r>
            <a:r>
              <a:rPr lang="en-GB" baseline="0" dirty="0"/>
              <a:t>. No </a:t>
            </a:r>
            <a:r>
              <a:rPr lang="en-GB" baseline="0" dirty="0" err="1"/>
              <a:t>entanto</a:t>
            </a:r>
            <a:r>
              <a:rPr lang="en-GB" baseline="0" dirty="0"/>
              <a:t>, é </a:t>
            </a:r>
            <a:r>
              <a:rPr lang="en-GB" baseline="0" dirty="0" err="1"/>
              <a:t>importante</a:t>
            </a:r>
            <a:r>
              <a:rPr lang="en-GB" baseline="0" dirty="0"/>
              <a:t> que </a:t>
            </a:r>
            <a:r>
              <a:rPr lang="en-GB" baseline="0" dirty="0" err="1"/>
              <a:t>você</a:t>
            </a:r>
            <a:r>
              <a:rPr lang="en-GB" baseline="0" dirty="0"/>
              <a:t> se </a:t>
            </a:r>
            <a:r>
              <a:rPr lang="en-GB" baseline="0" dirty="0" err="1"/>
              <a:t>sinta</a:t>
            </a:r>
            <a:r>
              <a:rPr lang="en-GB" baseline="0" dirty="0"/>
              <a:t> a </a:t>
            </a:r>
            <a:r>
              <a:rPr lang="en-GB" baseline="0" dirty="0" err="1"/>
              <a:t>vontade</a:t>
            </a:r>
            <a:r>
              <a:rPr lang="en-GB" baseline="0" dirty="0"/>
              <a:t> </a:t>
            </a:r>
            <a:r>
              <a:rPr lang="en-GB" baseline="0" dirty="0" err="1"/>
              <a:t>criando</a:t>
            </a:r>
            <a:r>
              <a:rPr lang="en-GB" baseline="0" dirty="0"/>
              <a:t> </a:t>
            </a:r>
            <a:r>
              <a:rPr lang="en-GB" baseline="0" dirty="0" err="1"/>
              <a:t>suas</a:t>
            </a:r>
            <a:r>
              <a:rPr lang="en-GB" baseline="0" dirty="0"/>
              <a:t> </a:t>
            </a:r>
            <a:r>
              <a:rPr lang="en-GB" baseline="0" dirty="0" err="1"/>
              <a:t>próprias</a:t>
            </a:r>
            <a:r>
              <a:rPr lang="en-GB" baseline="0" dirty="0"/>
              <a:t> </a:t>
            </a:r>
            <a:r>
              <a:rPr lang="en-GB" baseline="0" dirty="0" err="1"/>
              <a:t>regras</a:t>
            </a:r>
            <a:r>
              <a:rPr lang="en-GB" baseline="0" dirty="0"/>
              <a:t>, scripts e </a:t>
            </a:r>
            <a:r>
              <a:rPr lang="en-GB" baseline="0" dirty="0" err="1"/>
              <a:t>entendendo</a:t>
            </a:r>
            <a:r>
              <a:rPr lang="en-GB" baseline="0" dirty="0"/>
              <a:t> </a:t>
            </a:r>
            <a:r>
              <a:rPr lang="en-GB" baseline="0" dirty="0" err="1"/>
              <a:t>quais</a:t>
            </a:r>
            <a:r>
              <a:rPr lang="en-GB" baseline="0" dirty="0"/>
              <a:t> </a:t>
            </a:r>
            <a:r>
              <a:rPr lang="en-GB" baseline="0" dirty="0" err="1"/>
              <a:t>pacotes</a:t>
            </a:r>
            <a:r>
              <a:rPr lang="en-GB" baseline="0" dirty="0"/>
              <a:t> </a:t>
            </a:r>
            <a:r>
              <a:rPr lang="en-GB" baseline="0" dirty="0" err="1"/>
              <a:t>atendem</a:t>
            </a:r>
            <a:r>
              <a:rPr lang="en-GB" baseline="0" dirty="0"/>
              <a:t> o que </a:t>
            </a:r>
            <a:r>
              <a:rPr lang="en-GB" baseline="0" dirty="0" err="1"/>
              <a:t>você</a:t>
            </a:r>
            <a:r>
              <a:rPr lang="en-GB" baseline="0" dirty="0"/>
              <a:t> </a:t>
            </a:r>
            <a:r>
              <a:rPr lang="en-GB" baseline="0" dirty="0" err="1"/>
              <a:t>precisa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30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6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75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3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2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3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4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2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2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4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7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09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45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6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4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5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18E91D-8F3A-4AE9-AFBB-26ACDBC0628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4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153" y="5377816"/>
            <a:ext cx="8123403" cy="77552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 ao 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507889" y="5015764"/>
            <a:ext cx="3243844" cy="149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 Crispim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Bruna C. Lopes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Caio Alexandre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Régis Merc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ês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Possibilidades com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196646" cy="24659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o R </a:t>
            </a: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dar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oi?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Abra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o R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Digite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no console 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print(‘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Olá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!’)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82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Possibilidades com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196646" cy="42381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O R </a:t>
            </a: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também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canta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install.packages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beepr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”)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library(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beepr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beep()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beep(sound = 8)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3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Possibilidades com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87" y="1884401"/>
            <a:ext cx="6854744" cy="464086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81482" y="2755664"/>
            <a:ext cx="2917459" cy="1576277"/>
          </a:xfrm>
          <a:prstGeom prst="rect">
            <a:avLst/>
          </a:prstGeom>
          <a:noFill/>
          <a:ln w="28575">
            <a:solidFill>
              <a:srgbClr val="04A0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ysClr val="windowText" lastClr="000000"/>
                </a:solidFill>
              </a:rPr>
              <a:t>Vamos tentar? </a:t>
            </a:r>
          </a:p>
          <a:p>
            <a:pPr algn="ctr"/>
            <a:r>
              <a:rPr lang="pt-BR" sz="2800" dirty="0">
                <a:solidFill>
                  <a:sysClr val="windowText" lastClr="000000"/>
                </a:solidFill>
              </a:rPr>
              <a:t>Script </a:t>
            </a:r>
            <a:r>
              <a:rPr lang="pt-BR" sz="2800" dirty="0" err="1">
                <a:solidFill>
                  <a:sysClr val="windowText" lastClr="000000"/>
                </a:solidFill>
              </a:rPr>
              <a:t>olympic_flag.R</a:t>
            </a:r>
            <a:endParaRPr lang="pt-BR" sz="2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63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63516" y="4259177"/>
            <a:ext cx="8710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</a:p>
        </p:txBody>
      </p:sp>
    </p:spTree>
    <p:extLst>
      <p:ext uri="{BB962C8B-B14F-4D97-AF65-F5344CB8AC3E}">
        <p14:creationId xmlns:p14="http://schemas.microsoft.com/office/powerpoint/2010/main" val="146090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196646" cy="24659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Partes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51291" y="3638236"/>
            <a:ext cx="5234743" cy="6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4A07B"/>
              </a:buClr>
            </a:pPr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beep(sound = 8)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676140" y="5207656"/>
            <a:ext cx="155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3826042" y="4526082"/>
            <a:ext cx="649705" cy="681574"/>
          </a:xfrm>
          <a:prstGeom prst="straightConnector1">
            <a:avLst/>
          </a:prstGeom>
          <a:ln w="7620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4150894" y="3618872"/>
            <a:ext cx="1371600" cy="803989"/>
          </a:xfrm>
          <a:prstGeom prst="rect">
            <a:avLst/>
          </a:prstGeom>
          <a:noFill/>
          <a:ln w="38100">
            <a:solidFill>
              <a:srgbClr val="04A0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8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196646" cy="24659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Partes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51291" y="3638236"/>
            <a:ext cx="5234743" cy="6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4A07B"/>
              </a:buClr>
            </a:pPr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beep(sound = 8)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90817" y="5367081"/>
            <a:ext cx="2325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argumentos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7393511" y="4550767"/>
            <a:ext cx="623330" cy="681573"/>
          </a:xfrm>
          <a:prstGeom prst="straightConnector1">
            <a:avLst/>
          </a:prstGeom>
          <a:ln w="7620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5405173" y="3638236"/>
            <a:ext cx="2549605" cy="803989"/>
          </a:xfrm>
          <a:prstGeom prst="rect">
            <a:avLst/>
          </a:prstGeom>
          <a:noFill/>
          <a:ln w="38100">
            <a:solidFill>
              <a:srgbClr val="04A0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85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748418" cy="4286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é o IDE (</a:t>
            </a:r>
            <a:r>
              <a:rPr lang="pt-BR" sz="32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pt-BR" sz="32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ntegrated</a:t>
            </a:r>
            <a:r>
              <a:rPr lang="pt-BR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BR" sz="32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evelopment</a:t>
            </a:r>
            <a:r>
              <a:rPr lang="pt-BR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pt-BR" sz="32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nvironment</a:t>
            </a:r>
            <a:r>
              <a:rPr lang="pt-BR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da Linguagem R, ou seja, o ambiente que utilizamos para editar e executar os códigos em R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como todo ambiente, ele é dividido em algumas partes, como console, editor, arquivos, etc.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93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288770" y="1483393"/>
            <a:ext cx="3678893" cy="2203450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Editor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9229102" y="1667123"/>
            <a:ext cx="2962898" cy="1289752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Environment</a:t>
            </a:r>
            <a:endParaRPr lang="pt-BR" sz="3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3705" y="5010951"/>
            <a:ext cx="3653413" cy="1593352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Pasta com arquivos OU Help OU Gráficos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103357" y="5070886"/>
            <a:ext cx="3678893" cy="1593352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Console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where</a:t>
            </a:r>
            <a:r>
              <a: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magic</a:t>
            </a:r>
            <a:r>
              <a: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happens</a:t>
            </a:r>
            <a:r>
              <a: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03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288770" y="1483393"/>
            <a:ext cx="3678893" cy="2203450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 você escreve os seus scripts</a:t>
            </a:r>
          </a:p>
        </p:txBody>
      </p:sp>
    </p:spTree>
    <p:extLst>
      <p:ext uri="{BB962C8B-B14F-4D97-AF65-F5344CB8AC3E}">
        <p14:creationId xmlns:p14="http://schemas.microsoft.com/office/powerpoint/2010/main" val="387055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151484" y="5005137"/>
            <a:ext cx="3479296" cy="1665538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 você executa os seus códigos (e pode escrever aqui também)</a:t>
            </a:r>
          </a:p>
        </p:txBody>
      </p:sp>
    </p:spTree>
    <p:extLst>
      <p:ext uri="{BB962C8B-B14F-4D97-AF65-F5344CB8AC3E}">
        <p14:creationId xmlns:p14="http://schemas.microsoft.com/office/powerpoint/2010/main" val="7466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6675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Antes de falar de r...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15" y="2167120"/>
            <a:ext cx="3182802" cy="31828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24128" y="2055064"/>
            <a:ext cx="5526797" cy="442474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Ana in a nutshell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Adoro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R, mas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curto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bastante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viagens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comidas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livros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saber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tudo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pouquinho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Sou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psicóloga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formação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Fiz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mestrado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doutorado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Psicologia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com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foco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psicológica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psicometria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respectivamente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. E no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pós-doutorado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fui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para a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área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estatística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aplicada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comportamento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humano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Gosto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estudar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estatísticos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psicométricos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usos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do R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aplicar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construtos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bem-estar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afeto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diversidade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CSE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personalidade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20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4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712704" y="1540042"/>
            <a:ext cx="3479296" cy="1665538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 você encontra os seus objetos R, sejam eles dados, vetores, etc.</a:t>
            </a:r>
          </a:p>
        </p:txBody>
      </p:sp>
    </p:spTree>
    <p:extLst>
      <p:ext uri="{BB962C8B-B14F-4D97-AF65-F5344CB8AC3E}">
        <p14:creationId xmlns:p14="http://schemas.microsoft.com/office/powerpoint/2010/main" val="359489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712704" y="1540042"/>
            <a:ext cx="3479296" cy="1665538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 o histórico de comandos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77726" y="542751"/>
            <a:ext cx="818148" cy="612281"/>
          </a:xfrm>
          <a:prstGeom prst="rect">
            <a:avLst/>
          </a:prstGeom>
          <a:noFill/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9363339" y="945144"/>
            <a:ext cx="502556" cy="402393"/>
          </a:xfrm>
          <a:prstGeom prst="straightConnector1">
            <a:avLst/>
          </a:prstGeom>
          <a:ln w="5715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1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712704" y="4884821"/>
            <a:ext cx="3479296" cy="1665538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 você navega nas suas pastas do </a:t>
            </a:r>
            <a:r>
              <a:rPr lang="pt-BR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caminho raiz</a:t>
            </a:r>
          </a:p>
        </p:txBody>
      </p:sp>
    </p:spTree>
    <p:extLst>
      <p:ext uri="{BB962C8B-B14F-4D97-AF65-F5344CB8AC3E}">
        <p14:creationId xmlns:p14="http://schemas.microsoft.com/office/powerpoint/2010/main" val="108768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262576" y="4668252"/>
            <a:ext cx="4470661" cy="1973179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Plots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Gráficos montados no console</a:t>
            </a:r>
          </a:p>
          <a:p>
            <a:r>
              <a:rPr lang="pt-BR" sz="2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Packages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pacotes habilitados</a:t>
            </a:r>
          </a:p>
          <a:p>
            <a:r>
              <a:rPr lang="pt-BR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página do R </a:t>
            </a:r>
            <a:r>
              <a:rPr lang="pt-BR" sz="2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Cran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Exemplo: ?</a:t>
            </a:r>
            <a:r>
              <a:rPr lang="pt-BR" sz="2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beep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pt-BR" sz="2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arquivos </a:t>
            </a:r>
            <a:r>
              <a:rPr lang="pt-BR" sz="2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entre outros. </a:t>
            </a:r>
          </a:p>
        </p:txBody>
      </p:sp>
    </p:spTree>
    <p:extLst>
      <p:ext uri="{BB962C8B-B14F-4D97-AF65-F5344CB8AC3E}">
        <p14:creationId xmlns:p14="http://schemas.microsoft.com/office/powerpoint/2010/main" val="181804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9" y="-1"/>
            <a:ext cx="11755201" cy="68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9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748418" cy="42862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Falando em caminho raiz...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É o caminho que o R entende que tem todos os arquivos necessários para trabalhar em um determinado projeto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E também é a pasta onde serão salvos arquivos de output (se você pedir que eles sejam salvos com algum comando)</a:t>
            </a:r>
          </a:p>
          <a:p>
            <a:pPr lvl="2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IMPORTANTE: isso não tem a ver com o caminho onde o R armazena e instala pacotes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pt-BR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Setar</a:t>
            </a: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” esse caminho irá te ajudar a ver scripts ou dados que você precisa na aba Files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68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748418" cy="4286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isso “</a:t>
            </a:r>
            <a:r>
              <a:rPr lang="pt-BR" sz="32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setar</a:t>
            </a: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esse caminho, vamos fazer um projeto!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Clique na opção 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“File”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 do menu, e então em 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“New Project”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 -&gt; Clique em 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“New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” ou escolha a pasta que quiser armazenar os arquivos da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mentoria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(opção “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Existing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”)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Clique em 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“New Project”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 -&gt; 1. Escreva o nome do diretório (pasta) onde deseja manter seu projeto, ex. “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my_project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”. Clique no botão 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Project”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Veja a aba File. Está refletindo o caminho da pasta que você colocou no projeto?</a:t>
            </a:r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77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748418" cy="4286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Vamos criar um script!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Provavelmente já tem um Script aberto chamado “Untitled1” no seu Editor, certo?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Salve ele com o nome que você preferir (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File &gt;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as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). Vamos gerar um ou mais scripts por encontro de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mentoria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 É interessante que os nomes desses arquivos reflitam o conteúdo de cada script. Por exemplo: Script Encontro 1 – Introdução ao R.R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1 –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intro-r.R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Para evitar scripts extensos de códigos, você pode salvar um script para cada tipo de função, o que te ajuda a ter uma biblioteca de funções no futuro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096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52" y="1929775"/>
            <a:ext cx="8129088" cy="466353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604976" y="2138620"/>
            <a:ext cx="2253024" cy="700833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Nome do arquivo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36262" y="4075889"/>
            <a:ext cx="2253024" cy="700833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Comentários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71202" y="5334597"/>
            <a:ext cx="2253024" cy="700833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3609474" y="2489036"/>
            <a:ext cx="995502" cy="350417"/>
          </a:xfrm>
          <a:prstGeom prst="straightConnector1">
            <a:avLst/>
          </a:prstGeom>
          <a:ln w="5715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4928662" y="4426305"/>
            <a:ext cx="2266222" cy="0"/>
          </a:xfrm>
          <a:prstGeom prst="straightConnector1">
            <a:avLst/>
          </a:prstGeom>
          <a:ln w="5715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3741375" y="4606492"/>
            <a:ext cx="2374574" cy="1078521"/>
          </a:xfrm>
          <a:prstGeom prst="straightConnector1">
            <a:avLst/>
          </a:prstGeom>
          <a:ln w="5715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359600" y="2817181"/>
            <a:ext cx="2253024" cy="700833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Pacotes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4107225" y="3206263"/>
            <a:ext cx="2961787" cy="311751"/>
          </a:xfrm>
          <a:prstGeom prst="straightConnector1">
            <a:avLst/>
          </a:prstGeom>
          <a:ln w="5715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70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748418" cy="4286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Pacotes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O R tem alguns pacotes em sua versão base, mas em geral, são usados pacotes que baixamos do CRAN (repositório de pacotes do R). 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É possível usar pacotes fora do CRAN também por meio do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Rtools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, vamos falar sobre isso mais para frente.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É uma boa prática incluir no início do código todos os pacotes usados no script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Você precisa instalar os pacotes apenas uma vez, mas precisava carrega-los toda vez que iniciar o R.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1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6675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Antes de falar de r...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874095" y="2449931"/>
            <a:ext cx="6494272" cy="195813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vocês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 Como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vocês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gostariam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se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apresentar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Qual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expectativa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vocês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essa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mentoria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Como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essa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mentoria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ajudar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vocês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1" y="2138620"/>
            <a:ext cx="5671092" cy="4286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Comentários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O R é legal mas ele dá trabalho...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comentar no seu código, use #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Tudo que aparecer depois da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hashtag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será entendido como código que não deve ser rodado pelo R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Serve como registro de decisões e melhora a transparência do processo, principalmente em projetos em grupo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9" y="2138620"/>
            <a:ext cx="4163803" cy="39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06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291217" cy="4286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os dados?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Vá no R e digite </a:t>
            </a: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dados &lt;- c(1,2,3)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Agora tente </a:t>
            </a: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dados &lt;- </a:t>
            </a:r>
            <a:r>
              <a:rPr lang="pt-BR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seq</a:t>
            </a: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(1:10)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Tenta esse aqui também dados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matrix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(1:9,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nrow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= 3,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ncol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= 3)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07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964986" cy="4286243"/>
          </a:xfrm>
        </p:spPr>
        <p:txBody>
          <a:bodyPr vert="horz" lIns="45720" tIns="45720" rIns="45720" bIns="45720" rtlCol="0" anchor="t">
            <a:normAutofit fontScale="92500"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os dados?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/>
                <a:cs typeface="Segoe UI"/>
              </a:rPr>
              <a:t> Vá no R e digite </a:t>
            </a:r>
            <a:r>
              <a:rPr lang="pt-BR" sz="2400" i="1" dirty="0">
                <a:latin typeface="Segoe UI"/>
                <a:cs typeface="Segoe UI"/>
              </a:rPr>
              <a:t>dados &lt;- c(1,2,3) </a:t>
            </a:r>
            <a:r>
              <a:rPr lang="pt-BR" sz="2400" b="1" i="1" dirty="0">
                <a:solidFill>
                  <a:srgbClr val="04A07B"/>
                </a:solidFill>
                <a:latin typeface="Segoe UI"/>
                <a:cs typeface="Segoe UI"/>
              </a:rPr>
              <a:t># vetor </a:t>
            </a:r>
            <a:r>
              <a:rPr lang="pt-BR" sz="2400" b="1" i="1" dirty="0">
                <a:solidFill>
                  <a:srgbClr val="FF0000"/>
                </a:solidFill>
                <a:latin typeface="Segoe UI"/>
                <a:cs typeface="Segoe UI"/>
              </a:rPr>
              <a:t>da concatenação dos vetores</a:t>
            </a:r>
            <a:r>
              <a:rPr lang="pt-BR" sz="2400" b="1" i="1" dirty="0">
                <a:solidFill>
                  <a:srgbClr val="04A07B"/>
                </a:solidFill>
                <a:latin typeface="Segoe UI"/>
                <a:cs typeface="Segoe UI"/>
              </a:rPr>
              <a:t> com valores 1, 2 e 3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/>
                <a:cs typeface="Segoe UI"/>
              </a:rPr>
              <a:t> Agora tente </a:t>
            </a:r>
            <a:r>
              <a:rPr lang="pt-BR" sz="2400" i="1" dirty="0">
                <a:latin typeface="Segoe UI"/>
                <a:cs typeface="Segoe UI"/>
              </a:rPr>
              <a:t>dados &lt;- </a:t>
            </a:r>
            <a:r>
              <a:rPr lang="pt-BR" sz="2400" i="1" dirty="0" err="1">
                <a:latin typeface="Segoe UI"/>
                <a:cs typeface="Segoe UI"/>
              </a:rPr>
              <a:t>seq</a:t>
            </a:r>
            <a:r>
              <a:rPr lang="pt-BR" sz="2400" i="1" dirty="0">
                <a:latin typeface="Segoe UI"/>
                <a:cs typeface="Segoe UI"/>
              </a:rPr>
              <a:t>(1:10) </a:t>
            </a:r>
            <a:r>
              <a:rPr lang="pt-BR" sz="2400" b="1" i="1" dirty="0">
                <a:solidFill>
                  <a:srgbClr val="04A07B"/>
                </a:solidFill>
                <a:latin typeface="Segoe UI"/>
                <a:cs typeface="Segoe UI"/>
              </a:rPr>
              <a:t># </a:t>
            </a:r>
            <a:r>
              <a:rPr lang="pt-BR" sz="2400" b="1" i="1" dirty="0">
                <a:solidFill>
                  <a:srgbClr val="FF0000"/>
                </a:solidFill>
                <a:latin typeface="Segoe UI"/>
                <a:cs typeface="Segoe UI"/>
              </a:rPr>
              <a:t>é uma função que responde com </a:t>
            </a:r>
            <a:r>
              <a:rPr lang="pt-BR" sz="2400" b="1" i="1" dirty="0">
                <a:solidFill>
                  <a:srgbClr val="04A07B"/>
                </a:solidFill>
                <a:latin typeface="Segoe UI"/>
                <a:cs typeface="Segoe UI"/>
              </a:rPr>
              <a:t>vetor com valores sequenciais de 1 à 10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Tenta esse aqui também dados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matrix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(1:9,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nrow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= 3,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ncol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= 3) </a:t>
            </a:r>
            <a:r>
              <a:rPr lang="pt-BR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matriz de dados com valores de 1 a 9 distribuídos sequencialmente em 3 linhas e 3 colunas</a:t>
            </a:r>
            <a:endParaRPr lang="en-GB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77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964986" cy="4286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os dados?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Os dados apareceram no seu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Envionment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Você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notou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matrizes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aparecem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lugar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Rode um dos </a:t>
            </a:r>
            <a:r>
              <a:rPr lang="en-GB" sz="20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r>
              <a:rPr lang="en-GB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novamente</a:t>
            </a:r>
            <a:r>
              <a:rPr lang="en-GB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20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substitua</a:t>
            </a:r>
            <a:r>
              <a:rPr lang="en-GB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GB" sz="20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GB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dados2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20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GB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são</a:t>
            </a:r>
            <a:r>
              <a:rPr lang="en-GB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r>
              <a:rPr lang="en-GB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r>
              <a:rPr lang="en-GB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matrizes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dataframes</a:t>
            </a:r>
            <a:r>
              <a:rPr lang="en-GB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listas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F1C6DE-BAF5-4A90-A562-122683B5901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1594391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1" y="2098231"/>
            <a:ext cx="9988956" cy="426669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77351" y="2512836"/>
            <a:ext cx="3994060" cy="36471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Existe uma variedade de </a:t>
            </a:r>
            <a:r>
              <a:rPr lang="pt-BR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tipos de  objetos </a:t>
            </a: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no R. Esses objetos contêm </a:t>
            </a:r>
            <a:r>
              <a:rPr lang="pt-BR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DADOS</a:t>
            </a: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, e eles podem ser vetores, </a:t>
            </a:r>
            <a:r>
              <a:rPr lang="pt-BR" sz="21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arrays</a:t>
            </a: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, matrizes, </a:t>
            </a:r>
            <a:r>
              <a:rPr lang="pt-BR" sz="2100" i="1" dirty="0">
                <a:latin typeface="Helvetica" panose="020B0604020202020204" pitchFamily="34" charset="0"/>
                <a:cs typeface="Helvetica" panose="020B0604020202020204" pitchFamily="34" charset="0"/>
              </a:rPr>
              <a:t>data frames</a:t>
            </a: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, ou listas. Eles diferem no </a:t>
            </a:r>
            <a:r>
              <a:rPr lang="pt-BR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tipo de informação (i.e. dados) </a:t>
            </a: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que podem conter, como foram criados e na complexidade estrutural de cada um, assim como na forma de acesso.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207451" y="6364927"/>
            <a:ext cx="298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LABAPE website (2019)</a:t>
            </a:r>
          </a:p>
        </p:txBody>
      </p:sp>
    </p:spTree>
    <p:extLst>
      <p:ext uri="{BB962C8B-B14F-4D97-AF65-F5344CB8AC3E}">
        <p14:creationId xmlns:p14="http://schemas.microsoft.com/office/powerpoint/2010/main" val="275290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754534" y="3242811"/>
            <a:ext cx="96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=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6954765" y="3017165"/>
            <a:ext cx="3361825" cy="2141576"/>
            <a:chOff x="5056270" y="2138794"/>
            <a:chExt cx="2167691" cy="1239251"/>
          </a:xfrm>
        </p:grpSpPr>
        <p:pic>
          <p:nvPicPr>
            <p:cNvPr id="11" name="Imagem 10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1" t="23897" r="38824" b="67468"/>
            <a:stretch/>
          </p:blipFill>
          <p:spPr>
            <a:xfrm>
              <a:off x="5623761" y="2138794"/>
              <a:ext cx="1600200" cy="493295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1" t="23897" r="38824" b="67468"/>
            <a:stretch/>
          </p:blipFill>
          <p:spPr>
            <a:xfrm>
              <a:off x="5355055" y="2511772"/>
              <a:ext cx="1600200" cy="493295"/>
            </a:xfrm>
            <a:prstGeom prst="rect">
              <a:avLst/>
            </a:prstGeom>
          </p:spPr>
        </p:pic>
        <p:pic>
          <p:nvPicPr>
            <p:cNvPr id="13" name="Imagem 12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1" t="23897" r="38824" b="67468"/>
            <a:stretch/>
          </p:blipFill>
          <p:spPr>
            <a:xfrm>
              <a:off x="5056270" y="2884750"/>
              <a:ext cx="1600200" cy="493295"/>
            </a:xfrm>
            <a:prstGeom prst="rect">
              <a:avLst/>
            </a:prstGeom>
          </p:spPr>
        </p:pic>
      </p:grpSp>
      <p:pic>
        <p:nvPicPr>
          <p:cNvPr id="14" name="Imagem 13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8" t="12113" r="20157" b="56094"/>
          <a:stretch/>
        </p:blipFill>
        <p:spPr>
          <a:xfrm>
            <a:off x="2344729" y="2095973"/>
            <a:ext cx="3178115" cy="325857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267402" y="2214076"/>
            <a:ext cx="2338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/>
              <a:t>n </a:t>
            </a:r>
            <a:r>
              <a:rPr lang="pt-BR" sz="3200" b="1" dirty="0"/>
              <a:t>Vetores</a:t>
            </a:r>
          </a:p>
        </p:txBody>
      </p:sp>
    </p:spTree>
    <p:extLst>
      <p:ext uri="{BB962C8B-B14F-4D97-AF65-F5344CB8AC3E}">
        <p14:creationId xmlns:p14="http://schemas.microsoft.com/office/powerpoint/2010/main" val="2307240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4" t="9813" b="56825"/>
          <a:stretch/>
        </p:blipFill>
        <p:spPr>
          <a:xfrm>
            <a:off x="2188570" y="2132671"/>
            <a:ext cx="4019074" cy="3043990"/>
          </a:xfrm>
          <a:prstGeom prst="rect">
            <a:avLst/>
          </a:prstGeom>
        </p:spPr>
      </p:pic>
      <p:grpSp>
        <p:nvGrpSpPr>
          <p:cNvPr id="17" name="Agrupar 16"/>
          <p:cNvGrpSpPr/>
          <p:nvPr/>
        </p:nvGrpSpPr>
        <p:grpSpPr>
          <a:xfrm>
            <a:off x="6967154" y="2581231"/>
            <a:ext cx="3957520" cy="3073611"/>
            <a:chOff x="5056270" y="2113728"/>
            <a:chExt cx="2854142" cy="2224925"/>
          </a:xfrm>
        </p:grpSpPr>
        <p:pic>
          <p:nvPicPr>
            <p:cNvPr id="18" name="Imagem 17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6827569" y="2113728"/>
              <a:ext cx="1082843" cy="902368"/>
            </a:xfrm>
            <a:prstGeom prst="rect">
              <a:avLst/>
            </a:prstGeom>
          </p:spPr>
        </p:pic>
        <p:pic>
          <p:nvPicPr>
            <p:cNvPr id="19" name="Imagem 18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6360788" y="2439582"/>
              <a:ext cx="1082843" cy="902368"/>
            </a:xfrm>
            <a:prstGeom prst="rect">
              <a:avLst/>
            </a:prstGeom>
          </p:spPr>
        </p:pic>
        <p:pic>
          <p:nvPicPr>
            <p:cNvPr id="20" name="Imagem 19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5925300" y="2765436"/>
              <a:ext cx="1082843" cy="902368"/>
            </a:xfrm>
            <a:prstGeom prst="rect">
              <a:avLst/>
            </a:prstGeom>
          </p:spPr>
        </p:pic>
        <p:pic>
          <p:nvPicPr>
            <p:cNvPr id="22" name="Imagem 21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5515803" y="3134227"/>
              <a:ext cx="1082843" cy="902368"/>
            </a:xfrm>
            <a:prstGeom prst="rect">
              <a:avLst/>
            </a:prstGeom>
          </p:spPr>
        </p:pic>
        <p:pic>
          <p:nvPicPr>
            <p:cNvPr id="23" name="Imagem 22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5056270" y="3436285"/>
              <a:ext cx="1082843" cy="902368"/>
            </a:xfrm>
            <a:prstGeom prst="rect">
              <a:avLst/>
            </a:prstGeom>
          </p:spPr>
        </p:pic>
      </p:grpSp>
      <p:sp>
        <p:nvSpPr>
          <p:cNvPr id="24" name="CaixaDeTexto 23"/>
          <p:cNvSpPr txBox="1"/>
          <p:nvPr/>
        </p:nvSpPr>
        <p:spPr>
          <a:xfrm>
            <a:off x="7183823" y="2488062"/>
            <a:ext cx="22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/>
              <a:t>n </a:t>
            </a:r>
            <a:r>
              <a:rPr lang="pt-BR" sz="2800" b="1" dirty="0" err="1"/>
              <a:t>Matrices</a:t>
            </a:r>
            <a:endParaRPr lang="pt-BR" sz="28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988562" y="3227638"/>
            <a:ext cx="96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39645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988562" y="3227638"/>
            <a:ext cx="96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=</a:t>
            </a:r>
          </a:p>
        </p:txBody>
      </p:sp>
      <p:pic>
        <p:nvPicPr>
          <p:cNvPr id="13" name="Imagem 12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7" t="51363" r="37091" b="17629"/>
          <a:stretch/>
        </p:blipFill>
        <p:spPr>
          <a:xfrm>
            <a:off x="2165685" y="2138620"/>
            <a:ext cx="3144613" cy="3105304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1" t="23897" r="38824" b="67468"/>
          <a:stretch/>
        </p:blipFill>
        <p:spPr>
          <a:xfrm>
            <a:off x="9009952" y="4416794"/>
            <a:ext cx="1866596" cy="598713"/>
          </a:xfrm>
          <a:prstGeom prst="rect">
            <a:avLst/>
          </a:prstGeom>
        </p:spPr>
      </p:pic>
      <p:pic>
        <p:nvPicPr>
          <p:cNvPr id="15" name="Imagem 1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1" t="23897" r="38824" b="67468"/>
          <a:stretch/>
        </p:blipFill>
        <p:spPr>
          <a:xfrm>
            <a:off x="8713881" y="4645211"/>
            <a:ext cx="1866596" cy="598713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7856230" y="5472341"/>
            <a:ext cx="230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/>
              <a:t>n </a:t>
            </a:r>
            <a:r>
              <a:rPr lang="pt-BR" sz="2800" b="1" dirty="0"/>
              <a:t>Vetores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8235140" y="1689471"/>
            <a:ext cx="2641408" cy="2091620"/>
            <a:chOff x="5686399" y="913399"/>
            <a:chExt cx="1549624" cy="1228222"/>
          </a:xfrm>
        </p:grpSpPr>
        <p:pic>
          <p:nvPicPr>
            <p:cNvPr id="28" name="Imagem 27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6153180" y="913399"/>
              <a:ext cx="1082843" cy="902368"/>
            </a:xfrm>
            <a:prstGeom prst="rect">
              <a:avLst/>
            </a:prstGeom>
          </p:spPr>
        </p:pic>
        <p:pic>
          <p:nvPicPr>
            <p:cNvPr id="29" name="Imagem 28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5686399" y="1239253"/>
              <a:ext cx="1082843" cy="902368"/>
            </a:xfrm>
            <a:prstGeom prst="rect">
              <a:avLst/>
            </a:prstGeom>
          </p:spPr>
        </p:pic>
      </p:grpSp>
      <p:sp>
        <p:nvSpPr>
          <p:cNvPr id="30" name="CaixaDeTexto 29"/>
          <p:cNvSpPr txBox="1"/>
          <p:nvPr/>
        </p:nvSpPr>
        <p:spPr>
          <a:xfrm>
            <a:off x="7314923" y="975360"/>
            <a:ext cx="2628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/>
              <a:t>n </a:t>
            </a:r>
            <a:r>
              <a:rPr lang="pt-BR" sz="3200" b="1" dirty="0" err="1"/>
              <a:t>Matrices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4207360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988562" y="3227638"/>
            <a:ext cx="96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=</a:t>
            </a:r>
          </a:p>
        </p:txBody>
      </p:sp>
      <p:pic>
        <p:nvPicPr>
          <p:cNvPr id="13" name="Imagem 12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7" t="51363" r="37091" b="17629"/>
          <a:stretch/>
        </p:blipFill>
        <p:spPr>
          <a:xfrm>
            <a:off x="2165685" y="2138620"/>
            <a:ext cx="3144613" cy="3105304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1" t="23897" r="38824" b="67468"/>
          <a:stretch/>
        </p:blipFill>
        <p:spPr>
          <a:xfrm>
            <a:off x="9030790" y="4852742"/>
            <a:ext cx="1866596" cy="598713"/>
          </a:xfrm>
          <a:prstGeom prst="rect">
            <a:avLst/>
          </a:prstGeom>
        </p:spPr>
      </p:pic>
      <p:pic>
        <p:nvPicPr>
          <p:cNvPr id="15" name="Imagem 1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1" t="23897" r="38824" b="67468"/>
          <a:stretch/>
        </p:blipFill>
        <p:spPr>
          <a:xfrm>
            <a:off x="8734719" y="5081159"/>
            <a:ext cx="1866596" cy="598713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030790" y="5831979"/>
            <a:ext cx="230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/>
              <a:t>n </a:t>
            </a:r>
            <a:r>
              <a:rPr lang="pt-BR" sz="2800" b="1" dirty="0"/>
              <a:t>Vetores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8014134" y="2139320"/>
            <a:ext cx="2641408" cy="2091620"/>
            <a:chOff x="5686399" y="913399"/>
            <a:chExt cx="1549624" cy="1228222"/>
          </a:xfrm>
        </p:grpSpPr>
        <p:pic>
          <p:nvPicPr>
            <p:cNvPr id="28" name="Imagem 27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6153180" y="913399"/>
              <a:ext cx="1082843" cy="902368"/>
            </a:xfrm>
            <a:prstGeom prst="rect">
              <a:avLst/>
            </a:prstGeom>
          </p:spPr>
        </p:pic>
        <p:pic>
          <p:nvPicPr>
            <p:cNvPr id="29" name="Imagem 28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5686399" y="1239253"/>
              <a:ext cx="1082843" cy="902368"/>
            </a:xfrm>
            <a:prstGeom prst="rect">
              <a:avLst/>
            </a:prstGeom>
          </p:spPr>
        </p:pic>
      </p:grpSp>
      <p:sp>
        <p:nvSpPr>
          <p:cNvPr id="30" name="CaixaDeTexto 29"/>
          <p:cNvSpPr txBox="1"/>
          <p:nvPr/>
        </p:nvSpPr>
        <p:spPr>
          <a:xfrm>
            <a:off x="8937013" y="1497186"/>
            <a:ext cx="262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/>
              <a:t>n </a:t>
            </a:r>
            <a:r>
              <a:rPr lang="pt-BR" sz="2800" b="1" dirty="0" err="1"/>
              <a:t>Matrices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93420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8" t="12113" r="20157" b="56094"/>
          <a:stretch/>
        </p:blipFill>
        <p:spPr>
          <a:xfrm>
            <a:off x="9103981" y="1925603"/>
            <a:ext cx="1223359" cy="1254330"/>
          </a:xfrm>
          <a:prstGeom prst="rect">
            <a:avLst/>
          </a:prstGeom>
        </p:spPr>
      </p:pic>
      <p:pic>
        <p:nvPicPr>
          <p:cNvPr id="17" name="Imagem 16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4" t="16823" r="38599" b="65514"/>
          <a:stretch/>
        </p:blipFill>
        <p:spPr>
          <a:xfrm>
            <a:off x="7536635" y="2409912"/>
            <a:ext cx="1266256" cy="770021"/>
          </a:xfrm>
          <a:prstGeom prst="rect">
            <a:avLst/>
          </a:prstGeom>
        </p:spPr>
      </p:pic>
      <p:pic>
        <p:nvPicPr>
          <p:cNvPr id="18" name="Imagem 17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4" t="9813" b="56825"/>
          <a:stretch/>
        </p:blipFill>
        <p:spPr>
          <a:xfrm>
            <a:off x="6727176" y="3537670"/>
            <a:ext cx="2196401" cy="1663523"/>
          </a:xfrm>
          <a:prstGeom prst="rect">
            <a:avLst/>
          </a:prstGeom>
        </p:spPr>
      </p:pic>
      <p:pic>
        <p:nvPicPr>
          <p:cNvPr id="19" name="Imagem 18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7" t="51363" r="37091" b="17629"/>
          <a:stretch/>
        </p:blipFill>
        <p:spPr>
          <a:xfrm>
            <a:off x="9103981" y="3424521"/>
            <a:ext cx="1290737" cy="127460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29320" y="2870523"/>
            <a:ext cx="2707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Lista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097303" y="2814395"/>
            <a:ext cx="9685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/>
              <a:t>=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30177" y="1487341"/>
            <a:ext cx="1593998" cy="842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Uma coluna com Escores de Extroversão</a:t>
            </a:r>
          </a:p>
        </p:txBody>
      </p:sp>
      <p:cxnSp>
        <p:nvCxnSpPr>
          <p:cNvPr id="24" name="Conector em Curva 23"/>
          <p:cNvCxnSpPr>
            <a:stCxn id="17" idx="0"/>
            <a:endCxn id="23" idx="3"/>
          </p:cNvCxnSpPr>
          <p:nvPr/>
        </p:nvCxnSpPr>
        <p:spPr>
          <a:xfrm rot="16200000" flipV="1">
            <a:off x="7596236" y="1836385"/>
            <a:ext cx="501466" cy="645588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10370435" y="1164203"/>
            <a:ext cx="1593998" cy="842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Álgebra matricial</a:t>
            </a:r>
          </a:p>
        </p:txBody>
      </p:sp>
      <p:cxnSp>
        <p:nvCxnSpPr>
          <p:cNvPr id="32" name="Conector em Curva 31"/>
          <p:cNvCxnSpPr>
            <a:stCxn id="16" idx="0"/>
          </p:cNvCxnSpPr>
          <p:nvPr/>
        </p:nvCxnSpPr>
        <p:spPr>
          <a:xfrm rot="5400000" flipH="1" flipV="1">
            <a:off x="9867147" y="1398031"/>
            <a:ext cx="376087" cy="679059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em Curva 32"/>
          <p:cNvCxnSpPr>
            <a:stCxn id="18" idx="2"/>
            <a:endCxn id="36" idx="3"/>
          </p:cNvCxnSpPr>
          <p:nvPr/>
        </p:nvCxnSpPr>
        <p:spPr>
          <a:xfrm rot="5400000">
            <a:off x="7065725" y="4862645"/>
            <a:ext cx="421105" cy="1098201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10182416" y="4970165"/>
            <a:ext cx="1593998" cy="842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Banco de dados</a:t>
            </a:r>
          </a:p>
        </p:txBody>
      </p:sp>
      <p:cxnSp>
        <p:nvCxnSpPr>
          <p:cNvPr id="35" name="Conector em Curva 34"/>
          <p:cNvCxnSpPr>
            <a:stCxn id="19" idx="3"/>
          </p:cNvCxnSpPr>
          <p:nvPr/>
        </p:nvCxnSpPr>
        <p:spPr>
          <a:xfrm>
            <a:off x="10394718" y="4061822"/>
            <a:ext cx="629115" cy="962624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5133178" y="5201193"/>
            <a:ext cx="1593998" cy="842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Álgebra matricial</a:t>
            </a:r>
          </a:p>
        </p:txBody>
      </p:sp>
    </p:spTree>
    <p:extLst>
      <p:ext uri="{BB962C8B-B14F-4D97-AF65-F5344CB8AC3E}">
        <p14:creationId xmlns:p14="http://schemas.microsoft.com/office/powerpoint/2010/main" val="37086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667504"/>
            <a:ext cx="9720072" cy="1499616"/>
          </a:xfrm>
        </p:spPr>
        <p:txBody>
          <a:bodyPr/>
          <a:lstStyle/>
          <a:p>
            <a:r>
              <a:rPr lang="pt-BR" dirty="0" smtClean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Sobre a </a:t>
            </a:r>
            <a:r>
              <a:rPr lang="pt-BR" dirty="0" err="1" smtClean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mentoria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24127" y="2277917"/>
            <a:ext cx="10913873" cy="320848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Quinzenal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terça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quinta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funciona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 Quinta 14h30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Formato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com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atividades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durante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depois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encontro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Tempo de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duração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2h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4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0237" y="2766374"/>
            <a:ext cx="5049875" cy="1325250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Google Shape;286;p24"/>
          <p:cNvSpPr/>
          <p:nvPr/>
        </p:nvSpPr>
        <p:spPr>
          <a:xfrm>
            <a:off x="7389479" y="2853557"/>
            <a:ext cx="1232721" cy="1150884"/>
          </a:xfrm>
          <a:prstGeom prst="ellipse">
            <a:avLst/>
          </a:prstGeom>
          <a:solidFill>
            <a:srgbClr val="04A07B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Vetor</a:t>
            </a:r>
            <a:endParaRPr sz="1800"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" name="Google Shape;286;p24"/>
          <p:cNvSpPr/>
          <p:nvPr/>
        </p:nvSpPr>
        <p:spPr>
          <a:xfrm>
            <a:off x="7389479" y="2492086"/>
            <a:ext cx="2100662" cy="2036220"/>
          </a:xfrm>
          <a:prstGeom prst="ellipse">
            <a:avLst/>
          </a:prstGeom>
          <a:solidFill>
            <a:srgbClr val="04A07B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Matriz</a:t>
            </a:r>
            <a:endParaRPr sz="1800"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" name="Google Shape;286;p24"/>
          <p:cNvSpPr/>
          <p:nvPr/>
        </p:nvSpPr>
        <p:spPr>
          <a:xfrm>
            <a:off x="7389479" y="2237874"/>
            <a:ext cx="2792194" cy="2601704"/>
          </a:xfrm>
          <a:prstGeom prst="ellipse">
            <a:avLst/>
          </a:prstGeom>
          <a:solidFill>
            <a:srgbClr val="04A07B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Array</a:t>
            </a:r>
            <a:endParaRPr sz="1800"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6;p24"/>
          <p:cNvSpPr/>
          <p:nvPr/>
        </p:nvSpPr>
        <p:spPr>
          <a:xfrm>
            <a:off x="7389479" y="1752461"/>
            <a:ext cx="3646004" cy="3572530"/>
          </a:xfrm>
          <a:prstGeom prst="ellipse">
            <a:avLst/>
          </a:prstGeom>
          <a:solidFill>
            <a:srgbClr val="04A07B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Dataframe</a:t>
            </a:r>
            <a:endParaRPr sz="1800"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" name="Google Shape;286;p24"/>
          <p:cNvSpPr/>
          <p:nvPr/>
        </p:nvSpPr>
        <p:spPr>
          <a:xfrm>
            <a:off x="6740942" y="1112744"/>
            <a:ext cx="4943078" cy="4851963"/>
          </a:xfrm>
          <a:prstGeom prst="ellipse">
            <a:avLst/>
          </a:prstGeom>
          <a:solidFill>
            <a:srgbClr val="04A07B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Lista</a:t>
            </a:r>
            <a:endParaRPr sz="1800"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97832" y="555291"/>
            <a:ext cx="914400" cy="1682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40568" y="2921168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Boas práticas</a:t>
            </a:r>
          </a:p>
        </p:txBody>
      </p:sp>
    </p:spTree>
    <p:extLst>
      <p:ext uri="{BB962C8B-B14F-4D97-AF65-F5344CB8AC3E}">
        <p14:creationId xmlns:p14="http://schemas.microsoft.com/office/powerpoint/2010/main" val="4034259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Boas práticas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964986" cy="428624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Rproj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pasta </a:t>
            </a:r>
            <a:r>
              <a:rPr lang="en-GB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data_raw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dados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brutos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pasta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dados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tratados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Na pasta </a:t>
            </a:r>
            <a:r>
              <a:rPr lang="en-GB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data_raw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você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incluir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scripts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usados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limpar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dados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limpar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 base,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exporte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a pasta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SEMPRE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mantenha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brutos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salvos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haja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algum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limpeza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Configure o R para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abrir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automaticamente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Tools &gt; Global options &gt; General &gt; Restore most recently opened project at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startup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salve o workspace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replicáveis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qualquer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74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Boas práticas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1970177"/>
            <a:ext cx="10964986" cy="4719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seus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sentido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Dê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tenham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sentido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e que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possam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facilmente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confundidos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lista_de_mercado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&lt;- c(“chocolate”, “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”, “café”)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negative: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&lt;- c(“chocolate”, “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”, “café”)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Comente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Evite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linhas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muito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longas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Você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ENTER para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quebrar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linhas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ctrl + shift + A para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identar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Mantenha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organizado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 com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dentro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Exemplo: use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snake_case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(palavras em minúsculas, separados por um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underscore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) em todas as variáveis e funções do seu projeto.</a:t>
            </a:r>
          </a:p>
        </p:txBody>
      </p:sp>
    </p:spTree>
    <p:extLst>
      <p:ext uri="{BB962C8B-B14F-4D97-AF65-F5344CB8AC3E}">
        <p14:creationId xmlns:p14="http://schemas.microsoft.com/office/powerpoint/2010/main" val="1309925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Boas práticas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1970177"/>
            <a:ext cx="10964986" cy="47193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Carregue os pacotes no início do arquivo</a:t>
            </a:r>
          </a:p>
          <a:p>
            <a:pPr lvl="1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Isso facilita para identificar os pacotes a serem usados e instalar os pacotes que você ou outra pessoa não possuem</a:t>
            </a:r>
          </a:p>
          <a:p>
            <a:pPr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Evite referências de caminho que tenha o seu computador como raiz</a:t>
            </a:r>
          </a:p>
          <a:p>
            <a:pPr lvl="1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Exemplo positivo: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df_titanic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read_csv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("data/titanic.csv")</a:t>
            </a:r>
          </a:p>
          <a:p>
            <a:pPr lvl="1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Exemplo negativo: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df_titanic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read_csv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("C:\Users\beatr\Documents\GitHub\2020-R-Ladies-SP-Basico\data/titanic.csv")</a:t>
            </a:r>
          </a:p>
        </p:txBody>
      </p:sp>
    </p:spTree>
    <p:extLst>
      <p:ext uri="{BB962C8B-B14F-4D97-AF65-F5344CB8AC3E}">
        <p14:creationId xmlns:p14="http://schemas.microsoft.com/office/powerpoint/2010/main" val="1503657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40568" y="2921168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É isso por hoje!</a:t>
            </a:r>
          </a:p>
        </p:txBody>
      </p:sp>
    </p:spTree>
    <p:extLst>
      <p:ext uri="{BB962C8B-B14F-4D97-AF65-F5344CB8AC3E}">
        <p14:creationId xmlns:p14="http://schemas.microsoft.com/office/powerpoint/2010/main" val="121594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983832" y="5221704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é o R?</a:t>
            </a:r>
          </a:p>
        </p:txBody>
      </p:sp>
    </p:spTree>
    <p:extLst>
      <p:ext uri="{BB962C8B-B14F-4D97-AF65-F5344CB8AC3E}">
        <p14:creationId xmlns:p14="http://schemas.microsoft.com/office/powerpoint/2010/main" val="21006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t="27543" r="13099" b="24728"/>
          <a:stretch/>
        </p:blipFill>
        <p:spPr>
          <a:xfrm>
            <a:off x="2347072" y="940459"/>
            <a:ext cx="7849640" cy="519644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5326" y="601579"/>
            <a:ext cx="770021" cy="1443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2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é o r?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1308" y="2057938"/>
            <a:ext cx="5906062" cy="442654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Nasceu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1995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Universidade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 Auckland (NZ) 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Mantido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 Development Core Team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É um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computacional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GB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GB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atualmente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bastante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manipulação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visualização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gráfica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 dados.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0" y="2057938"/>
            <a:ext cx="4570673" cy="342292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43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é o r?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57937"/>
            <a:ext cx="10196646" cy="45311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É open source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Tem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comunidade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ativa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colaboradores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Rladies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TidyTuesday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reprodutível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compartilhável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flexível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57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Possibilidades com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57937"/>
            <a:ext cx="10196646" cy="45311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Análises</a:t>
            </a: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dados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Gráficos</a:t>
            </a: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Relatórios</a:t>
            </a: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Livros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Mineração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de dados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Apresentações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98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4381</TotalTime>
  <Words>1746</Words>
  <Application>Microsoft Office PowerPoint</Application>
  <PresentationFormat>Widescreen</PresentationFormat>
  <Paragraphs>247</Paragraphs>
  <Slides>45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6" baseType="lpstr">
      <vt:lpstr>Arial</vt:lpstr>
      <vt:lpstr>Calibri</vt:lpstr>
      <vt:lpstr>Helvetica</vt:lpstr>
      <vt:lpstr>Segoe UI</vt:lpstr>
      <vt:lpstr>Segoe UI Black</vt:lpstr>
      <vt:lpstr>Segoe UI Semibold</vt:lpstr>
      <vt:lpstr>Tw Cen MT</vt:lpstr>
      <vt:lpstr>Tw Cen MT Condensed</vt:lpstr>
      <vt:lpstr>Varela Round</vt:lpstr>
      <vt:lpstr>Wingdings 3</vt:lpstr>
      <vt:lpstr>Integral</vt:lpstr>
      <vt:lpstr>Introdução ao R</vt:lpstr>
      <vt:lpstr>Antes de falar de r...</vt:lpstr>
      <vt:lpstr>Antes de falar de r...</vt:lpstr>
      <vt:lpstr>Sobre a mentoria</vt:lpstr>
      <vt:lpstr>Apresentação do PowerPoint</vt:lpstr>
      <vt:lpstr>Apresentação do PowerPoint</vt:lpstr>
      <vt:lpstr>O que é o r?</vt:lpstr>
      <vt:lpstr>O que é o r?</vt:lpstr>
      <vt:lpstr>Possibilidades com R</vt:lpstr>
      <vt:lpstr>Possibilidades com R</vt:lpstr>
      <vt:lpstr>Possibilidades com R</vt:lpstr>
      <vt:lpstr>Possibilidades com R</vt:lpstr>
      <vt:lpstr>Apresentação do PowerPoint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Apresentação do PowerPoint</vt:lpstr>
      <vt:lpstr>COMO TUDO ISSO FUNCIONA?</vt:lpstr>
      <vt:lpstr>COMO TUDO ISSO FUNCIONA?</vt:lpstr>
      <vt:lpstr>COMO TUDO ISSO FUNCIONA?</vt:lpstr>
      <vt:lpstr>Componentes de um script</vt:lpstr>
      <vt:lpstr>Componentes de um script</vt:lpstr>
      <vt:lpstr>Componentes de um script</vt:lpstr>
      <vt:lpstr>Componentes de um script</vt:lpstr>
      <vt:lpstr>Componentes de um script</vt:lpstr>
      <vt:lpstr>Componentes de um script</vt:lpstr>
      <vt:lpstr>OBJETOS NO R</vt:lpstr>
      <vt:lpstr>OBJETOS NO R</vt:lpstr>
      <vt:lpstr>OBJETOS NO R</vt:lpstr>
      <vt:lpstr>OBJETOS NO R</vt:lpstr>
      <vt:lpstr>OBJETOS NO R</vt:lpstr>
      <vt:lpstr>OBJETOS NO R</vt:lpstr>
      <vt:lpstr>OBJETOS NO R</vt:lpstr>
      <vt:lpstr>Apresentação do PowerPoint</vt:lpstr>
      <vt:lpstr>Boas práticas no R</vt:lpstr>
      <vt:lpstr>Boas práticas no R</vt:lpstr>
      <vt:lpstr>Boas práticas no 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etologia</dc:creator>
  <cp:lastModifiedBy>Ana Carla Crispim</cp:lastModifiedBy>
  <cp:revision>141</cp:revision>
  <dcterms:created xsi:type="dcterms:W3CDTF">2018-05-25T19:45:04Z</dcterms:created>
  <dcterms:modified xsi:type="dcterms:W3CDTF">2023-04-20T13:59:19Z</dcterms:modified>
</cp:coreProperties>
</file>