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308" r:id="rId3"/>
    <p:sldId id="284" r:id="rId4"/>
    <p:sldId id="326" r:id="rId5"/>
    <p:sldId id="327" r:id="rId6"/>
    <p:sldId id="328" r:id="rId7"/>
    <p:sldId id="329" r:id="rId8"/>
    <p:sldId id="292" r:id="rId9"/>
    <p:sldId id="288" r:id="rId10"/>
    <p:sldId id="331" r:id="rId11"/>
    <p:sldId id="332" r:id="rId12"/>
    <p:sldId id="333" r:id="rId13"/>
    <p:sldId id="330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2" r:id="rId22"/>
    <p:sldId id="343" r:id="rId23"/>
    <p:sldId id="32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Carla Crispim" initials="ACC" lastIdx="1" clrIdx="0">
    <p:extLst>
      <p:ext uri="{19B8F6BF-5375-455C-9EA6-DF929625EA0E}">
        <p15:presenceInfo xmlns:p15="http://schemas.microsoft.com/office/powerpoint/2012/main" userId="74668a9aaaaa8da7" providerId="Windows Live"/>
      </p:ext>
    </p:extLst>
  </p:cmAuthor>
  <p:cmAuthor id="2" name="Ana Carla Crispim" initials="ACC [2]" lastIdx="1" clrIdx="1">
    <p:extLst>
      <p:ext uri="{19B8F6BF-5375-455C-9EA6-DF929625EA0E}">
        <p15:presenceInfo xmlns:p15="http://schemas.microsoft.com/office/powerpoint/2012/main" userId="S-1-5-21-1537570087-1584349354-25656452-23459" providerId="AD"/>
      </p:ext>
    </p:extLst>
  </p:cmAuthor>
  <p:cmAuthor id="3" name="Usuário Convidado" initials="U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07B"/>
    <a:srgbClr val="00FF00"/>
    <a:srgbClr val="C1E6FF"/>
    <a:srgbClr val="AFFFBC"/>
    <a:srgbClr val="FE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82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178CEB11-A815-4FD3-BB9D-13B3DE63D45D}"/>
    <pc:docChg chg="addSld delSld modSld">
      <pc:chgData name="Usuário Convidado" userId="" providerId="Windows Live" clId="Web-{178CEB11-A815-4FD3-BB9D-13B3DE63D45D}" dt="2021-08-22T02:13:32.386" v="21"/>
      <pc:docMkLst>
        <pc:docMk/>
      </pc:docMkLst>
      <pc:sldChg chg="modSp">
        <pc:chgData name="Usuário Convidado" userId="" providerId="Windows Live" clId="Web-{178CEB11-A815-4FD3-BB9D-13B3DE63D45D}" dt="2021-08-22T02:10:02.108" v="17" actId="20577"/>
        <pc:sldMkLst>
          <pc:docMk/>
          <pc:sldMk cId="440277145" sldId="310"/>
        </pc:sldMkLst>
        <pc:spChg chg="mod">
          <ac:chgData name="Usuário Convidado" userId="" providerId="Windows Live" clId="Web-{178CEB11-A815-4FD3-BB9D-13B3DE63D45D}" dt="2021-08-22T02:10:02.108" v="17" actId="20577"/>
          <ac:spMkLst>
            <pc:docMk/>
            <pc:sldMk cId="440277145" sldId="310"/>
            <ac:spMk id="13" creationId="{00000000-0000-0000-0000-000000000000}"/>
          </ac:spMkLst>
        </pc:spChg>
      </pc:sldChg>
      <pc:sldChg chg="addSp addCm">
        <pc:chgData name="Usuário Convidado" userId="" providerId="Windows Live" clId="Web-{178CEB11-A815-4FD3-BB9D-13B3DE63D45D}" dt="2021-08-22T02:13:32.386" v="21"/>
        <pc:sldMkLst>
          <pc:docMk/>
          <pc:sldMk cId="1594391439" sldId="311"/>
        </pc:sldMkLst>
        <pc:spChg chg="add">
          <ac:chgData name="Usuário Convidado" userId="" providerId="Windows Live" clId="Web-{178CEB11-A815-4FD3-BB9D-13B3DE63D45D}" dt="2021-08-22T02:11:35.634" v="20"/>
          <ac:spMkLst>
            <pc:docMk/>
            <pc:sldMk cId="1594391439" sldId="311"/>
            <ac:spMk id="3" creationId="{C7F1C6DE-BAF5-4A90-A562-122683B5901A}"/>
          </ac:spMkLst>
        </pc:spChg>
      </pc:sldChg>
      <pc:sldChg chg="new del">
        <pc:chgData name="Usuário Convidado" userId="" providerId="Windows Live" clId="Web-{178CEB11-A815-4FD3-BB9D-13B3DE63D45D}" dt="2021-08-22T02:11:28.478" v="19"/>
        <pc:sldMkLst>
          <pc:docMk/>
          <pc:sldMk cId="3779848499" sldId="326"/>
        </pc:sldMkLst>
      </pc:sldChg>
    </pc:docChg>
  </pc:docChgLst>
  <pc:docChgLst>
    <pc:chgData name="Usuário Convidado" providerId="Windows Live" clId="Web-{3CE19F77-EA00-45CB-92DF-7EBCADB3FEF5}"/>
    <pc:docChg chg="modSld">
      <pc:chgData name="Usuário Convidado" userId="" providerId="Windows Live" clId="Web-{3CE19F77-EA00-45CB-92DF-7EBCADB3FEF5}" dt="2021-08-22T01:27:10.714" v="11" actId="20577"/>
      <pc:docMkLst>
        <pc:docMk/>
      </pc:docMkLst>
      <pc:sldChg chg="modSp">
        <pc:chgData name="Usuário Convidado" userId="" providerId="Windows Live" clId="Web-{3CE19F77-EA00-45CB-92DF-7EBCADB3FEF5}" dt="2021-08-22T01:27:10.714" v="11" actId="20577"/>
        <pc:sldMkLst>
          <pc:docMk/>
          <pc:sldMk cId="440277145" sldId="310"/>
        </pc:sldMkLst>
        <pc:spChg chg="mod">
          <ac:chgData name="Usuário Convidado" userId="" providerId="Windows Live" clId="Web-{3CE19F77-EA00-45CB-92DF-7EBCADB3FEF5}" dt="2021-08-22T01:27:10.714" v="11" actId="20577"/>
          <ac:spMkLst>
            <pc:docMk/>
            <pc:sldMk cId="440277145" sldId="310"/>
            <ac:spMk id="13" creationId="{00000000-0000-0000-0000-000000000000}"/>
          </ac:spMkLst>
        </pc:spChg>
      </pc:sldChg>
    </pc:docChg>
  </pc:docChgLst>
  <pc:docChgLst>
    <pc:chgData name="Ana Crispim" userId="74668a9aaaaa8da7" providerId="LiveId" clId="{5CA4DE72-BD04-41F6-A8B8-F984C2A56FB8}"/>
    <pc:docChg chg="modSld">
      <pc:chgData name="Ana Crispim" userId="74668a9aaaaa8da7" providerId="LiveId" clId="{5CA4DE72-BD04-41F6-A8B8-F984C2A56FB8}" dt="2021-09-12T01:45:34.027" v="5" actId="20577"/>
      <pc:docMkLst>
        <pc:docMk/>
      </pc:docMkLst>
      <pc:sldChg chg="modSp mod">
        <pc:chgData name="Ana Crispim" userId="74668a9aaaaa8da7" providerId="LiveId" clId="{5CA4DE72-BD04-41F6-A8B8-F984C2A56FB8}" dt="2021-09-12T01:45:34.027" v="5" actId="20577"/>
        <pc:sldMkLst>
          <pc:docMk/>
          <pc:sldMk cId="4242470052" sldId="343"/>
        </pc:sldMkLst>
        <pc:spChg chg="mod">
          <ac:chgData name="Ana Crispim" userId="74668a9aaaaa8da7" providerId="LiveId" clId="{5CA4DE72-BD04-41F6-A8B8-F984C2A56FB8}" dt="2021-09-12T01:45:34.027" v="5" actId="20577"/>
          <ac:spMkLst>
            <pc:docMk/>
            <pc:sldMk cId="4242470052" sldId="34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5F41-3A27-4606-9329-489F30628915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5B7C-F997-47E7-A51F-3DE3E00DEC6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3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6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6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26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7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3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9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3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6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9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5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0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2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7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09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5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18E91D-8F3A-4AE9-AFBB-26ACDBC0628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153" y="5377816"/>
            <a:ext cx="8123403" cy="77552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28100" y="5014288"/>
            <a:ext cx="3467962" cy="86445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Ana C. Crispim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528100" y="5569462"/>
            <a:ext cx="3467962" cy="8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Danielly S. Oliveira</a:t>
            </a:r>
          </a:p>
        </p:txBody>
      </p:sp>
    </p:spTree>
    <p:extLst>
      <p:ext uri="{BB962C8B-B14F-4D97-AF65-F5344CB8AC3E}">
        <p14:creationId xmlns:p14="http://schemas.microsoft.com/office/powerpoint/2010/main" val="14009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TIDYVERSE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849127" cy="4363780"/>
          </a:xfrm>
        </p:spPr>
        <p:txBody>
          <a:bodyPr>
            <a:noAutofit/>
          </a:bodyPr>
          <a:lstStyle/>
          <a:p>
            <a:r>
              <a:rPr lang="pt-BR" b="1" dirty="0"/>
              <a:t>ggplot2</a:t>
            </a:r>
            <a:r>
              <a:rPr lang="pt-BR" dirty="0"/>
              <a:t>: cria gráficos</a:t>
            </a:r>
          </a:p>
          <a:p>
            <a:r>
              <a:rPr lang="pt-BR" b="1" dirty="0" err="1"/>
              <a:t>dplyr</a:t>
            </a:r>
            <a:r>
              <a:rPr lang="pt-BR" dirty="0"/>
              <a:t>: manipulação de dados</a:t>
            </a:r>
          </a:p>
          <a:p>
            <a:r>
              <a:rPr lang="pt-BR" b="1" dirty="0" err="1"/>
              <a:t>tidyr</a:t>
            </a:r>
            <a:r>
              <a:rPr lang="pt-BR" dirty="0"/>
              <a:t>: arruma os dados</a:t>
            </a:r>
          </a:p>
          <a:p>
            <a:r>
              <a:rPr lang="pt-BR" b="1" dirty="0" err="1"/>
              <a:t>readr</a:t>
            </a:r>
            <a:r>
              <a:rPr lang="pt-BR" dirty="0"/>
              <a:t>: leitura dos dados</a:t>
            </a:r>
          </a:p>
          <a:p>
            <a:r>
              <a:rPr lang="pt-BR" b="1" dirty="0" err="1"/>
              <a:t>purrr</a:t>
            </a:r>
            <a:r>
              <a:rPr lang="pt-BR" dirty="0"/>
              <a:t>: ferramentas para programação funcional, trabalha com funções e vetores</a:t>
            </a:r>
          </a:p>
          <a:p>
            <a:r>
              <a:rPr lang="pt-BR" b="1" dirty="0" err="1"/>
              <a:t>tibble</a:t>
            </a:r>
            <a:r>
              <a:rPr lang="pt-BR" dirty="0"/>
              <a:t>: </a:t>
            </a:r>
            <a:r>
              <a:rPr lang="pt-BR" dirty="0" err="1"/>
              <a:t>dataframes</a:t>
            </a:r>
            <a:r>
              <a:rPr lang="pt-BR" dirty="0"/>
              <a:t> moderno, mais simples de manipular</a:t>
            </a:r>
          </a:p>
          <a:p>
            <a:r>
              <a:rPr lang="pt-BR" b="1" dirty="0" err="1"/>
              <a:t>magrittr</a:t>
            </a:r>
            <a:r>
              <a:rPr lang="pt-BR" dirty="0"/>
              <a:t>: facilita a escrita e leitura do código</a:t>
            </a:r>
          </a:p>
          <a:p>
            <a:r>
              <a:rPr lang="pt-BR" b="1" dirty="0" err="1"/>
              <a:t>stringr</a:t>
            </a:r>
            <a:r>
              <a:rPr lang="pt-BR" dirty="0"/>
              <a:t>: trabalha com </a:t>
            </a:r>
            <a:r>
              <a:rPr lang="pt-BR" dirty="0" err="1"/>
              <a:t>strings</a:t>
            </a:r>
            <a:endParaRPr lang="pt-BR" dirty="0"/>
          </a:p>
          <a:p>
            <a:r>
              <a:rPr lang="pt-BR" b="1" dirty="0" err="1"/>
              <a:t>forcats</a:t>
            </a:r>
            <a:r>
              <a:rPr lang="pt-BR" dirty="0"/>
              <a:t>: trabalha com fatores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67465" y="6534283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</p:spTree>
    <p:extLst>
      <p:ext uri="{BB962C8B-B14F-4D97-AF65-F5344CB8AC3E}">
        <p14:creationId xmlns:p14="http://schemas.microsoft.com/office/powerpoint/2010/main" val="291814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TIDYVERSE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849127" cy="4363780"/>
          </a:xfrm>
        </p:spPr>
        <p:txBody>
          <a:bodyPr>
            <a:noAutofit/>
          </a:bodyPr>
          <a:lstStyle/>
          <a:p>
            <a:r>
              <a:rPr lang="pt-BR" b="1" dirty="0"/>
              <a:t>ggplot2</a:t>
            </a:r>
            <a:r>
              <a:rPr lang="pt-BR" dirty="0"/>
              <a:t>: cria gráficos</a:t>
            </a:r>
          </a:p>
          <a:p>
            <a:r>
              <a:rPr lang="pt-BR" b="1" dirty="0" err="1">
                <a:solidFill>
                  <a:srgbClr val="04A07B"/>
                </a:solidFill>
              </a:rPr>
              <a:t>dplyr</a:t>
            </a:r>
            <a:r>
              <a:rPr lang="pt-BR" dirty="0">
                <a:solidFill>
                  <a:srgbClr val="04A07B"/>
                </a:solidFill>
              </a:rPr>
              <a:t>: manipulação de dados</a:t>
            </a:r>
          </a:p>
          <a:p>
            <a:r>
              <a:rPr lang="pt-BR" b="1" dirty="0" err="1"/>
              <a:t>tidyr</a:t>
            </a:r>
            <a:r>
              <a:rPr lang="pt-BR" dirty="0"/>
              <a:t>: arruma os dados</a:t>
            </a:r>
          </a:p>
          <a:p>
            <a:r>
              <a:rPr lang="pt-BR" b="1" dirty="0" err="1"/>
              <a:t>readr</a:t>
            </a:r>
            <a:r>
              <a:rPr lang="pt-BR" dirty="0"/>
              <a:t>: leitura dos dados</a:t>
            </a:r>
          </a:p>
          <a:p>
            <a:r>
              <a:rPr lang="pt-BR" b="1" dirty="0" err="1"/>
              <a:t>purrr</a:t>
            </a:r>
            <a:r>
              <a:rPr lang="pt-BR" dirty="0"/>
              <a:t>: ferramentas para programação funcional, trabalha com funções e vetores</a:t>
            </a:r>
          </a:p>
          <a:p>
            <a:r>
              <a:rPr lang="pt-BR" b="1" dirty="0" err="1"/>
              <a:t>tibble</a:t>
            </a:r>
            <a:r>
              <a:rPr lang="pt-BR" dirty="0"/>
              <a:t>: </a:t>
            </a:r>
            <a:r>
              <a:rPr lang="pt-BR" dirty="0" err="1"/>
              <a:t>dataframes</a:t>
            </a:r>
            <a:r>
              <a:rPr lang="pt-BR" dirty="0"/>
              <a:t> moderno, mais simples de manipular</a:t>
            </a:r>
          </a:p>
          <a:p>
            <a:r>
              <a:rPr lang="pt-BR" b="1" dirty="0" err="1"/>
              <a:t>magrittr</a:t>
            </a:r>
            <a:r>
              <a:rPr lang="pt-BR" dirty="0"/>
              <a:t>: facilita a escrita e leitura do código</a:t>
            </a:r>
          </a:p>
          <a:p>
            <a:r>
              <a:rPr lang="pt-BR" b="1" dirty="0" err="1"/>
              <a:t>stringr</a:t>
            </a:r>
            <a:r>
              <a:rPr lang="pt-BR" dirty="0"/>
              <a:t>: trabalha com </a:t>
            </a:r>
            <a:r>
              <a:rPr lang="pt-BR" dirty="0" err="1"/>
              <a:t>strings</a:t>
            </a:r>
            <a:endParaRPr lang="pt-BR" dirty="0"/>
          </a:p>
          <a:p>
            <a:r>
              <a:rPr lang="pt-BR" b="1" dirty="0" err="1"/>
              <a:t>forcats</a:t>
            </a:r>
            <a:r>
              <a:rPr lang="pt-BR" dirty="0"/>
              <a:t>: trabalha com fatores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67465" y="6534283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</p:spTree>
    <p:extLst>
      <p:ext uri="{BB962C8B-B14F-4D97-AF65-F5344CB8AC3E}">
        <p14:creationId xmlns:p14="http://schemas.microsoft.com/office/powerpoint/2010/main" val="159390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849127" cy="4363780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Faz parte do pacote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Tem um operador chamado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%&gt;% (</a:t>
            </a:r>
            <a:r>
              <a:rPr lang="pt-BR" sz="28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ctrl+shift+M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É uma forma de “encanar” o código</a:t>
            </a:r>
          </a:p>
          <a:p>
            <a:pPr lvl="1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dplyr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foi desenhado para trabalhar com o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%&gt;%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 do pacote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magritrr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58272" y="4874385"/>
            <a:ext cx="9201474" cy="1292662"/>
          </a:xfrm>
          <a:prstGeom prst="rect">
            <a:avLst/>
          </a:prstGeom>
          <a:ln w="28575">
            <a:solidFill>
              <a:srgbClr val="04A07B"/>
            </a:solidFill>
          </a:ln>
        </p:spPr>
        <p:txBody>
          <a:bodyPr wrap="square">
            <a:spAutoFit/>
          </a:bodyPr>
          <a:lstStyle/>
          <a:p>
            <a:pPr marL="84138" lvl="1" algn="ctr">
              <a:buClr>
                <a:srgbClr val="04A07B"/>
              </a:buClr>
            </a:pP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em uma receita de bolo</a:t>
            </a:r>
          </a:p>
          <a:p>
            <a:pPr marL="84138" lvl="1" algn="ctr">
              <a:buClr>
                <a:srgbClr val="04A07B"/>
              </a:buClr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4138" lvl="2">
              <a:buClr>
                <a:srgbClr val="04A07B"/>
              </a:buClr>
            </a:pPr>
            <a:r>
              <a:rPr lang="pt-BR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SEM: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forno(misture(junte(ingredientes)))</a:t>
            </a:r>
          </a:p>
          <a:p>
            <a:pPr marL="84138" lvl="2">
              <a:buClr>
                <a:srgbClr val="04A07B"/>
              </a:buClr>
            </a:pPr>
            <a:r>
              <a:rPr lang="pt-BR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COM: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ingredientes %&gt;% junte %&gt;% misture %&gt;% forno</a:t>
            </a:r>
          </a:p>
        </p:txBody>
      </p:sp>
    </p:spTree>
    <p:extLst>
      <p:ext uri="{BB962C8B-B14F-4D97-AF65-F5344CB8AC3E}">
        <p14:creationId xmlns:p14="http://schemas.microsoft.com/office/powerpoint/2010/main" val="153117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Tem boas ferramentas para manusear variáveis e bancos de dados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Tem seis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“verbos”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970340" y="3638236"/>
            <a:ext cx="4329793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seleciona linhas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arrange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ordena de acordo com uma ou mais colunas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seleciona colunas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16098" y="3638236"/>
            <a:ext cx="5359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mutate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cria/modifica colunas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summarise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sumariza/agrega colunas</a:t>
            </a: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group_by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agrupa colunas</a:t>
            </a:r>
          </a:p>
        </p:txBody>
      </p:sp>
    </p:spTree>
    <p:extLst>
      <p:ext uri="{BB962C8B-B14F-4D97-AF65-F5344CB8AC3E}">
        <p14:creationId xmlns:p14="http://schemas.microsoft.com/office/powerpoint/2010/main" val="294278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filter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9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DPLYR::FILTER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filtrar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Por exemplo, filtrar uma amostra por idade ou gênero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70340" y="3371187"/>
            <a:ext cx="10849127" cy="300421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4A07B"/>
              </a:buClr>
              <a:buNone/>
            </a:pP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COMO? 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#Carregue um banco de dados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mtcars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Font typeface="Tw Cen MT" panose="020B0602020104020603" pitchFamily="34" charset="0"/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Font typeface="Tw Cen MT" panose="020B0602020104020603" pitchFamily="34" charset="0"/>
              <a:buNone/>
            </a:pP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Identifique o nome das variáveis</a:t>
            </a:r>
          </a:p>
          <a:p>
            <a:pPr marL="0" indent="0">
              <a:buClr>
                <a:srgbClr val="04A07B"/>
              </a:buClr>
              <a:buFont typeface="Tw Cen MT" panose="020B0602020104020603" pitchFamily="34" charset="0"/>
              <a:buNone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names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  OU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head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 OU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glimpse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DPLYR::FILTER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70340" y="2343155"/>
            <a:ext cx="10849127" cy="382057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Vamos selecionar carros que tenham 6 cilindros ou mais?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/>
              <a:t>%&gt;% 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cyl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&gt;= 6)</a:t>
            </a:r>
          </a:p>
          <a:p>
            <a:pPr marL="0" indent="0">
              <a:buClr>
                <a:srgbClr val="04A07B"/>
              </a:buClr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Font typeface="Tw Cen MT" panose="020B0602020104020603" pitchFamily="34" charset="0"/>
              <a:buNone/>
            </a:pP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Atribua esses dados para um novo objeto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carros_cyl_6oumais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/>
              <a:t>%&gt;% 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cyl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&gt;= 6)</a:t>
            </a:r>
          </a:p>
        </p:txBody>
      </p:sp>
    </p:spTree>
    <p:extLst>
      <p:ext uri="{BB962C8B-B14F-4D97-AF65-F5344CB8AC3E}">
        <p14:creationId xmlns:p14="http://schemas.microsoft.com/office/powerpoint/2010/main" val="34641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DPLYR::FILTER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234024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Agora é a sua vez!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Selecione carros que tenham transmissão automática e crie um novo banco de dados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#dica: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use ?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mtcars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para saber qual variável contém esses dados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#dica2: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No R, o sinal de IGUAL A é ==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8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DPLYR::FILTER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1561313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Agora é a sua vez!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Selecione carros que tenham transmissão automática e crie um novo banco de dados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70340" y="3760553"/>
            <a:ext cx="9720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## Selecione carros com transmissão automática</a:t>
            </a:r>
          </a:p>
          <a:p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== 0)</a:t>
            </a: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## Novo banco de dados</a:t>
            </a:r>
          </a:p>
          <a:p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carros_am_aut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== 0)</a:t>
            </a:r>
          </a:p>
        </p:txBody>
      </p:sp>
    </p:spTree>
    <p:extLst>
      <p:ext uri="{BB962C8B-B14F-4D97-AF65-F5344CB8AC3E}">
        <p14:creationId xmlns:p14="http://schemas.microsoft.com/office/powerpoint/2010/main" val="10707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83832" y="5221704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Aquecimento</a:t>
            </a:r>
          </a:p>
        </p:txBody>
      </p:sp>
    </p:spTree>
    <p:extLst>
      <p:ext uri="{BB962C8B-B14F-4D97-AF65-F5344CB8AC3E}">
        <p14:creationId xmlns:p14="http://schemas.microsoft.com/office/powerpoint/2010/main" val="210067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selecionar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Por exemplo, selecionar quais variáveis você quer trabalhar em um banco de dados, como ID, escore de personalidade, etc.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70340" y="3428999"/>
            <a:ext cx="10849127" cy="300421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4A07B"/>
              </a:buClr>
              <a:buNone/>
            </a:pP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COMO? 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#Vamos usar o mesmo banco de dados, </a:t>
            </a:r>
            <a:r>
              <a:rPr lang="pt-BR" sz="2400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endParaRPr lang="pt-BR" sz="2400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## Selecione as variáveis de milhagem, cilindros e transmissão e atribua para um novo </a:t>
            </a:r>
            <a:r>
              <a:rPr lang="pt-BR" sz="2400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data.frame</a:t>
            </a:r>
            <a:endParaRPr lang="pt-BR" sz="2400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dados_dplyr_select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mpg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cyl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0018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DPLYR::SELECT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234024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Agora é a sua vez!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Selecione as variáveis milhagem, cilindros, potência (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gross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horse-power) e peso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#dica: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use ?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mtcars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para saber qual variável contém esses dados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98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DPLYR::SELECT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1561313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Agora é a sua vez!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Selecione as variáveis milhagem, cilindros, potência (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gross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horse-power) e peso</a:t>
            </a:r>
          </a:p>
          <a:p>
            <a:pPr marL="0" indent="0">
              <a:buClr>
                <a:srgbClr val="04A07B"/>
              </a:buClr>
              <a:buNone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70340" y="3980686"/>
            <a:ext cx="106120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## Selecione as variáveis novas e atribua para um novo objeto</a:t>
            </a:r>
            <a:endParaRPr lang="pt-BR" sz="2800" dirty="0"/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dados_dplyr_select_plus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dados_dplyr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mpg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cyl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hp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wt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2470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40568" y="2921168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É isso por hoje!</a:t>
            </a:r>
          </a:p>
        </p:txBody>
      </p:sp>
    </p:spTree>
    <p:extLst>
      <p:ext uri="{BB962C8B-B14F-4D97-AF65-F5344CB8AC3E}">
        <p14:creationId xmlns:p14="http://schemas.microsoft.com/office/powerpoint/2010/main" val="121594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</a:t>
            </a:r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have</a:t>
            </a:r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pickle</a:t>
            </a:r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solve!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57938"/>
            <a:ext cx="10196646" cy="10702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quantas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estavam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compareceram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aos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encontros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R 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ano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? E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qual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o DP?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697763" y="3557554"/>
            <a:ext cx="3427556" cy="709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204708" y="3557554"/>
            <a:ext cx="3427556" cy="709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</a:p>
          <a:p>
            <a:pPr marL="0" indent="0" algn="ctr">
              <a:lnSpc>
                <a:spcPct val="120000"/>
              </a:lnSpc>
              <a:buClr>
                <a:srgbClr val="04A07B"/>
              </a:buClr>
              <a:buFont typeface="Tw Cen MT" panose="020B0602020104020603" pitchFamily="34" charset="0"/>
              <a:buNone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697763" y="4267418"/>
            <a:ext cx="3320717" cy="6174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150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67465" y="3557554"/>
            <a:ext cx="3427556" cy="709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67465" y="4267418"/>
            <a:ext cx="3320717" cy="6174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150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136306" y="4279777"/>
            <a:ext cx="3320717" cy="6174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210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7627109" y="3557554"/>
            <a:ext cx="3427556" cy="709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</a:t>
            </a:r>
          </a:p>
          <a:p>
            <a:pPr marL="0" indent="0" algn="ctr">
              <a:lnSpc>
                <a:spcPct val="120000"/>
              </a:lnSpc>
              <a:buClr>
                <a:srgbClr val="04A07B"/>
              </a:buClr>
              <a:buFont typeface="Tw Cen MT" panose="020B0602020104020603" pitchFamily="34" charset="0"/>
              <a:buNone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558707" y="4279777"/>
            <a:ext cx="3320717" cy="6174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360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7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</a:t>
            </a:r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have</a:t>
            </a:r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pickle</a:t>
            </a:r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solve!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57938"/>
            <a:ext cx="10196646" cy="10702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quantas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estavam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compareceram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aos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encontros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R 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ano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? E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qual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o DP?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697763" y="3557554"/>
            <a:ext cx="3427556" cy="709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204708" y="3557554"/>
            <a:ext cx="3427556" cy="709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</a:p>
          <a:p>
            <a:pPr marL="0" indent="0" algn="ctr">
              <a:lnSpc>
                <a:spcPct val="120000"/>
              </a:lnSpc>
              <a:buClr>
                <a:srgbClr val="04A07B"/>
              </a:buClr>
              <a:buFont typeface="Tw Cen MT" panose="020B0602020104020603" pitchFamily="34" charset="0"/>
              <a:buNone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697763" y="4267418"/>
            <a:ext cx="3320717" cy="6174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150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67465" y="3557554"/>
            <a:ext cx="3427556" cy="709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67465" y="4267418"/>
            <a:ext cx="3320717" cy="6174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150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136306" y="4279777"/>
            <a:ext cx="3320717" cy="6174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210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7627109" y="3557554"/>
            <a:ext cx="3427556" cy="7098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</a:t>
            </a:r>
          </a:p>
          <a:p>
            <a:pPr marL="0" indent="0" algn="ctr">
              <a:lnSpc>
                <a:spcPct val="120000"/>
              </a:lnSpc>
              <a:buClr>
                <a:srgbClr val="04A07B"/>
              </a:buClr>
              <a:buFont typeface="Tw Cen MT" panose="020B0602020104020603" pitchFamily="34" charset="0"/>
              <a:buNone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558707" y="4279777"/>
            <a:ext cx="3320717" cy="6174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360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24128" y="5342021"/>
            <a:ext cx="10030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Média: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217.5 pessoas</a:t>
            </a:r>
          </a:p>
          <a:p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Desvio Padrão: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± 99.1 pessoas</a:t>
            </a:r>
          </a:p>
        </p:txBody>
      </p:sp>
    </p:spTree>
    <p:extLst>
      <p:ext uri="{BB962C8B-B14F-4D97-AF65-F5344CB8AC3E}">
        <p14:creationId xmlns:p14="http://schemas.microsoft.com/office/powerpoint/2010/main" val="12001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Descritiva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84832"/>
            <a:ext cx="10863072" cy="4620768"/>
          </a:xfrm>
        </p:spPr>
        <p:txBody>
          <a:bodyPr>
            <a:normAutofit/>
          </a:bodyPr>
          <a:lstStyle/>
          <a:p>
            <a:r>
              <a:rPr lang="pt-B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</a:p>
          <a:p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o valor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derivado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cálculo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da soma de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todos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dividido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mean()</a:t>
            </a:r>
          </a:p>
          <a:p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Mediana</a:t>
            </a:r>
          </a:p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Representa o valor central de um conjunto de dados. Para encontrar o valor da </a:t>
            </a:r>
            <a:r>
              <a:rPr lang="pt-B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mediana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 é necessário colocar os valores em ordem crescente ou decrescente. Quando o número elementos de um conjunto é par, a </a:t>
            </a:r>
            <a:r>
              <a:rPr lang="pt-B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mediana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 é encontrada pela média dos dois valores centrais.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median()</a:t>
            </a: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Moda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 valor que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ocorrências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mode()</a:t>
            </a: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85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66683"/>
            <a:ext cx="9720072" cy="14996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Descritiva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1728" y="1966299"/>
            <a:ext cx="11167872" cy="4419600"/>
          </a:xfrm>
        </p:spPr>
        <p:txBody>
          <a:bodyPr>
            <a:noAutofit/>
          </a:bodyPr>
          <a:lstStyle/>
          <a:p>
            <a:r>
              <a:rPr lang="pt-B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Desvio padrão (DP) </a:t>
            </a:r>
            <a:r>
              <a:rPr lang="el-G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σ</a:t>
            </a:r>
            <a:endParaRPr lang="pt-BR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Expressa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dispersão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conjunto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de dados. É o equivalence à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raiz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quadrada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</a:t>
            </a:r>
            <a:r>
              <a:rPr lang="en-US" sz="1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Variância </a:t>
            </a:r>
            <a:r>
              <a:rPr lang="el-G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pt-BR" sz="18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É uma medida de dispersão que mostra o quão distante cada valor desse conjunto está do valor central (médio). Ou seja, variância é o DP ao quadrado.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Quartis</a:t>
            </a:r>
          </a:p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Os quartis dividem um conjunto de dados ordenados em quatro partes iguais. Os valores que separam partes são chamados de primeiro, segundo e terceiro quartis, e são denotados por Q1, Q2 e Q3, respectivamente. O primeiro quartil (Q1) é o valor abaixo do qual estão 25% dos dados, o segundo quartil (Q2) é o valor abaixo do qual estão 50% do dados e o terceiro quartil (Q3) é o valor abaixo do qual estão 75% dos dados.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quantile()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Descritiva no R</a:t>
            </a:r>
            <a:br>
              <a:rPr lang="pt-BR" dirty="0"/>
            </a:br>
            <a:r>
              <a:rPr lang="pt-BR" sz="3600" b="1" dirty="0">
                <a:solidFill>
                  <a:srgbClr val="04A07B"/>
                </a:solidFill>
              </a:rPr>
              <a:t>Relação entre média, </a:t>
            </a:r>
            <a:r>
              <a:rPr lang="pt-BR" sz="3600" b="1" dirty="0" err="1">
                <a:solidFill>
                  <a:srgbClr val="04A07B"/>
                </a:solidFill>
              </a:rPr>
              <a:t>dp</a:t>
            </a:r>
            <a:r>
              <a:rPr lang="pt-BR" sz="3600" b="1" dirty="0">
                <a:solidFill>
                  <a:srgbClr val="04A07B"/>
                </a:solidFill>
              </a:rPr>
              <a:t> e </a:t>
            </a:r>
            <a:r>
              <a:rPr lang="pt-BR" sz="3600" b="1" dirty="0" err="1">
                <a:solidFill>
                  <a:srgbClr val="04A07B"/>
                </a:solidFill>
              </a:rPr>
              <a:t>variÂNCIA</a:t>
            </a:r>
            <a:endParaRPr lang="pt-BR" sz="3600" b="1" dirty="0">
              <a:solidFill>
                <a:srgbClr val="04A07B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0" y="2227633"/>
            <a:ext cx="9990865" cy="3411167"/>
          </a:xfrm>
        </p:spPr>
      </p:pic>
      <p:sp>
        <p:nvSpPr>
          <p:cNvPr id="7" name="CaixaDeTexto 6"/>
          <p:cNvSpPr txBox="1"/>
          <p:nvPr/>
        </p:nvSpPr>
        <p:spPr>
          <a:xfrm>
            <a:off x="10744200" y="3836299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FF00"/>
                </a:solidFill>
              </a:rPr>
              <a:t>MÉDIA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309534" y="2938833"/>
            <a:ext cx="44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Diferenças da média AO QUADRADO</a:t>
            </a:r>
          </a:p>
        </p:txBody>
      </p:sp>
      <p:sp>
        <p:nvSpPr>
          <p:cNvPr id="9" name="Chave Direita 8"/>
          <p:cNvSpPr/>
          <p:nvPr/>
        </p:nvSpPr>
        <p:spPr>
          <a:xfrm rot="5400000">
            <a:off x="6614008" y="2242534"/>
            <a:ext cx="708118" cy="7078135"/>
          </a:xfrm>
          <a:prstGeom prst="rightBrace">
            <a:avLst>
              <a:gd name="adj1" fmla="val 8333"/>
              <a:gd name="adj2" fmla="val 502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548967" y="6165334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 = 5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07135" y="6350000"/>
            <a:ext cx="2073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/>
              <a:t>σ</a:t>
            </a:r>
            <a:r>
              <a:rPr lang="pt-BR" b="1" baseline="30000" dirty="0"/>
              <a:t> </a:t>
            </a:r>
            <a:r>
              <a:rPr lang="pt-BR" b="1" dirty="0"/>
              <a:t>= SQRT(</a:t>
            </a:r>
            <a:r>
              <a:rPr lang="el-GR" b="1" dirty="0"/>
              <a:t>σ</a:t>
            </a:r>
            <a:r>
              <a:rPr lang="pt-BR" b="1" baseline="30000" dirty="0"/>
              <a:t>2 </a:t>
            </a:r>
            <a:r>
              <a:rPr lang="pt-BR" b="1" dirty="0"/>
              <a:t>) </a:t>
            </a:r>
            <a:r>
              <a:rPr lang="pt-BR" b="1" baseline="30000" dirty="0"/>
              <a:t>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67465" y="6534283"/>
            <a:ext cx="5530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https://www.mathsisfun.com/data/standard-deviation.html</a:t>
            </a:r>
          </a:p>
        </p:txBody>
      </p:sp>
    </p:spTree>
    <p:extLst>
      <p:ext uri="{BB962C8B-B14F-4D97-AF65-F5344CB8AC3E}">
        <p14:creationId xmlns:p14="http://schemas.microsoft.com/office/powerpoint/2010/main" val="64866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 o 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090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lembrete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849127" cy="436378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</a:t>
            </a:r>
            <a:r>
              <a:rPr lang="pt-BR" sz="20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armazena elementos de mesma classe.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pt-BR" sz="20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vetores de duas dimensões que armazenam elementos de mesma classe.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: tipo especial de vetor que aceita elementos de classes diferentes.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Data.frame</a:t>
            </a:r>
            <a:r>
              <a:rPr lang="pt-BR" sz="20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são tabelas de dados com linhas e colunas, como uma tabela do Excel. Como são listas, essas colunas podem ser de classes diferentes. </a:t>
            </a:r>
            <a:r>
              <a:rPr lang="pt-BR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TIBBLE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67465" y="6534283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</p:spTree>
    <p:extLst>
      <p:ext uri="{BB962C8B-B14F-4D97-AF65-F5344CB8AC3E}">
        <p14:creationId xmlns:p14="http://schemas.microsoft.com/office/powerpoint/2010/main" val="3810827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3469</TotalTime>
  <Words>1178</Words>
  <Application>Microsoft Office PowerPoint</Application>
  <PresentationFormat>Widescreen</PresentationFormat>
  <Paragraphs>167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Introdução ao dplyr</vt:lpstr>
      <vt:lpstr>Apresentação do PowerPoint</vt:lpstr>
      <vt:lpstr>We have a pickle to solve!</vt:lpstr>
      <vt:lpstr>We have a pickle to solve!</vt:lpstr>
      <vt:lpstr>Descritiva no R</vt:lpstr>
      <vt:lpstr>Descritiva no R</vt:lpstr>
      <vt:lpstr>Descritiva no R Relação entre média, dp e variÂNCIA</vt:lpstr>
      <vt:lpstr>Apresentação do PowerPoint</vt:lpstr>
      <vt:lpstr>lembrete</vt:lpstr>
      <vt:lpstr>TIDYVERSE</vt:lpstr>
      <vt:lpstr>TIDYVERSE</vt:lpstr>
      <vt:lpstr>DPLYR</vt:lpstr>
      <vt:lpstr>DPLYR</vt:lpstr>
      <vt:lpstr>Apresentação do PowerPoint</vt:lpstr>
      <vt:lpstr>DPLYR::FILTER</vt:lpstr>
      <vt:lpstr>DPLYR::FILTER</vt:lpstr>
      <vt:lpstr>DPLYR::FILTER</vt:lpstr>
      <vt:lpstr>DPLYR::FILTER</vt:lpstr>
      <vt:lpstr>Apresentação do PowerPoint</vt:lpstr>
      <vt:lpstr>DPLYR::select</vt:lpstr>
      <vt:lpstr>DPLYR::SELECT</vt:lpstr>
      <vt:lpstr>DPLYR::SELECT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etologia</dc:creator>
  <cp:lastModifiedBy>Ana Crispim</cp:lastModifiedBy>
  <cp:revision>152</cp:revision>
  <dcterms:created xsi:type="dcterms:W3CDTF">2018-05-25T19:45:04Z</dcterms:created>
  <dcterms:modified xsi:type="dcterms:W3CDTF">2021-09-12T01:45:49Z</dcterms:modified>
</cp:coreProperties>
</file>