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6"/>
  </p:notesMasterIdLst>
  <p:sldIdLst>
    <p:sldId id="256" r:id="rId2"/>
    <p:sldId id="284" r:id="rId3"/>
    <p:sldId id="308" r:id="rId4"/>
    <p:sldId id="261" r:id="rId5"/>
    <p:sldId id="262" r:id="rId6"/>
    <p:sldId id="263" r:id="rId7"/>
    <p:sldId id="264" r:id="rId8"/>
    <p:sldId id="406" r:id="rId9"/>
    <p:sldId id="266" r:id="rId10"/>
    <p:sldId id="281" r:id="rId11"/>
    <p:sldId id="265" r:id="rId12"/>
    <p:sldId id="267" r:id="rId13"/>
    <p:sldId id="268" r:id="rId14"/>
    <p:sldId id="270" r:id="rId15"/>
    <p:sldId id="271" r:id="rId16"/>
    <p:sldId id="272" r:id="rId17"/>
    <p:sldId id="383" r:id="rId18"/>
    <p:sldId id="384" r:id="rId19"/>
    <p:sldId id="374" r:id="rId20"/>
    <p:sldId id="375" r:id="rId21"/>
    <p:sldId id="377" r:id="rId22"/>
    <p:sldId id="401" r:id="rId23"/>
    <p:sldId id="397" r:id="rId24"/>
    <p:sldId id="399" r:id="rId25"/>
    <p:sldId id="400" r:id="rId26"/>
    <p:sldId id="402" r:id="rId27"/>
    <p:sldId id="405" r:id="rId28"/>
    <p:sldId id="378" r:id="rId29"/>
    <p:sldId id="398" r:id="rId30"/>
    <p:sldId id="407" r:id="rId31"/>
    <p:sldId id="386" r:id="rId32"/>
    <p:sldId id="345" r:id="rId33"/>
    <p:sldId id="389" r:id="rId34"/>
    <p:sldId id="391" r:id="rId35"/>
    <p:sldId id="393" r:id="rId36"/>
    <p:sldId id="392" r:id="rId37"/>
    <p:sldId id="394" r:id="rId38"/>
    <p:sldId id="395" r:id="rId39"/>
    <p:sldId id="396" r:id="rId40"/>
    <p:sldId id="390" r:id="rId41"/>
    <p:sldId id="388" r:id="rId42"/>
    <p:sldId id="302" r:id="rId43"/>
    <p:sldId id="304" r:id="rId44"/>
    <p:sldId id="305" r:id="rId45"/>
    <p:sldId id="306" r:id="rId46"/>
    <p:sldId id="307" r:id="rId47"/>
    <p:sldId id="382" r:id="rId48"/>
    <p:sldId id="312" r:id="rId49"/>
    <p:sldId id="309" r:id="rId50"/>
    <p:sldId id="314" r:id="rId51"/>
    <p:sldId id="313" r:id="rId52"/>
    <p:sldId id="311" r:id="rId53"/>
    <p:sldId id="387" r:id="rId54"/>
    <p:sldId id="316" r:id="rId55"/>
    <p:sldId id="317" r:id="rId56"/>
    <p:sldId id="320" r:id="rId57"/>
    <p:sldId id="319" r:id="rId58"/>
    <p:sldId id="321" r:id="rId59"/>
    <p:sldId id="322" r:id="rId60"/>
    <p:sldId id="323" r:id="rId61"/>
    <p:sldId id="325" r:id="rId62"/>
    <p:sldId id="326" r:id="rId63"/>
    <p:sldId id="327" r:id="rId64"/>
    <p:sldId id="328" r:id="rId65"/>
    <p:sldId id="329" r:id="rId66"/>
    <p:sldId id="330" r:id="rId67"/>
    <p:sldId id="331" r:id="rId68"/>
    <p:sldId id="332" r:id="rId69"/>
    <p:sldId id="333" r:id="rId70"/>
    <p:sldId id="318" r:id="rId71"/>
    <p:sldId id="403" r:id="rId72"/>
    <p:sldId id="315" r:id="rId73"/>
    <p:sldId id="404" r:id="rId74"/>
    <p:sldId id="373" r:id="rId7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Carla Crispim" initials="ACC" lastIdx="1" clrIdx="0">
    <p:extLst>
      <p:ext uri="{19B8F6BF-5375-455C-9EA6-DF929625EA0E}">
        <p15:presenceInfo xmlns:p15="http://schemas.microsoft.com/office/powerpoint/2012/main" userId="74668a9aaaaa8da7" providerId="Windows Live"/>
      </p:ext>
    </p:extLst>
  </p:cmAuthor>
  <p:cmAuthor id="2" name="Ana Carla Crispim" initials="ACC [2]" lastIdx="1" clrIdx="1">
    <p:extLst>
      <p:ext uri="{19B8F6BF-5375-455C-9EA6-DF929625EA0E}">
        <p15:presenceInfo xmlns:p15="http://schemas.microsoft.com/office/powerpoint/2012/main" userId="S-1-5-21-1537570087-1584349354-25656452-23459" providerId="AD"/>
      </p:ext>
    </p:extLst>
  </p:cmAuthor>
  <p:cmAuthor id="3" name="Usuário Convidado" initials="U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A07B"/>
    <a:srgbClr val="C0C0C0"/>
    <a:srgbClr val="DEFEEF"/>
    <a:srgbClr val="FFDDF2"/>
    <a:srgbClr val="FFECDD"/>
    <a:srgbClr val="C1E6FF"/>
    <a:srgbClr val="00FF00"/>
    <a:srgbClr val="AFFFBC"/>
    <a:srgbClr val="FE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13F9C-743C-4007-9CD0-0718428C1B85}" v="52" dt="2022-01-07T18:49:43.29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0445" autoAdjust="0"/>
  </p:normalViewPr>
  <p:slideViewPr>
    <p:cSldViewPr snapToGrid="0">
      <p:cViewPr varScale="1">
        <p:scale>
          <a:sx n="44" d="100"/>
          <a:sy n="44" d="100"/>
        </p:scale>
        <p:origin x="149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rispim" userId="74668a9aaaaa8da7" providerId="LiveId" clId="{F8213F9C-743C-4007-9CD0-0718428C1B85}"/>
    <pc:docChg chg="undo custSel addSld delSld modSld sldOrd">
      <pc:chgData name="Ana Crispim" userId="74668a9aaaaa8da7" providerId="LiveId" clId="{F8213F9C-743C-4007-9CD0-0718428C1B85}" dt="2022-01-07T18:50:58.432" v="999" actId="1076"/>
      <pc:docMkLst>
        <pc:docMk/>
      </pc:docMkLst>
      <pc:sldChg chg="modSp mod">
        <pc:chgData name="Ana Crispim" userId="74668a9aaaaa8da7" providerId="LiveId" clId="{F8213F9C-743C-4007-9CD0-0718428C1B85}" dt="2021-10-24T22:56:00.499" v="15" actId="20577"/>
        <pc:sldMkLst>
          <pc:docMk/>
          <pc:sldMk cId="1400997432" sldId="256"/>
        </pc:sldMkLst>
        <pc:spChg chg="mod">
          <ac:chgData name="Ana Crispim" userId="74668a9aaaaa8da7" providerId="LiveId" clId="{F8213F9C-743C-4007-9CD0-0718428C1B85}" dt="2021-10-24T22:56:00.499" v="15" actId="20577"/>
          <ac:spMkLst>
            <pc:docMk/>
            <pc:sldMk cId="1400997432" sldId="256"/>
            <ac:spMk id="2" creationId="{00000000-0000-0000-0000-000000000000}"/>
          </ac:spMkLst>
        </pc:spChg>
      </pc:sldChg>
      <pc:sldChg chg="addSp modSp add">
        <pc:chgData name="Ana Crispim" userId="74668a9aaaaa8da7" providerId="LiveId" clId="{F8213F9C-743C-4007-9CD0-0718428C1B85}" dt="2021-11-17T23:05:06.867" v="907"/>
        <pc:sldMkLst>
          <pc:docMk/>
          <pc:sldMk cId="1666928341" sldId="261"/>
        </pc:sldMkLst>
        <pc:spChg chg="add mod">
          <ac:chgData name="Ana Crispim" userId="74668a9aaaaa8da7" providerId="LiveId" clId="{F8213F9C-743C-4007-9CD0-0718428C1B85}" dt="2021-11-17T23:05:06.867" v="907"/>
          <ac:spMkLst>
            <pc:docMk/>
            <pc:sldMk cId="1666928341" sldId="261"/>
            <ac:spMk id="5" creationId="{725018D3-66DF-48C3-9C43-FC199428D4A9}"/>
          </ac:spMkLst>
        </pc:spChg>
      </pc:sldChg>
      <pc:sldChg chg="add">
        <pc:chgData name="Ana Crispim" userId="74668a9aaaaa8da7" providerId="LiveId" clId="{F8213F9C-743C-4007-9CD0-0718428C1B85}" dt="2021-11-17T23:00:52.269" v="847"/>
        <pc:sldMkLst>
          <pc:docMk/>
          <pc:sldMk cId="3704358904" sldId="262"/>
        </pc:sldMkLst>
      </pc:sldChg>
      <pc:sldChg chg="addSp modSp add">
        <pc:chgData name="Ana Crispim" userId="74668a9aaaaa8da7" providerId="LiveId" clId="{F8213F9C-743C-4007-9CD0-0718428C1B85}" dt="2021-11-17T23:05:10.048" v="908"/>
        <pc:sldMkLst>
          <pc:docMk/>
          <pc:sldMk cId="2123292291" sldId="263"/>
        </pc:sldMkLst>
        <pc:spChg chg="add mod">
          <ac:chgData name="Ana Crispim" userId="74668a9aaaaa8da7" providerId="LiveId" clId="{F8213F9C-743C-4007-9CD0-0718428C1B85}" dt="2021-11-17T23:05:10.048" v="908"/>
          <ac:spMkLst>
            <pc:docMk/>
            <pc:sldMk cId="2123292291" sldId="263"/>
            <ac:spMk id="4" creationId="{FCA2D5AB-1D6E-4310-B800-8AE25D907263}"/>
          </ac:spMkLst>
        </pc:spChg>
      </pc:sldChg>
      <pc:sldChg chg="addSp modSp add">
        <pc:chgData name="Ana Crispim" userId="74668a9aaaaa8da7" providerId="LiveId" clId="{F8213F9C-743C-4007-9CD0-0718428C1B85}" dt="2021-11-17T23:05:11.736" v="909"/>
        <pc:sldMkLst>
          <pc:docMk/>
          <pc:sldMk cId="726825052" sldId="264"/>
        </pc:sldMkLst>
        <pc:spChg chg="add mod">
          <ac:chgData name="Ana Crispim" userId="74668a9aaaaa8da7" providerId="LiveId" clId="{F8213F9C-743C-4007-9CD0-0718428C1B85}" dt="2021-11-17T23:05:11.736" v="909"/>
          <ac:spMkLst>
            <pc:docMk/>
            <pc:sldMk cId="726825052" sldId="264"/>
            <ac:spMk id="33" creationId="{6B4F7FE8-7AE3-4F2C-A742-3103BBC7484B}"/>
          </ac:spMkLst>
        </pc:spChg>
      </pc:sldChg>
      <pc:sldChg chg="addSp modSp add">
        <pc:chgData name="Ana Crispim" userId="74668a9aaaaa8da7" providerId="LiveId" clId="{F8213F9C-743C-4007-9CD0-0718428C1B85}" dt="2021-11-17T23:05:25.962" v="911"/>
        <pc:sldMkLst>
          <pc:docMk/>
          <pc:sldMk cId="3056373844" sldId="265"/>
        </pc:sldMkLst>
        <pc:spChg chg="add mod">
          <ac:chgData name="Ana Crispim" userId="74668a9aaaaa8da7" providerId="LiveId" clId="{F8213F9C-743C-4007-9CD0-0718428C1B85}" dt="2021-11-17T23:05:25.962" v="911"/>
          <ac:spMkLst>
            <pc:docMk/>
            <pc:sldMk cId="3056373844" sldId="265"/>
            <ac:spMk id="4" creationId="{85303A49-DE50-4CCF-8420-C56A6FC65E74}"/>
          </ac:spMkLst>
        </pc:spChg>
      </pc:sldChg>
      <pc:sldChg chg="add">
        <pc:chgData name="Ana Crispim" userId="74668a9aaaaa8da7" providerId="LiveId" clId="{F8213F9C-743C-4007-9CD0-0718428C1B85}" dt="2021-11-17T23:00:52.269" v="847"/>
        <pc:sldMkLst>
          <pc:docMk/>
          <pc:sldMk cId="2226544129" sldId="266"/>
        </pc:sldMkLst>
      </pc:sldChg>
      <pc:sldChg chg="addSp modSp add">
        <pc:chgData name="Ana Crispim" userId="74668a9aaaaa8da7" providerId="LiveId" clId="{F8213F9C-743C-4007-9CD0-0718428C1B85}" dt="2021-11-17T23:05:27.966" v="912"/>
        <pc:sldMkLst>
          <pc:docMk/>
          <pc:sldMk cId="627445898" sldId="267"/>
        </pc:sldMkLst>
        <pc:spChg chg="add mod">
          <ac:chgData name="Ana Crispim" userId="74668a9aaaaa8da7" providerId="LiveId" clId="{F8213F9C-743C-4007-9CD0-0718428C1B85}" dt="2021-11-17T23:05:27.966" v="912"/>
          <ac:spMkLst>
            <pc:docMk/>
            <pc:sldMk cId="627445898" sldId="267"/>
            <ac:spMk id="5" creationId="{0EBFB531-6590-4F51-804C-7EA87CD2A447}"/>
          </ac:spMkLst>
        </pc:spChg>
      </pc:sldChg>
      <pc:sldChg chg="addSp modSp add">
        <pc:chgData name="Ana Crispim" userId="74668a9aaaaa8da7" providerId="LiveId" clId="{F8213F9C-743C-4007-9CD0-0718428C1B85}" dt="2021-11-17T23:05:29.597" v="913"/>
        <pc:sldMkLst>
          <pc:docMk/>
          <pc:sldMk cId="2083675231" sldId="268"/>
        </pc:sldMkLst>
        <pc:spChg chg="add mod">
          <ac:chgData name="Ana Crispim" userId="74668a9aaaaa8da7" providerId="LiveId" clId="{F8213F9C-743C-4007-9CD0-0718428C1B85}" dt="2021-11-17T23:05:29.597" v="913"/>
          <ac:spMkLst>
            <pc:docMk/>
            <pc:sldMk cId="2083675231" sldId="268"/>
            <ac:spMk id="10" creationId="{34B6EB2E-56B8-48C4-AEE6-4360C034E141}"/>
          </ac:spMkLst>
        </pc:spChg>
      </pc:sldChg>
      <pc:sldChg chg="addSp modSp add">
        <pc:chgData name="Ana Crispim" userId="74668a9aaaaa8da7" providerId="LiveId" clId="{F8213F9C-743C-4007-9CD0-0718428C1B85}" dt="2021-11-17T23:05:32.025" v="914"/>
        <pc:sldMkLst>
          <pc:docMk/>
          <pc:sldMk cId="972216167" sldId="270"/>
        </pc:sldMkLst>
        <pc:spChg chg="add mod">
          <ac:chgData name="Ana Crispim" userId="74668a9aaaaa8da7" providerId="LiveId" clId="{F8213F9C-743C-4007-9CD0-0718428C1B85}" dt="2021-11-17T23:05:32.025" v="914"/>
          <ac:spMkLst>
            <pc:docMk/>
            <pc:sldMk cId="972216167" sldId="270"/>
            <ac:spMk id="5" creationId="{F1DF6888-E231-46E2-910E-6FFF8B702369}"/>
          </ac:spMkLst>
        </pc:spChg>
      </pc:sldChg>
      <pc:sldChg chg="addSp modSp add">
        <pc:chgData name="Ana Crispim" userId="74668a9aaaaa8da7" providerId="LiveId" clId="{F8213F9C-743C-4007-9CD0-0718428C1B85}" dt="2021-11-17T23:05:36.953" v="915"/>
        <pc:sldMkLst>
          <pc:docMk/>
          <pc:sldMk cId="3508960435" sldId="271"/>
        </pc:sldMkLst>
        <pc:spChg chg="add mod">
          <ac:chgData name="Ana Crispim" userId="74668a9aaaaa8da7" providerId="LiveId" clId="{F8213F9C-743C-4007-9CD0-0718428C1B85}" dt="2021-11-17T23:05:36.953" v="915"/>
          <ac:spMkLst>
            <pc:docMk/>
            <pc:sldMk cId="3508960435" sldId="271"/>
            <ac:spMk id="5" creationId="{91FAF4F9-4603-49F6-B91C-A27980E1E796}"/>
          </ac:spMkLst>
        </pc:spChg>
      </pc:sldChg>
      <pc:sldChg chg="addSp modSp add">
        <pc:chgData name="Ana Crispim" userId="74668a9aaaaa8da7" providerId="LiveId" clId="{F8213F9C-743C-4007-9CD0-0718428C1B85}" dt="2021-11-17T23:05:38.657" v="916"/>
        <pc:sldMkLst>
          <pc:docMk/>
          <pc:sldMk cId="301893342" sldId="272"/>
        </pc:sldMkLst>
        <pc:spChg chg="add mod">
          <ac:chgData name="Ana Crispim" userId="74668a9aaaaa8da7" providerId="LiveId" clId="{F8213F9C-743C-4007-9CD0-0718428C1B85}" dt="2021-11-17T23:05:38.657" v="916"/>
          <ac:spMkLst>
            <pc:docMk/>
            <pc:sldMk cId="301893342" sldId="272"/>
            <ac:spMk id="5" creationId="{1374D1A4-A64E-47F0-ADC4-FCB93DCA65D7}"/>
          </ac:spMkLst>
        </pc:spChg>
      </pc:sldChg>
      <pc:sldChg chg="addSp modSp add">
        <pc:chgData name="Ana Crispim" userId="74668a9aaaaa8da7" providerId="LiveId" clId="{F8213F9C-743C-4007-9CD0-0718428C1B85}" dt="2021-11-17T23:05:15.899" v="910"/>
        <pc:sldMkLst>
          <pc:docMk/>
          <pc:sldMk cId="3102045437" sldId="281"/>
        </pc:sldMkLst>
        <pc:spChg chg="add mod">
          <ac:chgData name="Ana Crispim" userId="74668a9aaaaa8da7" providerId="LiveId" clId="{F8213F9C-743C-4007-9CD0-0718428C1B85}" dt="2021-11-17T23:05:15.899" v="910"/>
          <ac:spMkLst>
            <pc:docMk/>
            <pc:sldMk cId="3102045437" sldId="281"/>
            <ac:spMk id="5" creationId="{59071213-164D-443A-BBDB-DA1C15AF36B8}"/>
          </ac:spMkLst>
        </pc:spChg>
      </pc:sldChg>
      <pc:sldChg chg="delSp modSp mod ord">
        <pc:chgData name="Ana Crispim" userId="74668a9aaaaa8da7" providerId="LiveId" clId="{F8213F9C-743C-4007-9CD0-0718428C1B85}" dt="2021-11-17T22:22:12.702" v="471" actId="207"/>
        <pc:sldMkLst>
          <pc:docMk/>
          <pc:sldMk cId="1055572857" sldId="284"/>
        </pc:sldMkLst>
        <pc:spChg chg="mod">
          <ac:chgData name="Ana Crispim" userId="74668a9aaaaa8da7" providerId="LiveId" clId="{F8213F9C-743C-4007-9CD0-0718428C1B85}" dt="2021-10-24T22:56:52.139" v="32" actId="20577"/>
          <ac:spMkLst>
            <pc:docMk/>
            <pc:sldMk cId="1055572857" sldId="284"/>
            <ac:spMk id="2" creationId="{00000000-0000-0000-0000-000000000000}"/>
          </ac:spMkLst>
        </pc:spChg>
        <pc:spChg chg="mod">
          <ac:chgData name="Ana Crispim" userId="74668a9aaaaa8da7" providerId="LiveId" clId="{F8213F9C-743C-4007-9CD0-0718428C1B85}" dt="2021-11-17T22:22:12.702" v="471" actId="207"/>
          <ac:spMkLst>
            <pc:docMk/>
            <pc:sldMk cId="1055572857" sldId="284"/>
            <ac:spMk id="3" creationId="{00000000-0000-0000-0000-000000000000}"/>
          </ac:spMkLst>
        </pc:spChg>
        <pc:spChg chg="del mod">
          <ac:chgData name="Ana Crispim" userId="74668a9aaaaa8da7" providerId="LiveId" clId="{F8213F9C-743C-4007-9CD0-0718428C1B85}" dt="2021-10-24T22:56:54.972" v="34" actId="478"/>
          <ac:spMkLst>
            <pc:docMk/>
            <pc:sldMk cId="1055572857" sldId="284"/>
            <ac:spMk id="10" creationId="{56BCF70D-1546-4B74-85A6-0B1686F4AF0A}"/>
          </ac:spMkLst>
        </pc:spChg>
      </pc:sldChg>
      <pc:sldChg chg="addSp modSp add mod">
        <pc:chgData name="Ana Crispim" userId="74668a9aaaaa8da7" providerId="LiveId" clId="{F8213F9C-743C-4007-9CD0-0718428C1B85}" dt="2022-01-07T18:50:58.432" v="999" actId="1076"/>
        <pc:sldMkLst>
          <pc:docMk/>
          <pc:sldMk cId="3612243743" sldId="302"/>
        </pc:sldMkLst>
        <pc:spChg chg="mod">
          <ac:chgData name="Ana Crispim" userId="74668a9aaaaa8da7" providerId="LiveId" clId="{F8213F9C-743C-4007-9CD0-0718428C1B85}" dt="2021-11-17T23:09:16.319" v="984" actId="20577"/>
          <ac:spMkLst>
            <pc:docMk/>
            <pc:sldMk cId="3612243743" sldId="302"/>
            <ac:spMk id="7" creationId="{00000000-0000-0000-0000-000000000000}"/>
          </ac:spMkLst>
        </pc:spChg>
        <pc:spChg chg="add mod">
          <ac:chgData name="Ana Crispim" userId="74668a9aaaaa8da7" providerId="LiveId" clId="{F8213F9C-743C-4007-9CD0-0718428C1B85}" dt="2021-11-17T23:07:15.821" v="921"/>
          <ac:spMkLst>
            <pc:docMk/>
            <pc:sldMk cId="3612243743" sldId="302"/>
            <ac:spMk id="8" creationId="{28BE43D1-E0E6-46A9-95E1-F809FD9CF829}"/>
          </ac:spMkLst>
        </pc:spChg>
        <pc:picChg chg="mod">
          <ac:chgData name="Ana Crispim" userId="74668a9aaaaa8da7" providerId="LiveId" clId="{F8213F9C-743C-4007-9CD0-0718428C1B85}" dt="2022-01-07T18:50:58.432" v="999" actId="1076"/>
          <ac:picMkLst>
            <pc:docMk/>
            <pc:sldMk cId="3612243743" sldId="302"/>
            <ac:picMk id="5" creationId="{00000000-0000-0000-0000-000000000000}"/>
          </ac:picMkLst>
        </pc:picChg>
      </pc:sldChg>
      <pc:sldChg chg="addSp modSp add">
        <pc:chgData name="Ana Crispim" userId="74668a9aaaaa8da7" providerId="LiveId" clId="{F8213F9C-743C-4007-9CD0-0718428C1B85}" dt="2021-11-17T23:07:17.223" v="922"/>
        <pc:sldMkLst>
          <pc:docMk/>
          <pc:sldMk cId="2253622972" sldId="304"/>
        </pc:sldMkLst>
        <pc:spChg chg="add mod">
          <ac:chgData name="Ana Crispim" userId="74668a9aaaaa8da7" providerId="LiveId" clId="{F8213F9C-743C-4007-9CD0-0718428C1B85}" dt="2021-11-17T23:07:17.223" v="922"/>
          <ac:spMkLst>
            <pc:docMk/>
            <pc:sldMk cId="2253622972" sldId="304"/>
            <ac:spMk id="7" creationId="{133B31DC-8D18-4C92-A75A-B1BCDAD76FE0}"/>
          </ac:spMkLst>
        </pc:spChg>
      </pc:sldChg>
      <pc:sldChg chg="addSp modSp add">
        <pc:chgData name="Ana Crispim" userId="74668a9aaaaa8da7" providerId="LiveId" clId="{F8213F9C-743C-4007-9CD0-0718428C1B85}" dt="2021-11-17T23:07:20.910" v="923"/>
        <pc:sldMkLst>
          <pc:docMk/>
          <pc:sldMk cId="3895286722" sldId="305"/>
        </pc:sldMkLst>
        <pc:spChg chg="add mod">
          <ac:chgData name="Ana Crispim" userId="74668a9aaaaa8da7" providerId="LiveId" clId="{F8213F9C-743C-4007-9CD0-0718428C1B85}" dt="2021-11-17T23:07:20.910" v="923"/>
          <ac:spMkLst>
            <pc:docMk/>
            <pc:sldMk cId="3895286722" sldId="305"/>
            <ac:spMk id="10" creationId="{A7618FE5-7742-448C-BEC4-A952FD19E858}"/>
          </ac:spMkLst>
        </pc:spChg>
      </pc:sldChg>
      <pc:sldChg chg="addSp modSp add">
        <pc:chgData name="Ana Crispim" userId="74668a9aaaaa8da7" providerId="LiveId" clId="{F8213F9C-743C-4007-9CD0-0718428C1B85}" dt="2021-11-17T23:07:22.304" v="924"/>
        <pc:sldMkLst>
          <pc:docMk/>
          <pc:sldMk cId="2857822188" sldId="306"/>
        </pc:sldMkLst>
        <pc:spChg chg="add mod">
          <ac:chgData name="Ana Crispim" userId="74668a9aaaaa8da7" providerId="LiveId" clId="{F8213F9C-743C-4007-9CD0-0718428C1B85}" dt="2021-11-17T23:07:22.304" v="924"/>
          <ac:spMkLst>
            <pc:docMk/>
            <pc:sldMk cId="2857822188" sldId="306"/>
            <ac:spMk id="13" creationId="{7D201FF4-25BF-4D05-8EC1-0416D03B0AF4}"/>
          </ac:spMkLst>
        </pc:spChg>
      </pc:sldChg>
      <pc:sldChg chg="addSp modSp add">
        <pc:chgData name="Ana Crispim" userId="74668a9aaaaa8da7" providerId="LiveId" clId="{F8213F9C-743C-4007-9CD0-0718428C1B85}" dt="2021-11-17T23:07:23.814" v="925"/>
        <pc:sldMkLst>
          <pc:docMk/>
          <pc:sldMk cId="1076902316" sldId="307"/>
        </pc:sldMkLst>
        <pc:spChg chg="add mod">
          <ac:chgData name="Ana Crispim" userId="74668a9aaaaa8da7" providerId="LiveId" clId="{F8213F9C-743C-4007-9CD0-0718428C1B85}" dt="2021-11-17T23:07:23.814" v="925"/>
          <ac:spMkLst>
            <pc:docMk/>
            <pc:sldMk cId="1076902316" sldId="307"/>
            <ac:spMk id="10" creationId="{BDE14075-E706-4960-A33F-EC32A047DD06}"/>
          </ac:spMkLst>
        </pc:spChg>
      </pc:sldChg>
      <pc:sldChg chg="delSp modSp mod ord">
        <pc:chgData name="Ana Crispim" userId="74668a9aaaaa8da7" providerId="LiveId" clId="{F8213F9C-743C-4007-9CD0-0718428C1B85}" dt="2021-11-17T23:04:41.537" v="906" actId="20577"/>
        <pc:sldMkLst>
          <pc:docMk/>
          <pc:sldMk cId="2100676698" sldId="308"/>
        </pc:sldMkLst>
        <pc:spChg chg="mod">
          <ac:chgData name="Ana Crispim" userId="74668a9aaaaa8da7" providerId="LiveId" clId="{F8213F9C-743C-4007-9CD0-0718428C1B85}" dt="2021-11-17T22:51:43.031" v="666" actId="1076"/>
          <ac:spMkLst>
            <pc:docMk/>
            <pc:sldMk cId="2100676698" sldId="308"/>
            <ac:spMk id="4" creationId="{00000000-0000-0000-0000-000000000000}"/>
          </ac:spMkLst>
        </pc:spChg>
        <pc:spChg chg="mod">
          <ac:chgData name="Ana Crispim" userId="74668a9aaaaa8da7" providerId="LiveId" clId="{F8213F9C-743C-4007-9CD0-0718428C1B85}" dt="2021-11-17T23:04:41.537" v="906" actId="20577"/>
          <ac:spMkLst>
            <pc:docMk/>
            <pc:sldMk cId="2100676698" sldId="308"/>
            <ac:spMk id="5" creationId="{00000000-0000-0000-0000-000000000000}"/>
          </ac:spMkLst>
        </pc:spChg>
        <pc:spChg chg="del mod">
          <ac:chgData name="Ana Crispim" userId="74668a9aaaaa8da7" providerId="LiveId" clId="{F8213F9C-743C-4007-9CD0-0718428C1B85}" dt="2021-11-17T22:51:37.052" v="662" actId="478"/>
          <ac:spMkLst>
            <pc:docMk/>
            <pc:sldMk cId="2100676698" sldId="308"/>
            <ac:spMk id="6" creationId="{7384640F-B45E-4866-AC22-58D340F29827}"/>
          </ac:spMkLst>
        </pc:spChg>
      </pc:sldChg>
      <pc:sldChg chg="addSp modSp add">
        <pc:chgData name="Ana Crispim" userId="74668a9aaaaa8da7" providerId="LiveId" clId="{F8213F9C-743C-4007-9CD0-0718428C1B85}" dt="2021-11-17T23:07:29.367" v="928"/>
        <pc:sldMkLst>
          <pc:docMk/>
          <pc:sldMk cId="2289014226" sldId="309"/>
        </pc:sldMkLst>
        <pc:spChg chg="add mod">
          <ac:chgData name="Ana Crispim" userId="74668a9aaaaa8da7" providerId="LiveId" clId="{F8213F9C-743C-4007-9CD0-0718428C1B85}" dt="2021-11-17T23:07:29.367" v="928"/>
          <ac:spMkLst>
            <pc:docMk/>
            <pc:sldMk cId="2289014226" sldId="309"/>
            <ac:spMk id="5" creationId="{6E738DB4-C114-43DA-8F03-54CEEB980E22}"/>
          </ac:spMkLst>
        </pc:spChg>
      </pc:sldChg>
      <pc:sldChg chg="addSp modSp add mod">
        <pc:chgData name="Ana Crispim" userId="74668a9aaaaa8da7" providerId="LiveId" clId="{F8213F9C-743C-4007-9CD0-0718428C1B85}" dt="2021-11-17T23:07:05.529" v="919"/>
        <pc:sldMkLst>
          <pc:docMk/>
          <pc:sldMk cId="1908206938" sldId="310"/>
        </pc:sldMkLst>
        <pc:spChg chg="mod">
          <ac:chgData name="Ana Crispim" userId="74668a9aaaaa8da7" providerId="LiveId" clId="{F8213F9C-743C-4007-9CD0-0718428C1B85}" dt="2021-11-17T23:07:01.894" v="918"/>
          <ac:spMkLst>
            <pc:docMk/>
            <pc:sldMk cId="1908206938" sldId="310"/>
            <ac:spMk id="2" creationId="{00000000-0000-0000-0000-000000000000}"/>
          </ac:spMkLst>
        </pc:spChg>
        <pc:spChg chg="add mod">
          <ac:chgData name="Ana Crispim" userId="74668a9aaaaa8da7" providerId="LiveId" clId="{F8213F9C-743C-4007-9CD0-0718428C1B85}" dt="2021-11-17T23:07:05.529" v="919"/>
          <ac:spMkLst>
            <pc:docMk/>
            <pc:sldMk cId="1908206938" sldId="310"/>
            <ac:spMk id="4" creationId="{D05B926C-3345-4814-AA00-9C9EA8B06E27}"/>
          </ac:spMkLst>
        </pc:spChg>
      </pc:sldChg>
      <pc:sldChg chg="addSp modSp add">
        <pc:chgData name="Ana Crispim" userId="74668a9aaaaa8da7" providerId="LiveId" clId="{F8213F9C-743C-4007-9CD0-0718428C1B85}" dt="2021-11-17T23:07:40.279" v="931"/>
        <pc:sldMkLst>
          <pc:docMk/>
          <pc:sldMk cId="785566674" sldId="311"/>
        </pc:sldMkLst>
        <pc:spChg chg="add mod">
          <ac:chgData name="Ana Crispim" userId="74668a9aaaaa8da7" providerId="LiveId" clId="{F8213F9C-743C-4007-9CD0-0718428C1B85}" dt="2021-11-17T23:07:40.279" v="931"/>
          <ac:spMkLst>
            <pc:docMk/>
            <pc:sldMk cId="785566674" sldId="311"/>
            <ac:spMk id="4" creationId="{ABD68A7B-ABEB-424D-AECC-06E688FF88B6}"/>
          </ac:spMkLst>
        </pc:spChg>
      </pc:sldChg>
      <pc:sldChg chg="addSp modSp add">
        <pc:chgData name="Ana Crispim" userId="74668a9aaaaa8da7" providerId="LiveId" clId="{F8213F9C-743C-4007-9CD0-0718428C1B85}" dt="2021-11-17T23:07:28.070" v="927"/>
        <pc:sldMkLst>
          <pc:docMk/>
          <pc:sldMk cId="2972907500" sldId="312"/>
        </pc:sldMkLst>
        <pc:spChg chg="add mod">
          <ac:chgData name="Ana Crispim" userId="74668a9aaaaa8da7" providerId="LiveId" clId="{F8213F9C-743C-4007-9CD0-0718428C1B85}" dt="2021-11-17T23:07:28.070" v="927"/>
          <ac:spMkLst>
            <pc:docMk/>
            <pc:sldMk cId="2972907500" sldId="312"/>
            <ac:spMk id="5" creationId="{E54F8B2B-9747-498D-954D-76B727A382BB}"/>
          </ac:spMkLst>
        </pc:spChg>
      </pc:sldChg>
      <pc:sldChg chg="addSp modSp add">
        <pc:chgData name="Ana Crispim" userId="74668a9aaaaa8da7" providerId="LiveId" clId="{F8213F9C-743C-4007-9CD0-0718428C1B85}" dt="2021-11-17T23:07:34.564" v="930"/>
        <pc:sldMkLst>
          <pc:docMk/>
          <pc:sldMk cId="51726550" sldId="313"/>
        </pc:sldMkLst>
        <pc:spChg chg="add mod">
          <ac:chgData name="Ana Crispim" userId="74668a9aaaaa8da7" providerId="LiveId" clId="{F8213F9C-743C-4007-9CD0-0718428C1B85}" dt="2021-11-17T23:07:34.564" v="930"/>
          <ac:spMkLst>
            <pc:docMk/>
            <pc:sldMk cId="51726550" sldId="313"/>
            <ac:spMk id="9" creationId="{A2E299D1-BA45-4473-97DC-DC7D77CC4928}"/>
          </ac:spMkLst>
        </pc:spChg>
      </pc:sldChg>
      <pc:sldChg chg="addSp modSp add">
        <pc:chgData name="Ana Crispim" userId="74668a9aaaaa8da7" providerId="LiveId" clId="{F8213F9C-743C-4007-9CD0-0718428C1B85}" dt="2021-11-17T23:07:30.747" v="929"/>
        <pc:sldMkLst>
          <pc:docMk/>
          <pc:sldMk cId="2652102776" sldId="314"/>
        </pc:sldMkLst>
        <pc:spChg chg="add mod">
          <ac:chgData name="Ana Crispim" userId="74668a9aaaaa8da7" providerId="LiveId" clId="{F8213F9C-743C-4007-9CD0-0718428C1B85}" dt="2021-11-17T23:07:30.747" v="929"/>
          <ac:spMkLst>
            <pc:docMk/>
            <pc:sldMk cId="2652102776" sldId="314"/>
            <ac:spMk id="17" creationId="{20BDD5EC-4A7F-4FF1-A9C3-829E01399F38}"/>
          </ac:spMkLst>
        </pc:spChg>
      </pc:sldChg>
      <pc:sldChg chg="addSp modSp add">
        <pc:chgData name="Ana Crispim" userId="74668a9aaaaa8da7" providerId="LiveId" clId="{F8213F9C-743C-4007-9CD0-0718428C1B85}" dt="2021-11-17T23:08:11.456" v="948"/>
        <pc:sldMkLst>
          <pc:docMk/>
          <pc:sldMk cId="3187994793" sldId="315"/>
        </pc:sldMkLst>
        <pc:spChg chg="add mod">
          <ac:chgData name="Ana Crispim" userId="74668a9aaaaa8da7" providerId="LiveId" clId="{F8213F9C-743C-4007-9CD0-0718428C1B85}" dt="2021-11-17T23:08:11.456" v="948"/>
          <ac:spMkLst>
            <pc:docMk/>
            <pc:sldMk cId="3187994793" sldId="315"/>
            <ac:spMk id="5" creationId="{F799B3C7-77C6-4103-A48E-4097B83E3CAB}"/>
          </ac:spMkLst>
        </pc:spChg>
      </pc:sldChg>
      <pc:sldChg chg="addSp modSp add mod">
        <pc:chgData name="Ana Crispim" userId="74668a9aaaaa8da7" providerId="LiveId" clId="{F8213F9C-743C-4007-9CD0-0718428C1B85}" dt="2021-11-17T23:11:48.995" v="985"/>
        <pc:sldMkLst>
          <pc:docMk/>
          <pc:sldMk cId="796304796" sldId="316"/>
        </pc:sldMkLst>
        <pc:spChg chg="mod">
          <ac:chgData name="Ana Crispim" userId="74668a9aaaaa8da7" providerId="LiveId" clId="{F8213F9C-743C-4007-9CD0-0718428C1B85}" dt="2021-11-17T23:11:48.995" v="985"/>
          <ac:spMkLst>
            <pc:docMk/>
            <pc:sldMk cId="796304796" sldId="316"/>
            <ac:spMk id="2" creationId="{00000000-0000-0000-0000-000000000000}"/>
          </ac:spMkLst>
        </pc:spChg>
        <pc:spChg chg="add mod">
          <ac:chgData name="Ana Crispim" userId="74668a9aaaaa8da7" providerId="LiveId" clId="{F8213F9C-743C-4007-9CD0-0718428C1B85}" dt="2021-11-17T23:07:47.775" v="932"/>
          <ac:spMkLst>
            <pc:docMk/>
            <pc:sldMk cId="796304796" sldId="316"/>
            <ac:spMk id="8" creationId="{CE4DF943-2E55-4384-B726-C7AC4DF23230}"/>
          </ac:spMkLst>
        </pc:spChg>
      </pc:sldChg>
      <pc:sldChg chg="addSp modSp add mod">
        <pc:chgData name="Ana Crispim" userId="74668a9aaaaa8da7" providerId="LiveId" clId="{F8213F9C-743C-4007-9CD0-0718428C1B85}" dt="2021-11-17T23:11:54.518" v="986"/>
        <pc:sldMkLst>
          <pc:docMk/>
          <pc:sldMk cId="3721944315" sldId="317"/>
        </pc:sldMkLst>
        <pc:spChg chg="mod">
          <ac:chgData name="Ana Crispim" userId="74668a9aaaaa8da7" providerId="LiveId" clId="{F8213F9C-743C-4007-9CD0-0718428C1B85}" dt="2021-11-17T23:11:54.518" v="986"/>
          <ac:spMkLst>
            <pc:docMk/>
            <pc:sldMk cId="3721944315" sldId="317"/>
            <ac:spMk id="2" creationId="{00000000-0000-0000-0000-000000000000}"/>
          </ac:spMkLst>
        </pc:spChg>
        <pc:spChg chg="add mod">
          <ac:chgData name="Ana Crispim" userId="74668a9aaaaa8da7" providerId="LiveId" clId="{F8213F9C-743C-4007-9CD0-0718428C1B85}" dt="2021-11-17T23:07:49.762" v="933"/>
          <ac:spMkLst>
            <pc:docMk/>
            <pc:sldMk cId="3721944315" sldId="317"/>
            <ac:spMk id="12" creationId="{F2AC178A-D09E-4EC8-876F-63D8A130AE91}"/>
          </ac:spMkLst>
        </pc:spChg>
      </pc:sldChg>
      <pc:sldChg chg="addSp modSp add mod">
        <pc:chgData name="Ana Crispim" userId="74668a9aaaaa8da7" providerId="LiveId" clId="{F8213F9C-743C-4007-9CD0-0718428C1B85}" dt="2021-11-17T23:15:33.585" v="991" actId="20577"/>
        <pc:sldMkLst>
          <pc:docMk/>
          <pc:sldMk cId="1354467576" sldId="318"/>
        </pc:sldMkLst>
        <pc:spChg chg="mod">
          <ac:chgData name="Ana Crispim" userId="74668a9aaaaa8da7" providerId="LiveId" clId="{F8213F9C-743C-4007-9CD0-0718428C1B85}" dt="2021-11-17T23:15:33.585" v="991" actId="20577"/>
          <ac:spMkLst>
            <pc:docMk/>
            <pc:sldMk cId="1354467576" sldId="318"/>
            <ac:spMk id="3" creationId="{00000000-0000-0000-0000-000000000000}"/>
          </ac:spMkLst>
        </pc:spChg>
        <pc:spChg chg="add mod">
          <ac:chgData name="Ana Crispim" userId="74668a9aaaaa8da7" providerId="LiveId" clId="{F8213F9C-743C-4007-9CD0-0718428C1B85}" dt="2021-11-17T23:08:12.629" v="949"/>
          <ac:spMkLst>
            <pc:docMk/>
            <pc:sldMk cId="1354467576" sldId="318"/>
            <ac:spMk id="4" creationId="{5C30F7DC-08F1-48DD-BEC9-26B5130669FD}"/>
          </ac:spMkLst>
        </pc:spChg>
      </pc:sldChg>
      <pc:sldChg chg="addSp modSp add">
        <pc:chgData name="Ana Crispim" userId="74668a9aaaaa8da7" providerId="LiveId" clId="{F8213F9C-743C-4007-9CD0-0718428C1B85}" dt="2021-11-17T23:07:53.568" v="935"/>
        <pc:sldMkLst>
          <pc:docMk/>
          <pc:sldMk cId="30125235" sldId="319"/>
        </pc:sldMkLst>
        <pc:spChg chg="add mod">
          <ac:chgData name="Ana Crispim" userId="74668a9aaaaa8da7" providerId="LiveId" clId="{F8213F9C-743C-4007-9CD0-0718428C1B85}" dt="2021-11-17T23:07:53.568" v="935"/>
          <ac:spMkLst>
            <pc:docMk/>
            <pc:sldMk cId="30125235" sldId="319"/>
            <ac:spMk id="12" creationId="{771536F6-CA11-4452-8092-2467A1FC3DBF}"/>
          </ac:spMkLst>
        </pc:spChg>
      </pc:sldChg>
      <pc:sldChg chg="addSp modSp add">
        <pc:chgData name="Ana Crispim" userId="74668a9aaaaa8da7" providerId="LiveId" clId="{F8213F9C-743C-4007-9CD0-0718428C1B85}" dt="2021-11-17T23:07:52.574" v="934"/>
        <pc:sldMkLst>
          <pc:docMk/>
          <pc:sldMk cId="3943187984" sldId="320"/>
        </pc:sldMkLst>
        <pc:spChg chg="add mod">
          <ac:chgData name="Ana Crispim" userId="74668a9aaaaa8da7" providerId="LiveId" clId="{F8213F9C-743C-4007-9CD0-0718428C1B85}" dt="2021-11-17T23:07:52.574" v="934"/>
          <ac:spMkLst>
            <pc:docMk/>
            <pc:sldMk cId="3943187984" sldId="320"/>
            <ac:spMk id="6" creationId="{81407400-6C2A-48AD-9FC0-7D249BE0D31B}"/>
          </ac:spMkLst>
        </pc:spChg>
      </pc:sldChg>
      <pc:sldChg chg="del">
        <pc:chgData name="Ana Crispim" userId="74668a9aaaaa8da7" providerId="LiveId" clId="{F8213F9C-743C-4007-9CD0-0718428C1B85}" dt="2021-11-17T22:21:38.753" v="468" actId="47"/>
        <pc:sldMkLst>
          <pc:docMk/>
          <pc:sldMk cId="1215944546" sldId="321"/>
        </pc:sldMkLst>
      </pc:sldChg>
      <pc:sldChg chg="addSp modSp add mod">
        <pc:chgData name="Ana Crispim" userId="74668a9aaaaa8da7" providerId="LiveId" clId="{F8213F9C-743C-4007-9CD0-0718428C1B85}" dt="2021-11-17T23:12:34.420" v="989" actId="20577"/>
        <pc:sldMkLst>
          <pc:docMk/>
          <pc:sldMk cId="2921478921" sldId="321"/>
        </pc:sldMkLst>
        <pc:spChg chg="mod">
          <ac:chgData name="Ana Crispim" userId="74668a9aaaaa8da7" providerId="LiveId" clId="{F8213F9C-743C-4007-9CD0-0718428C1B85}" dt="2021-11-17T23:12:34.420" v="989" actId="20577"/>
          <ac:spMkLst>
            <pc:docMk/>
            <pc:sldMk cId="2921478921" sldId="321"/>
            <ac:spMk id="3" creationId="{00000000-0000-0000-0000-000000000000}"/>
          </ac:spMkLst>
        </pc:spChg>
        <pc:spChg chg="add mod">
          <ac:chgData name="Ana Crispim" userId="74668a9aaaaa8da7" providerId="LiveId" clId="{F8213F9C-743C-4007-9CD0-0718428C1B85}" dt="2021-11-17T23:07:55.958" v="936"/>
          <ac:spMkLst>
            <pc:docMk/>
            <pc:sldMk cId="2921478921" sldId="321"/>
            <ac:spMk id="17" creationId="{D2D338E2-7851-4DEC-841B-389EF9E1649E}"/>
          </ac:spMkLst>
        </pc:spChg>
      </pc:sldChg>
      <pc:sldChg chg="addSp modSp add">
        <pc:chgData name="Ana Crispim" userId="74668a9aaaaa8da7" providerId="LiveId" clId="{F8213F9C-743C-4007-9CD0-0718428C1B85}" dt="2021-11-17T23:07:57.017" v="937"/>
        <pc:sldMkLst>
          <pc:docMk/>
          <pc:sldMk cId="318955474" sldId="322"/>
        </pc:sldMkLst>
        <pc:spChg chg="add mod">
          <ac:chgData name="Ana Crispim" userId="74668a9aaaaa8da7" providerId="LiveId" clId="{F8213F9C-743C-4007-9CD0-0718428C1B85}" dt="2021-11-17T23:07:57.017" v="937"/>
          <ac:spMkLst>
            <pc:docMk/>
            <pc:sldMk cId="318955474" sldId="322"/>
            <ac:spMk id="9" creationId="{37936EBD-7586-4ED8-B77E-428F92C1D2F8}"/>
          </ac:spMkLst>
        </pc:spChg>
      </pc:sldChg>
      <pc:sldChg chg="addSp modSp add">
        <pc:chgData name="Ana Crispim" userId="74668a9aaaaa8da7" providerId="LiveId" clId="{F8213F9C-743C-4007-9CD0-0718428C1B85}" dt="2021-11-17T23:07:58.125" v="938"/>
        <pc:sldMkLst>
          <pc:docMk/>
          <pc:sldMk cId="3624268734" sldId="323"/>
        </pc:sldMkLst>
        <pc:spChg chg="add mod">
          <ac:chgData name="Ana Crispim" userId="74668a9aaaaa8da7" providerId="LiveId" clId="{F8213F9C-743C-4007-9CD0-0718428C1B85}" dt="2021-11-17T23:07:58.125" v="938"/>
          <ac:spMkLst>
            <pc:docMk/>
            <pc:sldMk cId="3624268734" sldId="323"/>
            <ac:spMk id="29" creationId="{F1433068-7E33-46A5-A2A8-0A25AE4254E3}"/>
          </ac:spMkLst>
        </pc:spChg>
      </pc:sldChg>
      <pc:sldChg chg="addSp modSp add">
        <pc:chgData name="Ana Crispim" userId="74668a9aaaaa8da7" providerId="LiveId" clId="{F8213F9C-743C-4007-9CD0-0718428C1B85}" dt="2021-11-17T23:08:00.049" v="939"/>
        <pc:sldMkLst>
          <pc:docMk/>
          <pc:sldMk cId="1653214942" sldId="325"/>
        </pc:sldMkLst>
        <pc:spChg chg="add mod">
          <ac:chgData name="Ana Crispim" userId="74668a9aaaaa8da7" providerId="LiveId" clId="{F8213F9C-743C-4007-9CD0-0718428C1B85}" dt="2021-11-17T23:08:00.049" v="939"/>
          <ac:spMkLst>
            <pc:docMk/>
            <pc:sldMk cId="1653214942" sldId="325"/>
            <ac:spMk id="29" creationId="{D2AA40CF-73CB-4E7D-B905-F11C96733226}"/>
          </ac:spMkLst>
        </pc:spChg>
      </pc:sldChg>
      <pc:sldChg chg="addSp modSp add">
        <pc:chgData name="Ana Crispim" userId="74668a9aaaaa8da7" providerId="LiveId" clId="{F8213F9C-743C-4007-9CD0-0718428C1B85}" dt="2021-11-17T23:08:01.009" v="940"/>
        <pc:sldMkLst>
          <pc:docMk/>
          <pc:sldMk cId="3681343496" sldId="326"/>
        </pc:sldMkLst>
        <pc:spChg chg="add mod">
          <ac:chgData name="Ana Crispim" userId="74668a9aaaaa8da7" providerId="LiveId" clId="{F8213F9C-743C-4007-9CD0-0718428C1B85}" dt="2021-11-17T23:08:01.009" v="940"/>
          <ac:spMkLst>
            <pc:docMk/>
            <pc:sldMk cId="3681343496" sldId="326"/>
            <ac:spMk id="26" creationId="{BCD23166-E141-4433-B2DE-331E42A3EB01}"/>
          </ac:spMkLst>
        </pc:spChg>
      </pc:sldChg>
      <pc:sldChg chg="addSp modSp add">
        <pc:chgData name="Ana Crispim" userId="74668a9aaaaa8da7" providerId="LiveId" clId="{F8213F9C-743C-4007-9CD0-0718428C1B85}" dt="2021-11-17T23:08:02.210" v="941"/>
        <pc:sldMkLst>
          <pc:docMk/>
          <pc:sldMk cId="3219674855" sldId="327"/>
        </pc:sldMkLst>
        <pc:spChg chg="add mod">
          <ac:chgData name="Ana Crispim" userId="74668a9aaaaa8da7" providerId="LiveId" clId="{F8213F9C-743C-4007-9CD0-0718428C1B85}" dt="2021-11-17T23:08:02.210" v="941"/>
          <ac:spMkLst>
            <pc:docMk/>
            <pc:sldMk cId="3219674855" sldId="327"/>
            <ac:spMk id="26" creationId="{F4815BB6-596B-4C82-A9BF-B6B619036324}"/>
          </ac:spMkLst>
        </pc:spChg>
      </pc:sldChg>
      <pc:sldChg chg="addSp modSp add">
        <pc:chgData name="Ana Crispim" userId="74668a9aaaaa8da7" providerId="LiveId" clId="{F8213F9C-743C-4007-9CD0-0718428C1B85}" dt="2021-11-17T23:08:04.776" v="942"/>
        <pc:sldMkLst>
          <pc:docMk/>
          <pc:sldMk cId="2572367325" sldId="328"/>
        </pc:sldMkLst>
        <pc:spChg chg="add mod">
          <ac:chgData name="Ana Crispim" userId="74668a9aaaaa8da7" providerId="LiveId" clId="{F8213F9C-743C-4007-9CD0-0718428C1B85}" dt="2021-11-17T23:08:04.776" v="942"/>
          <ac:spMkLst>
            <pc:docMk/>
            <pc:sldMk cId="2572367325" sldId="328"/>
            <ac:spMk id="8" creationId="{22BFC102-A26D-4193-BAAE-EEE765BF8F56}"/>
          </ac:spMkLst>
        </pc:spChg>
      </pc:sldChg>
      <pc:sldChg chg="addSp modSp add">
        <pc:chgData name="Ana Crispim" userId="74668a9aaaaa8da7" providerId="LiveId" clId="{F8213F9C-743C-4007-9CD0-0718428C1B85}" dt="2021-11-17T23:08:05.790" v="943"/>
        <pc:sldMkLst>
          <pc:docMk/>
          <pc:sldMk cId="663754915" sldId="329"/>
        </pc:sldMkLst>
        <pc:spChg chg="add mod">
          <ac:chgData name="Ana Crispim" userId="74668a9aaaaa8da7" providerId="LiveId" clId="{F8213F9C-743C-4007-9CD0-0718428C1B85}" dt="2021-11-17T23:08:05.790" v="943"/>
          <ac:spMkLst>
            <pc:docMk/>
            <pc:sldMk cId="663754915" sldId="329"/>
            <ac:spMk id="11" creationId="{79FAF9A8-DA15-4355-A9C4-3914780F3D9F}"/>
          </ac:spMkLst>
        </pc:spChg>
      </pc:sldChg>
      <pc:sldChg chg="addSp modSp add">
        <pc:chgData name="Ana Crispim" userId="74668a9aaaaa8da7" providerId="LiveId" clId="{F8213F9C-743C-4007-9CD0-0718428C1B85}" dt="2021-11-17T23:08:06.833" v="944"/>
        <pc:sldMkLst>
          <pc:docMk/>
          <pc:sldMk cId="2418711139" sldId="330"/>
        </pc:sldMkLst>
        <pc:spChg chg="add mod">
          <ac:chgData name="Ana Crispim" userId="74668a9aaaaa8da7" providerId="LiveId" clId="{F8213F9C-743C-4007-9CD0-0718428C1B85}" dt="2021-11-17T23:08:06.833" v="944"/>
          <ac:spMkLst>
            <pc:docMk/>
            <pc:sldMk cId="2418711139" sldId="330"/>
            <ac:spMk id="6" creationId="{0738D0DC-0718-4CEC-99A3-82B82956B5B7}"/>
          </ac:spMkLst>
        </pc:spChg>
      </pc:sldChg>
      <pc:sldChg chg="del">
        <pc:chgData name="Ana Crispim" userId="74668a9aaaaa8da7" providerId="LiveId" clId="{F8213F9C-743C-4007-9CD0-0718428C1B85}" dt="2021-11-17T22:21:47.172" v="469" actId="47"/>
        <pc:sldMkLst>
          <pc:docMk/>
          <pc:sldMk cId="2942784530" sldId="330"/>
        </pc:sldMkLst>
      </pc:sldChg>
      <pc:sldChg chg="addSp modSp add">
        <pc:chgData name="Ana Crispim" userId="74668a9aaaaa8da7" providerId="LiveId" clId="{F8213F9C-743C-4007-9CD0-0718428C1B85}" dt="2021-11-17T23:08:07.786" v="945"/>
        <pc:sldMkLst>
          <pc:docMk/>
          <pc:sldMk cId="1278366736" sldId="331"/>
        </pc:sldMkLst>
        <pc:spChg chg="add mod">
          <ac:chgData name="Ana Crispim" userId="74668a9aaaaa8da7" providerId="LiveId" clId="{F8213F9C-743C-4007-9CD0-0718428C1B85}" dt="2021-11-17T23:08:07.786" v="945"/>
          <ac:spMkLst>
            <pc:docMk/>
            <pc:sldMk cId="1278366736" sldId="331"/>
            <ac:spMk id="13" creationId="{0FA6A2D8-209B-4444-817F-15CC6A9609D1}"/>
          </ac:spMkLst>
        </pc:spChg>
      </pc:sldChg>
      <pc:sldChg chg="addSp modSp add">
        <pc:chgData name="Ana Crispim" userId="74668a9aaaaa8da7" providerId="LiveId" clId="{F8213F9C-743C-4007-9CD0-0718428C1B85}" dt="2021-11-17T23:08:08.698" v="946"/>
        <pc:sldMkLst>
          <pc:docMk/>
          <pc:sldMk cId="495533644" sldId="332"/>
        </pc:sldMkLst>
        <pc:spChg chg="add mod">
          <ac:chgData name="Ana Crispim" userId="74668a9aaaaa8da7" providerId="LiveId" clId="{F8213F9C-743C-4007-9CD0-0718428C1B85}" dt="2021-11-17T23:08:08.698" v="946"/>
          <ac:spMkLst>
            <pc:docMk/>
            <pc:sldMk cId="495533644" sldId="332"/>
            <ac:spMk id="13" creationId="{439B1EFA-A4CC-4FC8-ACA1-5C901F6459F3}"/>
          </ac:spMkLst>
        </pc:spChg>
      </pc:sldChg>
      <pc:sldChg chg="addSp modSp add">
        <pc:chgData name="Ana Crispim" userId="74668a9aaaaa8da7" providerId="LiveId" clId="{F8213F9C-743C-4007-9CD0-0718428C1B85}" dt="2021-11-17T23:08:10.295" v="947"/>
        <pc:sldMkLst>
          <pc:docMk/>
          <pc:sldMk cId="3640759401" sldId="333"/>
        </pc:sldMkLst>
        <pc:spChg chg="add mod">
          <ac:chgData name="Ana Crispim" userId="74668a9aaaaa8da7" providerId="LiveId" clId="{F8213F9C-743C-4007-9CD0-0718428C1B85}" dt="2021-11-17T23:08:10.295" v="947"/>
          <ac:spMkLst>
            <pc:docMk/>
            <pc:sldMk cId="3640759401" sldId="333"/>
            <ac:spMk id="6" creationId="{DB0182EB-1050-4DBE-9686-3327A601F69D}"/>
          </ac:spMkLst>
        </pc:spChg>
      </pc:sldChg>
      <pc:sldChg chg="del">
        <pc:chgData name="Ana Crispim" userId="74668a9aaaaa8da7" providerId="LiveId" clId="{F8213F9C-743C-4007-9CD0-0718428C1B85}" dt="2021-11-17T22:21:47.172" v="469" actId="47"/>
        <pc:sldMkLst>
          <pc:docMk/>
          <pc:sldMk cId="1528499690" sldId="334"/>
        </pc:sldMkLst>
      </pc:sldChg>
      <pc:sldChg chg="del">
        <pc:chgData name="Ana Crispim" userId="74668a9aaaaa8da7" providerId="LiveId" clId="{F8213F9C-743C-4007-9CD0-0718428C1B85}" dt="2021-11-17T22:21:47.172" v="469" actId="47"/>
        <pc:sldMkLst>
          <pc:docMk/>
          <pc:sldMk cId="8968029" sldId="335"/>
        </pc:sldMkLst>
      </pc:sldChg>
      <pc:sldChg chg="del">
        <pc:chgData name="Ana Crispim" userId="74668a9aaaaa8da7" providerId="LiveId" clId="{F8213F9C-743C-4007-9CD0-0718428C1B85}" dt="2021-11-17T22:21:47.172" v="469" actId="47"/>
        <pc:sldMkLst>
          <pc:docMk/>
          <pc:sldMk cId="2899701265" sldId="339"/>
        </pc:sldMkLst>
      </pc:sldChg>
      <pc:sldChg chg="del">
        <pc:chgData name="Ana Crispim" userId="74668a9aaaaa8da7" providerId="LiveId" clId="{F8213F9C-743C-4007-9CD0-0718428C1B85}" dt="2021-11-17T22:21:47.172" v="469" actId="47"/>
        <pc:sldMkLst>
          <pc:docMk/>
          <pc:sldMk cId="3920018965" sldId="340"/>
        </pc:sldMkLst>
      </pc:sldChg>
      <pc:sldChg chg="modSp mod ord">
        <pc:chgData name="Ana Crispim" userId="74668a9aaaaa8da7" providerId="LiveId" clId="{F8213F9C-743C-4007-9CD0-0718428C1B85}" dt="2021-11-17T22:58:15.950" v="753" actId="1076"/>
        <pc:sldMkLst>
          <pc:docMk/>
          <pc:sldMk cId="886896367" sldId="345"/>
        </pc:sldMkLst>
        <pc:spChg chg="mod">
          <ac:chgData name="Ana Crispim" userId="74668a9aaaaa8da7" providerId="LiveId" clId="{F8213F9C-743C-4007-9CD0-0718428C1B85}" dt="2021-11-17T22:58:15.048" v="752" actId="404"/>
          <ac:spMkLst>
            <pc:docMk/>
            <pc:sldMk cId="886896367" sldId="345"/>
            <ac:spMk id="2" creationId="{00000000-0000-0000-0000-000000000000}"/>
          </ac:spMkLst>
        </pc:spChg>
        <pc:spChg chg="mod">
          <ac:chgData name="Ana Crispim" userId="74668a9aaaaa8da7" providerId="LiveId" clId="{F8213F9C-743C-4007-9CD0-0718428C1B85}" dt="2021-11-17T22:58:15.950" v="753" actId="1076"/>
          <ac:spMkLst>
            <pc:docMk/>
            <pc:sldMk cId="886896367" sldId="345"/>
            <ac:spMk id="13" creationId="{EE29E6A3-B69B-49E6-848F-435384652199}"/>
          </ac:spMkLst>
        </pc:spChg>
      </pc:sldChg>
      <pc:sldChg chg="del">
        <pc:chgData name="Ana Crispim" userId="74668a9aaaaa8da7" providerId="LiveId" clId="{F8213F9C-743C-4007-9CD0-0718428C1B85}" dt="2021-11-17T22:21:47.172" v="469" actId="47"/>
        <pc:sldMkLst>
          <pc:docMk/>
          <pc:sldMk cId="2749470804" sldId="358"/>
        </pc:sldMkLst>
      </pc:sldChg>
      <pc:sldChg chg="del">
        <pc:chgData name="Ana Crispim" userId="74668a9aaaaa8da7" providerId="LiveId" clId="{F8213F9C-743C-4007-9CD0-0718428C1B85}" dt="2021-11-17T22:21:47.172" v="469" actId="47"/>
        <pc:sldMkLst>
          <pc:docMk/>
          <pc:sldMk cId="2554204775" sldId="359"/>
        </pc:sldMkLst>
      </pc:sldChg>
      <pc:sldChg chg="del">
        <pc:chgData name="Ana Crispim" userId="74668a9aaaaa8da7" providerId="LiveId" clId="{F8213F9C-743C-4007-9CD0-0718428C1B85}" dt="2021-11-17T22:21:47.172" v="469" actId="47"/>
        <pc:sldMkLst>
          <pc:docMk/>
          <pc:sldMk cId="2669781976" sldId="362"/>
        </pc:sldMkLst>
      </pc:sldChg>
      <pc:sldChg chg="del">
        <pc:chgData name="Ana Crispim" userId="74668a9aaaaa8da7" providerId="LiveId" clId="{F8213F9C-743C-4007-9CD0-0718428C1B85}" dt="2021-11-17T23:03:49.419" v="888" actId="47"/>
        <pc:sldMkLst>
          <pc:docMk/>
          <pc:sldMk cId="849003347" sldId="364"/>
        </pc:sldMkLst>
      </pc:sldChg>
      <pc:sldChg chg="del">
        <pc:chgData name="Ana Crispim" userId="74668a9aaaaa8da7" providerId="LiveId" clId="{F8213F9C-743C-4007-9CD0-0718428C1B85}" dt="2021-11-17T23:03:49.419" v="888" actId="47"/>
        <pc:sldMkLst>
          <pc:docMk/>
          <pc:sldMk cId="3635293377" sldId="365"/>
        </pc:sldMkLst>
      </pc:sldChg>
      <pc:sldChg chg="del">
        <pc:chgData name="Ana Crispim" userId="74668a9aaaaa8da7" providerId="LiveId" clId="{F8213F9C-743C-4007-9CD0-0718428C1B85}" dt="2021-11-17T23:03:49.419" v="888" actId="47"/>
        <pc:sldMkLst>
          <pc:docMk/>
          <pc:sldMk cId="592436685" sldId="366"/>
        </pc:sldMkLst>
      </pc:sldChg>
      <pc:sldChg chg="del">
        <pc:chgData name="Ana Crispim" userId="74668a9aaaaa8da7" providerId="LiveId" clId="{F8213F9C-743C-4007-9CD0-0718428C1B85}" dt="2021-11-17T22:21:47.172" v="469" actId="47"/>
        <pc:sldMkLst>
          <pc:docMk/>
          <pc:sldMk cId="2121054570" sldId="367"/>
        </pc:sldMkLst>
      </pc:sldChg>
      <pc:sldChg chg="del">
        <pc:chgData name="Ana Crispim" userId="74668a9aaaaa8da7" providerId="LiveId" clId="{F8213F9C-743C-4007-9CD0-0718428C1B85}" dt="2021-11-17T22:21:47.172" v="469" actId="47"/>
        <pc:sldMkLst>
          <pc:docMk/>
          <pc:sldMk cId="865407869" sldId="368"/>
        </pc:sldMkLst>
      </pc:sldChg>
      <pc:sldChg chg="del">
        <pc:chgData name="Ana Crispim" userId="74668a9aaaaa8da7" providerId="LiveId" clId="{F8213F9C-743C-4007-9CD0-0718428C1B85}" dt="2021-11-17T22:21:47.172" v="469" actId="47"/>
        <pc:sldMkLst>
          <pc:docMk/>
          <pc:sldMk cId="3098392316" sldId="369"/>
        </pc:sldMkLst>
      </pc:sldChg>
      <pc:sldChg chg="del">
        <pc:chgData name="Ana Crispim" userId="74668a9aaaaa8da7" providerId="LiveId" clId="{F8213F9C-743C-4007-9CD0-0718428C1B85}" dt="2021-11-17T22:21:47.172" v="469" actId="47"/>
        <pc:sldMkLst>
          <pc:docMk/>
          <pc:sldMk cId="798569359" sldId="370"/>
        </pc:sldMkLst>
      </pc:sldChg>
      <pc:sldChg chg="del">
        <pc:chgData name="Ana Crispim" userId="74668a9aaaaa8da7" providerId="LiveId" clId="{F8213F9C-743C-4007-9CD0-0718428C1B85}" dt="2021-11-17T22:21:47.172" v="469" actId="47"/>
        <pc:sldMkLst>
          <pc:docMk/>
          <pc:sldMk cId="3740792039" sldId="372"/>
        </pc:sldMkLst>
      </pc:sldChg>
      <pc:sldChg chg="modSp add mod">
        <pc:chgData name="Ana Crispim" userId="74668a9aaaaa8da7" providerId="LiveId" clId="{F8213F9C-743C-4007-9CD0-0718428C1B85}" dt="2021-11-17T22:51:15.747" v="635" actId="20577"/>
        <pc:sldMkLst>
          <pc:docMk/>
          <pc:sldMk cId="1435352687" sldId="374"/>
        </pc:sldMkLst>
        <pc:spChg chg="mod">
          <ac:chgData name="Ana Crispim" userId="74668a9aaaaa8da7" providerId="LiveId" clId="{F8213F9C-743C-4007-9CD0-0718428C1B85}" dt="2021-11-17T22:48:05.874" v="483" actId="20577"/>
          <ac:spMkLst>
            <pc:docMk/>
            <pc:sldMk cId="1435352687" sldId="374"/>
            <ac:spMk id="2" creationId="{00000000-0000-0000-0000-000000000000}"/>
          </ac:spMkLst>
        </pc:spChg>
        <pc:spChg chg="mod">
          <ac:chgData name="Ana Crispim" userId="74668a9aaaaa8da7" providerId="LiveId" clId="{F8213F9C-743C-4007-9CD0-0718428C1B85}" dt="2021-11-17T22:51:15.747" v="635" actId="20577"/>
          <ac:spMkLst>
            <pc:docMk/>
            <pc:sldMk cId="1435352687" sldId="374"/>
            <ac:spMk id="3" creationId="{00000000-0000-0000-0000-000000000000}"/>
          </ac:spMkLst>
        </pc:spChg>
      </pc:sldChg>
      <pc:sldChg chg="modSp add mod">
        <pc:chgData name="Ana Crispim" userId="74668a9aaaaa8da7" providerId="LiveId" clId="{F8213F9C-743C-4007-9CD0-0718428C1B85}" dt="2021-11-17T22:57:05.443" v="680" actId="20577"/>
        <pc:sldMkLst>
          <pc:docMk/>
          <pc:sldMk cId="1344574130" sldId="375"/>
        </pc:sldMkLst>
        <pc:spChg chg="mod">
          <ac:chgData name="Ana Crispim" userId="74668a9aaaaa8da7" providerId="LiveId" clId="{F8213F9C-743C-4007-9CD0-0718428C1B85}" dt="2021-11-17T22:57:05.443" v="680" actId="20577"/>
          <ac:spMkLst>
            <pc:docMk/>
            <pc:sldMk cId="1344574130" sldId="375"/>
            <ac:spMk id="5" creationId="{00000000-0000-0000-0000-000000000000}"/>
          </ac:spMkLst>
        </pc:spChg>
      </pc:sldChg>
      <pc:sldChg chg="modSp add mod">
        <pc:chgData name="Ana Crispim" userId="74668a9aaaaa8da7" providerId="LiveId" clId="{F8213F9C-743C-4007-9CD0-0718428C1B85}" dt="2021-11-17T22:57:17.535" v="701" actId="20577"/>
        <pc:sldMkLst>
          <pc:docMk/>
          <pc:sldMk cId="1266855353" sldId="376"/>
        </pc:sldMkLst>
        <pc:spChg chg="mod">
          <ac:chgData name="Ana Crispim" userId="74668a9aaaaa8da7" providerId="LiveId" clId="{F8213F9C-743C-4007-9CD0-0718428C1B85}" dt="2021-11-17T22:57:17.535" v="701" actId="20577"/>
          <ac:spMkLst>
            <pc:docMk/>
            <pc:sldMk cId="1266855353" sldId="376"/>
            <ac:spMk id="5" creationId="{00000000-0000-0000-0000-000000000000}"/>
          </ac:spMkLst>
        </pc:spChg>
      </pc:sldChg>
      <pc:sldChg chg="modSp add mod ord">
        <pc:chgData name="Ana Crispim" userId="74668a9aaaaa8da7" providerId="LiveId" clId="{F8213F9C-743C-4007-9CD0-0718428C1B85}" dt="2021-11-17T22:58:30.676" v="773" actId="20577"/>
        <pc:sldMkLst>
          <pc:docMk/>
          <pc:sldMk cId="2422633419" sldId="377"/>
        </pc:sldMkLst>
        <pc:spChg chg="mod">
          <ac:chgData name="Ana Crispim" userId="74668a9aaaaa8da7" providerId="LiveId" clId="{F8213F9C-743C-4007-9CD0-0718428C1B85}" dt="2021-11-17T22:58:30.676" v="773" actId="20577"/>
          <ac:spMkLst>
            <pc:docMk/>
            <pc:sldMk cId="2422633419" sldId="377"/>
            <ac:spMk id="2" creationId="{00000000-0000-0000-0000-000000000000}"/>
          </ac:spMkLst>
        </pc:spChg>
      </pc:sldChg>
      <pc:sldChg chg="modSp add mod">
        <pc:chgData name="Ana Crispim" userId="74668a9aaaaa8da7" providerId="LiveId" clId="{F8213F9C-743C-4007-9CD0-0718428C1B85}" dt="2021-11-17T22:58:37.306" v="793" actId="20577"/>
        <pc:sldMkLst>
          <pc:docMk/>
          <pc:sldMk cId="4087322770" sldId="378"/>
        </pc:sldMkLst>
        <pc:spChg chg="mod">
          <ac:chgData name="Ana Crispim" userId="74668a9aaaaa8da7" providerId="LiveId" clId="{F8213F9C-743C-4007-9CD0-0718428C1B85}" dt="2021-11-17T22:58:37.306" v="793" actId="20577"/>
          <ac:spMkLst>
            <pc:docMk/>
            <pc:sldMk cId="4087322770" sldId="378"/>
            <ac:spMk id="2" creationId="{00000000-0000-0000-0000-000000000000}"/>
          </ac:spMkLst>
        </pc:spChg>
      </pc:sldChg>
      <pc:sldChg chg="delSp modSp add del mod ord">
        <pc:chgData name="Ana Crispim" userId="74668a9aaaaa8da7" providerId="LiveId" clId="{F8213F9C-743C-4007-9CD0-0718428C1B85}" dt="2021-11-17T23:07:06.875" v="920" actId="47"/>
        <pc:sldMkLst>
          <pc:docMk/>
          <pc:sldMk cId="244916760" sldId="379"/>
        </pc:sldMkLst>
        <pc:spChg chg="mod">
          <ac:chgData name="Ana Crispim" userId="74668a9aaaaa8da7" providerId="LiveId" clId="{F8213F9C-743C-4007-9CD0-0718428C1B85}" dt="2021-11-17T22:59:04.604" v="828" actId="20577"/>
          <ac:spMkLst>
            <pc:docMk/>
            <pc:sldMk cId="244916760" sldId="379"/>
            <ac:spMk id="2" creationId="{00000000-0000-0000-0000-000000000000}"/>
          </ac:spMkLst>
        </pc:spChg>
        <pc:spChg chg="del">
          <ac:chgData name="Ana Crispim" userId="74668a9aaaaa8da7" providerId="LiveId" clId="{F8213F9C-743C-4007-9CD0-0718428C1B85}" dt="2021-11-17T23:06:54.826" v="917" actId="478"/>
          <ac:spMkLst>
            <pc:docMk/>
            <pc:sldMk cId="244916760" sldId="379"/>
            <ac:spMk id="13" creationId="{EE29E6A3-B69B-49E6-848F-435384652199}"/>
          </ac:spMkLst>
        </pc:spChg>
      </pc:sldChg>
      <pc:sldChg chg="modSp add del mod">
        <pc:chgData name="Ana Crispim" userId="74668a9aaaaa8da7" providerId="LiveId" clId="{F8213F9C-743C-4007-9CD0-0718428C1B85}" dt="2021-11-17T23:11:59.964" v="987" actId="47"/>
        <pc:sldMkLst>
          <pc:docMk/>
          <pc:sldMk cId="160419539" sldId="380"/>
        </pc:sldMkLst>
        <pc:spChg chg="mod">
          <ac:chgData name="Ana Crispim" userId="74668a9aaaaa8da7" providerId="LiveId" clId="{F8213F9C-743C-4007-9CD0-0718428C1B85}" dt="2021-11-17T22:59:14.723" v="846" actId="20577"/>
          <ac:spMkLst>
            <pc:docMk/>
            <pc:sldMk cId="160419539" sldId="380"/>
            <ac:spMk id="2" creationId="{00000000-0000-0000-0000-000000000000}"/>
          </ac:spMkLst>
        </pc:spChg>
      </pc:sldChg>
      <pc:sldChg chg="add">
        <pc:chgData name="Ana Crispim" userId="74668a9aaaaa8da7" providerId="LiveId" clId="{F8213F9C-743C-4007-9CD0-0718428C1B85}" dt="2021-11-17T23:00:56.992" v="848"/>
        <pc:sldMkLst>
          <pc:docMk/>
          <pc:sldMk cId="2261018391" sldId="381"/>
        </pc:sldMkLst>
      </pc:sldChg>
      <pc:sldChg chg="addSp modSp add">
        <pc:chgData name="Ana Crispim" userId="74668a9aaaaa8da7" providerId="LiveId" clId="{F8213F9C-743C-4007-9CD0-0718428C1B85}" dt="2021-11-17T23:07:25.222" v="926"/>
        <pc:sldMkLst>
          <pc:docMk/>
          <pc:sldMk cId="2976879915" sldId="382"/>
        </pc:sldMkLst>
        <pc:spChg chg="add mod">
          <ac:chgData name="Ana Crispim" userId="74668a9aaaaa8da7" providerId="LiveId" clId="{F8213F9C-743C-4007-9CD0-0718428C1B85}" dt="2021-11-17T23:07:25.222" v="926"/>
          <ac:spMkLst>
            <pc:docMk/>
            <pc:sldMk cId="2976879915" sldId="382"/>
            <ac:spMk id="13" creationId="{D1B79B18-4335-41B0-A785-FE78ADB05278}"/>
          </ac:spMkLst>
        </pc:spChg>
      </pc:sldChg>
      <pc:sldChg chg="modSp mod">
        <pc:chgData name="Ana Crispim" userId="74668a9aaaaa8da7" providerId="LiveId" clId="{F8213F9C-743C-4007-9CD0-0718428C1B85}" dt="2022-01-07T18:50:25.229" v="998" actId="14100"/>
        <pc:sldMkLst>
          <pc:docMk/>
          <pc:sldMk cId="1096123506" sldId="393"/>
        </pc:sldMkLst>
        <pc:spChg chg="mod">
          <ac:chgData name="Ana Crispim" userId="74668a9aaaaa8da7" providerId="LiveId" clId="{F8213F9C-743C-4007-9CD0-0718428C1B85}" dt="2022-01-07T18:50:25.229" v="998" actId="14100"/>
          <ac:spMkLst>
            <pc:docMk/>
            <pc:sldMk cId="1096123506" sldId="393"/>
            <ac:spMk id="9" creationId="{00000000-0000-0000-0000-000000000000}"/>
          </ac:spMkLst>
        </pc:spChg>
      </pc:sldChg>
      <pc:sldChg chg="modSp add mod">
        <pc:chgData name="Ana Crispim" userId="74668a9aaaaa8da7" providerId="LiveId" clId="{F8213F9C-743C-4007-9CD0-0718428C1B85}" dt="2022-01-07T18:49:56.837" v="994" actId="20577"/>
        <pc:sldMkLst>
          <pc:docMk/>
          <pc:sldMk cId="439878937" sldId="407"/>
        </pc:sldMkLst>
        <pc:spChg chg="mod">
          <ac:chgData name="Ana Crispim" userId="74668a9aaaaa8da7" providerId="LiveId" clId="{F8213F9C-743C-4007-9CD0-0718428C1B85}" dt="2022-01-07T18:49:51.300" v="993"/>
          <ac:spMkLst>
            <pc:docMk/>
            <pc:sldMk cId="439878937" sldId="407"/>
            <ac:spMk id="2" creationId="{00000000-0000-0000-0000-000000000000}"/>
          </ac:spMkLst>
        </pc:spChg>
        <pc:spChg chg="mod">
          <ac:chgData name="Ana Crispim" userId="74668a9aaaaa8da7" providerId="LiveId" clId="{F8213F9C-743C-4007-9CD0-0718428C1B85}" dt="2022-01-07T18:49:56.837" v="994" actId="20577"/>
          <ac:spMkLst>
            <pc:docMk/>
            <pc:sldMk cId="439878937" sldId="407"/>
            <ac:spMk id="6" creationId="{EE29E6A3-B69B-49E6-848F-4353846521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45F41-3A27-4606-9329-489F30628915}" type="datetimeFigureOut">
              <a:rPr lang="en-GB" smtClean="0"/>
              <a:t>07/01/2022</a:t>
            </a:fld>
            <a:endParaRPr lang="en-GB"/>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E5B7C-F997-47E7-A51F-3DE3E00DEC6C}" type="slidenum">
              <a:rPr lang="en-GB" smtClean="0"/>
              <a:t>‹nº›</a:t>
            </a:fld>
            <a:endParaRPr lang="en-GB"/>
          </a:p>
        </p:txBody>
      </p:sp>
    </p:spTree>
    <p:extLst>
      <p:ext uri="{BB962C8B-B14F-4D97-AF65-F5344CB8AC3E}">
        <p14:creationId xmlns:p14="http://schemas.microsoft.com/office/powerpoint/2010/main" val="34323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a:t>
            </a:fld>
            <a:endParaRPr lang="en-GB"/>
          </a:p>
        </p:txBody>
      </p:sp>
    </p:spTree>
    <p:extLst>
      <p:ext uri="{BB962C8B-B14F-4D97-AF65-F5344CB8AC3E}">
        <p14:creationId xmlns:p14="http://schemas.microsoft.com/office/powerpoint/2010/main" val="358746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Inicialmente</a:t>
            </a:r>
            <a:r>
              <a:rPr lang="pt-BR" baseline="0" dirty="0"/>
              <a:t> definida como a arte de impor medidas e números nas operações da mente (</a:t>
            </a:r>
            <a:r>
              <a:rPr lang="pt-BR" baseline="0" dirty="0" err="1"/>
              <a:t>Galton</a:t>
            </a:r>
            <a:r>
              <a:rPr lang="pt-BR" baseline="0" dirty="0"/>
              <a:t>)</a:t>
            </a:r>
          </a:p>
          <a:p>
            <a:r>
              <a:rPr lang="pt-BR" baseline="0" dirty="0"/>
              <a:t>Posteriormente, a definição evoluiu para entender como o campo que “lida com o desenvolvimento de teorias e métodos formais para o estudo da adequabilidade e fidelidade das medidas psicológicas”. (</a:t>
            </a:r>
            <a:r>
              <a:rPr lang="pt-BR" baseline="0" dirty="0" err="1"/>
              <a:t>Kelderman</a:t>
            </a:r>
            <a:r>
              <a:rPr lang="pt-BR" baseline="0" dirty="0"/>
              <a:t>)</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13</a:t>
            </a:fld>
            <a:endParaRPr lang="en-GB"/>
          </a:p>
        </p:txBody>
      </p:sp>
    </p:spTree>
    <p:extLst>
      <p:ext uri="{BB962C8B-B14F-4D97-AF65-F5344CB8AC3E}">
        <p14:creationId xmlns:p14="http://schemas.microsoft.com/office/powerpoint/2010/main" val="275630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18</a:t>
            </a:fld>
            <a:endParaRPr lang="en-GB"/>
          </a:p>
        </p:txBody>
      </p:sp>
    </p:spTree>
    <p:extLst>
      <p:ext uri="{BB962C8B-B14F-4D97-AF65-F5344CB8AC3E}">
        <p14:creationId xmlns:p14="http://schemas.microsoft.com/office/powerpoint/2010/main" val="100634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19</a:t>
            </a:fld>
            <a:endParaRPr lang="en-GB"/>
          </a:p>
        </p:txBody>
      </p:sp>
    </p:spTree>
    <p:extLst>
      <p:ext uri="{BB962C8B-B14F-4D97-AF65-F5344CB8AC3E}">
        <p14:creationId xmlns:p14="http://schemas.microsoft.com/office/powerpoint/2010/main" val="84507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21</a:t>
            </a:fld>
            <a:endParaRPr lang="en-GB"/>
          </a:p>
        </p:txBody>
      </p:sp>
    </p:spTree>
    <p:extLst>
      <p:ext uri="{BB962C8B-B14F-4D97-AF65-F5344CB8AC3E}">
        <p14:creationId xmlns:p14="http://schemas.microsoft.com/office/powerpoint/2010/main" val="86708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22</a:t>
            </a:fld>
            <a:endParaRPr lang="en-GB"/>
          </a:p>
        </p:txBody>
      </p:sp>
    </p:spTree>
    <p:extLst>
      <p:ext uri="{BB962C8B-B14F-4D97-AF65-F5344CB8AC3E}">
        <p14:creationId xmlns:p14="http://schemas.microsoft.com/office/powerpoint/2010/main" val="2747024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23</a:t>
            </a:fld>
            <a:endParaRPr lang="en-GB"/>
          </a:p>
        </p:txBody>
      </p:sp>
    </p:spTree>
    <p:extLst>
      <p:ext uri="{BB962C8B-B14F-4D97-AF65-F5344CB8AC3E}">
        <p14:creationId xmlns:p14="http://schemas.microsoft.com/office/powerpoint/2010/main" val="128584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24</a:t>
            </a:fld>
            <a:endParaRPr lang="en-GB"/>
          </a:p>
        </p:txBody>
      </p:sp>
    </p:spTree>
    <p:extLst>
      <p:ext uri="{BB962C8B-B14F-4D97-AF65-F5344CB8AC3E}">
        <p14:creationId xmlns:p14="http://schemas.microsoft.com/office/powerpoint/2010/main" val="190774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25</a:t>
            </a:fld>
            <a:endParaRPr lang="en-GB"/>
          </a:p>
        </p:txBody>
      </p:sp>
    </p:spTree>
    <p:extLst>
      <p:ext uri="{BB962C8B-B14F-4D97-AF65-F5344CB8AC3E}">
        <p14:creationId xmlns:p14="http://schemas.microsoft.com/office/powerpoint/2010/main" val="84433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en-US" sz="1200" b="0" i="0" kern="1200" dirty="0">
                <a:solidFill>
                  <a:schemeClr val="tx1"/>
                </a:solidFill>
                <a:effectLst/>
                <a:latin typeface="+mn-lt"/>
                <a:ea typeface="+mn-ea"/>
                <a:cs typeface="+mn-cs"/>
              </a:rPr>
              <a:t>It is known that under the null hypothesis, we can calculate a t-statistic that will follow a t-distribution with n1 + n2 - 2 degrees of freedom. There is also a widely used modification of the t-test, known as Welch's t-test that adjusts the number of degrees of freedom when the variances are thought not to be equal to each other</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26</a:t>
            </a:fld>
            <a:endParaRPr lang="en-GB"/>
          </a:p>
        </p:txBody>
      </p:sp>
    </p:spTree>
    <p:extLst>
      <p:ext uri="{BB962C8B-B14F-4D97-AF65-F5344CB8AC3E}">
        <p14:creationId xmlns:p14="http://schemas.microsoft.com/office/powerpoint/2010/main" val="230185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27</a:t>
            </a:fld>
            <a:endParaRPr lang="en-GB"/>
          </a:p>
        </p:txBody>
      </p:sp>
    </p:spTree>
    <p:extLst>
      <p:ext uri="{BB962C8B-B14F-4D97-AF65-F5344CB8AC3E}">
        <p14:creationId xmlns:p14="http://schemas.microsoft.com/office/powerpoint/2010/main" val="49486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a:t>
            </a:fld>
            <a:endParaRPr lang="en-GB"/>
          </a:p>
        </p:txBody>
      </p:sp>
    </p:spTree>
    <p:extLst>
      <p:ext uri="{BB962C8B-B14F-4D97-AF65-F5344CB8AC3E}">
        <p14:creationId xmlns:p14="http://schemas.microsoft.com/office/powerpoint/2010/main" val="3439032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28</a:t>
            </a:fld>
            <a:endParaRPr lang="en-GB"/>
          </a:p>
        </p:txBody>
      </p:sp>
    </p:spTree>
    <p:extLst>
      <p:ext uri="{BB962C8B-B14F-4D97-AF65-F5344CB8AC3E}">
        <p14:creationId xmlns:p14="http://schemas.microsoft.com/office/powerpoint/2010/main" val="60832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29</a:t>
            </a:fld>
            <a:endParaRPr lang="en-GB"/>
          </a:p>
        </p:txBody>
      </p:sp>
    </p:spTree>
    <p:extLst>
      <p:ext uri="{BB962C8B-B14F-4D97-AF65-F5344CB8AC3E}">
        <p14:creationId xmlns:p14="http://schemas.microsoft.com/office/powerpoint/2010/main" val="667108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30</a:t>
            </a:fld>
            <a:endParaRPr lang="en-GB"/>
          </a:p>
        </p:txBody>
      </p:sp>
    </p:spTree>
    <p:extLst>
      <p:ext uri="{BB962C8B-B14F-4D97-AF65-F5344CB8AC3E}">
        <p14:creationId xmlns:p14="http://schemas.microsoft.com/office/powerpoint/2010/main" val="1599026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32</a:t>
            </a:fld>
            <a:endParaRPr lang="en-GB"/>
          </a:p>
        </p:txBody>
      </p:sp>
    </p:spTree>
    <p:extLst>
      <p:ext uri="{BB962C8B-B14F-4D97-AF65-F5344CB8AC3E}">
        <p14:creationId xmlns:p14="http://schemas.microsoft.com/office/powerpoint/2010/main" val="2757127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33</a:t>
            </a:fld>
            <a:endParaRPr lang="en-GB"/>
          </a:p>
        </p:txBody>
      </p:sp>
    </p:spTree>
    <p:extLst>
      <p:ext uri="{BB962C8B-B14F-4D97-AF65-F5344CB8AC3E}">
        <p14:creationId xmlns:p14="http://schemas.microsoft.com/office/powerpoint/2010/main" val="2364239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34</a:t>
            </a:fld>
            <a:endParaRPr lang="en-GB"/>
          </a:p>
        </p:txBody>
      </p:sp>
    </p:spTree>
    <p:extLst>
      <p:ext uri="{BB962C8B-B14F-4D97-AF65-F5344CB8AC3E}">
        <p14:creationId xmlns:p14="http://schemas.microsoft.com/office/powerpoint/2010/main" val="25959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35</a:t>
            </a:fld>
            <a:endParaRPr lang="en-GB"/>
          </a:p>
        </p:txBody>
      </p:sp>
    </p:spTree>
    <p:extLst>
      <p:ext uri="{BB962C8B-B14F-4D97-AF65-F5344CB8AC3E}">
        <p14:creationId xmlns:p14="http://schemas.microsoft.com/office/powerpoint/2010/main" val="2134581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36</a:t>
            </a:fld>
            <a:endParaRPr lang="en-GB"/>
          </a:p>
        </p:txBody>
      </p:sp>
    </p:spTree>
    <p:extLst>
      <p:ext uri="{BB962C8B-B14F-4D97-AF65-F5344CB8AC3E}">
        <p14:creationId xmlns:p14="http://schemas.microsoft.com/office/powerpoint/2010/main" val="89705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37</a:t>
            </a:fld>
            <a:endParaRPr lang="en-GB"/>
          </a:p>
        </p:txBody>
      </p:sp>
    </p:spTree>
    <p:extLst>
      <p:ext uri="{BB962C8B-B14F-4D97-AF65-F5344CB8AC3E}">
        <p14:creationId xmlns:p14="http://schemas.microsoft.com/office/powerpoint/2010/main" val="2533159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38</a:t>
            </a:fld>
            <a:endParaRPr lang="en-GB"/>
          </a:p>
        </p:txBody>
      </p:sp>
    </p:spTree>
    <p:extLst>
      <p:ext uri="{BB962C8B-B14F-4D97-AF65-F5344CB8AC3E}">
        <p14:creationId xmlns:p14="http://schemas.microsoft.com/office/powerpoint/2010/main" val="46053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sz="1800" b="1" dirty="0"/>
              <a:t>Exemplos</a:t>
            </a:r>
            <a:r>
              <a:rPr lang="pt-BR" dirty="0"/>
              <a:t> </a:t>
            </a:r>
          </a:p>
          <a:p>
            <a:pPr algn="l"/>
            <a:r>
              <a:rPr lang="pt-BR" dirty="0"/>
              <a:t>km, milhas, kg, gramas, libras, Celsius, Fahrenheit</a:t>
            </a:r>
            <a:endParaRPr lang="en-GB" dirty="0"/>
          </a:p>
          <a:p>
            <a:pPr algn="l"/>
            <a:endParaRPr lang="pt-BR" dirty="0"/>
          </a:p>
          <a:p>
            <a:pPr algn="l"/>
            <a:r>
              <a:rPr lang="pt-BR" dirty="0"/>
              <a:t>Medir é</a:t>
            </a:r>
            <a:r>
              <a:rPr lang="pt-BR" baseline="0" dirty="0"/>
              <a:t> arbitrário, mas todas essas “réguas” tem transformações de uma para outra, pois elas tem as mesmas propriedades.</a:t>
            </a:r>
          </a:p>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a:t>
            </a:fld>
            <a:endParaRPr lang="en-GB"/>
          </a:p>
        </p:txBody>
      </p:sp>
    </p:spTree>
    <p:extLst>
      <p:ext uri="{BB962C8B-B14F-4D97-AF65-F5344CB8AC3E}">
        <p14:creationId xmlns:p14="http://schemas.microsoft.com/office/powerpoint/2010/main" val="3846530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39</a:t>
            </a:fld>
            <a:endParaRPr lang="en-GB"/>
          </a:p>
        </p:txBody>
      </p:sp>
    </p:spTree>
    <p:extLst>
      <p:ext uri="{BB962C8B-B14F-4D97-AF65-F5344CB8AC3E}">
        <p14:creationId xmlns:p14="http://schemas.microsoft.com/office/powerpoint/2010/main" val="3544875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41</a:t>
            </a:fld>
            <a:endParaRPr lang="en-GB"/>
          </a:p>
        </p:txBody>
      </p:sp>
    </p:spTree>
    <p:extLst>
      <p:ext uri="{BB962C8B-B14F-4D97-AF65-F5344CB8AC3E}">
        <p14:creationId xmlns:p14="http://schemas.microsoft.com/office/powerpoint/2010/main" val="3375732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É elevado ao quadrado porque se usar os valores brutos, os resíduos</a:t>
            </a:r>
            <a:r>
              <a:rPr lang="pt-BR" baseline="0" dirty="0"/>
              <a:t> positivos e negativos irão se cancelar</a:t>
            </a:r>
          </a:p>
          <a:p>
            <a:endParaRPr lang="pt-BR" baseline="0" dirty="0"/>
          </a:p>
          <a:p>
            <a:r>
              <a:rPr lang="pt-BR" baseline="0" dirty="0"/>
              <a:t>A soma dos resíduos brutos</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58</a:t>
            </a:fld>
            <a:endParaRPr lang="en-GB"/>
          </a:p>
        </p:txBody>
      </p:sp>
    </p:spTree>
    <p:extLst>
      <p:ext uri="{BB962C8B-B14F-4D97-AF65-F5344CB8AC3E}">
        <p14:creationId xmlns:p14="http://schemas.microsoft.com/office/powerpoint/2010/main" val="2741834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59</a:t>
            </a:fld>
            <a:endParaRPr lang="en-GB"/>
          </a:p>
        </p:txBody>
      </p:sp>
    </p:spTree>
    <p:extLst>
      <p:ext uri="{BB962C8B-B14F-4D97-AF65-F5344CB8AC3E}">
        <p14:creationId xmlns:p14="http://schemas.microsoft.com/office/powerpoint/2010/main" val="17474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cy-GB" sz="1200" dirty="0"/>
              <a:t>Intercepto</a:t>
            </a:r>
            <a:r>
              <a:rPr lang="cy-GB" sz="1200" baseline="0" dirty="0"/>
              <a:t> é</a:t>
            </a:r>
            <a:r>
              <a:rPr lang="cy-GB" sz="1200" dirty="0"/>
              <a:t> o valor predito de y quando o x é igual a 0. É o valor predito de y onde a linha de regressão atravessa o axis y e x é igual a 0. Esse valor só</a:t>
            </a:r>
            <a:r>
              <a:rPr lang="cy-GB" sz="1200" baseline="0" dirty="0"/>
              <a:t> tem um significado matemático.</a:t>
            </a:r>
          </a:p>
          <a:p>
            <a:endParaRPr lang="cy-GB" sz="1200" baseline="0" dirty="0"/>
          </a:p>
          <a:p>
            <a:r>
              <a:rPr lang="cy-GB" sz="1200" baseline="0" dirty="0"/>
              <a:t>Slope é a mudança em y-predito quando x aumenta uma unidade. Ou seja, a cada um ponto de acréscimo de X, sobe o valor de y-predito em 3.9. E como temos uma regressão LINEAR, o slope é igual para todos os intervalos de X.</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60</a:t>
            </a:fld>
            <a:endParaRPr lang="en-GB"/>
          </a:p>
        </p:txBody>
      </p:sp>
    </p:spTree>
    <p:extLst>
      <p:ext uri="{BB962C8B-B14F-4D97-AF65-F5344CB8AC3E}">
        <p14:creationId xmlns:p14="http://schemas.microsoft.com/office/powerpoint/2010/main" val="3767317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cy-GB" sz="1200" dirty="0"/>
              <a:t>Intercepto</a:t>
            </a:r>
            <a:r>
              <a:rPr lang="cy-GB" sz="1200" baseline="0" dirty="0"/>
              <a:t> é</a:t>
            </a:r>
            <a:r>
              <a:rPr lang="cy-GB" sz="1200" dirty="0"/>
              <a:t> o valor predito de y quando o x é igual a 0. É o valor predito de y onde a linha de regressão atravessa o axis y e x é igual a 0. Esse valor só</a:t>
            </a:r>
            <a:r>
              <a:rPr lang="cy-GB" sz="1200" baseline="0" dirty="0"/>
              <a:t> tem um significado matemático.</a:t>
            </a:r>
          </a:p>
          <a:p>
            <a:endParaRPr lang="cy-GB" sz="1200" baseline="0" dirty="0"/>
          </a:p>
          <a:p>
            <a:r>
              <a:rPr lang="cy-GB" sz="1200" baseline="0" dirty="0"/>
              <a:t>Slope é a mudança em y-predito quando x aumenta uma unidade. Ou seja, a cada um ponto de acréscimo de X, sobe o valor de y-predito em 3.9. E como temos uma regressão LINEAR, o slope é igual para todos os intervalos de X.</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61</a:t>
            </a:fld>
            <a:endParaRPr lang="en-GB"/>
          </a:p>
        </p:txBody>
      </p:sp>
    </p:spTree>
    <p:extLst>
      <p:ext uri="{BB962C8B-B14F-4D97-AF65-F5344CB8AC3E}">
        <p14:creationId xmlns:p14="http://schemas.microsoft.com/office/powerpoint/2010/main" val="775161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62</a:t>
            </a:fld>
            <a:endParaRPr lang="en-GB"/>
          </a:p>
        </p:txBody>
      </p:sp>
    </p:spTree>
    <p:extLst>
      <p:ext uri="{BB962C8B-B14F-4D97-AF65-F5344CB8AC3E}">
        <p14:creationId xmlns:p14="http://schemas.microsoft.com/office/powerpoint/2010/main" val="1902876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63</a:t>
            </a:fld>
            <a:endParaRPr lang="en-GB"/>
          </a:p>
        </p:txBody>
      </p:sp>
    </p:spTree>
    <p:extLst>
      <p:ext uri="{BB962C8B-B14F-4D97-AF65-F5344CB8AC3E}">
        <p14:creationId xmlns:p14="http://schemas.microsoft.com/office/powerpoint/2010/main" val="4268075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64</a:t>
            </a:fld>
            <a:endParaRPr lang="en-GB"/>
          </a:p>
        </p:txBody>
      </p:sp>
    </p:spTree>
    <p:extLst>
      <p:ext uri="{BB962C8B-B14F-4D97-AF65-F5344CB8AC3E}">
        <p14:creationId xmlns:p14="http://schemas.microsoft.com/office/powerpoint/2010/main" val="1624644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65</a:t>
            </a:fld>
            <a:endParaRPr lang="en-GB"/>
          </a:p>
        </p:txBody>
      </p:sp>
    </p:spTree>
    <p:extLst>
      <p:ext uri="{BB962C8B-B14F-4D97-AF65-F5344CB8AC3E}">
        <p14:creationId xmlns:p14="http://schemas.microsoft.com/office/powerpoint/2010/main" val="173873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Nominal: Um grupo de categorias sem ordem</a:t>
            </a:r>
          </a:p>
          <a:p>
            <a:r>
              <a:rPr lang="pt-BR" dirty="0"/>
              <a:t>Ordinal: Categorias que podem ser ranqueadas por ordem</a:t>
            </a:r>
          </a:p>
          <a:p>
            <a:r>
              <a:rPr lang="pt-BR" dirty="0"/>
              <a:t>Intervalar:</a:t>
            </a:r>
            <a:r>
              <a:rPr lang="pt-BR" baseline="0" dirty="0"/>
              <a:t> Mede a diferença (tamanho relativo) entre dois atributos (o intervalo)</a:t>
            </a:r>
            <a:endParaRPr lang="pt-BR" dirty="0"/>
          </a:p>
          <a:p>
            <a:r>
              <a:rPr lang="pt-BR" dirty="0"/>
              <a:t>Razão:</a:t>
            </a:r>
            <a:r>
              <a:rPr lang="pt-BR" baseline="0" dirty="0"/>
              <a:t> É uma escala intervalar em que o zero tem sentido.</a:t>
            </a:r>
          </a:p>
          <a:p>
            <a:endParaRPr lang="pt-BR" baseline="0" dirty="0"/>
          </a:p>
          <a:p>
            <a:endParaRPr lang="pt-BR" baseline="0" dirty="0"/>
          </a:p>
          <a:p>
            <a:endParaRPr lang="pt-BR" baseline="0" dirty="0"/>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Celsius measurement follows an interval system but not a ratio system; that it follows a relative scale not an absolute scale. That is, while 10 °C and 20 °C have the same interval difference as 20 °C and 30 °C, the temperature 20 °C is not twice the air heat energy as 10 °C. </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a:t>
            </a:fld>
            <a:endParaRPr lang="en-GB"/>
          </a:p>
        </p:txBody>
      </p:sp>
    </p:spTree>
    <p:extLst>
      <p:ext uri="{BB962C8B-B14F-4D97-AF65-F5344CB8AC3E}">
        <p14:creationId xmlns:p14="http://schemas.microsoft.com/office/powerpoint/2010/main" val="1449551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66</a:t>
            </a:fld>
            <a:endParaRPr lang="en-GB"/>
          </a:p>
        </p:txBody>
      </p:sp>
    </p:spTree>
    <p:extLst>
      <p:ext uri="{BB962C8B-B14F-4D97-AF65-F5344CB8AC3E}">
        <p14:creationId xmlns:p14="http://schemas.microsoft.com/office/powerpoint/2010/main" val="3776456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67</a:t>
            </a:fld>
            <a:endParaRPr lang="en-GB"/>
          </a:p>
        </p:txBody>
      </p:sp>
    </p:spTree>
    <p:extLst>
      <p:ext uri="{BB962C8B-B14F-4D97-AF65-F5344CB8AC3E}">
        <p14:creationId xmlns:p14="http://schemas.microsoft.com/office/powerpoint/2010/main" val="2468732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 é não-padronizado</a:t>
            </a:r>
            <a:r>
              <a:rPr lang="pt-BR" baseline="0" dirty="0"/>
              <a:t>. </a:t>
            </a:r>
            <a:r>
              <a:rPr lang="pt-BR" baseline="0" dirty="0" err="1"/>
              <a:t>Pq</a:t>
            </a:r>
            <a:r>
              <a:rPr lang="pt-BR" baseline="0" dirty="0"/>
              <a:t>?</a:t>
            </a:r>
          </a:p>
          <a:p>
            <a:endParaRPr lang="pt-BR" baseline="0" dirty="0"/>
          </a:p>
          <a:p>
            <a:r>
              <a:rPr lang="pt-BR" baseline="0" dirty="0"/>
              <a:t>Resultados levemente diferentes tem a ver com arredondamento.</a:t>
            </a:r>
          </a:p>
          <a:p>
            <a:endParaRPr lang="pt-BR" baseline="0" dirty="0"/>
          </a:p>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68</a:t>
            </a:fld>
            <a:endParaRPr lang="en-GB"/>
          </a:p>
        </p:txBody>
      </p:sp>
    </p:spTree>
    <p:extLst>
      <p:ext uri="{BB962C8B-B14F-4D97-AF65-F5344CB8AC3E}">
        <p14:creationId xmlns:p14="http://schemas.microsoft.com/office/powerpoint/2010/main" val="873074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 é não-padronizado</a:t>
            </a:r>
            <a:r>
              <a:rPr lang="pt-BR" baseline="0" dirty="0"/>
              <a:t>. </a:t>
            </a:r>
            <a:r>
              <a:rPr lang="pt-BR" baseline="0" dirty="0" err="1"/>
              <a:t>Pq</a:t>
            </a:r>
            <a:r>
              <a:rPr lang="pt-BR" baseline="0" dirty="0"/>
              <a:t>?</a:t>
            </a:r>
          </a:p>
          <a:p>
            <a:endParaRPr lang="pt-BR" baseline="0" dirty="0"/>
          </a:p>
          <a:p>
            <a:r>
              <a:rPr lang="pt-BR" baseline="0" dirty="0"/>
              <a:t>Resultados levemente diferentes tem a ver com arredondamento.</a:t>
            </a:r>
          </a:p>
          <a:p>
            <a:endParaRPr lang="pt-BR" baseline="0" dirty="0"/>
          </a:p>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69</a:t>
            </a:fld>
            <a:endParaRPr lang="en-GB"/>
          </a:p>
        </p:txBody>
      </p:sp>
    </p:spTree>
    <p:extLst>
      <p:ext uri="{BB962C8B-B14F-4D97-AF65-F5344CB8AC3E}">
        <p14:creationId xmlns:p14="http://schemas.microsoft.com/office/powerpoint/2010/main" val="3789381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Uma regressão pode</a:t>
            </a:r>
            <a:r>
              <a:rPr lang="pt-BR" baseline="0" dirty="0"/>
              <a:t> indicar causa-efeito?</a:t>
            </a:r>
          </a:p>
          <a:p>
            <a:r>
              <a:rPr lang="pt-BR" baseline="0" dirty="0"/>
              <a:t>Perspectiva 1: Causas só podem ser causas DESDE QUE as condições sejam manipuladas pelos cientistas. Logo, APENAS condições que seres humanos manipulam podem ser vistas como causas</a:t>
            </a:r>
          </a:p>
          <a:p>
            <a:r>
              <a:rPr lang="pt-BR" baseline="0" dirty="0" err="1"/>
              <a:t>Perpectiva</a:t>
            </a:r>
            <a:r>
              <a:rPr lang="pt-BR" baseline="0" dirty="0"/>
              <a:t> 2: Outras estruturas conjecturais também podem indicar causas, DESDE QUE a causa seja definida e mensurada independentemente dos seus efeitos E a mudança na variável de causa (</a:t>
            </a:r>
            <a:r>
              <a:rPr lang="pt-BR" baseline="0" dirty="0" err="1"/>
              <a:t>outcome</a:t>
            </a:r>
            <a:r>
              <a:rPr lang="pt-BR" baseline="0" dirty="0"/>
              <a:t>) não pode ocorrer depois do seu efeito</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72</a:t>
            </a:fld>
            <a:endParaRPr lang="en-GB"/>
          </a:p>
        </p:txBody>
      </p:sp>
    </p:spTree>
    <p:extLst>
      <p:ext uri="{BB962C8B-B14F-4D97-AF65-F5344CB8AC3E}">
        <p14:creationId xmlns:p14="http://schemas.microsoft.com/office/powerpoint/2010/main" val="1279005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73</a:t>
            </a:fld>
            <a:endParaRPr lang="en-GB"/>
          </a:p>
        </p:txBody>
      </p:sp>
    </p:spTree>
    <p:extLst>
      <p:ext uri="{BB962C8B-B14F-4D97-AF65-F5344CB8AC3E}">
        <p14:creationId xmlns:p14="http://schemas.microsoft.com/office/powerpoint/2010/main" val="183002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Dados,</a:t>
            </a:r>
            <a:r>
              <a:rPr lang="pt-BR" baseline="0" dirty="0"/>
              <a:t> na verdade, são observações dimensionadas (</a:t>
            </a:r>
            <a:r>
              <a:rPr lang="pt-BR" baseline="0" dirty="0" err="1"/>
              <a:t>McDonald</a:t>
            </a:r>
            <a:r>
              <a:rPr lang="pt-BR" baseline="0" dirty="0"/>
              <a:t>, 2011). </a:t>
            </a:r>
          </a:p>
          <a:p>
            <a:endParaRPr lang="pt-BR" baseline="0" dirty="0"/>
          </a:p>
          <a:p>
            <a:r>
              <a:rPr lang="pt-BR" baseline="0" dirty="0"/>
              <a:t>“A </a:t>
            </a:r>
            <a:r>
              <a:rPr lang="pt-BR" baseline="0" dirty="0" err="1"/>
              <a:t>nice</a:t>
            </a:r>
            <a:r>
              <a:rPr lang="pt-BR" baseline="0" dirty="0"/>
              <a:t> </a:t>
            </a:r>
            <a:r>
              <a:rPr lang="pt-BR" baseline="0" dirty="0" err="1"/>
              <a:t>terminology</a:t>
            </a:r>
            <a:r>
              <a:rPr lang="pt-BR" baseline="0" dirty="0"/>
              <a:t>  for </a:t>
            </a:r>
            <a:r>
              <a:rPr lang="pt-BR" baseline="0" dirty="0" err="1"/>
              <a:t>the</a:t>
            </a:r>
            <a:r>
              <a:rPr lang="pt-BR" baseline="0" dirty="0"/>
              <a:t> </a:t>
            </a:r>
            <a:r>
              <a:rPr lang="pt-BR" baseline="0" dirty="0" err="1"/>
              <a:t>scaling</a:t>
            </a:r>
            <a:r>
              <a:rPr lang="pt-BR" baseline="0" dirty="0"/>
              <a:t> </a:t>
            </a:r>
            <a:r>
              <a:rPr lang="pt-BR" baseline="0" dirty="0" err="1"/>
              <a:t>process</a:t>
            </a:r>
            <a:r>
              <a:rPr lang="pt-BR" baseline="0" dirty="0"/>
              <a:t> </a:t>
            </a:r>
            <a:r>
              <a:rPr lang="pt-BR" baseline="0" dirty="0" err="1"/>
              <a:t>distinguishes</a:t>
            </a:r>
            <a:r>
              <a:rPr lang="pt-BR" baseline="0" dirty="0"/>
              <a:t> </a:t>
            </a:r>
            <a:r>
              <a:rPr lang="pt-BR" baseline="0" dirty="0" err="1"/>
              <a:t>observations</a:t>
            </a:r>
            <a:r>
              <a:rPr lang="pt-BR" baseline="0" dirty="0"/>
              <a:t> of </a:t>
            </a:r>
            <a:r>
              <a:rPr lang="pt-BR" baseline="0" dirty="0" err="1"/>
              <a:t>an</a:t>
            </a:r>
            <a:r>
              <a:rPr lang="pt-BR" baseline="0" dirty="0"/>
              <a:t> atribute </a:t>
            </a:r>
            <a:r>
              <a:rPr lang="pt-BR" baseline="0" dirty="0" err="1"/>
              <a:t>from</a:t>
            </a:r>
            <a:r>
              <a:rPr lang="pt-BR" baseline="0" dirty="0"/>
              <a:t> data – </a:t>
            </a:r>
            <a:r>
              <a:rPr lang="pt-BR" baseline="0" dirty="0" err="1"/>
              <a:t>assined</a:t>
            </a:r>
            <a:r>
              <a:rPr lang="pt-BR" baseline="0" dirty="0"/>
              <a:t> </a:t>
            </a:r>
            <a:r>
              <a:rPr lang="pt-BR" baseline="0" dirty="0" err="1"/>
              <a:t>numerical</a:t>
            </a:r>
            <a:r>
              <a:rPr lang="pt-BR" baseline="0" dirty="0"/>
              <a:t> </a:t>
            </a:r>
            <a:r>
              <a:rPr lang="pt-BR" baseline="0" dirty="0" err="1"/>
              <a:t>values</a:t>
            </a:r>
            <a:r>
              <a:rPr lang="pt-BR" baseline="0" dirty="0"/>
              <a:t>. </a:t>
            </a:r>
            <a:r>
              <a:rPr lang="pt-BR" baseline="0" dirty="0" err="1"/>
              <a:t>Scaling</a:t>
            </a:r>
            <a:r>
              <a:rPr lang="pt-BR" baseline="0" dirty="0"/>
              <a:t> </a:t>
            </a:r>
            <a:r>
              <a:rPr lang="pt-BR" baseline="0" dirty="0" err="1"/>
              <a:t>is</a:t>
            </a:r>
            <a:r>
              <a:rPr lang="pt-BR" baseline="0" dirty="0"/>
              <a:t> </a:t>
            </a:r>
            <a:r>
              <a:rPr lang="pt-BR" baseline="0" dirty="0" err="1"/>
              <a:t>the</a:t>
            </a:r>
            <a:r>
              <a:rPr lang="pt-BR" baseline="0" dirty="0"/>
              <a:t> </a:t>
            </a:r>
            <a:r>
              <a:rPr lang="pt-BR" baseline="0" dirty="0" err="1"/>
              <a:t>mapping</a:t>
            </a:r>
            <a:r>
              <a:rPr lang="pt-BR" baseline="0" dirty="0"/>
              <a:t> </a:t>
            </a:r>
            <a:r>
              <a:rPr lang="pt-BR" baseline="0" dirty="0" err="1"/>
              <a:t>observations</a:t>
            </a:r>
            <a:r>
              <a:rPr lang="pt-BR" baseline="0" dirty="0"/>
              <a:t> </a:t>
            </a:r>
            <a:r>
              <a:rPr lang="pt-BR" baseline="0" dirty="0" err="1"/>
              <a:t>into</a:t>
            </a:r>
            <a:r>
              <a:rPr lang="pt-BR" baseline="0" dirty="0"/>
              <a:t> data. </a:t>
            </a:r>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a:t>
            </a:fld>
            <a:endParaRPr lang="en-GB"/>
          </a:p>
        </p:txBody>
      </p:sp>
    </p:spTree>
    <p:extLst>
      <p:ext uri="{BB962C8B-B14F-4D97-AF65-F5344CB8AC3E}">
        <p14:creationId xmlns:p14="http://schemas.microsoft.com/office/powerpoint/2010/main" val="323125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1"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a:t>
            </a:fld>
            <a:endParaRPr lang="en-GB"/>
          </a:p>
        </p:txBody>
      </p:sp>
    </p:spTree>
    <p:extLst>
      <p:ext uri="{BB962C8B-B14F-4D97-AF65-F5344CB8AC3E}">
        <p14:creationId xmlns:p14="http://schemas.microsoft.com/office/powerpoint/2010/main" val="321035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1"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8</a:t>
            </a:fld>
            <a:endParaRPr lang="en-GB"/>
          </a:p>
        </p:txBody>
      </p:sp>
    </p:spTree>
    <p:extLst>
      <p:ext uri="{BB962C8B-B14F-4D97-AF65-F5344CB8AC3E}">
        <p14:creationId xmlns:p14="http://schemas.microsoft.com/office/powerpoint/2010/main" val="149448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9</a:t>
            </a:fld>
            <a:endParaRPr lang="en-GB"/>
          </a:p>
        </p:txBody>
      </p:sp>
    </p:spTree>
    <p:extLst>
      <p:ext uri="{BB962C8B-B14F-4D97-AF65-F5344CB8AC3E}">
        <p14:creationId xmlns:p14="http://schemas.microsoft.com/office/powerpoint/2010/main" val="21879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Apesar de todas essas perguntas serem respondidas,</a:t>
            </a:r>
            <a:r>
              <a:rPr lang="pt-BR" baseline="0" dirty="0"/>
              <a:t> após a construção do instrumento, deve ser ainda considerado a possibilidade de “ruído” na mensuração. Isso se dá por várias razões: subjetividade (As perguntas estão claras? Os pontos da escala são entendidos da mesma forma por todos?), vieses de resposta sistemáticos e não-sistemáticos, </a:t>
            </a:r>
            <a:r>
              <a:rPr lang="pt-BR" baseline="0" dirty="0" err="1"/>
              <a:t>missings</a:t>
            </a:r>
            <a:r>
              <a:rPr lang="pt-BR" baseline="0" dirty="0"/>
              <a:t> (randômicos ou não)...</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11</a:t>
            </a:fld>
            <a:endParaRPr lang="en-GB"/>
          </a:p>
        </p:txBody>
      </p:sp>
    </p:spTree>
    <p:extLst>
      <p:ext uri="{BB962C8B-B14F-4D97-AF65-F5344CB8AC3E}">
        <p14:creationId xmlns:p14="http://schemas.microsoft.com/office/powerpoint/2010/main" val="328706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9D18E91D-8F3A-4AE9-AFBB-26ACDBC06288}" type="datetimeFigureOut">
              <a:rPr lang="pt-BR" smtClean="0"/>
              <a:t>07/01/2022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0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07/01/2022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27329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07/01/2022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4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07/01/2022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2022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D18E91D-8F3A-4AE9-AFBB-26ACDBC06288}" type="datetimeFigureOut">
              <a:rPr lang="pt-BR" smtClean="0"/>
              <a:t>07/01/2022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18E91D-8F3A-4AE9-AFBB-26ACDBC06288}" type="datetimeFigureOut">
              <a:rPr lang="pt-BR" smtClean="0"/>
              <a:t>07/01/2022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5009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 texto mestre</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18E91D-8F3A-4AE9-AFBB-26ACDBC06288}" type="datetimeFigureOut">
              <a:rPr lang="pt-BR" smtClean="0"/>
              <a:t>07/01/2022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26745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D18E91D-8F3A-4AE9-AFBB-26ACDBC06288}" type="datetimeFigureOut">
              <a:rPr lang="pt-BR" smtClean="0"/>
              <a:t>07/01/2022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118666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8E91D-8F3A-4AE9-AFBB-26ACDBC06288}" type="datetimeFigureOut">
              <a:rPr lang="pt-BR" smtClean="0"/>
              <a:t>07/01/2022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554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07/01/2022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01556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07/01/2022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08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18E91D-8F3A-4AE9-AFBB-26ACDBC06288}" type="datetimeFigureOut">
              <a:rPr lang="pt-BR" smtClean="0"/>
              <a:t>07/01/2022</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2881AA-410A-4A2B-AD87-F7F7FE321B12}"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475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153" y="5377816"/>
            <a:ext cx="8123403" cy="775523"/>
          </a:xfrm>
        </p:spPr>
        <p:txBody>
          <a:bodyPr>
            <a:normAutofit/>
          </a:bodyPr>
          <a:lstStyle/>
          <a:p>
            <a:r>
              <a:rPr lang="pt-BR" sz="4000" dirty="0">
                <a:latin typeface="Arial" panose="020B0604020202020204" pitchFamily="34" charset="0"/>
                <a:cs typeface="Arial" panose="020B0604020202020204" pitchFamily="34" charset="0"/>
              </a:rPr>
              <a:t>Estatística no R</a:t>
            </a:r>
          </a:p>
        </p:txBody>
      </p:sp>
      <p:sp>
        <p:nvSpPr>
          <p:cNvPr id="3" name="Subtítulo 2"/>
          <p:cNvSpPr>
            <a:spLocks noGrp="1"/>
          </p:cNvSpPr>
          <p:nvPr>
            <p:ph type="subTitle" idx="1"/>
          </p:nvPr>
        </p:nvSpPr>
        <p:spPr>
          <a:xfrm>
            <a:off x="8528100" y="5014288"/>
            <a:ext cx="3467962" cy="864457"/>
          </a:xfrm>
        </p:spPr>
        <p:txBody>
          <a:bodyPr>
            <a:normAutofit/>
          </a:bodyPr>
          <a:lstStyle/>
          <a:p>
            <a:r>
              <a:rPr lang="pt-BR" sz="2400" dirty="0">
                <a:latin typeface="Arial" panose="020B0604020202020204" pitchFamily="34" charset="0"/>
                <a:cs typeface="Arial" panose="020B0604020202020204" pitchFamily="34" charset="0"/>
              </a:rPr>
              <a:t>Ana C. Crispim</a:t>
            </a:r>
          </a:p>
        </p:txBody>
      </p:sp>
      <p:sp>
        <p:nvSpPr>
          <p:cNvPr id="4" name="Subtítulo 2"/>
          <p:cNvSpPr txBox="1">
            <a:spLocks/>
          </p:cNvSpPr>
          <p:nvPr/>
        </p:nvSpPr>
        <p:spPr>
          <a:xfrm>
            <a:off x="8528100" y="5569462"/>
            <a:ext cx="3467962" cy="86445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pt-BR" sz="2400" dirty="0">
                <a:latin typeface="Arial" panose="020B0604020202020204" pitchFamily="34" charset="0"/>
                <a:cs typeface="Arial" panose="020B0604020202020204" pitchFamily="34" charset="0"/>
              </a:rPr>
              <a:t>Danielly S. Oliveira</a:t>
            </a:r>
          </a:p>
        </p:txBody>
      </p:sp>
    </p:spTree>
    <p:extLst>
      <p:ext uri="{BB962C8B-B14F-4D97-AF65-F5344CB8AC3E}">
        <p14:creationId xmlns:p14="http://schemas.microsoft.com/office/powerpoint/2010/main" val="140099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6654" y="2510270"/>
            <a:ext cx="8504882" cy="1499616"/>
          </a:xfrm>
        </p:spPr>
        <p:txBody>
          <a:bodyPr>
            <a:normAutofit/>
          </a:bodyPr>
          <a:lstStyle/>
          <a:p>
            <a:r>
              <a:rPr lang="pt-BR" sz="6600" dirty="0"/>
              <a:t>Mensurando um construto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9071213-164D-443A-BBDB-DA1C15AF36B8}"/>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020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MENSURANDO UM CONSTRUTO	</a:t>
            </a:r>
            <a:endParaRPr lang="en-GB" dirty="0"/>
          </a:p>
        </p:txBody>
      </p:sp>
      <p:sp>
        <p:nvSpPr>
          <p:cNvPr id="3" name="Espaço Reservado para Conteúdo 2"/>
          <p:cNvSpPr>
            <a:spLocks noGrp="1"/>
          </p:cNvSpPr>
          <p:nvPr>
            <p:ph idx="1"/>
          </p:nvPr>
        </p:nvSpPr>
        <p:spPr>
          <a:xfrm>
            <a:off x="751413" y="2213168"/>
            <a:ext cx="10622440" cy="4492431"/>
          </a:xfrm>
        </p:spPr>
        <p:txBody>
          <a:bodyPr>
            <a:normAutofit fontScale="77500" lnSpcReduction="20000"/>
          </a:bodyPr>
          <a:lstStyle/>
          <a:p>
            <a:pPr marL="352425" indent="-352425">
              <a:lnSpc>
                <a:spcPct val="150000"/>
              </a:lnSpc>
              <a:buClr>
                <a:srgbClr val="04A07B"/>
              </a:buClr>
              <a:buFont typeface="Arial" panose="020B0604020202020204" pitchFamily="34" charset="0"/>
              <a:buChar char="•"/>
            </a:pPr>
            <a:r>
              <a:rPr lang="pt-BR" sz="3200" dirty="0"/>
              <a:t>Como defino meu construto?</a:t>
            </a:r>
          </a:p>
          <a:p>
            <a:pPr marL="352425" indent="-352425">
              <a:lnSpc>
                <a:spcPct val="150000"/>
              </a:lnSpc>
              <a:buClr>
                <a:srgbClr val="04A07B"/>
              </a:buClr>
              <a:buFont typeface="Arial" panose="020B0604020202020204" pitchFamily="34" charset="0"/>
              <a:buChar char="•"/>
            </a:pPr>
            <a:r>
              <a:rPr lang="pt-BR" sz="3200" dirty="0"/>
              <a:t>É um traço ou estado?</a:t>
            </a:r>
          </a:p>
          <a:p>
            <a:pPr marL="352425" indent="-352425">
              <a:lnSpc>
                <a:spcPct val="150000"/>
              </a:lnSpc>
              <a:buClr>
                <a:srgbClr val="04A07B"/>
              </a:buClr>
              <a:buFont typeface="Arial" panose="020B0604020202020204" pitchFamily="34" charset="0"/>
              <a:buChar char="•"/>
            </a:pPr>
            <a:r>
              <a:rPr lang="pt-BR" sz="3200" dirty="0"/>
              <a:t>Qual a estrutura deste construto? Quantas dimensões ele tem?</a:t>
            </a:r>
          </a:p>
          <a:p>
            <a:pPr marL="352425" indent="-352425">
              <a:lnSpc>
                <a:spcPct val="150000"/>
              </a:lnSpc>
              <a:buClr>
                <a:srgbClr val="04A07B"/>
              </a:buClr>
              <a:buFont typeface="Arial" panose="020B0604020202020204" pitchFamily="34" charset="0"/>
              <a:buChar char="•"/>
            </a:pPr>
            <a:r>
              <a:rPr lang="pt-BR" sz="3200" dirty="0"/>
              <a:t>É possível considerar que existe um 0 natural?</a:t>
            </a:r>
          </a:p>
          <a:p>
            <a:pPr marL="352425" indent="-352425">
              <a:lnSpc>
                <a:spcPct val="150000"/>
              </a:lnSpc>
              <a:buClr>
                <a:srgbClr val="04A07B"/>
              </a:buClr>
              <a:buFont typeface="Arial" panose="020B0604020202020204" pitchFamily="34" charset="0"/>
              <a:buChar char="•"/>
            </a:pPr>
            <a:r>
              <a:rPr lang="pt-BR" sz="3200" dirty="0"/>
              <a:t>É contínuo ou categórico (e.g. ordinal)?</a:t>
            </a:r>
          </a:p>
          <a:p>
            <a:pPr marL="352425" indent="-352425">
              <a:lnSpc>
                <a:spcPct val="150000"/>
              </a:lnSpc>
              <a:buClr>
                <a:srgbClr val="04A07B"/>
              </a:buClr>
              <a:buFont typeface="Arial" panose="020B0604020202020204" pitchFamily="34" charset="0"/>
              <a:buChar char="•"/>
            </a:pPr>
            <a:r>
              <a:rPr lang="pt-BR" sz="3200" dirty="0"/>
              <a:t>O que é relatado na literatura sobre essas perguntas? Existem divergências?</a:t>
            </a:r>
          </a:p>
          <a:p>
            <a:pPr marL="352425" indent="-352425">
              <a:buFont typeface="Arial" panose="020B0604020202020204" pitchFamily="34" charset="0"/>
              <a:buChar char="•"/>
            </a:pPr>
            <a:endParaRPr lang="pt-BR" sz="2800" dirty="0"/>
          </a:p>
          <a:p>
            <a:pPr marL="352425" indent="-352425">
              <a:buFont typeface="Arial" panose="020B0604020202020204" pitchFamily="34" charset="0"/>
              <a:buChar char="•"/>
            </a:pPr>
            <a:endParaRPr lang="pt-BR" dirty="0"/>
          </a:p>
          <a:p>
            <a:pPr>
              <a:buFont typeface="Arial" panose="020B0604020202020204" pitchFamily="34" charset="0"/>
              <a:buChar char="•"/>
            </a:pPr>
            <a:endParaRPr lang="en-GB" dirty="0"/>
          </a:p>
        </p:txBody>
      </p:sp>
      <p:sp>
        <p:nvSpPr>
          <p:cNvPr id="4" name="Retângulo 3">
            <a:extLst>
              <a:ext uri="{FF2B5EF4-FFF2-40B4-BE49-F238E27FC236}">
                <a16:creationId xmlns:a16="http://schemas.microsoft.com/office/drawing/2014/main" id="{85303A49-DE50-4CCF-8420-C56A6FC65E74}"/>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563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Mensurando um construto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57" y="2084832"/>
            <a:ext cx="8841413" cy="4251800"/>
          </a:xfrm>
          <a:prstGeom prst="rect">
            <a:avLst/>
          </a:prstGeom>
        </p:spPr>
      </p:pic>
      <p:sp>
        <p:nvSpPr>
          <p:cNvPr id="5" name="Retângulo 4">
            <a:extLst>
              <a:ext uri="{FF2B5EF4-FFF2-40B4-BE49-F238E27FC236}">
                <a16:creationId xmlns:a16="http://schemas.microsoft.com/office/drawing/2014/main" id="{0EBFB531-6590-4F51-804C-7EA87CD2A447}"/>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744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Psicometria</a:t>
            </a:r>
            <a:endParaRPr lang="en-GB" dirty="0"/>
          </a:p>
        </p:txBody>
      </p:sp>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084832"/>
            <a:ext cx="4525006" cy="466790"/>
          </a:xfrm>
          <a:prstGeom prst="rect">
            <a:avLst/>
          </a:prstGeom>
        </p:spPr>
      </p:pic>
      <p:pic>
        <p:nvPicPr>
          <p:cNvPr id="9" name="Imagem 8" descr="Recorte de Te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2528458"/>
            <a:ext cx="10682778" cy="3797658"/>
          </a:xfrm>
          <a:prstGeom prst="rect">
            <a:avLst/>
          </a:prstGeom>
        </p:spPr>
      </p:pic>
      <p:pic>
        <p:nvPicPr>
          <p:cNvPr id="8" name="Imagem 7" descr="Recorte de Te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048" y="6326116"/>
            <a:ext cx="3057952" cy="400106"/>
          </a:xfrm>
          <a:prstGeom prst="rect">
            <a:avLst/>
          </a:prstGeom>
        </p:spPr>
      </p:pic>
      <p:sp>
        <p:nvSpPr>
          <p:cNvPr id="13" name="Colchete duplo 12"/>
          <p:cNvSpPr/>
          <p:nvPr/>
        </p:nvSpPr>
        <p:spPr>
          <a:xfrm>
            <a:off x="866274" y="4235116"/>
            <a:ext cx="10587789" cy="850231"/>
          </a:xfrm>
          <a:prstGeom prst="bracketPair">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etângulo 9">
            <a:extLst>
              <a:ext uri="{FF2B5EF4-FFF2-40B4-BE49-F238E27FC236}">
                <a16:creationId xmlns:a16="http://schemas.microsoft.com/office/drawing/2014/main" id="{34B6EB2E-56B8-48C4-AEE6-4360C034E141}"/>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8367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28899" y="2526599"/>
            <a:ext cx="6964565" cy="1499616"/>
          </a:xfrm>
        </p:spPr>
        <p:txBody>
          <a:bodyPr>
            <a:normAutofit/>
          </a:bodyPr>
          <a:lstStyle/>
          <a:p>
            <a:pPr algn="r"/>
            <a:r>
              <a:rPr lang="pt-BR" sz="6600" dirty="0"/>
              <a:t>Testes e escores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F1DF6888-E231-46E2-910E-6FFF8B702369}"/>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7221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itens e seus escores</a:t>
            </a:r>
            <a:endParaRPr lang="en-GB" dirty="0"/>
          </a:p>
        </p:txBody>
      </p:sp>
      <p:graphicFrame>
        <p:nvGraphicFramePr>
          <p:cNvPr id="4" name="Tabela 3"/>
          <p:cNvGraphicFramePr>
            <a:graphicFrameLocks noGrp="1"/>
          </p:cNvGraphicFramePr>
          <p:nvPr/>
        </p:nvGraphicFramePr>
        <p:xfrm>
          <a:off x="783497" y="1749552"/>
          <a:ext cx="10911200" cy="4617560"/>
        </p:xfrm>
        <a:graphic>
          <a:graphicData uri="http://schemas.openxmlformats.org/drawingml/2006/table">
            <a:tbl>
              <a:tblPr firstRow="1" bandRow="1">
                <a:tableStyleId>{5C22544A-7EE6-4342-B048-85BDC9FD1C3A}</a:tableStyleId>
              </a:tblPr>
              <a:tblGrid>
                <a:gridCol w="1959703">
                  <a:extLst>
                    <a:ext uri="{9D8B030D-6E8A-4147-A177-3AD203B41FA5}">
                      <a16:colId xmlns:a16="http://schemas.microsoft.com/office/drawing/2014/main" val="20000"/>
                    </a:ext>
                  </a:extLst>
                </a:gridCol>
                <a:gridCol w="3007895">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2743202">
                  <a:extLst>
                    <a:ext uri="{9D8B030D-6E8A-4147-A177-3AD203B41FA5}">
                      <a16:colId xmlns:a16="http://schemas.microsoft.com/office/drawing/2014/main" val="20003"/>
                    </a:ext>
                  </a:extLst>
                </a:gridCol>
              </a:tblGrid>
              <a:tr h="594200">
                <a:tc>
                  <a:txBody>
                    <a:bodyPr/>
                    <a:lstStyle/>
                    <a:p>
                      <a:pPr algn="ctr"/>
                      <a:r>
                        <a:rPr lang="pt-BR" sz="2400" dirty="0">
                          <a:solidFill>
                            <a:schemeClr val="bg1"/>
                          </a:solidFill>
                        </a:rPr>
                        <a:t>Tipo</a:t>
                      </a:r>
                      <a:r>
                        <a:rPr lang="pt-BR" sz="2400" baseline="0" dirty="0">
                          <a:solidFill>
                            <a:schemeClr val="bg1"/>
                          </a:solidFill>
                        </a:rPr>
                        <a:t> de item</a:t>
                      </a:r>
                      <a:endParaRPr lang="en-GB" sz="2400" dirty="0">
                        <a:solidFill>
                          <a:schemeClr val="bg1"/>
                        </a:solidFill>
                      </a:endParaRPr>
                    </a:p>
                  </a:txBody>
                  <a:tcPr anchor="ctr">
                    <a:solidFill>
                      <a:srgbClr val="04A07B"/>
                    </a:solidFill>
                  </a:tcPr>
                </a:tc>
                <a:tc>
                  <a:txBody>
                    <a:bodyPr/>
                    <a:lstStyle/>
                    <a:p>
                      <a:pPr algn="ctr"/>
                      <a:r>
                        <a:rPr lang="pt-BR" sz="2400" dirty="0"/>
                        <a:t>Conceito</a:t>
                      </a:r>
                      <a:endParaRPr lang="en-GB" sz="2400" dirty="0"/>
                    </a:p>
                  </a:txBody>
                  <a:tcPr anchor="ctr">
                    <a:solidFill>
                      <a:srgbClr val="04A07B"/>
                    </a:solidFill>
                  </a:tcPr>
                </a:tc>
                <a:tc>
                  <a:txBody>
                    <a:bodyPr/>
                    <a:lstStyle/>
                    <a:p>
                      <a:pPr algn="ctr"/>
                      <a:r>
                        <a:rPr lang="pt-BR" sz="2400" dirty="0"/>
                        <a:t>Exemplo</a:t>
                      </a:r>
                      <a:endParaRPr lang="en-GB" sz="2400" dirty="0"/>
                    </a:p>
                  </a:txBody>
                  <a:tcPr anchor="ctr">
                    <a:solidFill>
                      <a:srgbClr val="04A07B"/>
                    </a:solidFill>
                  </a:tcPr>
                </a:tc>
                <a:tc>
                  <a:txBody>
                    <a:bodyPr/>
                    <a:lstStyle/>
                    <a:p>
                      <a:pPr algn="ctr"/>
                      <a:r>
                        <a:rPr lang="pt-BR" sz="2400" dirty="0"/>
                        <a:t>Escore</a:t>
                      </a:r>
                      <a:endParaRPr lang="en-GB" sz="2400" dirty="0"/>
                    </a:p>
                  </a:txBody>
                  <a:tcPr anchor="ctr">
                    <a:solidFill>
                      <a:srgbClr val="04A07B"/>
                    </a:solidFill>
                  </a:tcPr>
                </a:tc>
                <a:extLst>
                  <a:ext uri="{0D108BD9-81ED-4DB2-BD59-A6C34878D82A}">
                    <a16:rowId xmlns:a16="http://schemas.microsoft.com/office/drawing/2014/main" val="10000"/>
                  </a:ext>
                </a:extLst>
              </a:tr>
              <a:tr h="412855">
                <a:tc>
                  <a:txBody>
                    <a:bodyPr/>
                    <a:lstStyle/>
                    <a:p>
                      <a:r>
                        <a:rPr lang="pt-BR" dirty="0"/>
                        <a:t>Item</a:t>
                      </a:r>
                      <a:r>
                        <a:rPr lang="pt-BR" baseline="0" dirty="0"/>
                        <a:t> de completar</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O respondente constrói sua resposta</a:t>
                      </a:r>
                      <a:endParaRPr lang="en-GB" dirty="0"/>
                    </a:p>
                    <a:p>
                      <a:endParaRPr lang="en-GB" dirty="0"/>
                    </a:p>
                  </a:txBody>
                  <a:tcPr/>
                </a:tc>
                <a:tc>
                  <a:txBody>
                    <a:bodyPr/>
                    <a:lstStyle/>
                    <a:p>
                      <a:r>
                        <a:rPr lang="pt-BR" dirty="0"/>
                        <a:t>2+2 = ?</a:t>
                      </a:r>
                      <a:endParaRPr lang="en-GB" dirty="0"/>
                    </a:p>
                  </a:txBody>
                  <a:tcPr/>
                </a:tc>
                <a:tc>
                  <a:txBody>
                    <a:bodyPr/>
                    <a:lstStyle/>
                    <a:p>
                      <a:r>
                        <a:rPr lang="pt-BR" dirty="0"/>
                        <a:t>1</a:t>
                      </a:r>
                      <a:r>
                        <a:rPr lang="pt-BR" baseline="0" dirty="0"/>
                        <a:t> = Resposta aceita</a:t>
                      </a:r>
                    </a:p>
                    <a:p>
                      <a:r>
                        <a:rPr lang="pt-BR" baseline="0" dirty="0"/>
                        <a:t>0 = Resposta não-aceita</a:t>
                      </a:r>
                      <a:endParaRPr lang="en-GB" dirty="0"/>
                    </a:p>
                  </a:txBody>
                  <a:tcPr/>
                </a:tc>
                <a:extLst>
                  <a:ext uri="{0D108BD9-81ED-4DB2-BD59-A6C34878D82A}">
                    <a16:rowId xmlns:a16="http://schemas.microsoft.com/office/drawing/2014/main" val="10001"/>
                  </a:ext>
                </a:extLst>
              </a:tr>
              <a:tr h="412855">
                <a:tc>
                  <a:txBody>
                    <a:bodyPr/>
                    <a:lstStyle/>
                    <a:p>
                      <a:r>
                        <a:rPr lang="pt-BR" dirty="0"/>
                        <a:t>Múltipla</a:t>
                      </a:r>
                      <a:r>
                        <a:rPr lang="pt-BR" baseline="0" dirty="0"/>
                        <a:t>-escolha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Existe uma opção a ser aceita e as outras são </a:t>
                      </a:r>
                      <a:r>
                        <a:rPr lang="pt-BR" baseline="0" dirty="0" err="1"/>
                        <a:t>distratores</a:t>
                      </a:r>
                      <a:endParaRPr lang="en-GB" dirty="0"/>
                    </a:p>
                  </a:txBody>
                  <a:tcPr/>
                </a:tc>
                <a:tc>
                  <a:txBody>
                    <a:bodyPr/>
                    <a:lstStyle/>
                    <a:p>
                      <a:r>
                        <a:rPr lang="pt-BR" baseline="0" dirty="0"/>
                        <a:t>Quanto é 2 + 2?</a:t>
                      </a:r>
                    </a:p>
                    <a:p>
                      <a:r>
                        <a:rPr lang="pt-BR" baseline="0" dirty="0"/>
                        <a:t>a) 0 b) 4 c) 3 d) 6 e) 2</a:t>
                      </a:r>
                    </a:p>
                  </a:txBody>
                  <a:tcPr/>
                </a:tc>
                <a:tc>
                  <a:txBody>
                    <a:bodyPr/>
                    <a:lstStyle/>
                    <a:p>
                      <a:r>
                        <a:rPr lang="pt-BR" dirty="0"/>
                        <a:t>1 = Resposta</a:t>
                      </a:r>
                      <a:r>
                        <a:rPr lang="pt-BR" baseline="0" dirty="0"/>
                        <a:t> certa</a:t>
                      </a:r>
                    </a:p>
                    <a:p>
                      <a:r>
                        <a:rPr lang="pt-BR" baseline="0" dirty="0"/>
                        <a:t>0 = Resposta errada</a:t>
                      </a:r>
                      <a:endParaRPr lang="en-GB" dirty="0"/>
                    </a:p>
                  </a:txBody>
                  <a:tcPr/>
                </a:tc>
                <a:extLst>
                  <a:ext uri="{0D108BD9-81ED-4DB2-BD59-A6C34878D82A}">
                    <a16:rowId xmlns:a16="http://schemas.microsoft.com/office/drawing/2014/main" val="10002"/>
                  </a:ext>
                </a:extLst>
              </a:tr>
              <a:tr h="412855">
                <a:tc>
                  <a:txBody>
                    <a:bodyPr/>
                    <a:lstStyle/>
                    <a:p>
                      <a:r>
                        <a:rPr lang="pt-BR" dirty="0"/>
                        <a:t>Item dicotômico</a:t>
                      </a:r>
                      <a:r>
                        <a:rPr lang="pt-BR" baseline="0" dirty="0"/>
                        <a:t> </a:t>
                      </a:r>
                      <a:endParaRPr lang="en-GB" dirty="0"/>
                    </a:p>
                  </a:txBody>
                  <a:tcPr/>
                </a:tc>
                <a:tc>
                  <a:txBody>
                    <a:bodyPr/>
                    <a:lstStyle/>
                    <a:p>
                      <a:r>
                        <a:rPr lang="pt-BR" dirty="0"/>
                        <a:t>Exista</a:t>
                      </a:r>
                      <a:r>
                        <a:rPr lang="pt-BR" baseline="0" dirty="0"/>
                        <a:t> uma opção certa e uma opção errada</a:t>
                      </a:r>
                      <a:endParaRPr lang="en-GB" dirty="0"/>
                    </a:p>
                  </a:txBody>
                  <a:tcPr/>
                </a:tc>
                <a:tc>
                  <a:txBody>
                    <a:bodyPr/>
                    <a:lstStyle/>
                    <a:p>
                      <a:r>
                        <a:rPr lang="pt-BR" dirty="0"/>
                        <a:t>Em</a:t>
                      </a:r>
                      <a:r>
                        <a:rPr lang="pt-BR" baseline="0" dirty="0"/>
                        <a:t> geral, eu sou FELIZ/INFELIZ</a:t>
                      </a:r>
                      <a:endParaRPr lang="en-GB" dirty="0"/>
                    </a:p>
                  </a:txBody>
                  <a:tcPr/>
                </a:tc>
                <a:tc>
                  <a:txBody>
                    <a:bodyPr/>
                    <a:lstStyle/>
                    <a:p>
                      <a:r>
                        <a:rPr lang="pt-BR" dirty="0"/>
                        <a:t>1 = Resposta marcada</a:t>
                      </a:r>
                    </a:p>
                    <a:p>
                      <a:r>
                        <a:rPr lang="pt-BR" dirty="0"/>
                        <a:t>0</a:t>
                      </a:r>
                      <a:r>
                        <a:rPr lang="pt-BR" baseline="0" dirty="0"/>
                        <a:t> = Resposta não-marcada</a:t>
                      </a:r>
                      <a:endParaRPr lang="pt-BR" dirty="0"/>
                    </a:p>
                  </a:txBody>
                  <a:tcPr/>
                </a:tc>
                <a:extLst>
                  <a:ext uri="{0D108BD9-81ED-4DB2-BD59-A6C34878D82A}">
                    <a16:rowId xmlns:a16="http://schemas.microsoft.com/office/drawing/2014/main" val="10003"/>
                  </a:ext>
                </a:extLst>
              </a:tr>
              <a:tr h="412855">
                <a:tc>
                  <a:txBody>
                    <a:bodyPr/>
                    <a:lstStyle/>
                    <a:p>
                      <a:r>
                        <a:rPr lang="pt-BR" dirty="0" err="1"/>
                        <a:t>Checklist</a:t>
                      </a:r>
                      <a:endParaRPr lang="en-GB" dirty="0"/>
                    </a:p>
                  </a:txBody>
                  <a:tcPr/>
                </a:tc>
                <a:tc>
                  <a:txBody>
                    <a:bodyPr/>
                    <a:lstStyle/>
                    <a:p>
                      <a:r>
                        <a:rPr lang="pt-BR" dirty="0"/>
                        <a:t>Três</a:t>
                      </a:r>
                      <a:r>
                        <a:rPr lang="pt-BR" baseline="0" dirty="0"/>
                        <a:t> ou mais opções que podem ou não ser corretas</a:t>
                      </a:r>
                      <a:endParaRPr lang="en-GB" dirty="0"/>
                    </a:p>
                  </a:txBody>
                  <a:tcPr/>
                </a:tc>
                <a:tc>
                  <a:txBody>
                    <a:bodyPr/>
                    <a:lstStyle/>
                    <a:p>
                      <a:r>
                        <a:rPr lang="pt-BR" dirty="0"/>
                        <a:t>Quais</a:t>
                      </a:r>
                      <a:r>
                        <a:rPr lang="pt-BR" baseline="0" dirty="0"/>
                        <a:t> medidas são de tendência central? a) média b) mediana c) t de Student d) DP</a:t>
                      </a:r>
                      <a:endParaRPr lang="en-GB" dirty="0"/>
                    </a:p>
                  </a:txBody>
                  <a:tcPr/>
                </a:tc>
                <a:tc>
                  <a:txBody>
                    <a:bodyPr/>
                    <a:lstStyle/>
                    <a:p>
                      <a:r>
                        <a:rPr lang="pt-BR" dirty="0"/>
                        <a:t>Número de opções corretas</a:t>
                      </a:r>
                      <a:endParaRPr lang="en-GB" dirty="0"/>
                    </a:p>
                  </a:txBody>
                  <a:tcPr/>
                </a:tc>
                <a:extLst>
                  <a:ext uri="{0D108BD9-81ED-4DB2-BD59-A6C34878D82A}">
                    <a16:rowId xmlns:a16="http://schemas.microsoft.com/office/drawing/2014/main" val="10004"/>
                  </a:ext>
                </a:extLst>
              </a:tr>
              <a:tr h="412855">
                <a:tc>
                  <a:txBody>
                    <a:bodyPr/>
                    <a:lstStyle/>
                    <a:p>
                      <a:r>
                        <a:rPr lang="pt-BR" dirty="0"/>
                        <a:t>Itens</a:t>
                      </a:r>
                      <a:r>
                        <a:rPr lang="pt-BR" baseline="0" dirty="0"/>
                        <a:t> de combinar</a:t>
                      </a:r>
                      <a:endParaRPr lang="en-GB" dirty="0"/>
                    </a:p>
                  </a:txBody>
                  <a:tcPr/>
                </a:tc>
                <a:tc>
                  <a:txBody>
                    <a:bodyPr/>
                    <a:lstStyle/>
                    <a:p>
                      <a:r>
                        <a:rPr lang="pt-BR" dirty="0"/>
                        <a:t>O</a:t>
                      </a:r>
                      <a:r>
                        <a:rPr lang="pt-BR" baseline="0" dirty="0"/>
                        <a:t> estímulo de uma lista deve ser conectado no estímulo correto da outra lista</a:t>
                      </a:r>
                      <a:endParaRPr lang="en-GB" dirty="0"/>
                    </a:p>
                  </a:txBody>
                  <a:tcPr/>
                </a:tc>
                <a:tc>
                  <a:txBody>
                    <a:bodyPr/>
                    <a:lstStyle/>
                    <a:p>
                      <a:r>
                        <a:rPr lang="pt-BR" dirty="0"/>
                        <a:t>Ligar pessoa ao seu campo de trabalho</a:t>
                      </a:r>
                      <a:r>
                        <a:rPr lang="pt-BR" baseline="0" dirty="0"/>
                        <a:t>: Marie Curie</a:t>
                      </a:r>
                      <a:r>
                        <a:rPr lang="pt-BR" baseline="0" dirty="0">
                          <a:sym typeface="Wingdings" panose="05000000000000000000" pitchFamily="2" charset="2"/>
                        </a:rPr>
                        <a:t> Física</a:t>
                      </a:r>
                      <a:endParaRPr lang="en-GB" dirty="0"/>
                    </a:p>
                  </a:txBody>
                  <a:tcPr/>
                </a:tc>
                <a:tc>
                  <a:txBody>
                    <a:bodyPr/>
                    <a:lstStyle/>
                    <a:p>
                      <a:r>
                        <a:rPr lang="pt-BR" dirty="0"/>
                        <a:t>Número de combinações corretas</a:t>
                      </a:r>
                      <a:endParaRPr lang="en-GB" dirty="0"/>
                    </a:p>
                  </a:txBody>
                  <a:tcPr/>
                </a:tc>
                <a:extLst>
                  <a:ext uri="{0D108BD9-81ED-4DB2-BD59-A6C34878D82A}">
                    <a16:rowId xmlns:a16="http://schemas.microsoft.com/office/drawing/2014/main" val="10005"/>
                  </a:ext>
                </a:extLst>
              </a:tr>
            </a:tbl>
          </a:graphicData>
        </a:graphic>
      </p:graphicFrame>
      <p:sp>
        <p:nvSpPr>
          <p:cNvPr id="5" name="Retângulo 4">
            <a:extLst>
              <a:ext uri="{FF2B5EF4-FFF2-40B4-BE49-F238E27FC236}">
                <a16:creationId xmlns:a16="http://schemas.microsoft.com/office/drawing/2014/main" id="{91FAF4F9-4603-49F6-B91C-A27980E1E796}"/>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0896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itens e seus escores</a:t>
            </a:r>
            <a:endParaRPr lang="en-GB" dirty="0"/>
          </a:p>
        </p:txBody>
      </p:sp>
      <p:graphicFrame>
        <p:nvGraphicFramePr>
          <p:cNvPr id="4" name="Espaço Reservado para Conteúdo 3"/>
          <p:cNvGraphicFramePr>
            <a:graphicFrameLocks noGrp="1"/>
          </p:cNvGraphicFramePr>
          <p:nvPr>
            <p:ph idx="1"/>
          </p:nvPr>
        </p:nvGraphicFramePr>
        <p:xfrm>
          <a:off x="614865" y="1849177"/>
          <a:ext cx="11336504" cy="5008823"/>
        </p:xfrm>
        <a:graphic>
          <a:graphicData uri="http://schemas.openxmlformats.org/drawingml/2006/table">
            <a:tbl>
              <a:tblPr firstRow="1" bandRow="1">
                <a:tableStyleId>{5C22544A-7EE6-4342-B048-85BDC9FD1C3A}</a:tableStyleId>
              </a:tblPr>
              <a:tblGrid>
                <a:gridCol w="1742036">
                  <a:extLst>
                    <a:ext uri="{9D8B030D-6E8A-4147-A177-3AD203B41FA5}">
                      <a16:colId xmlns:a16="http://schemas.microsoft.com/office/drawing/2014/main" val="20000"/>
                    </a:ext>
                  </a:extLst>
                </a:gridCol>
                <a:gridCol w="3758658">
                  <a:extLst>
                    <a:ext uri="{9D8B030D-6E8A-4147-A177-3AD203B41FA5}">
                      <a16:colId xmlns:a16="http://schemas.microsoft.com/office/drawing/2014/main" val="20001"/>
                    </a:ext>
                  </a:extLst>
                </a:gridCol>
                <a:gridCol w="2818993">
                  <a:extLst>
                    <a:ext uri="{9D8B030D-6E8A-4147-A177-3AD203B41FA5}">
                      <a16:colId xmlns:a16="http://schemas.microsoft.com/office/drawing/2014/main" val="20002"/>
                    </a:ext>
                  </a:extLst>
                </a:gridCol>
                <a:gridCol w="3016817">
                  <a:extLst>
                    <a:ext uri="{9D8B030D-6E8A-4147-A177-3AD203B41FA5}">
                      <a16:colId xmlns:a16="http://schemas.microsoft.com/office/drawing/2014/main" val="20003"/>
                    </a:ext>
                  </a:extLst>
                </a:gridCol>
              </a:tblGrid>
              <a:tr h="810885">
                <a:tc>
                  <a:txBody>
                    <a:bodyPr/>
                    <a:lstStyle/>
                    <a:p>
                      <a:pPr algn="ctr"/>
                      <a:r>
                        <a:rPr lang="pt-BR" sz="2400" dirty="0">
                          <a:solidFill>
                            <a:schemeClr val="bg1"/>
                          </a:solidFill>
                        </a:rPr>
                        <a:t>Tipo</a:t>
                      </a:r>
                      <a:r>
                        <a:rPr lang="pt-BR" sz="2400" baseline="0" dirty="0">
                          <a:solidFill>
                            <a:schemeClr val="bg1"/>
                          </a:solidFill>
                        </a:rPr>
                        <a:t> de item</a:t>
                      </a:r>
                      <a:endParaRPr lang="en-GB" sz="2400" dirty="0">
                        <a:solidFill>
                          <a:schemeClr val="bg1"/>
                        </a:solidFill>
                      </a:endParaRPr>
                    </a:p>
                  </a:txBody>
                  <a:tcPr anchor="ctr">
                    <a:solidFill>
                      <a:srgbClr val="04A07B"/>
                    </a:solidFill>
                  </a:tcPr>
                </a:tc>
                <a:tc>
                  <a:txBody>
                    <a:bodyPr/>
                    <a:lstStyle/>
                    <a:p>
                      <a:pPr algn="ctr"/>
                      <a:r>
                        <a:rPr lang="pt-BR" sz="2400" dirty="0"/>
                        <a:t>Conceito</a:t>
                      </a:r>
                      <a:endParaRPr lang="en-GB" sz="2400" dirty="0"/>
                    </a:p>
                  </a:txBody>
                  <a:tcPr anchor="ctr">
                    <a:solidFill>
                      <a:srgbClr val="04A07B"/>
                    </a:solidFill>
                  </a:tcPr>
                </a:tc>
                <a:tc>
                  <a:txBody>
                    <a:bodyPr/>
                    <a:lstStyle/>
                    <a:p>
                      <a:pPr algn="ctr"/>
                      <a:r>
                        <a:rPr lang="pt-BR" sz="2400" dirty="0"/>
                        <a:t>Exemplo</a:t>
                      </a:r>
                      <a:endParaRPr lang="en-GB" sz="2400" dirty="0"/>
                    </a:p>
                  </a:txBody>
                  <a:tcPr anchor="ctr">
                    <a:solidFill>
                      <a:srgbClr val="04A07B"/>
                    </a:solidFill>
                  </a:tcPr>
                </a:tc>
                <a:tc>
                  <a:txBody>
                    <a:bodyPr/>
                    <a:lstStyle/>
                    <a:p>
                      <a:pPr algn="ctr"/>
                      <a:r>
                        <a:rPr lang="pt-BR" sz="2400" dirty="0"/>
                        <a:t>Escore</a:t>
                      </a:r>
                      <a:endParaRPr lang="en-GB" sz="2400" dirty="0"/>
                    </a:p>
                  </a:txBody>
                  <a:tcPr anchor="ctr">
                    <a:solidFill>
                      <a:srgbClr val="04A07B"/>
                    </a:solidFill>
                  </a:tcPr>
                </a:tc>
                <a:extLst>
                  <a:ext uri="{0D108BD9-81ED-4DB2-BD59-A6C34878D82A}">
                    <a16:rowId xmlns:a16="http://schemas.microsoft.com/office/drawing/2014/main" val="10000"/>
                  </a:ext>
                </a:extLst>
              </a:tr>
              <a:tr h="634594">
                <a:tc>
                  <a:txBody>
                    <a:bodyPr/>
                    <a:lstStyle/>
                    <a:p>
                      <a:r>
                        <a:rPr lang="pt-BR" dirty="0"/>
                        <a:t>Itens ordinais</a:t>
                      </a:r>
                      <a:endParaRPr lang="en-GB" dirty="0"/>
                    </a:p>
                  </a:txBody>
                  <a:tcPr/>
                </a:tc>
                <a:tc>
                  <a:txBody>
                    <a:bodyPr/>
                    <a:lstStyle/>
                    <a:p>
                      <a:r>
                        <a:rPr lang="pt-BR" dirty="0"/>
                        <a:t>Resposta</a:t>
                      </a:r>
                      <a:r>
                        <a:rPr lang="pt-BR" baseline="0" dirty="0"/>
                        <a:t>s seguem uma ordem natural</a:t>
                      </a:r>
                      <a:endParaRPr lang="en-GB" dirty="0"/>
                    </a:p>
                  </a:txBody>
                  <a:tcPr/>
                </a:tc>
                <a:tc>
                  <a:txBody>
                    <a:bodyPr/>
                    <a:lstStyle/>
                    <a:p>
                      <a:r>
                        <a:rPr lang="pt-BR" dirty="0"/>
                        <a:t>Itens de concordância</a:t>
                      </a:r>
                      <a:endParaRPr lang="en-GB" dirty="0"/>
                    </a:p>
                  </a:txBody>
                  <a:tcPr/>
                </a:tc>
                <a:tc>
                  <a:txBody>
                    <a:bodyPr/>
                    <a:lstStyle/>
                    <a:p>
                      <a:r>
                        <a:rPr lang="pt-BR" dirty="0"/>
                        <a:t>Número</a:t>
                      </a:r>
                      <a:r>
                        <a:rPr lang="pt-BR" baseline="0" dirty="0"/>
                        <a:t> atribuído à categoria</a:t>
                      </a:r>
                      <a:endParaRPr lang="en-GB" dirty="0"/>
                    </a:p>
                  </a:txBody>
                  <a:tcPr/>
                </a:tc>
                <a:extLst>
                  <a:ext uri="{0D108BD9-81ED-4DB2-BD59-A6C34878D82A}">
                    <a16:rowId xmlns:a16="http://schemas.microsoft.com/office/drawing/2014/main" val="10001"/>
                  </a:ext>
                </a:extLst>
              </a:tr>
              <a:tr h="906563">
                <a:tc>
                  <a:txBody>
                    <a:bodyPr/>
                    <a:lstStyle/>
                    <a:p>
                      <a:r>
                        <a:rPr lang="pt-BR" dirty="0"/>
                        <a:t>Escolha forçada</a:t>
                      </a:r>
                      <a:endParaRPr lang="en-GB" dirty="0"/>
                    </a:p>
                  </a:txBody>
                  <a:tcPr/>
                </a:tc>
                <a:tc>
                  <a:txBody>
                    <a:bodyPr/>
                    <a:lstStyle/>
                    <a:p>
                      <a:r>
                        <a:rPr lang="pt-BR" dirty="0"/>
                        <a:t>Preferência</a:t>
                      </a:r>
                      <a:r>
                        <a:rPr lang="pt-BR" baseline="0" dirty="0"/>
                        <a:t> por uma das duas opções</a:t>
                      </a:r>
                      <a:endParaRPr lang="en-GB" dirty="0"/>
                    </a:p>
                  </a:txBody>
                  <a:tcPr/>
                </a:tc>
                <a:tc>
                  <a:txBody>
                    <a:bodyPr/>
                    <a:lstStyle/>
                    <a:p>
                      <a:r>
                        <a:rPr lang="pt-BR" dirty="0"/>
                        <a:t>Eu prefiro:</a:t>
                      </a:r>
                      <a:r>
                        <a:rPr lang="pt-BR" baseline="0" dirty="0"/>
                        <a:t> a) sorvete de cupuaçu b) sorvete de tapioca com coco </a:t>
                      </a:r>
                      <a:endParaRPr lang="en-GB" dirty="0"/>
                    </a:p>
                  </a:txBody>
                  <a:tcPr/>
                </a:tc>
                <a:tc>
                  <a:txBody>
                    <a:bodyPr/>
                    <a:lstStyle/>
                    <a:p>
                      <a:r>
                        <a:rPr lang="pt-BR" dirty="0"/>
                        <a:t>1 = Resposta marcada</a:t>
                      </a:r>
                    </a:p>
                    <a:p>
                      <a:r>
                        <a:rPr lang="pt-BR" dirty="0"/>
                        <a:t>0</a:t>
                      </a:r>
                      <a:r>
                        <a:rPr lang="pt-BR" baseline="0" dirty="0"/>
                        <a:t> = Resposta não-marcada</a:t>
                      </a:r>
                      <a:endParaRPr lang="pt-BR" dirty="0"/>
                    </a:p>
                  </a:txBody>
                  <a:tcPr/>
                </a:tc>
                <a:extLst>
                  <a:ext uri="{0D108BD9-81ED-4DB2-BD59-A6C34878D82A}">
                    <a16:rowId xmlns:a16="http://schemas.microsoft.com/office/drawing/2014/main" val="10002"/>
                  </a:ext>
                </a:extLst>
              </a:tr>
              <a:tr h="1722469">
                <a:tc>
                  <a:txBody>
                    <a:bodyPr/>
                    <a:lstStyle/>
                    <a:p>
                      <a:r>
                        <a:rPr lang="pt-BR" dirty="0"/>
                        <a:t>Rankings</a:t>
                      </a:r>
                      <a:endParaRPr lang="en-GB" dirty="0"/>
                    </a:p>
                  </a:txBody>
                  <a:tcPr/>
                </a:tc>
                <a:tc>
                  <a:txBody>
                    <a:bodyPr/>
                    <a:lstStyle/>
                    <a:p>
                      <a:r>
                        <a:rPr lang="pt-BR" dirty="0"/>
                        <a:t>Ordenar um conjunto de estímulos de acordo com um atributo</a:t>
                      </a:r>
                      <a:endParaRPr lang="en-GB" dirty="0"/>
                    </a:p>
                  </a:txBody>
                  <a:tcPr/>
                </a:tc>
                <a:tc>
                  <a:txBody>
                    <a:bodyPr/>
                    <a:lstStyle/>
                    <a:p>
                      <a:r>
                        <a:rPr lang="pt-BR" dirty="0"/>
                        <a:t>Ordene</a:t>
                      </a:r>
                      <a:r>
                        <a:rPr lang="pt-BR" baseline="0" dirty="0"/>
                        <a:t> os seguintes sabores de sorvete de acordo com sua preferência: a) morango b) cupuaçu c) castanha d) tapioca com coco</a:t>
                      </a:r>
                      <a:endParaRPr lang="en-GB" dirty="0"/>
                    </a:p>
                  </a:txBody>
                  <a:tcPr/>
                </a:tc>
                <a:tc>
                  <a:txBody>
                    <a:bodyPr/>
                    <a:lstStyle/>
                    <a:p>
                      <a:r>
                        <a:rPr lang="pt-BR" dirty="0"/>
                        <a:t>Atribui um</a:t>
                      </a:r>
                      <a:r>
                        <a:rPr lang="pt-BR" baseline="0" dirty="0"/>
                        <a:t> número que representa determinada ordem</a:t>
                      </a:r>
                      <a:endParaRPr lang="en-GB" dirty="0"/>
                    </a:p>
                  </a:txBody>
                  <a:tcPr/>
                </a:tc>
                <a:extLst>
                  <a:ext uri="{0D108BD9-81ED-4DB2-BD59-A6C34878D82A}">
                    <a16:rowId xmlns:a16="http://schemas.microsoft.com/office/drawing/2014/main" val="10003"/>
                  </a:ext>
                </a:extLst>
              </a:tr>
              <a:tr h="906563">
                <a:tc>
                  <a:txBody>
                    <a:bodyPr/>
                    <a:lstStyle/>
                    <a:p>
                      <a:r>
                        <a:rPr lang="pt-BR" dirty="0"/>
                        <a:t>Sem ordem</a:t>
                      </a:r>
                      <a:endParaRPr lang="en-GB" dirty="0"/>
                    </a:p>
                  </a:txBody>
                  <a:tcPr/>
                </a:tc>
                <a:tc>
                  <a:txBody>
                    <a:bodyPr/>
                    <a:lstStyle/>
                    <a:p>
                      <a:r>
                        <a:rPr lang="pt-BR" dirty="0"/>
                        <a:t>Escolhe uma opção</a:t>
                      </a:r>
                      <a:endParaRPr lang="en-GB" dirty="0"/>
                    </a:p>
                  </a:txBody>
                  <a:tcPr/>
                </a:tc>
                <a:tc>
                  <a:txBody>
                    <a:bodyPr/>
                    <a:lstStyle/>
                    <a:p>
                      <a:r>
                        <a:rPr lang="pt-BR" dirty="0"/>
                        <a:t>Qual cor você gosta mais?</a:t>
                      </a:r>
                    </a:p>
                    <a:p>
                      <a:r>
                        <a:rPr lang="pt-BR" dirty="0"/>
                        <a:t>a) azul</a:t>
                      </a:r>
                      <a:r>
                        <a:rPr lang="pt-BR" baseline="0" dirty="0"/>
                        <a:t> b) vermelho c) amarelo</a:t>
                      </a:r>
                      <a:endParaRPr lang="en-GB" dirty="0"/>
                    </a:p>
                  </a:txBody>
                  <a:tcPr/>
                </a:tc>
                <a:tc>
                  <a:txBody>
                    <a:bodyPr/>
                    <a:lstStyle/>
                    <a:p>
                      <a:r>
                        <a:rPr lang="pt-BR" dirty="0"/>
                        <a:t>Número atribuído à</a:t>
                      </a:r>
                      <a:r>
                        <a:rPr lang="pt-BR" baseline="0" dirty="0"/>
                        <a:t> opção</a:t>
                      </a:r>
                      <a:endParaRPr lang="en-GB" dirty="0"/>
                    </a:p>
                  </a:txBody>
                  <a:tcPr/>
                </a:tc>
                <a:extLst>
                  <a:ext uri="{0D108BD9-81ED-4DB2-BD59-A6C34878D82A}">
                    <a16:rowId xmlns:a16="http://schemas.microsoft.com/office/drawing/2014/main" val="10004"/>
                  </a:ext>
                </a:extLst>
              </a:tr>
            </a:tbl>
          </a:graphicData>
        </a:graphic>
      </p:graphicFrame>
      <p:sp>
        <p:nvSpPr>
          <p:cNvPr id="5" name="Retângulo 4">
            <a:extLst>
              <a:ext uri="{FF2B5EF4-FFF2-40B4-BE49-F238E27FC236}">
                <a16:creationId xmlns:a16="http://schemas.microsoft.com/office/drawing/2014/main" id="{1374D1A4-A64E-47F0-ADC4-FCB93DCA65D7}"/>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189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67654" y="2679191"/>
            <a:ext cx="8504882" cy="1499616"/>
          </a:xfrm>
        </p:spPr>
        <p:txBody>
          <a:bodyPr>
            <a:normAutofit/>
          </a:bodyPr>
          <a:lstStyle/>
          <a:p>
            <a:pPr algn="ctr"/>
            <a:r>
              <a:rPr lang="pt-BR" sz="6600" dirty="0"/>
              <a:t>Tipos de análises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9071213-164D-443A-BBDB-DA1C15AF36B8}"/>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304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ANÁLISES</a:t>
            </a:r>
            <a:endParaRPr lang="en-GB" dirty="0"/>
          </a:p>
        </p:txBody>
      </p:sp>
      <p:sp>
        <p:nvSpPr>
          <p:cNvPr id="10" name="Retângulo 9">
            <a:extLst>
              <a:ext uri="{FF2B5EF4-FFF2-40B4-BE49-F238E27FC236}">
                <a16:creationId xmlns:a16="http://schemas.microsoft.com/office/drawing/2014/main" id="{34B6EB2E-56B8-48C4-AEE6-4360C034E141}"/>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Conteúdo 2"/>
          <p:cNvSpPr>
            <a:spLocks noGrp="1"/>
          </p:cNvSpPr>
          <p:nvPr>
            <p:ph idx="1"/>
          </p:nvPr>
        </p:nvSpPr>
        <p:spPr>
          <a:xfrm>
            <a:off x="776813" y="2289369"/>
            <a:ext cx="3795187" cy="555432"/>
          </a:xfrm>
        </p:spPr>
        <p:txBody>
          <a:bodyPr>
            <a:noAutofit/>
          </a:bodyPr>
          <a:lstStyle/>
          <a:p>
            <a:pPr marL="0" indent="0">
              <a:buNone/>
            </a:pPr>
            <a:r>
              <a:rPr lang="pt-BR" sz="2800" b="1" dirty="0">
                <a:solidFill>
                  <a:srgbClr val="04A07B"/>
                </a:solidFill>
              </a:rPr>
              <a:t>Análises </a:t>
            </a:r>
            <a:r>
              <a:rPr lang="pt-BR" sz="2800" b="1" dirty="0" err="1">
                <a:solidFill>
                  <a:srgbClr val="04A07B"/>
                </a:solidFill>
              </a:rPr>
              <a:t>univariadas</a:t>
            </a:r>
            <a:endParaRPr lang="pt-BR" sz="2800" b="1" dirty="0">
              <a:solidFill>
                <a:srgbClr val="04A07B"/>
              </a:solidFill>
            </a:endParaRPr>
          </a:p>
          <a:p>
            <a:pPr marL="352425" indent="-352425">
              <a:buFont typeface="Arial" panose="020B0604020202020204" pitchFamily="34" charset="0"/>
              <a:buChar char="•"/>
            </a:pPr>
            <a:endParaRPr lang="pt-BR" sz="2000" b="1" dirty="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2" name="Espaço Reservado para Conteúdo 2"/>
          <p:cNvSpPr txBox="1">
            <a:spLocks/>
          </p:cNvSpPr>
          <p:nvPr/>
        </p:nvSpPr>
        <p:spPr>
          <a:xfrm>
            <a:off x="776811" y="3905916"/>
            <a:ext cx="3795187" cy="55543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dirty="0">
                <a:solidFill>
                  <a:srgbClr val="04A07B"/>
                </a:solidFill>
              </a:rPr>
              <a:t>Análises bivariadas</a:t>
            </a:r>
          </a:p>
          <a:p>
            <a:pPr marL="352425" indent="-352425">
              <a:buFont typeface="Arial" panose="020B0604020202020204" pitchFamily="34" charset="0"/>
              <a:buChar char="•"/>
            </a:pPr>
            <a:endParaRPr lang="pt-BR" sz="2000" b="1" dirty="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4" name="Espaço Reservado para Conteúdo 2"/>
          <p:cNvSpPr txBox="1">
            <a:spLocks/>
          </p:cNvSpPr>
          <p:nvPr/>
        </p:nvSpPr>
        <p:spPr>
          <a:xfrm>
            <a:off x="776811" y="5522463"/>
            <a:ext cx="3795187" cy="55543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dirty="0">
                <a:solidFill>
                  <a:srgbClr val="04A07B"/>
                </a:solidFill>
              </a:rPr>
              <a:t>Análises multivariadas</a:t>
            </a:r>
          </a:p>
          <a:p>
            <a:pPr marL="352425" indent="-352425">
              <a:buFont typeface="Arial" panose="020B0604020202020204" pitchFamily="34" charset="0"/>
              <a:buChar char="•"/>
            </a:pPr>
            <a:endParaRPr lang="pt-BR" sz="2000" b="1" dirty="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5" name="Espaço Reservado para Conteúdo 2"/>
          <p:cNvSpPr txBox="1">
            <a:spLocks/>
          </p:cNvSpPr>
          <p:nvPr/>
        </p:nvSpPr>
        <p:spPr>
          <a:xfrm>
            <a:off x="776811" y="2844801"/>
            <a:ext cx="10272190"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a:solidFill>
                  <a:schemeClr val="tx1">
                    <a:lumMod val="95000"/>
                    <a:lumOff val="5000"/>
                  </a:schemeClr>
                </a:solidFill>
              </a:rPr>
              <a:t>São análises que incluem apenas uma variável dependente. Podem ter uma ou mais variáveis independentes. Por exemplo, análises de variância.</a:t>
            </a:r>
          </a:p>
          <a:p>
            <a:pPr marL="352425" indent="-352425">
              <a:buFont typeface="Arial" panose="020B0604020202020204" pitchFamily="34" charset="0"/>
              <a:buChar char="•"/>
            </a:pPr>
            <a:endParaRPr lang="pt-BR" sz="1800" b="1" dirty="0">
              <a:solidFill>
                <a:srgbClr val="04A07B"/>
              </a:solidFill>
            </a:endParaRPr>
          </a:p>
          <a:p>
            <a:pPr>
              <a:buFont typeface="Arial" panose="020B0604020202020204" pitchFamily="34" charset="0"/>
              <a:buChar char="•"/>
            </a:pPr>
            <a:endParaRPr lang="en-GB" sz="1800" b="1" dirty="0">
              <a:solidFill>
                <a:srgbClr val="04A07B"/>
              </a:solidFill>
            </a:endParaRPr>
          </a:p>
        </p:txBody>
      </p:sp>
      <p:sp>
        <p:nvSpPr>
          <p:cNvPr id="16" name="Espaço Reservado para Conteúdo 2"/>
          <p:cNvSpPr txBox="1">
            <a:spLocks/>
          </p:cNvSpPr>
          <p:nvPr/>
        </p:nvSpPr>
        <p:spPr>
          <a:xfrm>
            <a:off x="776811" y="4460713"/>
            <a:ext cx="10272190"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a:solidFill>
                  <a:schemeClr val="tx1">
                    <a:lumMod val="95000"/>
                    <a:lumOff val="5000"/>
                  </a:schemeClr>
                </a:solidFill>
              </a:rPr>
              <a:t>Comumente são análises feitas entre duas variáveis para saber mais sobre a relação entre elas. Por exemplo, correlações ou chi-quadrado.</a:t>
            </a:r>
          </a:p>
          <a:p>
            <a:pPr marL="352425" indent="-352425">
              <a:buFont typeface="Arial" panose="020B0604020202020204" pitchFamily="34" charset="0"/>
              <a:buChar char="•"/>
            </a:pPr>
            <a:endParaRPr lang="pt-BR" sz="1800" b="1" dirty="0">
              <a:solidFill>
                <a:srgbClr val="04A07B"/>
              </a:solidFill>
            </a:endParaRPr>
          </a:p>
          <a:p>
            <a:pPr>
              <a:buFont typeface="Arial" panose="020B0604020202020204" pitchFamily="34" charset="0"/>
              <a:buChar char="•"/>
            </a:pPr>
            <a:endParaRPr lang="en-GB" sz="1800" b="1" dirty="0">
              <a:solidFill>
                <a:srgbClr val="04A07B"/>
              </a:solidFill>
            </a:endParaRPr>
          </a:p>
        </p:txBody>
      </p:sp>
      <p:sp>
        <p:nvSpPr>
          <p:cNvPr id="17" name="Espaço Reservado para Conteúdo 2"/>
          <p:cNvSpPr txBox="1">
            <a:spLocks/>
          </p:cNvSpPr>
          <p:nvPr/>
        </p:nvSpPr>
        <p:spPr>
          <a:xfrm>
            <a:off x="776810" y="6076625"/>
            <a:ext cx="10812677"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a:solidFill>
                  <a:schemeClr val="tx1">
                    <a:lumMod val="95000"/>
                    <a:lumOff val="5000"/>
                  </a:schemeClr>
                </a:solidFill>
              </a:rPr>
              <a:t>São análises que envolvem múltiplas variáveis dependentes e independentes. Por exemplo, MANOVA ou modelagem de equações estruturais.</a:t>
            </a:r>
          </a:p>
          <a:p>
            <a:pPr marL="352425" indent="-352425">
              <a:buFont typeface="Arial" panose="020B0604020202020204" pitchFamily="34" charset="0"/>
              <a:buChar char="•"/>
            </a:pPr>
            <a:endParaRPr lang="pt-BR" sz="1800" b="1" dirty="0">
              <a:solidFill>
                <a:srgbClr val="04A07B"/>
              </a:solidFill>
            </a:endParaRPr>
          </a:p>
          <a:p>
            <a:pPr>
              <a:buFont typeface="Arial" panose="020B0604020202020204" pitchFamily="34" charset="0"/>
              <a:buChar char="•"/>
            </a:pPr>
            <a:endParaRPr lang="en-GB" sz="1800" b="1" dirty="0">
              <a:solidFill>
                <a:srgbClr val="04A07B"/>
              </a:solidFill>
            </a:endParaRPr>
          </a:p>
        </p:txBody>
      </p:sp>
    </p:spTree>
    <p:extLst>
      <p:ext uri="{BB962C8B-B14F-4D97-AF65-F5344CB8AC3E}">
        <p14:creationId xmlns:p14="http://schemas.microsoft.com/office/powerpoint/2010/main" val="27565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Análises </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3" name="Espaço Reservado para Conteúdo 2"/>
          <p:cNvSpPr>
            <a:spLocks noGrp="1"/>
          </p:cNvSpPr>
          <p:nvPr>
            <p:ph idx="1"/>
          </p:nvPr>
        </p:nvSpPr>
        <p:spPr>
          <a:xfrm>
            <a:off x="1024128" y="2057938"/>
            <a:ext cx="9856075" cy="4241740"/>
          </a:xfrm>
        </p:spPr>
        <p:txBody>
          <a:bodyPr>
            <a:normAutofit/>
          </a:bodyPr>
          <a:lstStyle/>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Comparando</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médias</a:t>
            </a:r>
            <a:endParaRPr lang="en-GB" sz="24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2 </a:t>
            </a:r>
            <a:r>
              <a:rPr lang="en-GB" sz="2000" dirty="0" err="1">
                <a:latin typeface="Segoe UI" panose="020B0502040204020203" pitchFamily="34" charset="0"/>
                <a:cs typeface="Segoe UI" panose="020B0502040204020203" pitchFamily="34" charset="0"/>
              </a:rPr>
              <a:t>grupos</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3 </a:t>
            </a:r>
            <a:r>
              <a:rPr lang="en-GB" sz="2000" dirty="0" err="1">
                <a:latin typeface="Segoe UI" panose="020B0502040204020203" pitchFamily="34" charset="0"/>
                <a:cs typeface="Segoe UI" panose="020B0502040204020203" pitchFamily="34" charset="0"/>
              </a:rPr>
              <a:t>grupos</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ou</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mais</a:t>
            </a:r>
            <a:endParaRPr lang="en-GB" sz="20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Comparando</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frequências</a:t>
            </a:r>
            <a:endParaRPr lang="en-GB" sz="24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Análises</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bivariadas</a:t>
            </a:r>
            <a:endParaRPr lang="en-GB" sz="24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Correlações</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Regressão</a:t>
            </a:r>
            <a:r>
              <a:rPr lang="en-GB" sz="2000" dirty="0">
                <a:latin typeface="Segoe UI" panose="020B0502040204020203" pitchFamily="34" charset="0"/>
                <a:cs typeface="Segoe UI" panose="020B0502040204020203" pitchFamily="34" charset="0"/>
              </a:rPr>
              <a:t> linear</a:t>
            </a:r>
          </a:p>
          <a:p>
            <a:pPr marL="457200" indent="-457200">
              <a:lnSpc>
                <a:spcPct val="120000"/>
              </a:lnSpc>
              <a:buClr>
                <a:srgbClr val="04A07B"/>
              </a:buClr>
              <a:buAutoNum type="arabicPeriod"/>
            </a:pPr>
            <a:endParaRPr lang="en-GB" sz="2400" dirty="0">
              <a:latin typeface="Segoe UI" panose="020B0502040204020203" pitchFamily="34" charset="0"/>
              <a:cs typeface="Segoe UI" panose="020B05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3535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Onde estamos?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3" name="Espaço Reservado para Conteúdo 2"/>
          <p:cNvSpPr>
            <a:spLocks noGrp="1"/>
          </p:cNvSpPr>
          <p:nvPr>
            <p:ph idx="1"/>
          </p:nvPr>
        </p:nvSpPr>
        <p:spPr>
          <a:xfrm>
            <a:off x="1024128" y="2057938"/>
            <a:ext cx="9856075" cy="4241740"/>
          </a:xfrm>
        </p:spPr>
        <p:txBody>
          <a:bodyPr>
            <a:normAutofit fontScale="92500" lnSpcReduction="10000"/>
          </a:bodyPr>
          <a:lstStyle/>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Conhecendo</a:t>
            </a:r>
            <a:r>
              <a:rPr lang="en-GB" sz="2400" dirty="0">
                <a:latin typeface="Segoe UI" panose="020B0502040204020203" pitchFamily="34" charset="0"/>
                <a:cs typeface="Segoe UI" panose="020B0502040204020203" pitchFamily="34" charset="0"/>
              </a:rPr>
              <a:t> 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Introdução</a:t>
            </a:r>
            <a:r>
              <a:rPr lang="en-GB" sz="2000" dirty="0">
                <a:latin typeface="Segoe UI" panose="020B0502040204020203" pitchFamily="34" charset="0"/>
                <a:cs typeface="Segoe UI" panose="020B0502040204020203" pitchFamily="34" charset="0"/>
              </a:rPr>
              <a:t> a interface do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Conceitos</a:t>
            </a:r>
            <a:r>
              <a:rPr lang="en-GB" sz="2000" dirty="0">
                <a:latin typeface="Segoe UI" panose="020B0502040204020203" pitchFamily="34" charset="0"/>
                <a:cs typeface="Segoe UI" panose="020B0502040204020203" pitchFamily="34" charset="0"/>
              </a:rPr>
              <a:t> e </a:t>
            </a:r>
            <a:r>
              <a:rPr lang="en-GB" sz="2000" dirty="0" err="1">
                <a:latin typeface="Segoe UI" panose="020B0502040204020203" pitchFamily="34" charset="0"/>
                <a:cs typeface="Segoe UI" panose="020B0502040204020203" pitchFamily="34" charset="0"/>
              </a:rPr>
              <a:t>objetos</a:t>
            </a:r>
            <a:r>
              <a:rPr lang="en-GB" sz="2000" dirty="0">
                <a:latin typeface="Segoe UI" panose="020B0502040204020203" pitchFamily="34" charset="0"/>
                <a:cs typeface="Segoe UI" panose="020B0502040204020203" pitchFamily="34" charset="0"/>
              </a:rPr>
              <a:t> do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Manipulando</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bancos</a:t>
            </a:r>
            <a:r>
              <a:rPr lang="en-GB" sz="2400" dirty="0">
                <a:latin typeface="Segoe UI" panose="020B0502040204020203" pitchFamily="34" charset="0"/>
                <a:cs typeface="Segoe UI" panose="020B0502040204020203" pitchFamily="34" charset="0"/>
              </a:rPr>
              <a:t> de dados</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Verbos</a:t>
            </a:r>
            <a:r>
              <a:rPr lang="en-GB" sz="2000" dirty="0">
                <a:latin typeface="Segoe UI" panose="020B0502040204020203" pitchFamily="34" charset="0"/>
                <a:cs typeface="Segoe UI" panose="020B0502040204020203" pitchFamily="34" charset="0"/>
              </a:rPr>
              <a:t> do </a:t>
            </a:r>
            <a:r>
              <a:rPr lang="en-GB" sz="2000" dirty="0" err="1">
                <a:latin typeface="Segoe UI" panose="020B0502040204020203" pitchFamily="34" charset="0"/>
                <a:cs typeface="Segoe UI" panose="020B0502040204020203" pitchFamily="34" charset="0"/>
              </a:rPr>
              <a:t>dplyr</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Conceitos</a:t>
            </a:r>
            <a:r>
              <a:rPr lang="en-GB" sz="2000" dirty="0">
                <a:latin typeface="Segoe UI" panose="020B0502040204020203" pitchFamily="34" charset="0"/>
                <a:cs typeface="Segoe UI" panose="020B0502040204020203" pitchFamily="34" charset="0"/>
              </a:rPr>
              <a:t> de tidy data</a:t>
            </a:r>
          </a:p>
          <a:p>
            <a:pPr marL="457200" indent="-457200">
              <a:lnSpc>
                <a:spcPct val="120000"/>
              </a:lnSpc>
              <a:buClr>
                <a:srgbClr val="04A07B"/>
              </a:buClr>
              <a:buAutoNum type="arabicPeriod"/>
            </a:pPr>
            <a:r>
              <a:rPr lang="en-GB" sz="2400" b="1" dirty="0" err="1">
                <a:solidFill>
                  <a:srgbClr val="04A07B"/>
                </a:solidFill>
                <a:latin typeface="Segoe UI" panose="020B0502040204020203" pitchFamily="34" charset="0"/>
                <a:cs typeface="Segoe UI" panose="020B0502040204020203" pitchFamily="34" charset="0"/>
              </a:rPr>
              <a:t>Analisando</a:t>
            </a:r>
            <a:r>
              <a:rPr lang="en-GB" sz="2400" b="1" dirty="0">
                <a:solidFill>
                  <a:srgbClr val="04A07B"/>
                </a:solidFill>
                <a:latin typeface="Segoe UI" panose="020B0502040204020203" pitchFamily="34" charset="0"/>
                <a:cs typeface="Segoe UI" panose="020B0502040204020203" pitchFamily="34" charset="0"/>
              </a:rPr>
              <a:t> dados no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Visualização</a:t>
            </a:r>
            <a:r>
              <a:rPr lang="en-GB" sz="2400" dirty="0">
                <a:latin typeface="Segoe UI" panose="020B0502040204020203" pitchFamily="34" charset="0"/>
                <a:cs typeface="Segoe UI" panose="020B0502040204020203" pitchFamily="34" charset="0"/>
              </a:rPr>
              <a:t> de dados </a:t>
            </a: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Ggplot2 e </a:t>
            </a:r>
            <a:r>
              <a:rPr lang="en-GB" sz="2000" dirty="0" err="1">
                <a:latin typeface="Segoe UI" panose="020B0502040204020203" pitchFamily="34" charset="0"/>
                <a:cs typeface="Segoe UI" panose="020B0502040204020203" pitchFamily="34" charset="0"/>
              </a:rPr>
              <a:t>tudo</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mais</a:t>
            </a:r>
            <a:endParaRPr lang="en-GB" sz="20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endParaRPr lang="en-GB" sz="2400" dirty="0">
              <a:latin typeface="Segoe UI" panose="020B0502040204020203" pitchFamily="34" charset="0"/>
              <a:cs typeface="Segoe UI" panose="020B05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5557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1365813" y="5476348"/>
            <a:ext cx="10606675"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1. Comparando médias</a:t>
            </a:r>
          </a:p>
        </p:txBody>
      </p:sp>
    </p:spTree>
    <p:extLst>
      <p:ext uri="{BB962C8B-B14F-4D97-AF65-F5344CB8AC3E}">
        <p14:creationId xmlns:p14="http://schemas.microsoft.com/office/powerpoint/2010/main" val="134457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3046988"/>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a:t>Relação entre uma variável dependente e uma variável independente.</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Comparação de médias entre dois grupos, como crianças X adolescentes ou meninos X meninas.</a:t>
            </a:r>
          </a:p>
          <a:p>
            <a:pPr marL="342900" indent="-342900">
              <a:buClr>
                <a:srgbClr val="04A07B"/>
              </a:buClr>
              <a:buFont typeface="Arial" panose="020B0604020202020204" pitchFamily="34" charset="0"/>
              <a:buChar char="•"/>
            </a:pPr>
            <a:endParaRPr lang="pt-BR" sz="3200" dirty="0"/>
          </a:p>
        </p:txBody>
      </p:sp>
    </p:spTree>
    <p:extLst>
      <p:ext uri="{BB962C8B-B14F-4D97-AF65-F5344CB8AC3E}">
        <p14:creationId xmlns:p14="http://schemas.microsoft.com/office/powerpoint/2010/main" val="242263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353943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a:t>Com dados que assumem uma distribuição normal e variâncias similares, é comum que seja o usado o teste </a:t>
            </a:r>
            <a:r>
              <a:rPr lang="pt-BR" sz="3200" i="1" dirty="0"/>
              <a:t>t. </a:t>
            </a:r>
            <a:r>
              <a:rPr lang="pt-BR" sz="3200" dirty="0"/>
              <a:t>Para dados com variâncias não-iguais, pode-se usar o teste de </a:t>
            </a:r>
            <a:r>
              <a:rPr lang="pt-BR" sz="3200" i="1" dirty="0" err="1"/>
              <a:t>Welch</a:t>
            </a:r>
            <a:r>
              <a:rPr lang="pt-BR" sz="3200" i="1" dirty="0"/>
              <a:t>. </a:t>
            </a:r>
            <a:endParaRPr lang="pt-BR" sz="3200" dirty="0"/>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Aqui, a hipótese nula indica que as médias são iguais. Ou seja, não há diferenças de médias entre os grupos.</a:t>
            </a:r>
          </a:p>
        </p:txBody>
      </p:sp>
    </p:spTree>
    <p:extLst>
      <p:ext uri="{BB962C8B-B14F-4D97-AF65-F5344CB8AC3E}">
        <p14:creationId xmlns:p14="http://schemas.microsoft.com/office/powerpoint/2010/main" val="120408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2330031388"/>
              </p:ext>
            </p:extLst>
          </p:nvPr>
        </p:nvGraphicFramePr>
        <p:xfrm>
          <a:off x="1024128" y="2565903"/>
          <a:ext cx="10565361" cy="3857007"/>
        </p:xfrm>
        <a:graphic>
          <a:graphicData uri="http://schemas.openxmlformats.org/drawingml/2006/table">
            <a:tbl>
              <a:tblPr firstRow="1" bandRow="1">
                <a:tableStyleId>{5940675A-B579-460E-94D1-54222C63F5DA}</a:tableStyleId>
              </a:tblPr>
              <a:tblGrid>
                <a:gridCol w="3521787">
                  <a:extLst>
                    <a:ext uri="{9D8B030D-6E8A-4147-A177-3AD203B41FA5}">
                      <a16:colId xmlns:a16="http://schemas.microsoft.com/office/drawing/2014/main" val="248396668"/>
                    </a:ext>
                  </a:extLst>
                </a:gridCol>
                <a:gridCol w="3521787">
                  <a:extLst>
                    <a:ext uri="{9D8B030D-6E8A-4147-A177-3AD203B41FA5}">
                      <a16:colId xmlns:a16="http://schemas.microsoft.com/office/drawing/2014/main" val="2957288577"/>
                    </a:ext>
                  </a:extLst>
                </a:gridCol>
                <a:gridCol w="3521787">
                  <a:extLst>
                    <a:ext uri="{9D8B030D-6E8A-4147-A177-3AD203B41FA5}">
                      <a16:colId xmlns:a16="http://schemas.microsoft.com/office/drawing/2014/main" val="749628461"/>
                    </a:ext>
                  </a:extLst>
                </a:gridCol>
              </a:tblGrid>
              <a:tr h="869567">
                <a:tc>
                  <a:txBody>
                    <a:bodyPr/>
                    <a:lstStyle/>
                    <a:p>
                      <a:pPr algn="ctr">
                        <a:lnSpc>
                          <a:spcPct val="150000"/>
                        </a:lnSpc>
                      </a:pPr>
                      <a:endParaRPr lang="pt-BR" sz="2000" dirty="0"/>
                    </a:p>
                  </a:txBody>
                  <a:tcPr anchor="ctr"/>
                </a:tc>
                <a:tc>
                  <a:txBody>
                    <a:bodyPr/>
                    <a:lstStyle/>
                    <a:p>
                      <a:pPr algn="ctr">
                        <a:lnSpc>
                          <a:spcPct val="150000"/>
                        </a:lnSpc>
                      </a:pPr>
                      <a:r>
                        <a:rPr lang="pt-BR" sz="2400" b="1" dirty="0"/>
                        <a:t>Crianças</a:t>
                      </a:r>
                    </a:p>
                  </a:txBody>
                  <a:tcPr anchor="ctr"/>
                </a:tc>
                <a:tc>
                  <a:txBody>
                    <a:bodyPr/>
                    <a:lstStyle/>
                    <a:p>
                      <a:pPr algn="ctr">
                        <a:lnSpc>
                          <a:spcPct val="150000"/>
                        </a:lnSpc>
                      </a:pPr>
                      <a:r>
                        <a:rPr lang="pt-BR" sz="2400" b="1" dirty="0"/>
                        <a:t>Adultos</a:t>
                      </a:r>
                    </a:p>
                  </a:txBody>
                  <a:tcPr anchor="ctr"/>
                </a:tc>
                <a:extLst>
                  <a:ext uri="{0D108BD9-81ED-4DB2-BD59-A6C34878D82A}">
                    <a16:rowId xmlns:a16="http://schemas.microsoft.com/office/drawing/2014/main" val="3655840279"/>
                  </a:ext>
                </a:extLst>
              </a:tr>
              <a:tr h="601572">
                <a:tc>
                  <a:txBody>
                    <a:bodyPr/>
                    <a:lstStyle/>
                    <a:p>
                      <a:pPr algn="ctr">
                        <a:lnSpc>
                          <a:spcPct val="150000"/>
                        </a:lnSpc>
                      </a:pPr>
                      <a:r>
                        <a:rPr lang="pt-BR" sz="2400" b="1" dirty="0"/>
                        <a:t>1</a:t>
                      </a:r>
                    </a:p>
                  </a:txBody>
                  <a:tcPr anchor="ctr"/>
                </a:tc>
                <a:tc>
                  <a:txBody>
                    <a:bodyPr/>
                    <a:lstStyle/>
                    <a:p>
                      <a:pPr algn="ctr">
                        <a:lnSpc>
                          <a:spcPct val="150000"/>
                        </a:lnSpc>
                      </a:pPr>
                      <a:r>
                        <a:rPr lang="pt-BR" sz="2000" dirty="0"/>
                        <a:t>200</a:t>
                      </a:r>
                    </a:p>
                  </a:txBody>
                  <a:tcPr anchor="ctr"/>
                </a:tc>
                <a:tc>
                  <a:txBody>
                    <a:bodyPr/>
                    <a:lstStyle/>
                    <a:p>
                      <a:pPr algn="ctr">
                        <a:lnSpc>
                          <a:spcPct val="150000"/>
                        </a:lnSpc>
                      </a:pPr>
                      <a:r>
                        <a:rPr lang="pt-BR" sz="2000" dirty="0"/>
                        <a:t>300</a:t>
                      </a:r>
                    </a:p>
                  </a:txBody>
                  <a:tcPr anchor="ctr"/>
                </a:tc>
                <a:extLst>
                  <a:ext uri="{0D108BD9-81ED-4DB2-BD59-A6C34878D82A}">
                    <a16:rowId xmlns:a16="http://schemas.microsoft.com/office/drawing/2014/main" val="969062751"/>
                  </a:ext>
                </a:extLst>
              </a:tr>
              <a:tr h="601572">
                <a:tc>
                  <a:txBody>
                    <a:bodyPr/>
                    <a:lstStyle/>
                    <a:p>
                      <a:pPr algn="ctr">
                        <a:lnSpc>
                          <a:spcPct val="150000"/>
                        </a:lnSpc>
                      </a:pPr>
                      <a:r>
                        <a:rPr lang="pt-BR" sz="2400" b="1" dirty="0"/>
                        <a:t>2</a:t>
                      </a:r>
                    </a:p>
                  </a:txBody>
                  <a:tcPr anchor="ctr"/>
                </a:tc>
                <a:tc>
                  <a:txBody>
                    <a:bodyPr/>
                    <a:lstStyle/>
                    <a:p>
                      <a:pPr algn="ctr">
                        <a:lnSpc>
                          <a:spcPct val="150000"/>
                        </a:lnSpc>
                      </a:pPr>
                      <a:r>
                        <a:rPr lang="pt-BR" sz="2000" dirty="0"/>
                        <a:t>150</a:t>
                      </a:r>
                    </a:p>
                  </a:txBody>
                  <a:tcPr anchor="ctr"/>
                </a:tc>
                <a:tc>
                  <a:txBody>
                    <a:bodyPr/>
                    <a:lstStyle/>
                    <a:p>
                      <a:pPr algn="ctr">
                        <a:lnSpc>
                          <a:spcPct val="150000"/>
                        </a:lnSpc>
                      </a:pPr>
                      <a:r>
                        <a:rPr lang="pt-BR" sz="2000" dirty="0"/>
                        <a:t>400</a:t>
                      </a:r>
                    </a:p>
                  </a:txBody>
                  <a:tcPr anchor="ctr"/>
                </a:tc>
                <a:extLst>
                  <a:ext uri="{0D108BD9-81ED-4DB2-BD59-A6C34878D82A}">
                    <a16:rowId xmlns:a16="http://schemas.microsoft.com/office/drawing/2014/main" val="1384202197"/>
                  </a:ext>
                </a:extLst>
              </a:tr>
              <a:tr h="601572">
                <a:tc>
                  <a:txBody>
                    <a:bodyPr/>
                    <a:lstStyle/>
                    <a:p>
                      <a:pPr algn="ctr">
                        <a:lnSpc>
                          <a:spcPct val="150000"/>
                        </a:lnSpc>
                      </a:pPr>
                      <a:r>
                        <a:rPr lang="pt-BR" sz="2400" b="1" dirty="0"/>
                        <a:t>3</a:t>
                      </a:r>
                    </a:p>
                  </a:txBody>
                  <a:tcPr anchor="ctr"/>
                </a:tc>
                <a:tc>
                  <a:txBody>
                    <a:bodyPr/>
                    <a:lstStyle/>
                    <a:p>
                      <a:pPr algn="ctr">
                        <a:lnSpc>
                          <a:spcPct val="150000"/>
                        </a:lnSpc>
                      </a:pPr>
                      <a:r>
                        <a:rPr lang="pt-BR" sz="2000" dirty="0"/>
                        <a:t>150</a:t>
                      </a:r>
                    </a:p>
                  </a:txBody>
                  <a:tcPr anchor="ctr"/>
                </a:tc>
                <a:tc>
                  <a:txBody>
                    <a:bodyPr/>
                    <a:lstStyle/>
                    <a:p>
                      <a:pPr algn="ctr">
                        <a:lnSpc>
                          <a:spcPct val="150000"/>
                        </a:lnSpc>
                      </a:pPr>
                      <a:r>
                        <a:rPr lang="pt-BR" sz="2000" dirty="0"/>
                        <a:t>500</a:t>
                      </a:r>
                    </a:p>
                  </a:txBody>
                  <a:tcPr anchor="ctr"/>
                </a:tc>
                <a:extLst>
                  <a:ext uri="{0D108BD9-81ED-4DB2-BD59-A6C34878D82A}">
                    <a16:rowId xmlns:a16="http://schemas.microsoft.com/office/drawing/2014/main" val="54689744"/>
                  </a:ext>
                </a:extLst>
              </a:tr>
              <a:tr h="574460">
                <a:tc>
                  <a:txBody>
                    <a:bodyPr/>
                    <a:lstStyle/>
                    <a:p>
                      <a:pPr algn="ctr">
                        <a:lnSpc>
                          <a:spcPct val="150000"/>
                        </a:lnSpc>
                      </a:pPr>
                      <a:r>
                        <a:rPr lang="pt-BR" sz="2400" b="1" dirty="0"/>
                        <a:t>4</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500</a:t>
                      </a:r>
                    </a:p>
                  </a:txBody>
                  <a:tcPr anchor="ctr"/>
                </a:tc>
                <a:extLst>
                  <a:ext uri="{0D108BD9-81ED-4DB2-BD59-A6C34878D82A}">
                    <a16:rowId xmlns:a16="http://schemas.microsoft.com/office/drawing/2014/main" val="4125249239"/>
                  </a:ext>
                </a:extLst>
              </a:tr>
              <a:tr h="601572">
                <a:tc>
                  <a:txBody>
                    <a:bodyPr/>
                    <a:lstStyle/>
                    <a:p>
                      <a:pPr algn="ctr">
                        <a:lnSpc>
                          <a:spcPct val="150000"/>
                        </a:lnSpc>
                      </a:pPr>
                      <a:r>
                        <a:rPr lang="pt-BR" sz="2400" b="1" dirty="0"/>
                        <a:t>Total</a:t>
                      </a:r>
                    </a:p>
                  </a:txBody>
                  <a:tcPr anchor="ctr"/>
                </a:tc>
                <a:tc>
                  <a:txBody>
                    <a:bodyPr/>
                    <a:lstStyle/>
                    <a:p>
                      <a:pPr algn="ctr">
                        <a:lnSpc>
                          <a:spcPct val="150000"/>
                        </a:lnSpc>
                      </a:pPr>
                      <a:r>
                        <a:rPr lang="pt-BR" sz="2000" dirty="0"/>
                        <a:t>600</a:t>
                      </a:r>
                    </a:p>
                  </a:txBody>
                  <a:tcPr anchor="ctr"/>
                </a:tc>
                <a:tc>
                  <a:txBody>
                    <a:bodyPr/>
                    <a:lstStyle/>
                    <a:p>
                      <a:pPr algn="ctr">
                        <a:lnSpc>
                          <a:spcPct val="150000"/>
                        </a:lnSpc>
                      </a:pPr>
                      <a:r>
                        <a:rPr lang="pt-BR" sz="2000" dirty="0"/>
                        <a:t>1700</a:t>
                      </a:r>
                    </a:p>
                  </a:txBody>
                  <a:tcPr anchor="ctr"/>
                </a:tc>
                <a:extLst>
                  <a:ext uri="{0D108BD9-81ED-4DB2-BD59-A6C34878D82A}">
                    <a16:rowId xmlns:a16="http://schemas.microsoft.com/office/drawing/2014/main" val="358713443"/>
                  </a:ext>
                </a:extLst>
              </a:tr>
            </a:tbl>
          </a:graphicData>
        </a:graphic>
      </p:graphicFrame>
      <p:sp>
        <p:nvSpPr>
          <p:cNvPr id="8" name="Retângulo 7"/>
          <p:cNvSpPr/>
          <p:nvPr/>
        </p:nvSpPr>
        <p:spPr>
          <a:xfrm>
            <a:off x="1024128" y="2227349"/>
            <a:ext cx="10984962" cy="338554"/>
          </a:xfrm>
          <a:prstGeom prst="rect">
            <a:avLst/>
          </a:prstGeom>
        </p:spPr>
        <p:txBody>
          <a:bodyPr wrap="square">
            <a:spAutoFit/>
          </a:bodyPr>
          <a:lstStyle/>
          <a:p>
            <a:pPr marL="0" lvl="2">
              <a:buClr>
                <a:srgbClr val="04A07B"/>
              </a:buClr>
            </a:pPr>
            <a:r>
              <a:rPr lang="pt-BR" sz="1600" i="1" dirty="0"/>
              <a:t>Tabela com consumo diário médio de calorias (gramas) de pessoas de acordo com seu estágio de vida.</a:t>
            </a:r>
          </a:p>
        </p:txBody>
      </p:sp>
    </p:spTree>
    <p:extLst>
      <p:ext uri="{BB962C8B-B14F-4D97-AF65-F5344CB8AC3E}">
        <p14:creationId xmlns:p14="http://schemas.microsoft.com/office/powerpoint/2010/main" val="86653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211908"/>
            <a:ext cx="10565360" cy="4401205"/>
          </a:xfrm>
          <a:prstGeom prst="rect">
            <a:avLst/>
          </a:prstGeom>
          <a:noFill/>
        </p:spPr>
        <p:txBody>
          <a:bodyPr wrap="square">
            <a:spAutoFit/>
          </a:bodyPr>
          <a:lstStyle/>
          <a:p>
            <a:pPr>
              <a:buClr>
                <a:srgbClr val="04A07B"/>
              </a:buClr>
            </a:pPr>
            <a:r>
              <a:rPr lang="pt-BR" sz="2000" b="1" dirty="0">
                <a:solidFill>
                  <a:srgbClr val="04A07B"/>
                </a:solidFill>
              </a:rPr>
              <a:t>#Carregando pacotes</a:t>
            </a:r>
          </a:p>
          <a:p>
            <a:pPr>
              <a:buClr>
                <a:srgbClr val="04A07B"/>
              </a:buClr>
            </a:pPr>
            <a:r>
              <a:rPr lang="pt-BR" sz="2000" dirty="0" err="1"/>
              <a:t>library</a:t>
            </a:r>
            <a:r>
              <a:rPr lang="pt-BR" sz="2000" dirty="0"/>
              <a:t>(</a:t>
            </a:r>
            <a:r>
              <a:rPr lang="pt-BR" sz="2000" dirty="0" err="1"/>
              <a:t>tidyverse</a:t>
            </a:r>
            <a:r>
              <a:rPr lang="pt-BR" sz="2000" dirty="0"/>
              <a:t>)</a:t>
            </a:r>
          </a:p>
          <a:p>
            <a:pPr>
              <a:buClr>
                <a:srgbClr val="04A07B"/>
              </a:buClr>
            </a:pPr>
            <a:r>
              <a:rPr lang="pt-BR" sz="2000" dirty="0" err="1"/>
              <a:t>library</a:t>
            </a:r>
            <a:r>
              <a:rPr lang="pt-BR" sz="2000" dirty="0"/>
              <a:t>(</a:t>
            </a:r>
            <a:r>
              <a:rPr lang="pt-BR" sz="2000" dirty="0" err="1"/>
              <a:t>lsr</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#Comparando médias: dois grupos</a:t>
            </a:r>
          </a:p>
          <a:p>
            <a:pPr>
              <a:buClr>
                <a:srgbClr val="04A07B"/>
              </a:buClr>
            </a:pPr>
            <a:r>
              <a:rPr lang="pt-BR" sz="2000" b="1" dirty="0">
                <a:solidFill>
                  <a:srgbClr val="04A07B"/>
                </a:solidFill>
              </a:rPr>
              <a:t>#Dados sobre consumo diário de calorias para crianças e adultos</a:t>
            </a:r>
          </a:p>
          <a:p>
            <a:pPr>
              <a:buClr>
                <a:srgbClr val="04A07B"/>
              </a:buClr>
            </a:pPr>
            <a:r>
              <a:rPr lang="pt-BR" sz="2000" dirty="0"/>
              <a:t>crianças &lt;- c(200,150,150,100)</a:t>
            </a:r>
          </a:p>
          <a:p>
            <a:pPr>
              <a:buClr>
                <a:srgbClr val="04A07B"/>
              </a:buClr>
            </a:pPr>
            <a:r>
              <a:rPr lang="pt-BR" sz="2000" dirty="0"/>
              <a:t>adultos &lt;- c(300,400,500,500)</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#Vamos descobrir se existe uma diferença significativa entre o consumo diário de calorias?</a:t>
            </a:r>
          </a:p>
          <a:p>
            <a:pPr>
              <a:buClr>
                <a:srgbClr val="04A07B"/>
              </a:buClr>
            </a:pPr>
            <a:r>
              <a:rPr lang="pt-BR" sz="2000" dirty="0" err="1"/>
              <a:t>t.test</a:t>
            </a:r>
            <a:r>
              <a:rPr lang="pt-BR" sz="2000" dirty="0"/>
              <a:t>(</a:t>
            </a:r>
            <a:r>
              <a:rPr lang="pt-BR" sz="2000" dirty="0" err="1"/>
              <a:t>crianças,adultos</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#Tamanho do efeito</a:t>
            </a:r>
          </a:p>
          <a:p>
            <a:pPr>
              <a:buClr>
                <a:srgbClr val="04A07B"/>
              </a:buClr>
            </a:pPr>
            <a:r>
              <a:rPr lang="pt-BR" sz="2000" dirty="0" err="1"/>
              <a:t>cohensD</a:t>
            </a:r>
            <a:r>
              <a:rPr lang="pt-BR" sz="2000" dirty="0"/>
              <a:t>(</a:t>
            </a:r>
            <a:r>
              <a:rPr lang="pt-BR" sz="2000" dirty="0" err="1"/>
              <a:t>crianças,adultos</a:t>
            </a:r>
            <a:r>
              <a:rPr lang="pt-BR" sz="2000" dirty="0"/>
              <a:t>)</a:t>
            </a:r>
          </a:p>
        </p:txBody>
      </p:sp>
    </p:spTree>
    <p:extLst>
      <p:ext uri="{BB962C8B-B14F-4D97-AF65-F5344CB8AC3E}">
        <p14:creationId xmlns:p14="http://schemas.microsoft.com/office/powerpoint/2010/main" val="201180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pic>
        <p:nvPicPr>
          <p:cNvPr id="5" name="Imagem 4"/>
          <p:cNvPicPr>
            <a:picLocks noChangeAspect="1"/>
          </p:cNvPicPr>
          <p:nvPr/>
        </p:nvPicPr>
        <p:blipFill>
          <a:blip r:embed="rId3"/>
          <a:stretch>
            <a:fillRect/>
          </a:stretch>
        </p:blipFill>
        <p:spPr>
          <a:xfrm>
            <a:off x="1024128" y="2245507"/>
            <a:ext cx="10159633" cy="3647254"/>
          </a:xfrm>
          <a:prstGeom prst="rect">
            <a:avLst/>
          </a:prstGeom>
        </p:spPr>
      </p:pic>
      <p:sp>
        <p:nvSpPr>
          <p:cNvPr id="7" name="Retângulo 6"/>
          <p:cNvSpPr/>
          <p:nvPr/>
        </p:nvSpPr>
        <p:spPr>
          <a:xfrm>
            <a:off x="7320515" y="4600080"/>
            <a:ext cx="3189768" cy="1480250"/>
          </a:xfrm>
          <a:prstGeom prst="rect">
            <a:avLst/>
          </a:prstGeom>
          <a:solidFill>
            <a:schemeClr val="bg1"/>
          </a:solid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2">
                    <a:lumMod val="10000"/>
                  </a:schemeClr>
                </a:solidFill>
              </a:rPr>
              <a:t>Média de calorias de cada grupo</a:t>
            </a:r>
          </a:p>
        </p:txBody>
      </p:sp>
      <p:sp>
        <p:nvSpPr>
          <p:cNvPr id="8" name="Retângulo 7"/>
          <p:cNvSpPr/>
          <p:nvPr/>
        </p:nvSpPr>
        <p:spPr>
          <a:xfrm>
            <a:off x="986923" y="5039833"/>
            <a:ext cx="3308630" cy="852928"/>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p:cNvCxnSpPr/>
          <p:nvPr/>
        </p:nvCxnSpPr>
        <p:spPr>
          <a:xfrm flipV="1">
            <a:off x="4550735" y="5316279"/>
            <a:ext cx="2551814" cy="148856"/>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719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pic>
        <p:nvPicPr>
          <p:cNvPr id="5" name="Imagem 4"/>
          <p:cNvPicPr>
            <a:picLocks noChangeAspect="1"/>
          </p:cNvPicPr>
          <p:nvPr/>
        </p:nvPicPr>
        <p:blipFill>
          <a:blip r:embed="rId3"/>
          <a:stretch>
            <a:fillRect/>
          </a:stretch>
        </p:blipFill>
        <p:spPr>
          <a:xfrm>
            <a:off x="1024128" y="2245507"/>
            <a:ext cx="10159633" cy="3647254"/>
          </a:xfrm>
          <a:prstGeom prst="rect">
            <a:avLst/>
          </a:prstGeom>
        </p:spPr>
      </p:pic>
      <p:sp>
        <p:nvSpPr>
          <p:cNvPr id="7" name="Retângulo 6"/>
          <p:cNvSpPr/>
          <p:nvPr/>
        </p:nvSpPr>
        <p:spPr>
          <a:xfrm>
            <a:off x="7384310" y="4600080"/>
            <a:ext cx="3799451" cy="1480250"/>
          </a:xfrm>
          <a:prstGeom prst="rect">
            <a:avLst/>
          </a:prstGeom>
          <a:solidFill>
            <a:schemeClr val="bg1"/>
          </a:solid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a:solidFill>
                  <a:schemeClr val="bg2">
                    <a:lumMod val="10000"/>
                  </a:schemeClr>
                </a:solidFill>
              </a:rPr>
              <a:t>t </a:t>
            </a:r>
            <a:r>
              <a:rPr lang="pt-BR" sz="2800" dirty="0" err="1">
                <a:solidFill>
                  <a:schemeClr val="bg2">
                    <a:lumMod val="10000"/>
                  </a:schemeClr>
                </a:solidFill>
              </a:rPr>
              <a:t>statistic</a:t>
            </a:r>
            <a:r>
              <a:rPr lang="pt-BR" sz="2800" dirty="0">
                <a:solidFill>
                  <a:schemeClr val="bg2">
                    <a:lumMod val="10000"/>
                  </a:schemeClr>
                </a:solidFill>
              </a:rPr>
              <a:t>, graus de liberdade e valor de </a:t>
            </a:r>
            <a:r>
              <a:rPr lang="pt-BR" sz="2800" i="1" dirty="0">
                <a:solidFill>
                  <a:schemeClr val="bg2">
                    <a:lumMod val="10000"/>
                  </a:schemeClr>
                </a:solidFill>
              </a:rPr>
              <a:t>p</a:t>
            </a:r>
          </a:p>
        </p:txBody>
      </p:sp>
      <p:sp>
        <p:nvSpPr>
          <p:cNvPr id="8" name="Retângulo 7"/>
          <p:cNvSpPr/>
          <p:nvPr/>
        </p:nvSpPr>
        <p:spPr>
          <a:xfrm>
            <a:off x="1066657" y="3343797"/>
            <a:ext cx="6716375" cy="44139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p:cNvCxnSpPr/>
          <p:nvPr/>
        </p:nvCxnSpPr>
        <p:spPr>
          <a:xfrm>
            <a:off x="5507665" y="4082902"/>
            <a:ext cx="1658679" cy="1190847"/>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61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4031873"/>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a:t>O </a:t>
            </a:r>
            <a:r>
              <a:rPr lang="pt-BR" sz="3200" i="1" dirty="0"/>
              <a:t>t score</a:t>
            </a:r>
            <a:r>
              <a:rPr lang="pt-BR" sz="3200" dirty="0"/>
              <a:t> é resultado da </a:t>
            </a:r>
            <a:r>
              <a:rPr lang="pt-BR" sz="3200" b="1" dirty="0"/>
              <a:t>razão da diferença entre dois grupos e a diferença </a:t>
            </a:r>
            <a:r>
              <a:rPr lang="pt-BR" sz="3200" b="1" dirty="0" err="1"/>
              <a:t>intra</a:t>
            </a:r>
            <a:r>
              <a:rPr lang="pt-BR" sz="3200" b="1" dirty="0"/>
              <a:t> grupos</a:t>
            </a:r>
            <a:r>
              <a:rPr lang="pt-BR" sz="3200" dirty="0"/>
              <a:t>. Então, quanto menor for o valor do </a:t>
            </a:r>
            <a:r>
              <a:rPr lang="pt-BR" sz="3200" i="1" dirty="0"/>
              <a:t>t score</a:t>
            </a:r>
            <a:r>
              <a:rPr lang="pt-BR" sz="3200" dirty="0"/>
              <a:t>, maior é similaridade nas médias dos grupos. </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Interpretação: Um </a:t>
            </a:r>
            <a:r>
              <a:rPr lang="pt-BR" sz="3200" i="1" dirty="0"/>
              <a:t>t score</a:t>
            </a:r>
            <a:r>
              <a:rPr lang="pt-BR" sz="3200" dirty="0"/>
              <a:t> de 5 indica que os grupos são cinco vezes “mais diferentes” entre eles do que dentre eles. Então, um</a:t>
            </a:r>
            <a:r>
              <a:rPr lang="pt-BR" sz="3200" i="1" dirty="0"/>
              <a:t> t score </a:t>
            </a:r>
            <a:r>
              <a:rPr lang="pt-BR" sz="3200" dirty="0"/>
              <a:t> maior, indica mais diferenças. Enquanto um </a:t>
            </a:r>
            <a:r>
              <a:rPr lang="pt-BR" sz="3200" i="1" dirty="0"/>
              <a:t>t score </a:t>
            </a:r>
            <a:r>
              <a:rPr lang="pt-BR" sz="3200" dirty="0"/>
              <a:t>menor indica mais similaridades (menos diferenças).</a:t>
            </a:r>
          </a:p>
        </p:txBody>
      </p:sp>
    </p:spTree>
    <p:extLst>
      <p:ext uri="{BB962C8B-B14F-4D97-AF65-F5344CB8AC3E}">
        <p14:creationId xmlns:p14="http://schemas.microsoft.com/office/powerpoint/2010/main" val="391070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9" name="CaixaDeTexto 8">
            <a:extLst>
              <a:ext uri="{FF2B5EF4-FFF2-40B4-BE49-F238E27FC236}">
                <a16:creationId xmlns:a16="http://schemas.microsoft.com/office/drawing/2014/main" id="{EE29E6A3-B69B-49E6-848F-435384652199}"/>
              </a:ext>
            </a:extLst>
          </p:cNvPr>
          <p:cNvSpPr txBox="1"/>
          <p:nvPr/>
        </p:nvSpPr>
        <p:spPr>
          <a:xfrm>
            <a:off x="1024128" y="2396574"/>
            <a:ext cx="10565360" cy="3046988"/>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a:t>Relação entre uma variável dependente e uma variável independente.</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Comparação de médias entre três grupos ou mais, como etapas de vida.</a:t>
            </a:r>
          </a:p>
          <a:p>
            <a:pPr marL="342900" indent="-342900">
              <a:buClr>
                <a:srgbClr val="04A07B"/>
              </a:buClr>
              <a:buFont typeface="Arial" panose="020B0604020202020204" pitchFamily="34" charset="0"/>
              <a:buChar char="•"/>
            </a:pPr>
            <a:endParaRPr lang="pt-BR" sz="3200" dirty="0"/>
          </a:p>
        </p:txBody>
      </p:sp>
    </p:spTree>
    <p:extLst>
      <p:ext uri="{BB962C8B-B14F-4D97-AF65-F5344CB8AC3E}">
        <p14:creationId xmlns:p14="http://schemas.microsoft.com/office/powerpoint/2010/main" val="4087322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2978233091"/>
              </p:ext>
            </p:extLst>
          </p:nvPr>
        </p:nvGraphicFramePr>
        <p:xfrm>
          <a:off x="1024128" y="2565902"/>
          <a:ext cx="10578080" cy="4050974"/>
        </p:xfrm>
        <a:graphic>
          <a:graphicData uri="http://schemas.openxmlformats.org/drawingml/2006/table">
            <a:tbl>
              <a:tblPr firstRow="1" bandRow="1">
                <a:tableStyleId>{5940675A-B579-460E-94D1-54222C63F5DA}</a:tableStyleId>
              </a:tblPr>
              <a:tblGrid>
                <a:gridCol w="2115616">
                  <a:extLst>
                    <a:ext uri="{9D8B030D-6E8A-4147-A177-3AD203B41FA5}">
                      <a16:colId xmlns:a16="http://schemas.microsoft.com/office/drawing/2014/main" val="248396668"/>
                    </a:ext>
                  </a:extLst>
                </a:gridCol>
                <a:gridCol w="2115616">
                  <a:extLst>
                    <a:ext uri="{9D8B030D-6E8A-4147-A177-3AD203B41FA5}">
                      <a16:colId xmlns:a16="http://schemas.microsoft.com/office/drawing/2014/main" val="2957288577"/>
                    </a:ext>
                  </a:extLst>
                </a:gridCol>
                <a:gridCol w="2115616">
                  <a:extLst>
                    <a:ext uri="{9D8B030D-6E8A-4147-A177-3AD203B41FA5}">
                      <a16:colId xmlns:a16="http://schemas.microsoft.com/office/drawing/2014/main" val="2986714224"/>
                    </a:ext>
                  </a:extLst>
                </a:gridCol>
                <a:gridCol w="2115616">
                  <a:extLst>
                    <a:ext uri="{9D8B030D-6E8A-4147-A177-3AD203B41FA5}">
                      <a16:colId xmlns:a16="http://schemas.microsoft.com/office/drawing/2014/main" val="749628461"/>
                    </a:ext>
                  </a:extLst>
                </a:gridCol>
                <a:gridCol w="2115616">
                  <a:extLst>
                    <a:ext uri="{9D8B030D-6E8A-4147-A177-3AD203B41FA5}">
                      <a16:colId xmlns:a16="http://schemas.microsoft.com/office/drawing/2014/main" val="312432156"/>
                    </a:ext>
                  </a:extLst>
                </a:gridCol>
              </a:tblGrid>
              <a:tr h="925229">
                <a:tc>
                  <a:txBody>
                    <a:bodyPr/>
                    <a:lstStyle/>
                    <a:p>
                      <a:pPr algn="ctr">
                        <a:lnSpc>
                          <a:spcPct val="150000"/>
                        </a:lnSpc>
                      </a:pPr>
                      <a:endParaRPr lang="pt-BR" sz="2000" dirty="0"/>
                    </a:p>
                  </a:txBody>
                  <a:tcPr anchor="ctr"/>
                </a:tc>
                <a:tc>
                  <a:txBody>
                    <a:bodyPr/>
                    <a:lstStyle/>
                    <a:p>
                      <a:pPr algn="ctr">
                        <a:lnSpc>
                          <a:spcPct val="150000"/>
                        </a:lnSpc>
                      </a:pPr>
                      <a:r>
                        <a:rPr lang="pt-BR" sz="2400" b="1" dirty="0"/>
                        <a:t>Crianças</a:t>
                      </a:r>
                    </a:p>
                  </a:txBody>
                  <a:tcPr anchor="ctr"/>
                </a:tc>
                <a:tc>
                  <a:txBody>
                    <a:bodyPr/>
                    <a:lstStyle/>
                    <a:p>
                      <a:pPr algn="ctr">
                        <a:lnSpc>
                          <a:spcPct val="150000"/>
                        </a:lnSpc>
                      </a:pPr>
                      <a:r>
                        <a:rPr lang="pt-BR" sz="2400" b="1" dirty="0"/>
                        <a:t>Adolescentes</a:t>
                      </a:r>
                    </a:p>
                  </a:txBody>
                  <a:tcPr anchor="ctr"/>
                </a:tc>
                <a:tc>
                  <a:txBody>
                    <a:bodyPr/>
                    <a:lstStyle/>
                    <a:p>
                      <a:pPr algn="ctr">
                        <a:lnSpc>
                          <a:spcPct val="150000"/>
                        </a:lnSpc>
                      </a:pPr>
                      <a:r>
                        <a:rPr lang="pt-BR" sz="2400" b="1" dirty="0"/>
                        <a:t>Adultos</a:t>
                      </a:r>
                    </a:p>
                  </a:txBody>
                  <a:tcPr anchor="ctr"/>
                </a:tc>
                <a:tc>
                  <a:txBody>
                    <a:bodyPr/>
                    <a:lstStyle/>
                    <a:p>
                      <a:pPr algn="ctr">
                        <a:lnSpc>
                          <a:spcPct val="150000"/>
                        </a:lnSpc>
                      </a:pPr>
                      <a:r>
                        <a:rPr lang="pt-BR" sz="2400" b="1" dirty="0"/>
                        <a:t>Idosos</a:t>
                      </a:r>
                    </a:p>
                  </a:txBody>
                  <a:tcPr anchor="ctr"/>
                </a:tc>
                <a:extLst>
                  <a:ext uri="{0D108BD9-81ED-4DB2-BD59-A6C34878D82A}">
                    <a16:rowId xmlns:a16="http://schemas.microsoft.com/office/drawing/2014/main" val="3655840279"/>
                  </a:ext>
                </a:extLst>
              </a:tr>
              <a:tr h="625149">
                <a:tc>
                  <a:txBody>
                    <a:bodyPr/>
                    <a:lstStyle/>
                    <a:p>
                      <a:pPr algn="ctr">
                        <a:lnSpc>
                          <a:spcPct val="150000"/>
                        </a:lnSpc>
                      </a:pPr>
                      <a:r>
                        <a:rPr lang="pt-BR" sz="2400" b="1" dirty="0"/>
                        <a:t>Doces</a:t>
                      </a:r>
                    </a:p>
                  </a:txBody>
                  <a:tcPr anchor="ctr"/>
                </a:tc>
                <a:tc>
                  <a:txBody>
                    <a:bodyPr/>
                    <a:lstStyle/>
                    <a:p>
                      <a:pPr algn="ctr">
                        <a:lnSpc>
                          <a:spcPct val="150000"/>
                        </a:lnSpc>
                      </a:pPr>
                      <a:r>
                        <a:rPr lang="pt-BR" sz="2000" dirty="0"/>
                        <a:t>20</a:t>
                      </a:r>
                    </a:p>
                  </a:txBody>
                  <a:tcPr anchor="ctr"/>
                </a:tc>
                <a:tc>
                  <a:txBody>
                    <a:bodyPr/>
                    <a:lstStyle/>
                    <a:p>
                      <a:pPr algn="ctr">
                        <a:lnSpc>
                          <a:spcPct val="150000"/>
                        </a:lnSpc>
                      </a:pPr>
                      <a:r>
                        <a:rPr lang="pt-BR" sz="2000" dirty="0"/>
                        <a:t>20</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10</a:t>
                      </a:r>
                    </a:p>
                  </a:txBody>
                  <a:tcPr anchor="ctr"/>
                </a:tc>
                <a:extLst>
                  <a:ext uri="{0D108BD9-81ED-4DB2-BD59-A6C34878D82A}">
                    <a16:rowId xmlns:a16="http://schemas.microsoft.com/office/drawing/2014/main" val="969062751"/>
                  </a:ext>
                </a:extLst>
              </a:tr>
              <a:tr h="625149">
                <a:tc>
                  <a:txBody>
                    <a:bodyPr/>
                    <a:lstStyle/>
                    <a:p>
                      <a:pPr algn="ctr">
                        <a:lnSpc>
                          <a:spcPct val="150000"/>
                        </a:lnSpc>
                      </a:pPr>
                      <a:r>
                        <a:rPr lang="pt-BR" sz="2400" b="1" dirty="0"/>
                        <a:t>Chocolates</a:t>
                      </a:r>
                    </a:p>
                  </a:txBody>
                  <a:tcPr anchor="ctr"/>
                </a:tc>
                <a:tc>
                  <a:txBody>
                    <a:bodyPr/>
                    <a:lstStyle/>
                    <a:p>
                      <a:pPr algn="ctr">
                        <a:lnSpc>
                          <a:spcPct val="150000"/>
                        </a:lnSpc>
                      </a:pPr>
                      <a:r>
                        <a:rPr lang="pt-BR" sz="2000" dirty="0"/>
                        <a:t>30</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25</a:t>
                      </a:r>
                    </a:p>
                  </a:txBody>
                  <a:tcPr anchor="ctr"/>
                </a:tc>
                <a:tc>
                  <a:txBody>
                    <a:bodyPr/>
                    <a:lstStyle/>
                    <a:p>
                      <a:pPr algn="ctr">
                        <a:lnSpc>
                          <a:spcPct val="150000"/>
                        </a:lnSpc>
                      </a:pPr>
                      <a:r>
                        <a:rPr lang="pt-BR" sz="2000" dirty="0"/>
                        <a:t>15</a:t>
                      </a:r>
                    </a:p>
                  </a:txBody>
                  <a:tcPr anchor="ctr"/>
                </a:tc>
                <a:extLst>
                  <a:ext uri="{0D108BD9-81ED-4DB2-BD59-A6C34878D82A}">
                    <a16:rowId xmlns:a16="http://schemas.microsoft.com/office/drawing/2014/main" val="1384202197"/>
                  </a:ext>
                </a:extLst>
              </a:tr>
              <a:tr h="625149">
                <a:tc>
                  <a:txBody>
                    <a:bodyPr/>
                    <a:lstStyle/>
                    <a:p>
                      <a:pPr algn="ctr">
                        <a:lnSpc>
                          <a:spcPct val="150000"/>
                        </a:lnSpc>
                      </a:pPr>
                      <a:r>
                        <a:rPr lang="pt-BR" sz="2400" b="1" dirty="0"/>
                        <a:t>Vegetais</a:t>
                      </a:r>
                    </a:p>
                  </a:txBody>
                  <a:tcPr anchor="ctr"/>
                </a:tc>
                <a:tc>
                  <a:txBody>
                    <a:bodyPr/>
                    <a:lstStyle/>
                    <a:p>
                      <a:pPr algn="ctr">
                        <a:lnSpc>
                          <a:spcPct val="150000"/>
                        </a:lnSpc>
                      </a:pPr>
                      <a:r>
                        <a:rPr lang="pt-BR" sz="2000" dirty="0"/>
                        <a:t>150</a:t>
                      </a:r>
                    </a:p>
                  </a:txBody>
                  <a:tcPr anchor="ctr"/>
                </a:tc>
                <a:tc>
                  <a:txBody>
                    <a:bodyPr/>
                    <a:lstStyle/>
                    <a:p>
                      <a:pPr algn="ctr">
                        <a:lnSpc>
                          <a:spcPct val="150000"/>
                        </a:lnSpc>
                      </a:pPr>
                      <a:r>
                        <a:rPr lang="pt-BR" sz="2000" dirty="0"/>
                        <a:t>200</a:t>
                      </a:r>
                    </a:p>
                  </a:txBody>
                  <a:tcPr anchor="ctr"/>
                </a:tc>
                <a:tc>
                  <a:txBody>
                    <a:bodyPr/>
                    <a:lstStyle/>
                    <a:p>
                      <a:pPr algn="ctr">
                        <a:lnSpc>
                          <a:spcPct val="150000"/>
                        </a:lnSpc>
                      </a:pPr>
                      <a:r>
                        <a:rPr lang="pt-BR" sz="2000" dirty="0"/>
                        <a:t>250</a:t>
                      </a:r>
                    </a:p>
                  </a:txBody>
                  <a:tcPr anchor="ctr"/>
                </a:tc>
                <a:tc>
                  <a:txBody>
                    <a:bodyPr/>
                    <a:lstStyle/>
                    <a:p>
                      <a:pPr algn="ctr">
                        <a:lnSpc>
                          <a:spcPct val="150000"/>
                        </a:lnSpc>
                      </a:pPr>
                      <a:r>
                        <a:rPr lang="pt-BR" sz="2000" dirty="0"/>
                        <a:t>300</a:t>
                      </a:r>
                    </a:p>
                  </a:txBody>
                  <a:tcPr anchor="ctr"/>
                </a:tc>
                <a:extLst>
                  <a:ext uri="{0D108BD9-81ED-4DB2-BD59-A6C34878D82A}">
                    <a16:rowId xmlns:a16="http://schemas.microsoft.com/office/drawing/2014/main" val="54689744"/>
                  </a:ext>
                </a:extLst>
              </a:tr>
              <a:tr h="625149">
                <a:tc>
                  <a:txBody>
                    <a:bodyPr/>
                    <a:lstStyle/>
                    <a:p>
                      <a:pPr algn="ctr">
                        <a:lnSpc>
                          <a:spcPct val="150000"/>
                        </a:lnSpc>
                      </a:pPr>
                      <a:r>
                        <a:rPr lang="pt-BR" sz="2400" b="1" dirty="0"/>
                        <a:t>Proteínas</a:t>
                      </a:r>
                    </a:p>
                  </a:txBody>
                  <a:tcPr anchor="ctr"/>
                </a:tc>
                <a:tc>
                  <a:txBody>
                    <a:bodyPr/>
                    <a:lstStyle/>
                    <a:p>
                      <a:pPr algn="ctr">
                        <a:lnSpc>
                          <a:spcPct val="150000"/>
                        </a:lnSpc>
                      </a:pPr>
                      <a:r>
                        <a:rPr lang="pt-BR" sz="2000" dirty="0"/>
                        <a:t>30</a:t>
                      </a:r>
                    </a:p>
                  </a:txBody>
                  <a:tcPr anchor="ctr"/>
                </a:tc>
                <a:tc>
                  <a:txBody>
                    <a:bodyPr/>
                    <a:lstStyle/>
                    <a:p>
                      <a:pPr algn="ctr">
                        <a:lnSpc>
                          <a:spcPct val="150000"/>
                        </a:lnSpc>
                      </a:pPr>
                      <a:r>
                        <a:rPr lang="pt-BR" sz="2000" dirty="0"/>
                        <a:t>45</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40</a:t>
                      </a:r>
                    </a:p>
                  </a:txBody>
                  <a:tcPr anchor="ctr"/>
                </a:tc>
                <a:extLst>
                  <a:ext uri="{0D108BD9-81ED-4DB2-BD59-A6C34878D82A}">
                    <a16:rowId xmlns:a16="http://schemas.microsoft.com/office/drawing/2014/main" val="4125249239"/>
                  </a:ext>
                </a:extLst>
              </a:tr>
              <a:tr h="625149">
                <a:tc>
                  <a:txBody>
                    <a:bodyPr/>
                    <a:lstStyle/>
                    <a:p>
                      <a:pPr algn="ctr">
                        <a:lnSpc>
                          <a:spcPct val="150000"/>
                        </a:lnSpc>
                      </a:pPr>
                      <a:r>
                        <a:rPr lang="pt-BR" sz="2400" b="1" dirty="0"/>
                        <a:t>Total</a:t>
                      </a:r>
                    </a:p>
                  </a:txBody>
                  <a:tcPr anchor="ctr"/>
                </a:tc>
                <a:tc>
                  <a:txBody>
                    <a:bodyPr/>
                    <a:lstStyle/>
                    <a:p>
                      <a:pPr algn="ctr">
                        <a:lnSpc>
                          <a:spcPct val="150000"/>
                        </a:lnSpc>
                      </a:pPr>
                      <a:r>
                        <a:rPr lang="pt-BR" sz="2000"/>
                        <a:t>230</a:t>
                      </a:r>
                      <a:endParaRPr lang="pt-BR" sz="2000" dirty="0"/>
                    </a:p>
                  </a:txBody>
                  <a:tcPr anchor="ctr"/>
                </a:tc>
                <a:tc>
                  <a:txBody>
                    <a:bodyPr/>
                    <a:lstStyle/>
                    <a:p>
                      <a:pPr algn="ctr">
                        <a:lnSpc>
                          <a:spcPct val="150000"/>
                        </a:lnSpc>
                      </a:pPr>
                      <a:r>
                        <a:rPr lang="pt-BR" sz="2000" dirty="0"/>
                        <a:t>300</a:t>
                      </a:r>
                    </a:p>
                  </a:txBody>
                  <a:tcPr anchor="ctr"/>
                </a:tc>
                <a:tc>
                  <a:txBody>
                    <a:bodyPr/>
                    <a:lstStyle/>
                    <a:p>
                      <a:pPr algn="ctr">
                        <a:lnSpc>
                          <a:spcPct val="150000"/>
                        </a:lnSpc>
                      </a:pPr>
                      <a:r>
                        <a:rPr lang="pt-BR" sz="2000" dirty="0"/>
                        <a:t>335</a:t>
                      </a:r>
                    </a:p>
                  </a:txBody>
                  <a:tcPr anchor="ctr"/>
                </a:tc>
                <a:tc>
                  <a:txBody>
                    <a:bodyPr/>
                    <a:lstStyle/>
                    <a:p>
                      <a:pPr algn="ctr">
                        <a:lnSpc>
                          <a:spcPct val="150000"/>
                        </a:lnSpc>
                      </a:pPr>
                      <a:r>
                        <a:rPr lang="pt-BR" sz="2000" dirty="0"/>
                        <a:t>365</a:t>
                      </a:r>
                    </a:p>
                  </a:txBody>
                  <a:tcPr anchor="ctr"/>
                </a:tc>
                <a:extLst>
                  <a:ext uri="{0D108BD9-81ED-4DB2-BD59-A6C34878D82A}">
                    <a16:rowId xmlns:a16="http://schemas.microsoft.com/office/drawing/2014/main" val="358713443"/>
                  </a:ext>
                </a:extLst>
              </a:tr>
            </a:tbl>
          </a:graphicData>
        </a:graphic>
      </p:graphicFrame>
      <p:sp>
        <p:nvSpPr>
          <p:cNvPr id="10" name="Retângulo 9"/>
          <p:cNvSpPr/>
          <p:nvPr/>
        </p:nvSpPr>
        <p:spPr>
          <a:xfrm>
            <a:off x="820687" y="2227348"/>
            <a:ext cx="10984962" cy="338554"/>
          </a:xfrm>
          <a:prstGeom prst="rect">
            <a:avLst/>
          </a:prstGeom>
        </p:spPr>
        <p:txBody>
          <a:bodyPr wrap="square">
            <a:spAutoFit/>
          </a:bodyPr>
          <a:lstStyle/>
          <a:p>
            <a:pPr marL="103188" lvl="2">
              <a:buClr>
                <a:srgbClr val="04A07B"/>
              </a:buClr>
            </a:pPr>
            <a:r>
              <a:rPr lang="pt-BR" sz="1600" i="1" dirty="0"/>
              <a:t>Tabela com consumo diário médio de calorias (gramas) por tipo de alimento e pessoas de acordo com seu estágio de vida.</a:t>
            </a:r>
          </a:p>
        </p:txBody>
      </p:sp>
    </p:spTree>
    <p:extLst>
      <p:ext uri="{BB962C8B-B14F-4D97-AF65-F5344CB8AC3E}">
        <p14:creationId xmlns:p14="http://schemas.microsoft.com/office/powerpoint/2010/main" val="3895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1365813" y="5476348"/>
            <a:ext cx="10606675"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Sobre os dados</a:t>
            </a:r>
          </a:p>
        </p:txBody>
      </p:sp>
    </p:spTree>
    <p:extLst>
      <p:ext uri="{BB962C8B-B14F-4D97-AF65-F5344CB8AC3E}">
        <p14:creationId xmlns:p14="http://schemas.microsoft.com/office/powerpoint/2010/main" val="210067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a:solidFill>
                  <a:schemeClr val="bg1"/>
                </a:solidFill>
              </a:rPr>
              <a:t>Análise </a:t>
            </a:r>
            <a:r>
              <a:rPr lang="pt-BR" sz="3200" b="1" dirty="0" err="1">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211908"/>
            <a:ext cx="10565360" cy="4093428"/>
          </a:xfrm>
          <a:prstGeom prst="rect">
            <a:avLst/>
          </a:prstGeom>
          <a:noFill/>
        </p:spPr>
        <p:txBody>
          <a:bodyPr wrap="square">
            <a:spAutoFit/>
          </a:bodyPr>
          <a:lstStyle/>
          <a:p>
            <a:pPr>
              <a:buClr>
                <a:srgbClr val="04A07B"/>
              </a:buClr>
            </a:pPr>
            <a:r>
              <a:rPr lang="pt-BR" sz="2000" b="1" dirty="0">
                <a:solidFill>
                  <a:srgbClr val="04A07B"/>
                </a:solidFill>
              </a:rPr>
              <a:t>#Carregando pacotes</a:t>
            </a:r>
          </a:p>
          <a:p>
            <a:pPr>
              <a:buClr>
                <a:srgbClr val="04A07B"/>
              </a:buClr>
            </a:pPr>
            <a:r>
              <a:rPr lang="pt-BR" sz="2000" dirty="0" err="1"/>
              <a:t>library</a:t>
            </a:r>
            <a:r>
              <a:rPr lang="pt-BR" sz="2000" dirty="0"/>
              <a:t>(</a:t>
            </a:r>
            <a:r>
              <a:rPr lang="pt-BR" sz="2000" dirty="0" err="1"/>
              <a:t>tidyverse</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#Comparando médias: dois grupos</a:t>
            </a:r>
          </a:p>
          <a:p>
            <a:pPr>
              <a:buClr>
                <a:srgbClr val="04A07B"/>
              </a:buClr>
            </a:pPr>
            <a:r>
              <a:rPr lang="pt-BR" sz="2000" b="1" dirty="0">
                <a:solidFill>
                  <a:srgbClr val="04A07B"/>
                </a:solidFill>
              </a:rPr>
              <a:t>#Dados sobre consumo diário de calorias para crianças e adultos</a:t>
            </a:r>
          </a:p>
          <a:p>
            <a:pPr>
              <a:buClr>
                <a:srgbClr val="04A07B"/>
              </a:buClr>
            </a:pPr>
            <a:r>
              <a:rPr lang="pt-BR" sz="2000" dirty="0"/>
              <a:t>crianças &lt;- c(200,150,150,100)</a:t>
            </a:r>
          </a:p>
          <a:p>
            <a:pPr>
              <a:buClr>
                <a:srgbClr val="04A07B"/>
              </a:buClr>
            </a:pPr>
            <a:r>
              <a:rPr lang="pt-BR" sz="2000" dirty="0"/>
              <a:t>adultos &lt;- c(300,400,500,500)</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#Vamos descobrir se existe uma diferença significativa entre o consumo diário de calorias?</a:t>
            </a:r>
          </a:p>
          <a:p>
            <a:pPr>
              <a:buClr>
                <a:srgbClr val="04A07B"/>
              </a:buClr>
            </a:pPr>
            <a:r>
              <a:rPr lang="pt-BR" sz="2000" dirty="0" err="1"/>
              <a:t>t.test</a:t>
            </a:r>
            <a:r>
              <a:rPr lang="pt-BR" sz="2000" dirty="0"/>
              <a:t>(</a:t>
            </a:r>
            <a:r>
              <a:rPr lang="pt-BR" sz="2000" dirty="0" err="1"/>
              <a:t>crianças,adultos</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#Tamanho do efeito</a:t>
            </a:r>
          </a:p>
          <a:p>
            <a:pPr>
              <a:buClr>
                <a:srgbClr val="04A07B"/>
              </a:buClr>
            </a:pPr>
            <a:r>
              <a:rPr lang="pt-BR" sz="2000" dirty="0" err="1"/>
              <a:t>cohensD</a:t>
            </a:r>
            <a:r>
              <a:rPr lang="pt-BR" sz="2000" dirty="0"/>
              <a:t>(</a:t>
            </a:r>
            <a:r>
              <a:rPr lang="pt-BR" sz="2000" dirty="0" err="1"/>
              <a:t>crianças,adultos</a:t>
            </a:r>
            <a:r>
              <a:rPr lang="pt-BR" sz="2000" dirty="0"/>
              <a:t>)</a:t>
            </a:r>
          </a:p>
        </p:txBody>
      </p:sp>
    </p:spTree>
    <p:extLst>
      <p:ext uri="{BB962C8B-B14F-4D97-AF65-F5344CB8AC3E}">
        <p14:creationId xmlns:p14="http://schemas.microsoft.com/office/powerpoint/2010/main" val="43987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6" y="4693083"/>
            <a:ext cx="11413688" cy="1938992"/>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2. A relação entre duas variáveis: variáveis categóricas</a:t>
            </a:r>
          </a:p>
        </p:txBody>
      </p:sp>
    </p:spTree>
    <p:extLst>
      <p:ext uri="{BB962C8B-B14F-4D97-AF65-F5344CB8AC3E}">
        <p14:creationId xmlns:p14="http://schemas.microsoft.com/office/powerpoint/2010/main" val="93243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13" name="CaixaDeTexto 12">
            <a:extLst>
              <a:ext uri="{FF2B5EF4-FFF2-40B4-BE49-F238E27FC236}">
                <a16:creationId xmlns:a16="http://schemas.microsoft.com/office/drawing/2014/main" id="{EE29E6A3-B69B-49E6-848F-435384652199}"/>
              </a:ext>
            </a:extLst>
          </p:cNvPr>
          <p:cNvSpPr txBox="1"/>
          <p:nvPr/>
        </p:nvSpPr>
        <p:spPr>
          <a:xfrm>
            <a:off x="1024128" y="2396574"/>
            <a:ext cx="10565360" cy="353943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a:t>Relação entre duas variáveis categóricas</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Também conhecido como teste de independência </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Hipótese nula: As duas variáveis são independentes.</a:t>
            </a:r>
          </a:p>
          <a:p>
            <a:pPr marL="342900" indent="-342900">
              <a:buClr>
                <a:srgbClr val="04A07B"/>
              </a:buClr>
              <a:buFont typeface="Arial" panose="020B0604020202020204" pitchFamily="34" charset="0"/>
              <a:buChar char="•"/>
            </a:pPr>
            <a:endParaRPr lang="pt-BR" sz="3200" dirty="0"/>
          </a:p>
          <a:p>
            <a:pPr marL="342900" indent="-342900">
              <a:buClr>
                <a:srgbClr val="04A07B"/>
              </a:buClr>
              <a:buFont typeface="Arial" panose="020B0604020202020204" pitchFamily="34" charset="0"/>
              <a:buChar char="•"/>
            </a:pPr>
            <a:r>
              <a:rPr lang="pt-BR" sz="3200" dirty="0"/>
              <a:t>Hipótese alternativa: As duas variáveis são dependentes.</a:t>
            </a: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88689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3" name="Retângulo 2"/>
          <p:cNvSpPr/>
          <p:nvPr/>
        </p:nvSpPr>
        <p:spPr>
          <a:xfrm>
            <a:off x="1024128" y="2280840"/>
            <a:ext cx="10952290" cy="1077218"/>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a:t>A hipótese nula gera frequências esperadas em relação às frequências observadas.</a:t>
            </a:r>
          </a:p>
        </p:txBody>
      </p:sp>
      <p:sp>
        <p:nvSpPr>
          <p:cNvPr id="7" name="Retângulo Arredondado 6"/>
          <p:cNvSpPr/>
          <p:nvPr/>
        </p:nvSpPr>
        <p:spPr>
          <a:xfrm>
            <a:off x="1024128" y="3603853"/>
            <a:ext cx="10952290" cy="303086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1238278" y="3780456"/>
            <a:ext cx="10523989" cy="2677656"/>
          </a:xfrm>
          <a:prstGeom prst="rect">
            <a:avLst/>
          </a:prstGeom>
        </p:spPr>
        <p:txBody>
          <a:bodyPr wrap="square">
            <a:spAutoFit/>
          </a:bodyPr>
          <a:lstStyle/>
          <a:p>
            <a:pPr marL="85725" lvl="2">
              <a:buClr>
                <a:srgbClr val="04A07B"/>
              </a:buClr>
            </a:pPr>
            <a:r>
              <a:rPr lang="pt-BR" sz="2800" dirty="0"/>
              <a:t>Se frequências esperadas e observadas têm valores similares, então o valor do X</a:t>
            </a:r>
            <a:r>
              <a:rPr lang="pt-BR" sz="2800" baseline="30000" dirty="0"/>
              <a:t>2 </a:t>
            </a:r>
            <a:r>
              <a:rPr lang="pt-BR" sz="2800" dirty="0"/>
              <a:t>é pequeno e assume-se a hipótese nula. </a:t>
            </a:r>
            <a:r>
              <a:rPr lang="pt-BR" sz="2800" b="1" dirty="0">
                <a:solidFill>
                  <a:srgbClr val="04A07B"/>
                </a:solidFill>
              </a:rPr>
              <a:t>Ou seja, as variáveis são independentes entre si (p &gt; 0.05). </a:t>
            </a:r>
            <a:r>
              <a:rPr lang="pt-BR" sz="2800" dirty="0"/>
              <a:t>Se as frequências esperadas e observadas têm valores diferentes, então o valor do X</a:t>
            </a:r>
            <a:r>
              <a:rPr lang="pt-BR" sz="2800" baseline="30000" dirty="0"/>
              <a:t>2</a:t>
            </a:r>
            <a:r>
              <a:rPr lang="pt-BR" sz="2800" dirty="0"/>
              <a:t> é grande e a hipótese nula é rejeitada. </a:t>
            </a:r>
            <a:r>
              <a:rPr lang="pt-BR" sz="2800" b="1" dirty="0">
                <a:solidFill>
                  <a:srgbClr val="04A07B"/>
                </a:solidFill>
              </a:rPr>
              <a:t>Ou seja, as variáveis não são independentes entre si (p &lt; 0.05).</a:t>
            </a:r>
            <a:endParaRPr lang="pt-BR" sz="2800" b="1" baseline="30000" dirty="0">
              <a:solidFill>
                <a:srgbClr val="04A07B"/>
              </a:solidFill>
            </a:endParaRPr>
          </a:p>
        </p:txBody>
      </p:sp>
    </p:spTree>
    <p:extLst>
      <p:ext uri="{BB962C8B-B14F-4D97-AF65-F5344CB8AC3E}">
        <p14:creationId xmlns:p14="http://schemas.microsoft.com/office/powerpoint/2010/main" val="2871727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71714"/>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graphicFrame>
        <p:nvGraphicFramePr>
          <p:cNvPr id="7" name="Tabela 6"/>
          <p:cNvGraphicFramePr>
            <a:graphicFrameLocks noGrp="1"/>
          </p:cNvGraphicFramePr>
          <p:nvPr>
            <p:extLst>
              <p:ext uri="{D42A27DB-BD31-4B8C-83A1-F6EECF244321}">
                <p14:modId xmlns:p14="http://schemas.microsoft.com/office/powerpoint/2010/main" val="3207050631"/>
              </p:ext>
            </p:extLst>
          </p:nvPr>
        </p:nvGraphicFramePr>
        <p:xfrm>
          <a:off x="1024128" y="2598809"/>
          <a:ext cx="10578080" cy="4050974"/>
        </p:xfrm>
        <a:graphic>
          <a:graphicData uri="http://schemas.openxmlformats.org/drawingml/2006/table">
            <a:tbl>
              <a:tblPr firstRow="1" bandRow="1">
                <a:tableStyleId>{5940675A-B579-460E-94D1-54222C63F5DA}</a:tableStyleId>
              </a:tblPr>
              <a:tblGrid>
                <a:gridCol w="2115616">
                  <a:extLst>
                    <a:ext uri="{9D8B030D-6E8A-4147-A177-3AD203B41FA5}">
                      <a16:colId xmlns:a16="http://schemas.microsoft.com/office/drawing/2014/main" val="248396668"/>
                    </a:ext>
                  </a:extLst>
                </a:gridCol>
                <a:gridCol w="2115616">
                  <a:extLst>
                    <a:ext uri="{9D8B030D-6E8A-4147-A177-3AD203B41FA5}">
                      <a16:colId xmlns:a16="http://schemas.microsoft.com/office/drawing/2014/main" val="2957288577"/>
                    </a:ext>
                  </a:extLst>
                </a:gridCol>
                <a:gridCol w="2115616">
                  <a:extLst>
                    <a:ext uri="{9D8B030D-6E8A-4147-A177-3AD203B41FA5}">
                      <a16:colId xmlns:a16="http://schemas.microsoft.com/office/drawing/2014/main" val="2986714224"/>
                    </a:ext>
                  </a:extLst>
                </a:gridCol>
                <a:gridCol w="2115616">
                  <a:extLst>
                    <a:ext uri="{9D8B030D-6E8A-4147-A177-3AD203B41FA5}">
                      <a16:colId xmlns:a16="http://schemas.microsoft.com/office/drawing/2014/main" val="749628461"/>
                    </a:ext>
                  </a:extLst>
                </a:gridCol>
                <a:gridCol w="2115616">
                  <a:extLst>
                    <a:ext uri="{9D8B030D-6E8A-4147-A177-3AD203B41FA5}">
                      <a16:colId xmlns:a16="http://schemas.microsoft.com/office/drawing/2014/main" val="312432156"/>
                    </a:ext>
                  </a:extLst>
                </a:gridCol>
              </a:tblGrid>
              <a:tr h="925229">
                <a:tc>
                  <a:txBody>
                    <a:bodyPr/>
                    <a:lstStyle/>
                    <a:p>
                      <a:pPr algn="ctr">
                        <a:lnSpc>
                          <a:spcPct val="150000"/>
                        </a:lnSpc>
                      </a:pPr>
                      <a:endParaRPr lang="pt-BR" sz="2000" dirty="0"/>
                    </a:p>
                  </a:txBody>
                  <a:tcPr anchor="ctr"/>
                </a:tc>
                <a:tc>
                  <a:txBody>
                    <a:bodyPr/>
                    <a:lstStyle/>
                    <a:p>
                      <a:pPr algn="ctr">
                        <a:lnSpc>
                          <a:spcPct val="150000"/>
                        </a:lnSpc>
                      </a:pPr>
                      <a:r>
                        <a:rPr lang="pt-BR" sz="2400" b="1" dirty="0"/>
                        <a:t>Crianças</a:t>
                      </a:r>
                    </a:p>
                  </a:txBody>
                  <a:tcPr anchor="ctr"/>
                </a:tc>
                <a:tc>
                  <a:txBody>
                    <a:bodyPr/>
                    <a:lstStyle/>
                    <a:p>
                      <a:pPr algn="ctr">
                        <a:lnSpc>
                          <a:spcPct val="150000"/>
                        </a:lnSpc>
                      </a:pPr>
                      <a:r>
                        <a:rPr lang="pt-BR" sz="2400" b="1" dirty="0"/>
                        <a:t>Adolescentes</a:t>
                      </a:r>
                    </a:p>
                  </a:txBody>
                  <a:tcPr anchor="ctr"/>
                </a:tc>
                <a:tc>
                  <a:txBody>
                    <a:bodyPr/>
                    <a:lstStyle/>
                    <a:p>
                      <a:pPr algn="ctr">
                        <a:lnSpc>
                          <a:spcPct val="150000"/>
                        </a:lnSpc>
                      </a:pPr>
                      <a:r>
                        <a:rPr lang="pt-BR" sz="2400" b="1" dirty="0"/>
                        <a:t>Adultos</a:t>
                      </a:r>
                    </a:p>
                  </a:txBody>
                  <a:tcPr anchor="ctr"/>
                </a:tc>
                <a:tc>
                  <a:txBody>
                    <a:bodyPr/>
                    <a:lstStyle/>
                    <a:p>
                      <a:pPr algn="ctr">
                        <a:lnSpc>
                          <a:spcPct val="150000"/>
                        </a:lnSpc>
                      </a:pPr>
                      <a:r>
                        <a:rPr lang="pt-BR" sz="2400" b="1" dirty="0"/>
                        <a:t>Idosos</a:t>
                      </a:r>
                    </a:p>
                  </a:txBody>
                  <a:tcPr anchor="ctr"/>
                </a:tc>
                <a:extLst>
                  <a:ext uri="{0D108BD9-81ED-4DB2-BD59-A6C34878D82A}">
                    <a16:rowId xmlns:a16="http://schemas.microsoft.com/office/drawing/2014/main" val="3655840279"/>
                  </a:ext>
                </a:extLst>
              </a:tr>
              <a:tr h="625149">
                <a:tc>
                  <a:txBody>
                    <a:bodyPr/>
                    <a:lstStyle/>
                    <a:p>
                      <a:pPr algn="ctr">
                        <a:lnSpc>
                          <a:spcPct val="150000"/>
                        </a:lnSpc>
                      </a:pPr>
                      <a:r>
                        <a:rPr lang="pt-BR" sz="2400" b="1" dirty="0"/>
                        <a:t>Doces</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25</a:t>
                      </a:r>
                    </a:p>
                  </a:txBody>
                  <a:tcPr anchor="ctr"/>
                </a:tc>
                <a:tc>
                  <a:txBody>
                    <a:bodyPr/>
                    <a:lstStyle/>
                    <a:p>
                      <a:pPr algn="ctr">
                        <a:lnSpc>
                          <a:spcPct val="150000"/>
                        </a:lnSpc>
                      </a:pPr>
                      <a:r>
                        <a:rPr lang="pt-BR" sz="2000" dirty="0"/>
                        <a:t>10</a:t>
                      </a:r>
                    </a:p>
                  </a:txBody>
                  <a:tcPr anchor="ctr"/>
                </a:tc>
                <a:extLst>
                  <a:ext uri="{0D108BD9-81ED-4DB2-BD59-A6C34878D82A}">
                    <a16:rowId xmlns:a16="http://schemas.microsoft.com/office/drawing/2014/main" val="969062751"/>
                  </a:ext>
                </a:extLst>
              </a:tr>
              <a:tr h="625149">
                <a:tc>
                  <a:txBody>
                    <a:bodyPr/>
                    <a:lstStyle/>
                    <a:p>
                      <a:pPr algn="ctr">
                        <a:lnSpc>
                          <a:spcPct val="150000"/>
                        </a:lnSpc>
                      </a:pPr>
                      <a:r>
                        <a:rPr lang="pt-BR" sz="2400" b="1" dirty="0"/>
                        <a:t>Chocolates</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30</a:t>
                      </a:r>
                    </a:p>
                  </a:txBody>
                  <a:tcPr anchor="ctr"/>
                </a:tc>
                <a:tc>
                  <a:txBody>
                    <a:bodyPr/>
                    <a:lstStyle/>
                    <a:p>
                      <a:pPr algn="ctr">
                        <a:lnSpc>
                          <a:spcPct val="150000"/>
                        </a:lnSpc>
                      </a:pPr>
                      <a:r>
                        <a:rPr lang="pt-BR" sz="2000" dirty="0"/>
                        <a:t>15</a:t>
                      </a:r>
                    </a:p>
                  </a:txBody>
                  <a:tcPr anchor="ctr"/>
                </a:tc>
                <a:extLst>
                  <a:ext uri="{0D108BD9-81ED-4DB2-BD59-A6C34878D82A}">
                    <a16:rowId xmlns:a16="http://schemas.microsoft.com/office/drawing/2014/main" val="1384202197"/>
                  </a:ext>
                </a:extLst>
              </a:tr>
              <a:tr h="625149">
                <a:tc>
                  <a:txBody>
                    <a:bodyPr/>
                    <a:lstStyle/>
                    <a:p>
                      <a:pPr algn="ctr">
                        <a:lnSpc>
                          <a:spcPct val="150000"/>
                        </a:lnSpc>
                      </a:pPr>
                      <a:r>
                        <a:rPr lang="pt-BR" sz="2400" b="1" dirty="0"/>
                        <a:t>Vegetais</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20</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50</a:t>
                      </a:r>
                    </a:p>
                  </a:txBody>
                  <a:tcPr anchor="ctr"/>
                </a:tc>
                <a:extLst>
                  <a:ext uri="{0D108BD9-81ED-4DB2-BD59-A6C34878D82A}">
                    <a16:rowId xmlns:a16="http://schemas.microsoft.com/office/drawing/2014/main" val="54689744"/>
                  </a:ext>
                </a:extLst>
              </a:tr>
              <a:tr h="625149">
                <a:tc>
                  <a:txBody>
                    <a:bodyPr/>
                    <a:lstStyle/>
                    <a:p>
                      <a:pPr algn="ctr">
                        <a:lnSpc>
                          <a:spcPct val="150000"/>
                        </a:lnSpc>
                      </a:pPr>
                      <a:r>
                        <a:rPr lang="pt-BR" sz="2400" b="1" dirty="0"/>
                        <a:t>Proteínas</a:t>
                      </a:r>
                    </a:p>
                  </a:txBody>
                  <a:tcPr anchor="ctr"/>
                </a:tc>
                <a:tc>
                  <a:txBody>
                    <a:bodyPr/>
                    <a:lstStyle/>
                    <a:p>
                      <a:pPr algn="ctr">
                        <a:lnSpc>
                          <a:spcPct val="150000"/>
                        </a:lnSpc>
                      </a:pPr>
                      <a:r>
                        <a:rPr lang="pt-BR" sz="2000" dirty="0"/>
                        <a:t>15</a:t>
                      </a:r>
                    </a:p>
                  </a:txBody>
                  <a:tcPr anchor="ctr"/>
                </a:tc>
                <a:tc>
                  <a:txBody>
                    <a:bodyPr/>
                    <a:lstStyle/>
                    <a:p>
                      <a:pPr algn="ctr">
                        <a:lnSpc>
                          <a:spcPct val="150000"/>
                        </a:lnSpc>
                      </a:pPr>
                      <a:r>
                        <a:rPr lang="pt-BR" sz="2000" dirty="0"/>
                        <a:t>20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30</a:t>
                      </a:r>
                    </a:p>
                  </a:txBody>
                  <a:tcPr anchor="ctr"/>
                </a:tc>
                <a:extLst>
                  <a:ext uri="{0D108BD9-81ED-4DB2-BD59-A6C34878D82A}">
                    <a16:rowId xmlns:a16="http://schemas.microsoft.com/office/drawing/2014/main" val="4125249239"/>
                  </a:ext>
                </a:extLst>
              </a:tr>
              <a:tr h="625149">
                <a:tc>
                  <a:txBody>
                    <a:bodyPr/>
                    <a:lstStyle/>
                    <a:p>
                      <a:pPr algn="ctr">
                        <a:lnSpc>
                          <a:spcPct val="150000"/>
                        </a:lnSpc>
                      </a:pPr>
                      <a:r>
                        <a:rPr lang="pt-BR" sz="2400" b="1" dirty="0"/>
                        <a:t>Total</a:t>
                      </a:r>
                    </a:p>
                  </a:txBody>
                  <a:tcPr anchor="ctr"/>
                </a:tc>
                <a:tc>
                  <a:txBody>
                    <a:bodyPr/>
                    <a:lstStyle/>
                    <a:p>
                      <a:pPr algn="ctr">
                        <a:lnSpc>
                          <a:spcPct val="150000"/>
                        </a:lnSpc>
                      </a:pPr>
                      <a:r>
                        <a:rPr lang="pt-BR" sz="2000" dirty="0"/>
                        <a:t>115</a:t>
                      </a:r>
                    </a:p>
                  </a:txBody>
                  <a:tcPr anchor="ctr"/>
                </a:tc>
                <a:tc>
                  <a:txBody>
                    <a:bodyPr/>
                    <a:lstStyle/>
                    <a:p>
                      <a:pPr algn="ctr">
                        <a:lnSpc>
                          <a:spcPct val="150000"/>
                        </a:lnSpc>
                      </a:pPr>
                      <a:r>
                        <a:rPr lang="pt-BR" sz="2000" dirty="0"/>
                        <a:t>125</a:t>
                      </a:r>
                    </a:p>
                  </a:txBody>
                  <a:tcPr anchor="ctr"/>
                </a:tc>
                <a:tc>
                  <a:txBody>
                    <a:bodyPr/>
                    <a:lstStyle/>
                    <a:p>
                      <a:pPr algn="ctr">
                        <a:lnSpc>
                          <a:spcPct val="150000"/>
                        </a:lnSpc>
                      </a:pPr>
                      <a:r>
                        <a:rPr lang="pt-BR" sz="2000" dirty="0"/>
                        <a:t>145</a:t>
                      </a:r>
                    </a:p>
                  </a:txBody>
                  <a:tcPr anchor="ctr"/>
                </a:tc>
                <a:tc>
                  <a:txBody>
                    <a:bodyPr/>
                    <a:lstStyle/>
                    <a:p>
                      <a:pPr algn="ctr">
                        <a:lnSpc>
                          <a:spcPct val="150000"/>
                        </a:lnSpc>
                      </a:pPr>
                      <a:r>
                        <a:rPr lang="pt-BR" sz="2000" dirty="0"/>
                        <a:t>105</a:t>
                      </a:r>
                    </a:p>
                  </a:txBody>
                  <a:tcPr anchor="ctr"/>
                </a:tc>
                <a:extLst>
                  <a:ext uri="{0D108BD9-81ED-4DB2-BD59-A6C34878D82A}">
                    <a16:rowId xmlns:a16="http://schemas.microsoft.com/office/drawing/2014/main" val="358713443"/>
                  </a:ext>
                </a:extLst>
              </a:tr>
            </a:tbl>
          </a:graphicData>
        </a:graphic>
      </p:graphicFrame>
      <p:sp>
        <p:nvSpPr>
          <p:cNvPr id="8" name="Retângulo 7"/>
          <p:cNvSpPr/>
          <p:nvPr/>
        </p:nvSpPr>
        <p:spPr>
          <a:xfrm>
            <a:off x="820687" y="2104237"/>
            <a:ext cx="10984962" cy="461665"/>
          </a:xfrm>
          <a:prstGeom prst="rect">
            <a:avLst/>
          </a:prstGeom>
        </p:spPr>
        <p:txBody>
          <a:bodyPr wrap="square">
            <a:spAutoFit/>
          </a:bodyPr>
          <a:lstStyle/>
          <a:p>
            <a:pPr marL="103188" lvl="2">
              <a:buClr>
                <a:srgbClr val="04A07B"/>
              </a:buClr>
            </a:pPr>
            <a:r>
              <a:rPr lang="pt-BR" sz="2400" i="1" dirty="0"/>
              <a:t>Tabela com hábitos alimentares de pessoas de acordo com seu estágio de vida.</a:t>
            </a:r>
          </a:p>
        </p:txBody>
      </p:sp>
    </p:spTree>
    <p:extLst>
      <p:ext uri="{BB962C8B-B14F-4D97-AF65-F5344CB8AC3E}">
        <p14:creationId xmlns:p14="http://schemas.microsoft.com/office/powerpoint/2010/main" val="1264653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71714"/>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graphicFrame>
        <p:nvGraphicFramePr>
          <p:cNvPr id="7" name="Tabela 6"/>
          <p:cNvGraphicFramePr>
            <a:graphicFrameLocks noGrp="1"/>
          </p:cNvGraphicFramePr>
          <p:nvPr>
            <p:extLst>
              <p:ext uri="{D42A27DB-BD31-4B8C-83A1-F6EECF244321}">
                <p14:modId xmlns:p14="http://schemas.microsoft.com/office/powerpoint/2010/main" val="2610061751"/>
              </p:ext>
            </p:extLst>
          </p:nvPr>
        </p:nvGraphicFramePr>
        <p:xfrm>
          <a:off x="1024128" y="2598809"/>
          <a:ext cx="10578080" cy="4050974"/>
        </p:xfrm>
        <a:graphic>
          <a:graphicData uri="http://schemas.openxmlformats.org/drawingml/2006/table">
            <a:tbl>
              <a:tblPr firstRow="1" bandRow="1">
                <a:tableStyleId>{5940675A-B579-460E-94D1-54222C63F5DA}</a:tableStyleId>
              </a:tblPr>
              <a:tblGrid>
                <a:gridCol w="2115616">
                  <a:extLst>
                    <a:ext uri="{9D8B030D-6E8A-4147-A177-3AD203B41FA5}">
                      <a16:colId xmlns:a16="http://schemas.microsoft.com/office/drawing/2014/main" val="248396668"/>
                    </a:ext>
                  </a:extLst>
                </a:gridCol>
                <a:gridCol w="2115616">
                  <a:extLst>
                    <a:ext uri="{9D8B030D-6E8A-4147-A177-3AD203B41FA5}">
                      <a16:colId xmlns:a16="http://schemas.microsoft.com/office/drawing/2014/main" val="2957288577"/>
                    </a:ext>
                  </a:extLst>
                </a:gridCol>
                <a:gridCol w="2115616">
                  <a:extLst>
                    <a:ext uri="{9D8B030D-6E8A-4147-A177-3AD203B41FA5}">
                      <a16:colId xmlns:a16="http://schemas.microsoft.com/office/drawing/2014/main" val="2986714224"/>
                    </a:ext>
                  </a:extLst>
                </a:gridCol>
                <a:gridCol w="2115616">
                  <a:extLst>
                    <a:ext uri="{9D8B030D-6E8A-4147-A177-3AD203B41FA5}">
                      <a16:colId xmlns:a16="http://schemas.microsoft.com/office/drawing/2014/main" val="749628461"/>
                    </a:ext>
                  </a:extLst>
                </a:gridCol>
                <a:gridCol w="2115616">
                  <a:extLst>
                    <a:ext uri="{9D8B030D-6E8A-4147-A177-3AD203B41FA5}">
                      <a16:colId xmlns:a16="http://schemas.microsoft.com/office/drawing/2014/main" val="312432156"/>
                    </a:ext>
                  </a:extLst>
                </a:gridCol>
              </a:tblGrid>
              <a:tr h="925229">
                <a:tc>
                  <a:txBody>
                    <a:bodyPr/>
                    <a:lstStyle/>
                    <a:p>
                      <a:pPr algn="ctr">
                        <a:lnSpc>
                          <a:spcPct val="150000"/>
                        </a:lnSpc>
                      </a:pPr>
                      <a:endParaRPr lang="pt-BR" sz="2000" dirty="0"/>
                    </a:p>
                  </a:txBody>
                  <a:tcPr anchor="ctr"/>
                </a:tc>
                <a:tc>
                  <a:txBody>
                    <a:bodyPr/>
                    <a:lstStyle/>
                    <a:p>
                      <a:pPr algn="ctr">
                        <a:lnSpc>
                          <a:spcPct val="150000"/>
                        </a:lnSpc>
                      </a:pPr>
                      <a:r>
                        <a:rPr lang="pt-BR" sz="2400" b="1" dirty="0"/>
                        <a:t>Crianças</a:t>
                      </a:r>
                    </a:p>
                  </a:txBody>
                  <a:tcPr anchor="ctr"/>
                </a:tc>
                <a:tc>
                  <a:txBody>
                    <a:bodyPr/>
                    <a:lstStyle/>
                    <a:p>
                      <a:pPr algn="ctr">
                        <a:lnSpc>
                          <a:spcPct val="150000"/>
                        </a:lnSpc>
                      </a:pPr>
                      <a:r>
                        <a:rPr lang="pt-BR" sz="2400" b="1" dirty="0"/>
                        <a:t>Adolescentes</a:t>
                      </a:r>
                    </a:p>
                  </a:txBody>
                  <a:tcPr anchor="ctr"/>
                </a:tc>
                <a:tc>
                  <a:txBody>
                    <a:bodyPr/>
                    <a:lstStyle/>
                    <a:p>
                      <a:pPr algn="ctr">
                        <a:lnSpc>
                          <a:spcPct val="150000"/>
                        </a:lnSpc>
                      </a:pPr>
                      <a:r>
                        <a:rPr lang="pt-BR" sz="2400" b="1" dirty="0"/>
                        <a:t>Adultos</a:t>
                      </a:r>
                    </a:p>
                  </a:txBody>
                  <a:tcPr anchor="ctr"/>
                </a:tc>
                <a:tc>
                  <a:txBody>
                    <a:bodyPr/>
                    <a:lstStyle/>
                    <a:p>
                      <a:pPr algn="ctr">
                        <a:lnSpc>
                          <a:spcPct val="150000"/>
                        </a:lnSpc>
                      </a:pPr>
                      <a:r>
                        <a:rPr lang="pt-BR" sz="2400" b="1" dirty="0"/>
                        <a:t>Idosos</a:t>
                      </a:r>
                    </a:p>
                  </a:txBody>
                  <a:tcPr anchor="ctr"/>
                </a:tc>
                <a:extLst>
                  <a:ext uri="{0D108BD9-81ED-4DB2-BD59-A6C34878D82A}">
                    <a16:rowId xmlns:a16="http://schemas.microsoft.com/office/drawing/2014/main" val="3655840279"/>
                  </a:ext>
                </a:extLst>
              </a:tr>
              <a:tr h="625149">
                <a:tc>
                  <a:txBody>
                    <a:bodyPr/>
                    <a:lstStyle/>
                    <a:p>
                      <a:pPr algn="ctr">
                        <a:lnSpc>
                          <a:spcPct val="150000"/>
                        </a:lnSpc>
                      </a:pPr>
                      <a:r>
                        <a:rPr lang="pt-BR" sz="2400" b="1" dirty="0"/>
                        <a:t>Doces</a:t>
                      </a:r>
                    </a:p>
                  </a:txBody>
                  <a:tcPr anchor="ctr"/>
                </a:tc>
                <a:tc>
                  <a:txBody>
                    <a:bodyPr/>
                    <a:lstStyle/>
                    <a:p>
                      <a:pPr algn="ctr">
                        <a:lnSpc>
                          <a:spcPct val="150000"/>
                        </a:lnSpc>
                      </a:pPr>
                      <a:r>
                        <a:rPr lang="pt-BR" sz="2400" dirty="0"/>
                        <a:t>40</a:t>
                      </a:r>
                    </a:p>
                  </a:txBody>
                  <a:tcPr anchor="ctr"/>
                </a:tc>
                <a:tc>
                  <a:txBody>
                    <a:bodyPr/>
                    <a:lstStyle/>
                    <a:p>
                      <a:pPr algn="ctr">
                        <a:lnSpc>
                          <a:spcPct val="150000"/>
                        </a:lnSpc>
                      </a:pPr>
                      <a:r>
                        <a:rPr lang="pt-BR" sz="2400" dirty="0"/>
                        <a:t>50</a:t>
                      </a:r>
                    </a:p>
                  </a:txBody>
                  <a:tcPr anchor="ctr"/>
                </a:tc>
                <a:tc>
                  <a:txBody>
                    <a:bodyPr/>
                    <a:lstStyle/>
                    <a:p>
                      <a:pPr algn="ctr">
                        <a:lnSpc>
                          <a:spcPct val="150000"/>
                        </a:lnSpc>
                      </a:pPr>
                      <a:r>
                        <a:rPr lang="pt-BR" sz="2400" dirty="0"/>
                        <a:t>25</a:t>
                      </a:r>
                    </a:p>
                  </a:txBody>
                  <a:tcPr anchor="ctr"/>
                </a:tc>
                <a:tc>
                  <a:txBody>
                    <a:bodyPr/>
                    <a:lstStyle/>
                    <a:p>
                      <a:pPr algn="ctr">
                        <a:lnSpc>
                          <a:spcPct val="150000"/>
                        </a:lnSpc>
                      </a:pPr>
                      <a:r>
                        <a:rPr lang="pt-BR" sz="2400" dirty="0"/>
                        <a:t>10</a:t>
                      </a:r>
                    </a:p>
                  </a:txBody>
                  <a:tcPr anchor="ctr"/>
                </a:tc>
                <a:extLst>
                  <a:ext uri="{0D108BD9-81ED-4DB2-BD59-A6C34878D82A}">
                    <a16:rowId xmlns:a16="http://schemas.microsoft.com/office/drawing/2014/main" val="969062751"/>
                  </a:ext>
                </a:extLst>
              </a:tr>
              <a:tr h="625149">
                <a:tc>
                  <a:txBody>
                    <a:bodyPr/>
                    <a:lstStyle/>
                    <a:p>
                      <a:pPr algn="ctr">
                        <a:lnSpc>
                          <a:spcPct val="150000"/>
                        </a:lnSpc>
                      </a:pPr>
                      <a:r>
                        <a:rPr lang="pt-BR" sz="2400" b="1" dirty="0"/>
                        <a:t>Chocolates</a:t>
                      </a:r>
                    </a:p>
                  </a:txBody>
                  <a:tcPr anchor="ctr"/>
                </a:tc>
                <a:tc>
                  <a:txBody>
                    <a:bodyPr/>
                    <a:lstStyle/>
                    <a:p>
                      <a:pPr algn="ctr">
                        <a:lnSpc>
                          <a:spcPct val="150000"/>
                        </a:lnSpc>
                      </a:pPr>
                      <a:r>
                        <a:rPr lang="pt-BR" sz="2400" dirty="0"/>
                        <a:t>50</a:t>
                      </a:r>
                    </a:p>
                  </a:txBody>
                  <a:tcPr anchor="ctr"/>
                </a:tc>
                <a:tc>
                  <a:txBody>
                    <a:bodyPr/>
                    <a:lstStyle/>
                    <a:p>
                      <a:pPr algn="ctr">
                        <a:lnSpc>
                          <a:spcPct val="150000"/>
                        </a:lnSpc>
                      </a:pPr>
                      <a:r>
                        <a:rPr lang="pt-BR" sz="2400" dirty="0"/>
                        <a:t>35</a:t>
                      </a:r>
                    </a:p>
                  </a:txBody>
                  <a:tcPr anchor="ctr"/>
                </a:tc>
                <a:tc>
                  <a:txBody>
                    <a:bodyPr/>
                    <a:lstStyle/>
                    <a:p>
                      <a:pPr algn="ctr">
                        <a:lnSpc>
                          <a:spcPct val="150000"/>
                        </a:lnSpc>
                      </a:pPr>
                      <a:r>
                        <a:rPr lang="pt-BR" sz="2400" dirty="0"/>
                        <a:t>30</a:t>
                      </a:r>
                    </a:p>
                  </a:txBody>
                  <a:tcPr anchor="ctr"/>
                </a:tc>
                <a:tc>
                  <a:txBody>
                    <a:bodyPr/>
                    <a:lstStyle/>
                    <a:p>
                      <a:pPr algn="ctr">
                        <a:lnSpc>
                          <a:spcPct val="150000"/>
                        </a:lnSpc>
                      </a:pPr>
                      <a:r>
                        <a:rPr lang="pt-BR" sz="2400" dirty="0"/>
                        <a:t>15</a:t>
                      </a:r>
                    </a:p>
                  </a:txBody>
                  <a:tcPr anchor="ctr"/>
                </a:tc>
                <a:extLst>
                  <a:ext uri="{0D108BD9-81ED-4DB2-BD59-A6C34878D82A}">
                    <a16:rowId xmlns:a16="http://schemas.microsoft.com/office/drawing/2014/main" val="1384202197"/>
                  </a:ext>
                </a:extLst>
              </a:tr>
              <a:tr h="625149">
                <a:tc>
                  <a:txBody>
                    <a:bodyPr/>
                    <a:lstStyle/>
                    <a:p>
                      <a:pPr algn="ctr">
                        <a:lnSpc>
                          <a:spcPct val="150000"/>
                        </a:lnSpc>
                      </a:pPr>
                      <a:r>
                        <a:rPr lang="pt-BR" sz="2400" b="1" dirty="0"/>
                        <a:t>Vegetais</a:t>
                      </a:r>
                    </a:p>
                  </a:txBody>
                  <a:tcPr anchor="ctr"/>
                </a:tc>
                <a:tc>
                  <a:txBody>
                    <a:bodyPr/>
                    <a:lstStyle/>
                    <a:p>
                      <a:pPr algn="ctr">
                        <a:lnSpc>
                          <a:spcPct val="150000"/>
                        </a:lnSpc>
                      </a:pPr>
                      <a:r>
                        <a:rPr lang="pt-BR" sz="2400" dirty="0"/>
                        <a:t>10</a:t>
                      </a:r>
                    </a:p>
                  </a:txBody>
                  <a:tcPr anchor="ctr"/>
                </a:tc>
                <a:tc>
                  <a:txBody>
                    <a:bodyPr/>
                    <a:lstStyle/>
                    <a:p>
                      <a:pPr algn="ctr">
                        <a:lnSpc>
                          <a:spcPct val="150000"/>
                        </a:lnSpc>
                      </a:pPr>
                      <a:r>
                        <a:rPr lang="pt-BR" sz="2400" dirty="0"/>
                        <a:t>20</a:t>
                      </a:r>
                    </a:p>
                  </a:txBody>
                  <a:tcPr anchor="ctr"/>
                </a:tc>
                <a:tc>
                  <a:txBody>
                    <a:bodyPr/>
                    <a:lstStyle/>
                    <a:p>
                      <a:pPr algn="ctr">
                        <a:lnSpc>
                          <a:spcPct val="150000"/>
                        </a:lnSpc>
                      </a:pPr>
                      <a:r>
                        <a:rPr lang="pt-BR" sz="2400" dirty="0"/>
                        <a:t>40</a:t>
                      </a:r>
                    </a:p>
                  </a:txBody>
                  <a:tcPr anchor="ctr"/>
                </a:tc>
                <a:tc>
                  <a:txBody>
                    <a:bodyPr/>
                    <a:lstStyle/>
                    <a:p>
                      <a:pPr algn="ctr">
                        <a:lnSpc>
                          <a:spcPct val="150000"/>
                        </a:lnSpc>
                      </a:pPr>
                      <a:r>
                        <a:rPr lang="pt-BR" sz="2400" dirty="0"/>
                        <a:t>50</a:t>
                      </a:r>
                    </a:p>
                  </a:txBody>
                  <a:tcPr anchor="ctr"/>
                </a:tc>
                <a:extLst>
                  <a:ext uri="{0D108BD9-81ED-4DB2-BD59-A6C34878D82A}">
                    <a16:rowId xmlns:a16="http://schemas.microsoft.com/office/drawing/2014/main" val="54689744"/>
                  </a:ext>
                </a:extLst>
              </a:tr>
              <a:tr h="625149">
                <a:tc>
                  <a:txBody>
                    <a:bodyPr/>
                    <a:lstStyle/>
                    <a:p>
                      <a:pPr algn="ctr">
                        <a:lnSpc>
                          <a:spcPct val="150000"/>
                        </a:lnSpc>
                      </a:pPr>
                      <a:r>
                        <a:rPr lang="pt-BR" sz="2400" b="1" dirty="0"/>
                        <a:t>Proteínas</a:t>
                      </a:r>
                    </a:p>
                  </a:txBody>
                  <a:tcPr anchor="ctr"/>
                </a:tc>
                <a:tc>
                  <a:txBody>
                    <a:bodyPr/>
                    <a:lstStyle/>
                    <a:p>
                      <a:pPr algn="ctr">
                        <a:lnSpc>
                          <a:spcPct val="150000"/>
                        </a:lnSpc>
                      </a:pPr>
                      <a:r>
                        <a:rPr lang="pt-BR" sz="2400" dirty="0"/>
                        <a:t>15</a:t>
                      </a:r>
                    </a:p>
                  </a:txBody>
                  <a:tcPr anchor="ctr"/>
                </a:tc>
                <a:tc>
                  <a:txBody>
                    <a:bodyPr/>
                    <a:lstStyle/>
                    <a:p>
                      <a:pPr algn="ctr">
                        <a:lnSpc>
                          <a:spcPct val="150000"/>
                        </a:lnSpc>
                      </a:pPr>
                      <a:r>
                        <a:rPr lang="pt-BR" sz="2400" dirty="0"/>
                        <a:t>20</a:t>
                      </a:r>
                    </a:p>
                  </a:txBody>
                  <a:tcPr anchor="ctr"/>
                </a:tc>
                <a:tc>
                  <a:txBody>
                    <a:bodyPr/>
                    <a:lstStyle/>
                    <a:p>
                      <a:pPr algn="ctr">
                        <a:lnSpc>
                          <a:spcPct val="150000"/>
                        </a:lnSpc>
                      </a:pPr>
                      <a:r>
                        <a:rPr lang="pt-BR" sz="2400" dirty="0"/>
                        <a:t>50</a:t>
                      </a:r>
                    </a:p>
                  </a:txBody>
                  <a:tcPr anchor="ctr"/>
                </a:tc>
                <a:tc>
                  <a:txBody>
                    <a:bodyPr/>
                    <a:lstStyle/>
                    <a:p>
                      <a:pPr algn="ctr">
                        <a:lnSpc>
                          <a:spcPct val="150000"/>
                        </a:lnSpc>
                      </a:pPr>
                      <a:r>
                        <a:rPr lang="pt-BR" sz="2400" dirty="0"/>
                        <a:t>30</a:t>
                      </a:r>
                    </a:p>
                  </a:txBody>
                  <a:tcPr anchor="ctr"/>
                </a:tc>
                <a:extLst>
                  <a:ext uri="{0D108BD9-81ED-4DB2-BD59-A6C34878D82A}">
                    <a16:rowId xmlns:a16="http://schemas.microsoft.com/office/drawing/2014/main" val="4125249239"/>
                  </a:ext>
                </a:extLst>
              </a:tr>
              <a:tr h="625149">
                <a:tc>
                  <a:txBody>
                    <a:bodyPr/>
                    <a:lstStyle/>
                    <a:p>
                      <a:pPr algn="ctr">
                        <a:lnSpc>
                          <a:spcPct val="150000"/>
                        </a:lnSpc>
                      </a:pPr>
                      <a:r>
                        <a:rPr lang="pt-BR" sz="2400" b="1" dirty="0"/>
                        <a:t>Total</a:t>
                      </a:r>
                    </a:p>
                  </a:txBody>
                  <a:tcPr anchor="ctr"/>
                </a:tc>
                <a:tc>
                  <a:txBody>
                    <a:bodyPr/>
                    <a:lstStyle/>
                    <a:p>
                      <a:pPr algn="ctr">
                        <a:lnSpc>
                          <a:spcPct val="150000"/>
                        </a:lnSpc>
                      </a:pPr>
                      <a:r>
                        <a:rPr lang="pt-BR" sz="2400" dirty="0"/>
                        <a:t>115</a:t>
                      </a:r>
                    </a:p>
                  </a:txBody>
                  <a:tcPr anchor="ctr"/>
                </a:tc>
                <a:tc>
                  <a:txBody>
                    <a:bodyPr/>
                    <a:lstStyle/>
                    <a:p>
                      <a:pPr algn="ctr">
                        <a:lnSpc>
                          <a:spcPct val="150000"/>
                        </a:lnSpc>
                      </a:pPr>
                      <a:r>
                        <a:rPr lang="pt-BR" sz="2400" dirty="0"/>
                        <a:t>125</a:t>
                      </a:r>
                    </a:p>
                  </a:txBody>
                  <a:tcPr anchor="ctr"/>
                </a:tc>
                <a:tc>
                  <a:txBody>
                    <a:bodyPr/>
                    <a:lstStyle/>
                    <a:p>
                      <a:pPr algn="ctr">
                        <a:lnSpc>
                          <a:spcPct val="150000"/>
                        </a:lnSpc>
                      </a:pPr>
                      <a:r>
                        <a:rPr lang="pt-BR" sz="2400" dirty="0"/>
                        <a:t>145</a:t>
                      </a:r>
                    </a:p>
                  </a:txBody>
                  <a:tcPr anchor="ctr"/>
                </a:tc>
                <a:tc>
                  <a:txBody>
                    <a:bodyPr/>
                    <a:lstStyle/>
                    <a:p>
                      <a:pPr algn="ctr">
                        <a:lnSpc>
                          <a:spcPct val="150000"/>
                        </a:lnSpc>
                      </a:pPr>
                      <a:r>
                        <a:rPr lang="pt-BR" sz="2400" dirty="0"/>
                        <a:t>105</a:t>
                      </a:r>
                    </a:p>
                  </a:txBody>
                  <a:tcPr anchor="ctr"/>
                </a:tc>
                <a:extLst>
                  <a:ext uri="{0D108BD9-81ED-4DB2-BD59-A6C34878D82A}">
                    <a16:rowId xmlns:a16="http://schemas.microsoft.com/office/drawing/2014/main" val="358713443"/>
                  </a:ext>
                </a:extLst>
              </a:tr>
            </a:tbl>
          </a:graphicData>
        </a:graphic>
      </p:graphicFrame>
      <p:sp>
        <p:nvSpPr>
          <p:cNvPr id="3" name="Retângulo Arredondado 2"/>
          <p:cNvSpPr/>
          <p:nvPr/>
        </p:nvSpPr>
        <p:spPr>
          <a:xfrm>
            <a:off x="3083441" y="3530009"/>
            <a:ext cx="4359348" cy="1301735"/>
          </a:xfrm>
          <a:prstGeom prst="roundRect">
            <a:avLst/>
          </a:prstGeom>
          <a:solidFill>
            <a:srgbClr val="04A0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820687" y="2104237"/>
            <a:ext cx="10984962" cy="461665"/>
          </a:xfrm>
          <a:prstGeom prst="rect">
            <a:avLst/>
          </a:prstGeom>
        </p:spPr>
        <p:txBody>
          <a:bodyPr wrap="square">
            <a:spAutoFit/>
          </a:bodyPr>
          <a:lstStyle/>
          <a:p>
            <a:pPr marL="103188" lvl="2">
              <a:buClr>
                <a:srgbClr val="04A07B"/>
              </a:buClr>
            </a:pPr>
            <a:r>
              <a:rPr lang="pt-BR" sz="2400" i="1" dirty="0"/>
              <a:t>Tabela com hábitos alimentares de pessoas de acordo com seu estágio de vida.</a:t>
            </a:r>
          </a:p>
        </p:txBody>
      </p:sp>
      <p:sp>
        <p:nvSpPr>
          <p:cNvPr id="9" name="Retângulo Arredondado 8"/>
          <p:cNvSpPr/>
          <p:nvPr/>
        </p:nvSpPr>
        <p:spPr>
          <a:xfrm>
            <a:off x="7357729" y="4732509"/>
            <a:ext cx="4244479" cy="1301735"/>
          </a:xfrm>
          <a:prstGeom prst="roundRect">
            <a:avLst/>
          </a:prstGeom>
          <a:solidFill>
            <a:srgbClr val="04A0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96123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8" name="Retângulo 7"/>
          <p:cNvSpPr/>
          <p:nvPr/>
        </p:nvSpPr>
        <p:spPr>
          <a:xfrm>
            <a:off x="1024128" y="2280840"/>
            <a:ext cx="10952290" cy="584775"/>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a:t>Para cada célula da tabela, o valor esperado é calculado: </a:t>
            </a:r>
          </a:p>
        </p:txBody>
      </p:sp>
      <p:sp>
        <p:nvSpPr>
          <p:cNvPr id="4" name="Retângulo 3"/>
          <p:cNvSpPr/>
          <p:nvPr/>
        </p:nvSpPr>
        <p:spPr>
          <a:xfrm>
            <a:off x="4430232" y="3105833"/>
            <a:ext cx="3778102" cy="646331"/>
          </a:xfrm>
          <a:prstGeom prst="rect">
            <a:avLst/>
          </a:prstGeom>
        </p:spPr>
        <p:txBody>
          <a:bodyPr wrap="square">
            <a:spAutoFit/>
          </a:bodyPr>
          <a:lstStyle/>
          <a:p>
            <a:r>
              <a:rPr lang="pt-BR" dirty="0">
                <a:solidFill>
                  <a:srgbClr val="021B34"/>
                </a:solidFill>
                <a:latin typeface="MathJax_Math-italic"/>
              </a:rPr>
              <a:t>e</a:t>
            </a:r>
            <a:r>
              <a:rPr lang="pt-BR" dirty="0">
                <a:solidFill>
                  <a:srgbClr val="021B34"/>
                </a:solidFill>
                <a:latin typeface="MathJax_Main"/>
              </a:rPr>
              <a:t>=(</a:t>
            </a:r>
            <a:r>
              <a:rPr lang="pt-BR" dirty="0" err="1">
                <a:solidFill>
                  <a:srgbClr val="021B34"/>
                </a:solidFill>
                <a:latin typeface="MathJax_Math-italic"/>
              </a:rPr>
              <a:t>row</a:t>
            </a:r>
            <a:r>
              <a:rPr lang="pt-BR" dirty="0" err="1">
                <a:solidFill>
                  <a:srgbClr val="021B34"/>
                </a:solidFill>
                <a:latin typeface="MathJax_Main"/>
              </a:rPr>
              <a:t>.</a:t>
            </a:r>
            <a:r>
              <a:rPr lang="pt-BR" dirty="0" err="1">
                <a:solidFill>
                  <a:srgbClr val="021B34"/>
                </a:solidFill>
                <a:latin typeface="MathJax_Math-italic"/>
              </a:rPr>
              <a:t>sum</a:t>
            </a:r>
            <a:r>
              <a:rPr lang="pt-BR" dirty="0" err="1">
                <a:solidFill>
                  <a:srgbClr val="021B34"/>
                </a:solidFill>
                <a:latin typeface="MathJax_Main"/>
              </a:rPr>
              <a:t>∗</a:t>
            </a:r>
            <a:r>
              <a:rPr lang="pt-BR" dirty="0" err="1">
                <a:solidFill>
                  <a:srgbClr val="021B34"/>
                </a:solidFill>
                <a:latin typeface="MathJax_Math-italic"/>
              </a:rPr>
              <a:t>col</a:t>
            </a:r>
            <a:r>
              <a:rPr lang="pt-BR" dirty="0" err="1">
                <a:solidFill>
                  <a:srgbClr val="021B34"/>
                </a:solidFill>
                <a:latin typeface="MathJax_Main"/>
              </a:rPr>
              <a:t>.</a:t>
            </a:r>
            <a:r>
              <a:rPr lang="pt-BR" dirty="0" err="1">
                <a:solidFill>
                  <a:srgbClr val="021B34"/>
                </a:solidFill>
                <a:latin typeface="MathJax_Math-italic"/>
              </a:rPr>
              <a:t>sum</a:t>
            </a:r>
            <a:r>
              <a:rPr lang="pt-BR" dirty="0">
                <a:solidFill>
                  <a:srgbClr val="021B34"/>
                </a:solidFill>
                <a:latin typeface="MathJax_Math-italic"/>
              </a:rPr>
              <a:t>)/</a:t>
            </a:r>
            <a:r>
              <a:rPr lang="pt-BR" dirty="0" err="1">
                <a:solidFill>
                  <a:srgbClr val="021B34"/>
                </a:solidFill>
                <a:latin typeface="MathJax_Math-italic"/>
              </a:rPr>
              <a:t>grand</a:t>
            </a:r>
            <a:r>
              <a:rPr lang="pt-BR" dirty="0" err="1">
                <a:solidFill>
                  <a:srgbClr val="021B34"/>
                </a:solidFill>
                <a:latin typeface="MathJax_Main"/>
              </a:rPr>
              <a:t>.</a:t>
            </a:r>
            <a:r>
              <a:rPr lang="pt-BR" dirty="0" err="1">
                <a:solidFill>
                  <a:srgbClr val="021B34"/>
                </a:solidFill>
                <a:latin typeface="MathJax_Math-italic"/>
              </a:rPr>
              <a:t>total</a:t>
            </a:r>
            <a:br>
              <a:rPr lang="pt-BR" dirty="0"/>
            </a:br>
            <a:endParaRPr lang="pt-BR" dirty="0"/>
          </a:p>
        </p:txBody>
      </p:sp>
      <p:sp>
        <p:nvSpPr>
          <p:cNvPr id="9" name="Retângulo 8"/>
          <p:cNvSpPr/>
          <p:nvPr/>
        </p:nvSpPr>
        <p:spPr>
          <a:xfrm>
            <a:off x="4648200" y="5236409"/>
            <a:ext cx="6096000" cy="646331"/>
          </a:xfrm>
          <a:prstGeom prst="rect">
            <a:avLst/>
          </a:prstGeom>
        </p:spPr>
        <p:txBody>
          <a:bodyPr>
            <a:spAutoFit/>
          </a:bodyPr>
          <a:lstStyle/>
          <a:p>
            <a:r>
              <a:rPr lang="el-GR" dirty="0">
                <a:solidFill>
                  <a:srgbClr val="021B34"/>
                </a:solidFill>
                <a:latin typeface="MathJax_Math-italic"/>
              </a:rPr>
              <a:t>χ</a:t>
            </a:r>
            <a:r>
              <a:rPr lang="el-GR" dirty="0">
                <a:solidFill>
                  <a:srgbClr val="021B34"/>
                </a:solidFill>
                <a:latin typeface="MathJax_Main"/>
              </a:rPr>
              <a:t>2=</a:t>
            </a:r>
            <a:r>
              <a:rPr lang="el-GR" dirty="0">
                <a:solidFill>
                  <a:srgbClr val="021B34"/>
                </a:solidFill>
                <a:latin typeface="MathJax_Size2"/>
              </a:rPr>
              <a:t>∑</a:t>
            </a:r>
            <a:r>
              <a:rPr lang="el-GR" dirty="0">
                <a:solidFill>
                  <a:srgbClr val="021B34"/>
                </a:solidFill>
                <a:latin typeface="MathJax_Main"/>
              </a:rPr>
              <a:t>(</a:t>
            </a:r>
            <a:r>
              <a:rPr lang="pt-BR" dirty="0" err="1">
                <a:solidFill>
                  <a:srgbClr val="021B34"/>
                </a:solidFill>
                <a:latin typeface="MathJax_Math-italic"/>
              </a:rPr>
              <a:t>o</a:t>
            </a:r>
            <a:r>
              <a:rPr lang="pt-BR" dirty="0" err="1">
                <a:solidFill>
                  <a:srgbClr val="021B34"/>
                </a:solidFill>
                <a:latin typeface="MathJax_Main"/>
              </a:rPr>
              <a:t>−</a:t>
            </a:r>
            <a:r>
              <a:rPr lang="pt-BR" dirty="0" err="1">
                <a:solidFill>
                  <a:srgbClr val="021B34"/>
                </a:solidFill>
                <a:latin typeface="MathJax_Math-italic"/>
              </a:rPr>
              <a:t>e</a:t>
            </a:r>
            <a:r>
              <a:rPr lang="pt-BR" dirty="0">
                <a:solidFill>
                  <a:srgbClr val="021B34"/>
                </a:solidFill>
                <a:latin typeface="MathJax_Main"/>
              </a:rPr>
              <a:t>)2/</a:t>
            </a:r>
            <a:r>
              <a:rPr lang="pt-BR" dirty="0">
                <a:solidFill>
                  <a:srgbClr val="021B34"/>
                </a:solidFill>
                <a:latin typeface="MathJax_Math-italic"/>
              </a:rPr>
              <a:t>e</a:t>
            </a:r>
            <a:br>
              <a:rPr lang="pt-BR" dirty="0"/>
            </a:br>
            <a:endParaRPr lang="pt-BR" dirty="0"/>
          </a:p>
        </p:txBody>
      </p:sp>
      <p:sp>
        <p:nvSpPr>
          <p:cNvPr id="11" name="Retângulo 10"/>
          <p:cNvSpPr/>
          <p:nvPr/>
        </p:nvSpPr>
        <p:spPr>
          <a:xfrm>
            <a:off x="1024128" y="4349860"/>
            <a:ext cx="10952290" cy="584775"/>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a:t>E o valor do chi-quadrado é calculado: </a:t>
            </a:r>
          </a:p>
        </p:txBody>
      </p:sp>
      <p:sp>
        <p:nvSpPr>
          <p:cNvPr id="10" name="Retângulo 9"/>
          <p:cNvSpPr/>
          <p:nvPr/>
        </p:nvSpPr>
        <p:spPr>
          <a:xfrm>
            <a:off x="1176670" y="5861348"/>
            <a:ext cx="6096000" cy="646331"/>
          </a:xfrm>
          <a:prstGeom prst="rect">
            <a:avLst/>
          </a:prstGeom>
        </p:spPr>
        <p:txBody>
          <a:bodyPr>
            <a:spAutoFit/>
          </a:bodyPr>
          <a:lstStyle/>
          <a:p>
            <a:pPr algn="just">
              <a:buFont typeface="Arial" panose="020B0604020202020204" pitchFamily="34" charset="0"/>
              <a:buChar char="•"/>
            </a:pPr>
            <a:r>
              <a:rPr lang="en-US" dirty="0">
                <a:solidFill>
                  <a:srgbClr val="021B34"/>
                </a:solidFill>
                <a:latin typeface="Open Sans"/>
              </a:rPr>
              <a:t>o is the observed value</a:t>
            </a:r>
          </a:p>
          <a:p>
            <a:pPr algn="just">
              <a:buFont typeface="Arial" panose="020B0604020202020204" pitchFamily="34" charset="0"/>
              <a:buChar char="•"/>
            </a:pPr>
            <a:r>
              <a:rPr lang="en-US" dirty="0">
                <a:solidFill>
                  <a:srgbClr val="021B34"/>
                </a:solidFill>
                <a:latin typeface="Open Sans"/>
              </a:rPr>
              <a:t>e is the expected value</a:t>
            </a:r>
            <a:endParaRPr lang="en-US" b="0" i="0" dirty="0">
              <a:solidFill>
                <a:srgbClr val="021B34"/>
              </a:solidFill>
              <a:effectLst/>
              <a:latin typeface="Open Sans"/>
            </a:endParaRPr>
          </a:p>
        </p:txBody>
      </p:sp>
      <p:sp>
        <p:nvSpPr>
          <p:cNvPr id="15" name="Rectangle 3"/>
          <p:cNvSpPr>
            <a:spLocks noChangeArrowheads="1"/>
          </p:cNvSpPr>
          <p:nvPr/>
        </p:nvSpPr>
        <p:spPr bwMode="auto">
          <a:xfrm>
            <a:off x="8029739" y="5303029"/>
            <a:ext cx="3716080" cy="123110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err="1">
                <a:ln>
                  <a:noFill/>
                </a:ln>
                <a:solidFill>
                  <a:srgbClr val="021B34"/>
                </a:solidFill>
                <a:effectLst/>
                <a:latin typeface="Open Sans"/>
              </a:rPr>
              <a:t>This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calculated</a:t>
            </a:r>
            <a:r>
              <a:rPr kumimoji="0" lang="pt-BR" altLang="pt-BR" sz="1200" b="0" i="0" u="none" strike="noStrike" cap="none" normalizeH="0" baseline="0" dirty="0">
                <a:ln>
                  <a:noFill/>
                </a:ln>
                <a:solidFill>
                  <a:srgbClr val="021B34"/>
                </a:solidFill>
                <a:effectLst/>
                <a:latin typeface="Open Sans"/>
              </a:rPr>
              <a:t> Chi-</a:t>
            </a:r>
            <a:r>
              <a:rPr kumimoji="0" lang="pt-BR" altLang="pt-BR" sz="1200" b="0" i="0" u="none" strike="noStrike" cap="none" normalizeH="0" baseline="0" dirty="0" err="1">
                <a:ln>
                  <a:noFill/>
                </a:ln>
                <a:solidFill>
                  <a:srgbClr val="021B34"/>
                </a:solidFill>
                <a:effectLst/>
                <a:latin typeface="Open Sans"/>
              </a:rPr>
              <a:t>square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statistic</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is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compared</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to</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critical</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value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obtained</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from</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statistical</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tables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with</a:t>
            </a:r>
            <a:r>
              <a:rPr kumimoji="0" lang="pt-BR" altLang="pt-BR" sz="1200" b="0" i="0" u="none" strike="noStrike" cap="none" normalizeH="0" baseline="0" dirty="0">
                <a:ln>
                  <a:noFill/>
                </a:ln>
                <a:solidFill>
                  <a:srgbClr val="021B34"/>
                </a:solidFill>
                <a:effectLst/>
                <a:latin typeface="Open Sans"/>
              </a:rPr>
              <a:t> </a:t>
            </a:r>
            <a:r>
              <a:rPr kumimoji="0" lang="pt-BR" altLang="pt-BR" sz="2000" b="0" i="0" u="none" strike="noStrike" cap="none" normalizeH="0" baseline="0" dirty="0" err="1">
                <a:ln>
                  <a:noFill/>
                </a:ln>
                <a:solidFill>
                  <a:srgbClr val="021B34"/>
                </a:solidFill>
                <a:effectLst/>
                <a:latin typeface="MathJax_Math-italic"/>
              </a:rPr>
              <a:t>df</a:t>
            </a:r>
            <a:r>
              <a:rPr kumimoji="0" lang="pt-BR" altLang="pt-BR" sz="2000" b="0" i="0" u="none" strike="noStrike" cap="none" normalizeH="0" baseline="0" dirty="0">
                <a:ln>
                  <a:noFill/>
                </a:ln>
                <a:solidFill>
                  <a:srgbClr val="021B34"/>
                </a:solidFill>
                <a:effectLst/>
                <a:latin typeface="MathJax_Main"/>
              </a:rPr>
              <a:t>=(</a:t>
            </a:r>
            <a:r>
              <a:rPr kumimoji="0" lang="pt-BR" altLang="pt-BR" sz="2000" b="0" i="0" u="none" strike="noStrike" cap="none" normalizeH="0" baseline="0" dirty="0">
                <a:ln>
                  <a:noFill/>
                </a:ln>
                <a:solidFill>
                  <a:srgbClr val="021B34"/>
                </a:solidFill>
                <a:effectLst/>
                <a:latin typeface="MathJax_Math-italic"/>
              </a:rPr>
              <a:t>r</a:t>
            </a:r>
            <a:r>
              <a:rPr kumimoji="0" lang="pt-BR" altLang="pt-BR" sz="2000" b="0" i="0" u="none" strike="noStrike" cap="none" normalizeH="0" baseline="0" dirty="0">
                <a:ln>
                  <a:noFill/>
                </a:ln>
                <a:solidFill>
                  <a:srgbClr val="021B34"/>
                </a:solidFill>
                <a:effectLst/>
                <a:latin typeface="MathJax_Main"/>
              </a:rPr>
              <a:t>−1)(</a:t>
            </a:r>
            <a:r>
              <a:rPr kumimoji="0" lang="pt-BR" altLang="pt-BR" sz="2000" b="0" i="0" u="none" strike="noStrike" cap="none" normalizeH="0" baseline="0" dirty="0">
                <a:ln>
                  <a:noFill/>
                </a:ln>
                <a:solidFill>
                  <a:srgbClr val="021B34"/>
                </a:solidFill>
                <a:effectLst/>
                <a:latin typeface="MathJax_Math-italic"/>
              </a:rPr>
              <a:t>c</a:t>
            </a:r>
            <a:r>
              <a:rPr kumimoji="0" lang="pt-BR" altLang="pt-BR" sz="2000" b="0" i="0" u="none" strike="noStrike" cap="none" normalizeH="0" baseline="0" dirty="0">
                <a:ln>
                  <a:noFill/>
                </a:ln>
                <a:solidFill>
                  <a:srgbClr val="021B34"/>
                </a:solidFill>
                <a:effectLst/>
                <a:latin typeface="MathJax_Main"/>
              </a:rPr>
              <a:t>−1)</a:t>
            </a:r>
            <a:r>
              <a:rPr kumimoji="0" lang="pt-BR" altLang="pt-BR" sz="1200" b="0" i="0" u="none" strike="noStrike" cap="none" normalizeH="0" baseline="0" dirty="0" err="1">
                <a:ln>
                  <a:noFill/>
                </a:ln>
                <a:solidFill>
                  <a:srgbClr val="021B34"/>
                </a:solidFill>
                <a:effectLst/>
                <a:latin typeface="Open Sans"/>
              </a:rPr>
              <a:t>df</a:t>
            </a:r>
            <a:r>
              <a:rPr kumimoji="0" lang="pt-BR" altLang="pt-BR" sz="1200" b="0" i="0" u="none" strike="noStrike" cap="none" normalizeH="0" baseline="0" dirty="0">
                <a:ln>
                  <a:noFill/>
                </a:ln>
                <a:solidFill>
                  <a:srgbClr val="021B34"/>
                </a:solidFill>
                <a:effectLst/>
                <a:latin typeface="Open Sans"/>
              </a:rPr>
              <a:t>=(r−1)(c−1) </a:t>
            </a:r>
            <a:r>
              <a:rPr kumimoji="0" lang="pt-BR" altLang="pt-BR" sz="1200" b="0" i="0" u="none" strike="noStrike" cap="none" normalizeH="0" baseline="0" dirty="0" err="1">
                <a:ln>
                  <a:noFill/>
                </a:ln>
                <a:solidFill>
                  <a:srgbClr val="021B34"/>
                </a:solidFill>
                <a:effectLst/>
                <a:latin typeface="Open Sans"/>
              </a:rPr>
              <a:t>degrees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of</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freedom</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and</a:t>
            </a:r>
            <a:r>
              <a:rPr kumimoji="0" lang="pt-BR" altLang="pt-BR" sz="1200" b="0" i="0" u="none" strike="noStrike" cap="none" normalizeH="0" baseline="0" dirty="0">
                <a:ln>
                  <a:noFill/>
                </a:ln>
                <a:solidFill>
                  <a:srgbClr val="021B34"/>
                </a:solidFill>
                <a:effectLst/>
                <a:latin typeface="Open Sans"/>
              </a:rPr>
              <a:t> p = 0.05.</a:t>
            </a:r>
            <a:endParaRPr kumimoji="0" lang="pt-BR" altLang="pt-B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200" b="0" i="1" u="none" strike="noStrike" cap="none" normalizeH="0" baseline="0" dirty="0">
                <a:ln>
                  <a:noFill/>
                </a:ln>
                <a:solidFill>
                  <a:srgbClr val="021B34"/>
                </a:solidFill>
                <a:effectLst/>
                <a:latin typeface="Open Sans"/>
              </a:rPr>
              <a:t>r</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is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number</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of</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rows</a:t>
            </a:r>
            <a:r>
              <a:rPr kumimoji="0" lang="pt-BR" altLang="pt-BR" sz="1200" b="0" i="0" u="none" strike="noStrike" cap="none" normalizeH="0" baseline="0" dirty="0">
                <a:ln>
                  <a:noFill/>
                </a:ln>
                <a:solidFill>
                  <a:srgbClr val="021B34"/>
                </a:solidFill>
                <a:effectLst/>
                <a:latin typeface="Open Sans"/>
              </a:rPr>
              <a:t> in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contingency</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table</a:t>
            </a:r>
            <a:endParaRPr kumimoji="0" lang="pt-BR" altLang="pt-BR" sz="1200" b="0" i="0" u="none" strike="noStrike" cap="none" normalizeH="0" baseline="0" dirty="0">
              <a:ln>
                <a:noFill/>
              </a:ln>
              <a:solidFill>
                <a:srgbClr val="021B3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200" b="0" i="1" u="none" strike="noStrike" cap="none" normalizeH="0" baseline="0" dirty="0">
                <a:ln>
                  <a:noFill/>
                </a:ln>
                <a:solidFill>
                  <a:srgbClr val="021B34"/>
                </a:solidFill>
                <a:effectLst/>
                <a:latin typeface="Open Sans"/>
              </a:rPr>
              <a:t>c</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is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number</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of</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column</a:t>
            </a:r>
            <a:r>
              <a:rPr kumimoji="0" lang="pt-BR" altLang="pt-BR" sz="1200" b="0" i="0" u="none" strike="noStrike" cap="none" normalizeH="0" baseline="0" dirty="0">
                <a:ln>
                  <a:noFill/>
                </a:ln>
                <a:solidFill>
                  <a:srgbClr val="021B34"/>
                </a:solidFill>
                <a:effectLst/>
                <a:latin typeface="Open Sans"/>
              </a:rPr>
              <a:t> in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contingency</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table</a:t>
            </a:r>
            <a:endParaRPr kumimoji="0" lang="pt-BR" altLang="pt-BR" sz="1200" b="0" i="0" u="none" strike="noStrike" cap="none" normalizeH="0" baseline="0" dirty="0">
              <a:ln>
                <a:noFill/>
              </a:ln>
              <a:solidFill>
                <a:srgbClr val="021B34"/>
              </a:solidFill>
              <a:effectLst/>
              <a:latin typeface="Open Sans"/>
            </a:endParaRPr>
          </a:p>
        </p:txBody>
      </p:sp>
      <p:sp>
        <p:nvSpPr>
          <p:cNvPr id="16" name="Retângulo 15"/>
          <p:cNvSpPr/>
          <p:nvPr/>
        </p:nvSpPr>
        <p:spPr>
          <a:xfrm>
            <a:off x="12192000" y="5236409"/>
            <a:ext cx="6096000" cy="1477328"/>
          </a:xfrm>
          <a:prstGeom prst="rect">
            <a:avLst/>
          </a:prstGeom>
        </p:spPr>
        <p:txBody>
          <a:bodyPr>
            <a:spAutoFit/>
          </a:bodyPr>
          <a:lstStyle/>
          <a:p>
            <a:r>
              <a:rPr lang="en-US" dirty="0">
                <a:solidFill>
                  <a:srgbClr val="021B34"/>
                </a:solidFill>
                <a:latin typeface="Open Sans"/>
              </a:rPr>
              <a:t>If the calculated Chi-square statistic is greater than the critical value, then we must conclude that the row and the column variables are not independent of each other. This implies that they are significantly associated.</a:t>
            </a:r>
          </a:p>
          <a:p>
            <a:r>
              <a:rPr lang="en-US" dirty="0" err="1">
                <a:solidFill>
                  <a:srgbClr val="021B34"/>
                </a:solidFill>
                <a:latin typeface="Open Sans"/>
              </a:rPr>
              <a:t>Pelo</a:t>
            </a:r>
            <a:r>
              <a:rPr lang="en-US" dirty="0">
                <a:solidFill>
                  <a:srgbClr val="021B34"/>
                </a:solidFill>
                <a:latin typeface="Open Sans"/>
              </a:rPr>
              <a:t> </a:t>
            </a:r>
            <a:r>
              <a:rPr lang="en-US" dirty="0" err="1">
                <a:solidFill>
                  <a:srgbClr val="021B34"/>
                </a:solidFill>
                <a:latin typeface="Open Sans"/>
              </a:rPr>
              <a:t>menos</a:t>
            </a:r>
            <a:r>
              <a:rPr lang="en-US" dirty="0">
                <a:solidFill>
                  <a:srgbClr val="021B34"/>
                </a:solidFill>
                <a:latin typeface="Open Sans"/>
              </a:rPr>
              <a:t> 5 </a:t>
            </a:r>
            <a:r>
              <a:rPr lang="en-US" dirty="0" err="1">
                <a:solidFill>
                  <a:srgbClr val="021B34"/>
                </a:solidFill>
                <a:latin typeface="Open Sans"/>
              </a:rPr>
              <a:t>obs</a:t>
            </a:r>
            <a:r>
              <a:rPr lang="en-US" dirty="0">
                <a:solidFill>
                  <a:srgbClr val="021B34"/>
                </a:solidFill>
                <a:latin typeface="Open Sans"/>
              </a:rPr>
              <a:t> </a:t>
            </a:r>
            <a:r>
              <a:rPr lang="en-US" dirty="0" err="1">
                <a:solidFill>
                  <a:srgbClr val="021B34"/>
                </a:solidFill>
                <a:latin typeface="Open Sans"/>
              </a:rPr>
              <a:t>por</a:t>
            </a:r>
            <a:r>
              <a:rPr lang="en-US" dirty="0">
                <a:solidFill>
                  <a:srgbClr val="021B34"/>
                </a:solidFill>
                <a:latin typeface="Open Sans"/>
              </a:rPr>
              <a:t> </a:t>
            </a:r>
            <a:r>
              <a:rPr lang="en-US" dirty="0" err="1">
                <a:solidFill>
                  <a:srgbClr val="021B34"/>
                </a:solidFill>
                <a:latin typeface="Open Sans"/>
              </a:rPr>
              <a:t>célula</a:t>
            </a:r>
            <a:r>
              <a:rPr lang="en-US" dirty="0">
                <a:solidFill>
                  <a:srgbClr val="021B34"/>
                </a:solidFill>
                <a:latin typeface="Open Sans"/>
              </a:rPr>
              <a:t>!</a:t>
            </a:r>
            <a:endParaRPr lang="pt-BR" dirty="0"/>
          </a:p>
        </p:txBody>
      </p:sp>
    </p:spTree>
    <p:extLst>
      <p:ext uri="{BB962C8B-B14F-4D97-AF65-F5344CB8AC3E}">
        <p14:creationId xmlns:p14="http://schemas.microsoft.com/office/powerpoint/2010/main" val="416065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3" name="Retângulo 2"/>
          <p:cNvSpPr/>
          <p:nvPr/>
        </p:nvSpPr>
        <p:spPr>
          <a:xfrm>
            <a:off x="1024128" y="2381211"/>
            <a:ext cx="6096000" cy="1754326"/>
          </a:xfrm>
          <a:prstGeom prst="rect">
            <a:avLst/>
          </a:prstGeom>
        </p:spPr>
        <p:txBody>
          <a:bodyPr>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err="1">
                <a:solidFill>
                  <a:srgbClr val="FF0000"/>
                </a:solidFill>
                <a:latin typeface="Courier New" panose="02070309020205020404" pitchFamily="49" charset="0"/>
              </a:rPr>
              <a:t>gplots</a:t>
            </a:r>
            <a:r>
              <a:rPr lang="pt-BR" dirty="0">
                <a:solidFill>
                  <a:srgbClr val="FF0000"/>
                </a:solidFill>
                <a:latin typeface="Courier New" panose="02070309020205020404" pitchFamily="49" charset="0"/>
              </a:rPr>
              <a: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228B22"/>
                </a:solidFill>
                <a:latin typeface="Courier New" panose="02070309020205020404" pitchFamily="49" charset="0"/>
              </a:rPr>
              <a:t># 1. </a:t>
            </a:r>
            <a:r>
              <a:rPr lang="pt-BR" dirty="0" err="1">
                <a:solidFill>
                  <a:srgbClr val="228B22"/>
                </a:solidFill>
                <a:latin typeface="Courier New" panose="02070309020205020404" pitchFamily="49" charset="0"/>
              </a:rPr>
              <a:t>convert</a:t>
            </a:r>
            <a:r>
              <a:rPr lang="pt-BR" dirty="0">
                <a:solidFill>
                  <a:srgbClr val="228B22"/>
                </a:solidFill>
                <a:latin typeface="Courier New" panose="02070309020205020404" pitchFamily="49" charset="0"/>
              </a:rPr>
              <a:t> </a:t>
            </a:r>
            <a:r>
              <a:rPr lang="pt-BR" dirty="0" err="1">
                <a:solidFill>
                  <a:srgbClr val="228B22"/>
                </a:solidFill>
                <a:latin typeface="Courier New" panose="02070309020205020404" pitchFamily="49" charset="0"/>
              </a:rPr>
              <a:t>the</a:t>
            </a:r>
            <a:r>
              <a:rPr lang="pt-BR" dirty="0">
                <a:solidFill>
                  <a:srgbClr val="228B22"/>
                </a:solidFill>
                <a:latin typeface="Courier New" panose="02070309020205020404" pitchFamily="49" charset="0"/>
              </a:rPr>
              <a:t> data as a </a:t>
            </a:r>
            <a:r>
              <a:rPr lang="pt-BR" dirty="0" err="1">
                <a:solidFill>
                  <a:srgbClr val="228B22"/>
                </a:solidFill>
                <a:latin typeface="Courier New" panose="02070309020205020404" pitchFamily="49" charset="0"/>
              </a:rPr>
              <a:t>table</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dt</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as.table</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as.matrix</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housetasks</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228B22"/>
                </a:solidFill>
                <a:latin typeface="Courier New" panose="02070309020205020404" pitchFamily="49" charset="0"/>
              </a:rPr>
              <a:t># 2. </a:t>
            </a:r>
            <a:r>
              <a:rPr lang="pt-BR" dirty="0" err="1">
                <a:solidFill>
                  <a:srgbClr val="228B22"/>
                </a:solidFill>
                <a:latin typeface="Courier New" panose="02070309020205020404" pitchFamily="49" charset="0"/>
              </a:rPr>
              <a:t>Graph</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balloonplot</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dt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main</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err="1">
                <a:solidFill>
                  <a:srgbClr val="FF0000"/>
                </a:solidFill>
                <a:latin typeface="Courier New" panose="02070309020205020404" pitchFamily="49" charset="0"/>
              </a:rPr>
              <a:t>housetasks</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xlab</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ylab</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label</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show.margins</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4" name="Retângulo 3"/>
          <p:cNvSpPr/>
          <p:nvPr/>
        </p:nvSpPr>
        <p:spPr>
          <a:xfrm>
            <a:off x="1024128" y="4412511"/>
            <a:ext cx="5285421" cy="369332"/>
          </a:xfrm>
          <a:prstGeom prst="rect">
            <a:avLst/>
          </a:prstGeom>
        </p:spPr>
        <p:txBody>
          <a:bodyPr wrap="none">
            <a:spAutoFit/>
          </a:bodyPr>
          <a:lstStyle/>
          <a:p>
            <a:r>
              <a:rPr lang="pt-BR" dirty="0" err="1">
                <a:solidFill>
                  <a:srgbClr val="000000"/>
                </a:solidFill>
                <a:latin typeface="Courier New" panose="02070309020205020404" pitchFamily="49" charset="0"/>
              </a:rPr>
              <a:t>chisq</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chisq.test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housetasks</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chisq</a:t>
            </a:r>
            <a:endParaRPr lang="pt-BR" dirty="0"/>
          </a:p>
        </p:txBody>
      </p:sp>
      <p:sp>
        <p:nvSpPr>
          <p:cNvPr id="7" name="Rectangle 1"/>
          <p:cNvSpPr>
            <a:spLocks noChangeArrowheads="1"/>
          </p:cNvSpPr>
          <p:nvPr/>
        </p:nvSpPr>
        <p:spPr bwMode="auto">
          <a:xfrm>
            <a:off x="871870" y="5069517"/>
            <a:ext cx="107260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err="1">
                <a:ln>
                  <a:noFill/>
                </a:ln>
                <a:solidFill>
                  <a:srgbClr val="021B34"/>
                </a:solidFill>
                <a:effectLst/>
                <a:latin typeface="Open Sans"/>
              </a:rPr>
              <a:t>If</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you</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want</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to</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know</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most</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contributing</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cells</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to</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total Chi-</a:t>
            </a:r>
            <a:r>
              <a:rPr kumimoji="0" lang="pt-BR" altLang="pt-BR" sz="1200" b="0" i="0" u="none" strike="noStrike" cap="none" normalizeH="0" baseline="0" dirty="0" err="1">
                <a:ln>
                  <a:noFill/>
                </a:ln>
                <a:solidFill>
                  <a:srgbClr val="021B34"/>
                </a:solidFill>
                <a:effectLst/>
                <a:latin typeface="Open Sans"/>
              </a:rPr>
              <a:t>square</a:t>
            </a:r>
            <a:r>
              <a:rPr kumimoji="0" lang="pt-BR" altLang="pt-BR" sz="1200" b="0" i="0" u="none" strike="noStrike" cap="none" normalizeH="0" baseline="0" dirty="0">
                <a:ln>
                  <a:noFill/>
                </a:ln>
                <a:solidFill>
                  <a:srgbClr val="021B34"/>
                </a:solidFill>
                <a:effectLst/>
                <a:latin typeface="Open Sans"/>
              </a:rPr>
              <a:t> score, </a:t>
            </a:r>
            <a:r>
              <a:rPr kumimoji="0" lang="pt-BR" altLang="pt-BR" sz="1200" b="0" i="0" u="none" strike="noStrike" cap="none" normalizeH="0" baseline="0" dirty="0" err="1">
                <a:ln>
                  <a:noFill/>
                </a:ln>
                <a:solidFill>
                  <a:srgbClr val="021B34"/>
                </a:solidFill>
                <a:effectLst/>
                <a:latin typeface="Open Sans"/>
              </a:rPr>
              <a:t>you</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just</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have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to</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calculate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the</a:t>
            </a:r>
            <a:r>
              <a:rPr kumimoji="0" lang="pt-BR" altLang="pt-BR" sz="1200" b="0" i="0" u="none" strike="noStrike" cap="none" normalizeH="0" baseline="0" dirty="0">
                <a:ln>
                  <a:noFill/>
                </a:ln>
                <a:solidFill>
                  <a:srgbClr val="021B34"/>
                </a:solidFill>
                <a:effectLst/>
                <a:latin typeface="Open Sans"/>
              </a:rPr>
              <a:t> Chi-</a:t>
            </a:r>
            <a:r>
              <a:rPr kumimoji="0" lang="pt-BR" altLang="pt-BR" sz="1200" b="0" i="0" u="none" strike="noStrike" cap="none" normalizeH="0" baseline="0" dirty="0" err="1">
                <a:ln>
                  <a:noFill/>
                </a:ln>
                <a:solidFill>
                  <a:srgbClr val="021B34"/>
                </a:solidFill>
                <a:effectLst/>
                <a:latin typeface="Open Sans"/>
              </a:rPr>
              <a:t>square</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statistic</a:t>
            </a:r>
            <a:r>
              <a:rPr kumimoji="0" lang="pt-BR" altLang="pt-BR" sz="1200" b="0" i="0" u="none" strike="noStrike" cap="none" normalizeH="0" baseline="0" dirty="0">
                <a:ln>
                  <a:noFill/>
                </a:ln>
                <a:solidFill>
                  <a:srgbClr val="021B34"/>
                </a:solidFill>
                <a:effectLst/>
                <a:latin typeface="Open Sans"/>
              </a:rPr>
              <a:t> for </a:t>
            </a:r>
            <a:r>
              <a:rPr kumimoji="0" lang="pt-BR" altLang="pt-BR" sz="1200" b="0" i="0" u="none" strike="noStrike" cap="none" normalizeH="0" baseline="0" dirty="0" err="1">
                <a:ln>
                  <a:noFill/>
                </a:ln>
                <a:solidFill>
                  <a:srgbClr val="021B34"/>
                </a:solidFill>
                <a:effectLst/>
                <a:latin typeface="Open Sans"/>
              </a:rPr>
              <a:t>each</a:t>
            </a:r>
            <a:r>
              <a:rPr kumimoji="0" lang="pt-BR" altLang="pt-BR" sz="1200" b="0" i="0" u="none" strike="noStrike" cap="none" normalizeH="0" baseline="0" dirty="0">
                <a:ln>
                  <a:noFill/>
                </a:ln>
                <a:solidFill>
                  <a:srgbClr val="021B34"/>
                </a:solidFill>
                <a:effectLst/>
                <a:latin typeface="Open Sans"/>
              </a:rPr>
              <a:t> </a:t>
            </a:r>
            <a:r>
              <a:rPr kumimoji="0" lang="pt-BR" altLang="pt-BR" sz="1200" b="0" i="0" u="none" strike="noStrike" cap="none" normalizeH="0" baseline="0" dirty="0" err="1">
                <a:ln>
                  <a:noFill/>
                </a:ln>
                <a:solidFill>
                  <a:srgbClr val="021B34"/>
                </a:solidFill>
                <a:effectLst/>
                <a:latin typeface="Open Sans"/>
              </a:rPr>
              <a:t>cell</a:t>
            </a:r>
            <a:r>
              <a:rPr kumimoji="0" lang="pt-BR" altLang="pt-BR" sz="1200" b="0" i="0" u="none" strike="noStrike" cap="none" normalizeH="0" baseline="0" dirty="0">
                <a:ln>
                  <a:noFill/>
                </a:ln>
                <a:solidFill>
                  <a:srgbClr val="021B34"/>
                </a:solidFill>
                <a:effectLst/>
                <a:latin typeface="Open Sans"/>
              </a:rPr>
              <a:t>:</a:t>
            </a:r>
            <a:endParaRPr kumimoji="0" lang="pt-BR" altLang="pt-B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21B34"/>
                </a:solidFill>
                <a:effectLst/>
                <a:latin typeface="MathJax_Math-italic"/>
              </a:rPr>
              <a:t>r</a:t>
            </a:r>
            <a:r>
              <a:rPr kumimoji="0" lang="pt-BR" altLang="pt-BR" sz="2000" b="0" i="0" u="none" strike="noStrike" cap="none" normalizeH="0" baseline="0" dirty="0">
                <a:ln>
                  <a:noFill/>
                </a:ln>
                <a:solidFill>
                  <a:srgbClr val="021B34"/>
                </a:solidFill>
                <a:effectLst/>
                <a:latin typeface="MathJax_Main"/>
              </a:rPr>
              <a:t>=</a:t>
            </a:r>
            <a:r>
              <a:rPr kumimoji="0" lang="pt-BR" altLang="pt-BR" sz="2000" b="0" i="0" u="none" strike="noStrike" cap="none" normalizeH="0" baseline="0" dirty="0" err="1">
                <a:ln>
                  <a:noFill/>
                </a:ln>
                <a:solidFill>
                  <a:srgbClr val="021B34"/>
                </a:solidFill>
                <a:effectLst/>
                <a:latin typeface="MathJax_Math-italic"/>
              </a:rPr>
              <a:t>o</a:t>
            </a:r>
            <a:r>
              <a:rPr kumimoji="0" lang="pt-BR" altLang="pt-BR" sz="2000" b="0" i="0" u="none" strike="noStrike" cap="none" normalizeH="0" baseline="0" dirty="0" err="1">
                <a:ln>
                  <a:noFill/>
                </a:ln>
                <a:solidFill>
                  <a:srgbClr val="021B34"/>
                </a:solidFill>
                <a:effectLst/>
                <a:latin typeface="MathJax_Main"/>
              </a:rPr>
              <a:t>−</a:t>
            </a:r>
            <a:r>
              <a:rPr kumimoji="0" lang="pt-BR" altLang="pt-BR" sz="2000" b="0" i="0" u="none" strike="noStrike" cap="none" normalizeH="0" baseline="0" dirty="0" err="1">
                <a:ln>
                  <a:noFill/>
                </a:ln>
                <a:solidFill>
                  <a:srgbClr val="021B34"/>
                </a:solidFill>
                <a:effectLst/>
                <a:latin typeface="MathJax_Math-italic"/>
              </a:rPr>
              <a:t>e</a:t>
            </a:r>
            <a:r>
              <a:rPr kumimoji="0" lang="pt-BR" altLang="pt-BR" sz="2000" b="0" i="0" u="none" strike="noStrike" cap="none" normalizeH="0" baseline="0" dirty="0">
                <a:ln>
                  <a:noFill/>
                </a:ln>
                <a:solidFill>
                  <a:srgbClr val="021B34"/>
                </a:solidFill>
                <a:effectLst/>
                <a:latin typeface="MathJax_Math-italic"/>
              </a:rPr>
              <a:t>/</a:t>
            </a:r>
            <a:r>
              <a:rPr kumimoji="0" lang="pt-BR" altLang="pt-BR" sz="2000" b="0" i="0" u="none" strike="noStrike" cap="none" normalizeH="0" baseline="0" dirty="0">
                <a:ln>
                  <a:noFill/>
                </a:ln>
                <a:solidFill>
                  <a:srgbClr val="021B34"/>
                </a:solidFill>
                <a:effectLst/>
                <a:latin typeface="MathJax_Main"/>
              </a:rPr>
              <a:t>√e</a:t>
            </a:r>
          </a:p>
          <a:p>
            <a:pPr lvl="0"/>
            <a:r>
              <a:rPr lang="en-US" dirty="0"/>
              <a:t>The above formula returns the so-called </a:t>
            </a:r>
            <a:r>
              <a:rPr lang="en-US" b="1" dirty="0"/>
              <a:t>Pearson residuals (r)</a:t>
            </a:r>
            <a:r>
              <a:rPr lang="en-US" dirty="0"/>
              <a:t> for each cell (or standardized residuals)</a:t>
            </a:r>
            <a:br>
              <a:rPr kumimoji="0" lang="pt-BR" altLang="pt-BR" sz="3200" b="0" i="0" u="none" strike="noStrike" cap="none" normalizeH="0" baseline="0" dirty="0">
                <a:ln>
                  <a:noFill/>
                </a:ln>
                <a:solidFill>
                  <a:schemeClr val="tx1"/>
                </a:solidFill>
                <a:effectLst/>
                <a:latin typeface="Arial" panose="020B0604020202020204" pitchFamily="34" charset="0"/>
              </a:rPr>
            </a:br>
            <a:endParaRPr kumimoji="0" lang="pt-BR" altLang="pt-BR" sz="3200" b="0" i="0" u="none" strike="noStrike" cap="none" normalizeH="0" baseline="0" dirty="0">
              <a:ln>
                <a:noFill/>
              </a:ln>
              <a:solidFill>
                <a:schemeClr val="tx1"/>
              </a:solidFill>
              <a:effectLst/>
              <a:latin typeface="Arial" panose="020B0604020202020204" pitchFamily="34" charset="0"/>
            </a:endParaRPr>
          </a:p>
          <a:p>
            <a:pPr lvl="0"/>
            <a:r>
              <a:rPr lang="pt-BR" dirty="0"/>
              <a:t>round(</a:t>
            </a:r>
            <a:r>
              <a:rPr lang="pt-BR" dirty="0" err="1"/>
              <a:t>chisq$residuals</a:t>
            </a:r>
            <a:r>
              <a:rPr lang="pt-BR" dirty="0"/>
              <a:t>, 3)</a:t>
            </a:r>
            <a:endParaRPr kumimoji="0" lang="pt-BR" altLang="pt-BR" sz="3200" b="0" i="0" u="none" strike="noStrike" cap="none" normalizeH="0" baseline="0" dirty="0">
              <a:ln>
                <a:noFill/>
              </a:ln>
              <a:solidFill>
                <a:schemeClr val="tx1"/>
              </a:solidFill>
              <a:effectLst/>
              <a:latin typeface="Arial" panose="020B0604020202020204" pitchFamily="34" charset="0"/>
            </a:endParaRPr>
          </a:p>
        </p:txBody>
      </p:sp>
      <p:sp>
        <p:nvSpPr>
          <p:cNvPr id="8" name="Retângulo 7"/>
          <p:cNvSpPr/>
          <p:nvPr/>
        </p:nvSpPr>
        <p:spPr>
          <a:xfrm>
            <a:off x="6492807" y="4371694"/>
            <a:ext cx="3631122" cy="369332"/>
          </a:xfrm>
          <a:prstGeom prst="rect">
            <a:avLst/>
          </a:prstGeom>
        </p:spPr>
        <p:txBody>
          <a:bodyPr wrap="none">
            <a:spAutoFit/>
          </a:bodyPr>
          <a:lstStyle/>
          <a:p>
            <a:r>
              <a:rPr lang="pt-BR" dirty="0">
                <a:solidFill>
                  <a:srgbClr val="000000"/>
                </a:solidFill>
                <a:latin typeface="Courier New" panose="02070309020205020404" pitchFamily="49" charset="0"/>
              </a:rPr>
              <a:t>Ver valor do </a:t>
            </a:r>
            <a:r>
              <a:rPr lang="pt-BR" dirty="0" err="1">
                <a:solidFill>
                  <a:srgbClr val="000000"/>
                </a:solidFill>
                <a:latin typeface="Courier New" panose="02070309020205020404" pitchFamily="49" charset="0"/>
              </a:rPr>
              <a:t>qui</a:t>
            </a:r>
            <a:r>
              <a:rPr lang="pt-BR" dirty="0">
                <a:solidFill>
                  <a:srgbClr val="000000"/>
                </a:solidFill>
                <a:latin typeface="Courier New" panose="02070309020205020404" pitchFamily="49" charset="0"/>
              </a:rPr>
              <a:t>-quadrado</a:t>
            </a:r>
            <a:endParaRPr lang="pt-BR" dirty="0"/>
          </a:p>
        </p:txBody>
      </p:sp>
      <p:sp>
        <p:nvSpPr>
          <p:cNvPr id="9" name="Retângulo 8"/>
          <p:cNvSpPr/>
          <p:nvPr/>
        </p:nvSpPr>
        <p:spPr>
          <a:xfrm>
            <a:off x="12617303" y="708098"/>
            <a:ext cx="6096000" cy="646331"/>
          </a:xfrm>
          <a:prstGeom prst="rect">
            <a:avLst/>
          </a:prstGeom>
        </p:spPr>
        <p:txBody>
          <a:bodyPr>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residuals</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is.cor</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10" name="Retângulo 9"/>
          <p:cNvSpPr/>
          <p:nvPr/>
        </p:nvSpPr>
        <p:spPr>
          <a:xfrm>
            <a:off x="12617303" y="1443840"/>
            <a:ext cx="6096000" cy="3970318"/>
          </a:xfrm>
          <a:prstGeom prst="rect">
            <a:avLst/>
          </a:prstGeom>
        </p:spPr>
        <p:txBody>
          <a:bodyPr>
            <a:spAutoFit/>
          </a:bodyPr>
          <a:lstStyle/>
          <a:p>
            <a:pPr algn="just">
              <a:buFont typeface="+mj-lt"/>
              <a:buAutoNum type="arabicPeriod"/>
            </a:pPr>
            <a:r>
              <a:rPr lang="en-US" b="1" dirty="0">
                <a:solidFill>
                  <a:srgbClr val="021B34"/>
                </a:solidFill>
                <a:latin typeface="Open Sans"/>
              </a:rPr>
              <a:t>Positive residuals</a:t>
            </a:r>
            <a:r>
              <a:rPr lang="en-US" dirty="0">
                <a:solidFill>
                  <a:srgbClr val="021B34"/>
                </a:solidFill>
                <a:latin typeface="Open Sans"/>
              </a:rPr>
              <a:t> are in blue. Positive values in cells specify an attraction (positive association) between the corresponding row and column variables.</a:t>
            </a:r>
          </a:p>
          <a:p>
            <a:pPr algn="just">
              <a:buFont typeface="Arial" panose="020B0604020202020204" pitchFamily="34" charset="0"/>
              <a:buChar char="•"/>
            </a:pPr>
            <a:r>
              <a:rPr lang="en-US" dirty="0">
                <a:solidFill>
                  <a:srgbClr val="021B34"/>
                </a:solidFill>
                <a:latin typeface="Open Sans"/>
              </a:rPr>
              <a:t>In the image above, it’s evident that there are an association between the column </a:t>
            </a:r>
            <a:r>
              <a:rPr lang="en-US" b="1" dirty="0">
                <a:solidFill>
                  <a:srgbClr val="021B34"/>
                </a:solidFill>
                <a:latin typeface="Open Sans"/>
              </a:rPr>
              <a:t>Wife</a:t>
            </a:r>
            <a:r>
              <a:rPr lang="en-US" dirty="0">
                <a:solidFill>
                  <a:srgbClr val="021B34"/>
                </a:solidFill>
                <a:latin typeface="Open Sans"/>
              </a:rPr>
              <a:t> and the rows </a:t>
            </a:r>
            <a:r>
              <a:rPr lang="en-US" b="1" dirty="0">
                <a:solidFill>
                  <a:srgbClr val="021B34"/>
                </a:solidFill>
                <a:latin typeface="Open Sans"/>
              </a:rPr>
              <a:t>Laundry, </a:t>
            </a:r>
            <a:r>
              <a:rPr lang="en-US" b="1" dirty="0" err="1">
                <a:solidFill>
                  <a:srgbClr val="021B34"/>
                </a:solidFill>
                <a:latin typeface="Open Sans"/>
              </a:rPr>
              <a:t>Main_meal</a:t>
            </a:r>
            <a:r>
              <a:rPr lang="en-US" dirty="0">
                <a:solidFill>
                  <a:srgbClr val="021B34"/>
                </a:solidFill>
                <a:latin typeface="Open Sans"/>
              </a:rPr>
              <a:t>.</a:t>
            </a:r>
          </a:p>
          <a:p>
            <a:pPr algn="just">
              <a:buFont typeface="Arial" panose="020B0604020202020204" pitchFamily="34" charset="0"/>
              <a:buChar char="•"/>
            </a:pPr>
            <a:r>
              <a:rPr lang="en-US" dirty="0">
                <a:solidFill>
                  <a:srgbClr val="021B34"/>
                </a:solidFill>
                <a:latin typeface="Open Sans"/>
              </a:rPr>
              <a:t>There is a strong positive association between the column </a:t>
            </a:r>
            <a:r>
              <a:rPr lang="en-US" b="1" dirty="0">
                <a:solidFill>
                  <a:srgbClr val="021B34"/>
                </a:solidFill>
                <a:latin typeface="Open Sans"/>
              </a:rPr>
              <a:t>Husband</a:t>
            </a:r>
            <a:r>
              <a:rPr lang="en-US" dirty="0">
                <a:solidFill>
                  <a:srgbClr val="021B34"/>
                </a:solidFill>
                <a:latin typeface="Open Sans"/>
              </a:rPr>
              <a:t> and the row </a:t>
            </a:r>
            <a:r>
              <a:rPr lang="en-US" b="1" dirty="0">
                <a:solidFill>
                  <a:srgbClr val="021B34"/>
                </a:solidFill>
                <a:latin typeface="Open Sans"/>
              </a:rPr>
              <a:t>Repair</a:t>
            </a:r>
            <a:endParaRPr lang="en-US" dirty="0">
              <a:solidFill>
                <a:srgbClr val="021B34"/>
              </a:solidFill>
              <a:latin typeface="Open Sans"/>
            </a:endParaRPr>
          </a:p>
          <a:p>
            <a:pPr algn="just">
              <a:buFont typeface="+mj-lt"/>
              <a:buAutoNum type="arabicPeriod" startAt="2"/>
            </a:pPr>
            <a:r>
              <a:rPr lang="en-US" b="1" dirty="0">
                <a:solidFill>
                  <a:srgbClr val="021B34"/>
                </a:solidFill>
                <a:latin typeface="Open Sans"/>
              </a:rPr>
              <a:t>Negative residuals</a:t>
            </a:r>
            <a:r>
              <a:rPr lang="en-US" dirty="0">
                <a:solidFill>
                  <a:srgbClr val="021B34"/>
                </a:solidFill>
                <a:latin typeface="Open Sans"/>
              </a:rPr>
              <a:t> are in red. This implies a repulsion (negative association) between the corresponding row and column variables. For example the column Wife are negatively associated (~ “not associated”) with the row </a:t>
            </a:r>
            <a:r>
              <a:rPr lang="en-US" b="1" dirty="0">
                <a:solidFill>
                  <a:srgbClr val="021B34"/>
                </a:solidFill>
                <a:latin typeface="Open Sans"/>
              </a:rPr>
              <a:t>Repairs</a:t>
            </a:r>
            <a:r>
              <a:rPr lang="en-US" dirty="0">
                <a:solidFill>
                  <a:srgbClr val="021B34"/>
                </a:solidFill>
                <a:latin typeface="Open Sans"/>
              </a:rPr>
              <a:t>. There is a repulsion between the column </a:t>
            </a:r>
            <a:r>
              <a:rPr lang="en-US" i="1" dirty="0">
                <a:solidFill>
                  <a:srgbClr val="021B34"/>
                </a:solidFill>
                <a:latin typeface="Open Sans"/>
              </a:rPr>
              <a:t>Husband</a:t>
            </a:r>
            <a:r>
              <a:rPr lang="en-US" dirty="0">
                <a:solidFill>
                  <a:srgbClr val="021B34"/>
                </a:solidFill>
                <a:latin typeface="Open Sans"/>
              </a:rPr>
              <a:t> and, the rows </a:t>
            </a:r>
            <a:r>
              <a:rPr lang="en-US" b="1" dirty="0">
                <a:solidFill>
                  <a:srgbClr val="021B34"/>
                </a:solidFill>
                <a:latin typeface="Open Sans"/>
              </a:rPr>
              <a:t>Laundry</a:t>
            </a:r>
            <a:r>
              <a:rPr lang="en-US" dirty="0">
                <a:solidFill>
                  <a:srgbClr val="021B34"/>
                </a:solidFill>
                <a:latin typeface="Open Sans"/>
              </a:rPr>
              <a:t> and </a:t>
            </a:r>
            <a:r>
              <a:rPr lang="en-US" b="1" dirty="0" err="1">
                <a:solidFill>
                  <a:srgbClr val="021B34"/>
                </a:solidFill>
                <a:latin typeface="Open Sans"/>
              </a:rPr>
              <a:t>Main_meal</a:t>
            </a:r>
            <a:endParaRPr lang="en-US" b="0" i="0" dirty="0">
              <a:solidFill>
                <a:srgbClr val="021B34"/>
              </a:solidFill>
              <a:effectLst/>
              <a:latin typeface="Open Sans"/>
            </a:endParaRPr>
          </a:p>
        </p:txBody>
      </p:sp>
    </p:spTree>
    <p:extLst>
      <p:ext uri="{BB962C8B-B14F-4D97-AF65-F5344CB8AC3E}">
        <p14:creationId xmlns:p14="http://schemas.microsoft.com/office/powerpoint/2010/main" val="1623793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9" name="Retângulo 8"/>
          <p:cNvSpPr/>
          <p:nvPr/>
        </p:nvSpPr>
        <p:spPr>
          <a:xfrm>
            <a:off x="1024128" y="2092170"/>
            <a:ext cx="6096000" cy="646331"/>
          </a:xfrm>
          <a:prstGeom prst="rect">
            <a:avLst/>
          </a:prstGeom>
        </p:spPr>
        <p:txBody>
          <a:bodyPr>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residuals</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is.cor</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10" name="Retângulo 9"/>
          <p:cNvSpPr/>
          <p:nvPr/>
        </p:nvSpPr>
        <p:spPr>
          <a:xfrm>
            <a:off x="1024127" y="2881144"/>
            <a:ext cx="10395239" cy="2585323"/>
          </a:xfrm>
          <a:prstGeom prst="rect">
            <a:avLst/>
          </a:prstGeom>
        </p:spPr>
        <p:txBody>
          <a:bodyPr wrap="square">
            <a:spAutoFit/>
          </a:bodyPr>
          <a:lstStyle/>
          <a:p>
            <a:pPr algn="just">
              <a:buFont typeface="+mj-lt"/>
              <a:buAutoNum type="arabicPeriod"/>
            </a:pPr>
            <a:r>
              <a:rPr lang="en-US" b="1" dirty="0">
                <a:solidFill>
                  <a:srgbClr val="021B34"/>
                </a:solidFill>
                <a:latin typeface="Open Sans"/>
              </a:rPr>
              <a:t>Positive residuals</a:t>
            </a:r>
            <a:r>
              <a:rPr lang="en-US" dirty="0">
                <a:solidFill>
                  <a:srgbClr val="021B34"/>
                </a:solidFill>
                <a:latin typeface="Open Sans"/>
              </a:rPr>
              <a:t> are in blue. Positive values in cells specify an attraction (positive association) between the corresponding row and column variables.</a:t>
            </a:r>
          </a:p>
          <a:p>
            <a:pPr algn="just">
              <a:buFont typeface="Arial" panose="020B0604020202020204" pitchFamily="34" charset="0"/>
              <a:buChar char="•"/>
            </a:pPr>
            <a:r>
              <a:rPr lang="en-US" dirty="0">
                <a:solidFill>
                  <a:srgbClr val="021B34"/>
                </a:solidFill>
                <a:latin typeface="Open Sans"/>
              </a:rPr>
              <a:t>In the image above, it’s evident that there are an association between the column </a:t>
            </a:r>
            <a:r>
              <a:rPr lang="en-US" b="1" dirty="0">
                <a:solidFill>
                  <a:srgbClr val="021B34"/>
                </a:solidFill>
                <a:latin typeface="Open Sans"/>
              </a:rPr>
              <a:t>Wife</a:t>
            </a:r>
            <a:r>
              <a:rPr lang="en-US" dirty="0">
                <a:solidFill>
                  <a:srgbClr val="021B34"/>
                </a:solidFill>
                <a:latin typeface="Open Sans"/>
              </a:rPr>
              <a:t> and the rows </a:t>
            </a:r>
            <a:r>
              <a:rPr lang="en-US" b="1" dirty="0">
                <a:solidFill>
                  <a:srgbClr val="021B34"/>
                </a:solidFill>
                <a:latin typeface="Open Sans"/>
              </a:rPr>
              <a:t>Laundry, </a:t>
            </a:r>
            <a:r>
              <a:rPr lang="en-US" b="1" dirty="0" err="1">
                <a:solidFill>
                  <a:srgbClr val="021B34"/>
                </a:solidFill>
                <a:latin typeface="Open Sans"/>
              </a:rPr>
              <a:t>Main_meal</a:t>
            </a:r>
            <a:r>
              <a:rPr lang="en-US" dirty="0">
                <a:solidFill>
                  <a:srgbClr val="021B34"/>
                </a:solidFill>
                <a:latin typeface="Open Sans"/>
              </a:rPr>
              <a:t>.</a:t>
            </a:r>
          </a:p>
          <a:p>
            <a:pPr algn="just">
              <a:buFont typeface="Arial" panose="020B0604020202020204" pitchFamily="34" charset="0"/>
              <a:buChar char="•"/>
            </a:pPr>
            <a:r>
              <a:rPr lang="en-US" dirty="0">
                <a:solidFill>
                  <a:srgbClr val="021B34"/>
                </a:solidFill>
                <a:latin typeface="Open Sans"/>
              </a:rPr>
              <a:t>There is a strong positive association between the column </a:t>
            </a:r>
            <a:r>
              <a:rPr lang="en-US" b="1" dirty="0">
                <a:solidFill>
                  <a:srgbClr val="021B34"/>
                </a:solidFill>
                <a:latin typeface="Open Sans"/>
              </a:rPr>
              <a:t>Husband</a:t>
            </a:r>
            <a:r>
              <a:rPr lang="en-US" dirty="0">
                <a:solidFill>
                  <a:srgbClr val="021B34"/>
                </a:solidFill>
                <a:latin typeface="Open Sans"/>
              </a:rPr>
              <a:t> and the row </a:t>
            </a:r>
            <a:r>
              <a:rPr lang="en-US" b="1" dirty="0">
                <a:solidFill>
                  <a:srgbClr val="021B34"/>
                </a:solidFill>
                <a:latin typeface="Open Sans"/>
              </a:rPr>
              <a:t>Repair</a:t>
            </a:r>
            <a:endParaRPr lang="en-US" dirty="0">
              <a:solidFill>
                <a:srgbClr val="021B34"/>
              </a:solidFill>
              <a:latin typeface="Open Sans"/>
            </a:endParaRPr>
          </a:p>
          <a:p>
            <a:pPr algn="just">
              <a:buFont typeface="+mj-lt"/>
              <a:buAutoNum type="arabicPeriod" startAt="2"/>
            </a:pPr>
            <a:r>
              <a:rPr lang="en-US" b="1" dirty="0">
                <a:solidFill>
                  <a:srgbClr val="021B34"/>
                </a:solidFill>
                <a:latin typeface="Open Sans"/>
              </a:rPr>
              <a:t>Negative residuals</a:t>
            </a:r>
            <a:r>
              <a:rPr lang="en-US" dirty="0">
                <a:solidFill>
                  <a:srgbClr val="021B34"/>
                </a:solidFill>
                <a:latin typeface="Open Sans"/>
              </a:rPr>
              <a:t> are in red. This implies a repulsion (negative association) between the corresponding row and column variables. For example the column Wife are negatively associated (~ “not associated”) with the row </a:t>
            </a:r>
            <a:r>
              <a:rPr lang="en-US" b="1" dirty="0">
                <a:solidFill>
                  <a:srgbClr val="021B34"/>
                </a:solidFill>
                <a:latin typeface="Open Sans"/>
              </a:rPr>
              <a:t>Repairs</a:t>
            </a:r>
            <a:r>
              <a:rPr lang="en-US" dirty="0">
                <a:solidFill>
                  <a:srgbClr val="021B34"/>
                </a:solidFill>
                <a:latin typeface="Open Sans"/>
              </a:rPr>
              <a:t>. There is a repulsion between the column </a:t>
            </a:r>
            <a:r>
              <a:rPr lang="en-US" i="1" dirty="0">
                <a:solidFill>
                  <a:srgbClr val="021B34"/>
                </a:solidFill>
                <a:latin typeface="Open Sans"/>
              </a:rPr>
              <a:t>Husband</a:t>
            </a:r>
            <a:r>
              <a:rPr lang="en-US" dirty="0">
                <a:solidFill>
                  <a:srgbClr val="021B34"/>
                </a:solidFill>
                <a:latin typeface="Open Sans"/>
              </a:rPr>
              <a:t> and, the rows </a:t>
            </a:r>
            <a:r>
              <a:rPr lang="en-US" b="1" dirty="0">
                <a:solidFill>
                  <a:srgbClr val="021B34"/>
                </a:solidFill>
                <a:latin typeface="Open Sans"/>
              </a:rPr>
              <a:t>Laundry</a:t>
            </a:r>
            <a:r>
              <a:rPr lang="en-US" dirty="0">
                <a:solidFill>
                  <a:srgbClr val="021B34"/>
                </a:solidFill>
                <a:latin typeface="Open Sans"/>
              </a:rPr>
              <a:t> and </a:t>
            </a:r>
            <a:r>
              <a:rPr lang="en-US" b="1" dirty="0" err="1">
                <a:solidFill>
                  <a:srgbClr val="021B34"/>
                </a:solidFill>
                <a:latin typeface="Open Sans"/>
              </a:rPr>
              <a:t>Main_meal</a:t>
            </a:r>
            <a:endParaRPr lang="en-US" b="0" i="0" dirty="0">
              <a:solidFill>
                <a:srgbClr val="021B34"/>
              </a:solidFill>
              <a:effectLst/>
              <a:latin typeface="Open Sans"/>
            </a:endParaRPr>
          </a:p>
        </p:txBody>
      </p:sp>
      <p:sp>
        <p:nvSpPr>
          <p:cNvPr id="11" name="Retângulo 10"/>
          <p:cNvSpPr/>
          <p:nvPr/>
        </p:nvSpPr>
        <p:spPr>
          <a:xfrm>
            <a:off x="12340856" y="698200"/>
            <a:ext cx="6096000" cy="1200329"/>
          </a:xfrm>
          <a:prstGeom prst="rect">
            <a:avLst/>
          </a:prstGeom>
        </p:spPr>
        <p:txBody>
          <a:bodyPr>
            <a:spAutoFit/>
          </a:bodyPr>
          <a:lstStyle/>
          <a:p>
            <a:pPr algn="just"/>
            <a:r>
              <a:rPr lang="en-US" dirty="0">
                <a:solidFill>
                  <a:srgbClr val="021B34"/>
                </a:solidFill>
                <a:latin typeface="Open Sans"/>
              </a:rPr>
              <a:t>The contribution (in %) of a given cell to the total Chi-square score is calculated as follow:</a:t>
            </a:r>
          </a:p>
          <a:p>
            <a:br>
              <a:rPr lang="en-US" dirty="0"/>
            </a:br>
            <a:endParaRPr lang="pt-BR" dirty="0"/>
          </a:p>
        </p:txBody>
      </p:sp>
    </p:spTree>
    <p:extLst>
      <p:ext uri="{BB962C8B-B14F-4D97-AF65-F5344CB8AC3E}">
        <p14:creationId xmlns:p14="http://schemas.microsoft.com/office/powerpoint/2010/main" val="3074812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a:solidFill>
                  <a:srgbClr val="04A07B"/>
                </a:solidFill>
                <a:latin typeface="Segoe UI Semibold" panose="020B0702040204020203" pitchFamily="34" charset="0"/>
                <a:cs typeface="Segoe UI Semibold" panose="020B0702040204020203" pitchFamily="34" charset="0"/>
              </a:rPr>
              <a:t>ANÁLISE DO QUI-QUADRADO </a:t>
            </a:r>
            <a:r>
              <a:rPr lang="el-GR" dirty="0">
                <a:solidFill>
                  <a:srgbClr val="04A07B"/>
                </a:solidFill>
                <a:latin typeface="+mn-lt"/>
                <a:cs typeface="Segoe UI Semibold" panose="020B0702040204020203" pitchFamily="34" charset="0"/>
              </a:rPr>
              <a:t>χ</a:t>
            </a:r>
            <a:r>
              <a:rPr lang="pt-BR" baseline="30000" dirty="0">
                <a:solidFill>
                  <a:srgbClr val="04A07B"/>
                </a:solidFill>
                <a:latin typeface="Segoe UI Semibold" panose="020B0702040204020203" pitchFamily="34" charset="0"/>
                <a:cs typeface="Segoe UI Semibold" panose="020B0702040204020203" pitchFamily="34" charset="0"/>
              </a:rPr>
              <a:t>2</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11" name="Retângulo 10"/>
          <p:cNvSpPr/>
          <p:nvPr/>
        </p:nvSpPr>
        <p:spPr>
          <a:xfrm>
            <a:off x="1024127" y="2007109"/>
            <a:ext cx="10501565" cy="923330"/>
          </a:xfrm>
          <a:prstGeom prst="rect">
            <a:avLst/>
          </a:prstGeom>
        </p:spPr>
        <p:txBody>
          <a:bodyPr wrap="square">
            <a:spAutoFit/>
          </a:bodyPr>
          <a:lstStyle/>
          <a:p>
            <a:pPr algn="just"/>
            <a:r>
              <a:rPr lang="en-US" dirty="0">
                <a:solidFill>
                  <a:srgbClr val="021B34"/>
                </a:solidFill>
                <a:latin typeface="Open Sans"/>
              </a:rPr>
              <a:t>The contribution (in %) of a given cell to the total Chi-square score is calculated as follow:</a:t>
            </a:r>
          </a:p>
          <a:p>
            <a:br>
              <a:rPr lang="en-US" dirty="0"/>
            </a:br>
            <a:endParaRPr lang="pt-BR" dirty="0"/>
          </a:p>
        </p:txBody>
      </p:sp>
      <p:sp>
        <p:nvSpPr>
          <p:cNvPr id="3" name="Retângulo 2"/>
          <p:cNvSpPr/>
          <p:nvPr/>
        </p:nvSpPr>
        <p:spPr>
          <a:xfrm>
            <a:off x="1024126" y="2607273"/>
            <a:ext cx="6096000" cy="646331"/>
          </a:xfrm>
          <a:prstGeom prst="rect">
            <a:avLst/>
          </a:prstGeom>
        </p:spPr>
        <p:txBody>
          <a:bodyPr>
            <a:spAutoFit/>
          </a:bodyPr>
          <a:lstStyle/>
          <a:p>
            <a:r>
              <a:rPr lang="pt-BR" dirty="0" err="1">
                <a:solidFill>
                  <a:srgbClr val="021B34"/>
                </a:solidFill>
                <a:latin typeface="MathJax_Math-italic"/>
              </a:rPr>
              <a:t>contrib</a:t>
            </a:r>
            <a:r>
              <a:rPr lang="pt-BR" dirty="0">
                <a:solidFill>
                  <a:srgbClr val="021B34"/>
                </a:solidFill>
                <a:latin typeface="MathJax_Main"/>
              </a:rPr>
              <a:t>=</a:t>
            </a:r>
            <a:r>
              <a:rPr lang="pt-BR" dirty="0">
                <a:solidFill>
                  <a:srgbClr val="021B34"/>
                </a:solidFill>
                <a:latin typeface="MathJax_Math-italic"/>
              </a:rPr>
              <a:t>r</a:t>
            </a:r>
            <a:r>
              <a:rPr lang="pt-BR" dirty="0">
                <a:solidFill>
                  <a:srgbClr val="021B34"/>
                </a:solidFill>
                <a:latin typeface="MathJax_Main"/>
              </a:rPr>
              <a:t>2/</a:t>
            </a:r>
            <a:r>
              <a:rPr lang="el-GR" dirty="0">
                <a:solidFill>
                  <a:srgbClr val="021B34"/>
                </a:solidFill>
                <a:latin typeface="MathJax_Math-italic"/>
              </a:rPr>
              <a:t>χ</a:t>
            </a:r>
            <a:r>
              <a:rPr lang="el-GR" dirty="0">
                <a:solidFill>
                  <a:srgbClr val="021B34"/>
                </a:solidFill>
                <a:latin typeface="MathJax_Main"/>
              </a:rPr>
              <a:t>2</a:t>
            </a:r>
            <a:br>
              <a:rPr lang="el-GR" dirty="0"/>
            </a:br>
            <a:endParaRPr lang="pt-BR" dirty="0"/>
          </a:p>
        </p:txBody>
      </p:sp>
      <p:sp>
        <p:nvSpPr>
          <p:cNvPr id="4" name="Retângulo 3"/>
          <p:cNvSpPr/>
          <p:nvPr/>
        </p:nvSpPr>
        <p:spPr>
          <a:xfrm>
            <a:off x="1024126" y="3294975"/>
            <a:ext cx="6096000" cy="923330"/>
          </a:xfrm>
          <a:prstGeom prst="rect">
            <a:avLst/>
          </a:prstGeom>
        </p:spPr>
        <p:txBody>
          <a:bodyPr>
            <a:spAutoFit/>
          </a:bodyPr>
          <a:lstStyle/>
          <a:p>
            <a:r>
              <a:rPr lang="pt-BR" dirty="0">
                <a:solidFill>
                  <a:srgbClr val="228B22"/>
                </a:solidFill>
                <a:latin typeface="Courier New" panose="02070309020205020404" pitchFamily="49" charset="0"/>
              </a:rPr>
              <a:t># </a:t>
            </a:r>
            <a:r>
              <a:rPr lang="pt-BR" dirty="0" err="1">
                <a:solidFill>
                  <a:srgbClr val="228B22"/>
                </a:solidFill>
                <a:latin typeface="Courier New" panose="02070309020205020404" pitchFamily="49" charset="0"/>
              </a:rPr>
              <a:t>Contibution</a:t>
            </a:r>
            <a:r>
              <a:rPr lang="pt-BR" dirty="0">
                <a:solidFill>
                  <a:srgbClr val="228B22"/>
                </a:solidFill>
                <a:latin typeface="Courier New" panose="02070309020205020404" pitchFamily="49" charset="0"/>
              </a:rPr>
              <a:t> in </a:t>
            </a:r>
            <a:r>
              <a:rPr lang="pt-BR" dirty="0" err="1">
                <a:solidFill>
                  <a:srgbClr val="228B22"/>
                </a:solidFill>
                <a:latin typeface="Courier New" panose="02070309020205020404" pitchFamily="49" charset="0"/>
              </a:rPr>
              <a:t>percentage</a:t>
            </a:r>
            <a:r>
              <a:rPr lang="pt-BR" dirty="0">
                <a:solidFill>
                  <a:srgbClr val="228B22"/>
                </a:solidFill>
                <a:latin typeface="Courier New" panose="02070309020205020404" pitchFamily="49" charset="0"/>
              </a:rPr>
              <a:t> (%)</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contrib</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a:solidFill>
                  <a:srgbClr val="0000CD"/>
                </a:solidFill>
                <a:latin typeface="Courier New" panose="02070309020205020404" pitchFamily="49" charset="0"/>
              </a:rPr>
              <a:t>100</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chisq</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residuals</a:t>
            </a:r>
            <a:r>
              <a:rPr lang="pt-BR" dirty="0">
                <a:solidFill>
                  <a:srgbClr val="687687"/>
                </a:solidFill>
                <a:latin typeface="Courier New" panose="02070309020205020404" pitchFamily="49" charset="0"/>
              </a:rPr>
              <a:t>^</a:t>
            </a:r>
            <a:r>
              <a:rPr lang="pt-BR" dirty="0">
                <a:solidFill>
                  <a:srgbClr val="0000CD"/>
                </a:solidFill>
                <a:latin typeface="Courier New" panose="02070309020205020404" pitchFamily="49" charset="0"/>
              </a:rPr>
              <a:t>2</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statistic</a:t>
            </a:r>
            <a:r>
              <a:rPr lang="pt-BR" dirty="0">
                <a:solidFill>
                  <a:srgbClr val="021B34"/>
                </a:solidFill>
                <a:latin typeface="Courier New" panose="02070309020205020404" pitchFamily="49" charset="0"/>
              </a:rPr>
              <a:t> </a:t>
            </a:r>
            <a:r>
              <a:rPr lang="pt-BR" dirty="0">
                <a:solidFill>
                  <a:srgbClr val="000000"/>
                </a:solidFill>
                <a:latin typeface="Courier New" panose="02070309020205020404" pitchFamily="49" charset="0"/>
              </a:rPr>
              <a:t>round</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contrib</a:t>
            </a:r>
            <a:r>
              <a:rPr lang="pt-BR" dirty="0">
                <a:solidFill>
                  <a:srgbClr val="021B34"/>
                </a:solidFill>
                <a:latin typeface="Courier New" panose="02070309020205020404" pitchFamily="49" charset="0"/>
              </a:rPr>
              <a:t>, </a:t>
            </a:r>
            <a:r>
              <a:rPr lang="pt-BR" dirty="0">
                <a:solidFill>
                  <a:srgbClr val="0000CD"/>
                </a:solidFill>
                <a:latin typeface="Courier New" panose="02070309020205020404" pitchFamily="49" charset="0"/>
              </a:rPr>
              <a:t>3</a:t>
            </a:r>
            <a:r>
              <a:rPr lang="pt-BR" dirty="0">
                <a:solidFill>
                  <a:srgbClr val="687687"/>
                </a:solidFill>
                <a:latin typeface="Courier New" panose="02070309020205020404" pitchFamily="49" charset="0"/>
              </a:rPr>
              <a:t>)</a:t>
            </a:r>
            <a:endParaRPr lang="pt-BR" dirty="0"/>
          </a:p>
        </p:txBody>
      </p:sp>
      <p:sp>
        <p:nvSpPr>
          <p:cNvPr id="7" name="Retângulo 6"/>
          <p:cNvSpPr/>
          <p:nvPr/>
        </p:nvSpPr>
        <p:spPr>
          <a:xfrm>
            <a:off x="1024125" y="4412511"/>
            <a:ext cx="10735483" cy="2031325"/>
          </a:xfrm>
          <a:prstGeom prst="rect">
            <a:avLst/>
          </a:prstGeom>
        </p:spPr>
        <p:txBody>
          <a:bodyPr wrap="square">
            <a:spAutoFit/>
          </a:bodyPr>
          <a:lstStyle/>
          <a:p>
            <a:r>
              <a:rPr lang="en-US" dirty="0"/>
              <a:t>From the image above, it can be seen that the most contributing cells to the Chi-square are Wife/Laundry (7.74%), Wife/</a:t>
            </a:r>
            <a:r>
              <a:rPr lang="en-US" dirty="0" err="1"/>
              <a:t>Main_meal</a:t>
            </a:r>
            <a:r>
              <a:rPr lang="en-US" dirty="0"/>
              <a:t> (4.98%), Husband/Repairs (21.9%), Jointly/Holidays (12.44%).</a:t>
            </a:r>
          </a:p>
          <a:p>
            <a:r>
              <a:rPr lang="en-US" dirty="0"/>
              <a:t>These cells contribute about 47.06% to the total Chi-square score and thus account for most of the difference between expected and observed values.</a:t>
            </a:r>
          </a:p>
          <a:p>
            <a:r>
              <a:rPr lang="en-US" dirty="0"/>
              <a:t>This confirms the earlier visual interpretation of the data. As stated earlier, visual interpretation may be complex when the contingency table is very large. In this case, the contribution of one cell to the total Chi-square score becomes a useful way of establishing the nature of dependency.</a:t>
            </a:r>
            <a:endParaRPr lang="pt-BR" dirty="0"/>
          </a:p>
        </p:txBody>
      </p:sp>
    </p:spTree>
    <p:extLst>
      <p:ext uri="{BB962C8B-B14F-4D97-AF65-F5344CB8AC3E}">
        <p14:creationId xmlns:p14="http://schemas.microsoft.com/office/powerpoint/2010/main" val="153486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medir (mensurar)?</a:t>
            </a:r>
            <a:endParaRPr lang="en-GB" dirty="0"/>
          </a:p>
        </p:txBody>
      </p:sp>
      <p:sp>
        <p:nvSpPr>
          <p:cNvPr id="3" name="Espaço Reservado para Conteúdo 2"/>
          <p:cNvSpPr>
            <a:spLocks noGrp="1"/>
          </p:cNvSpPr>
          <p:nvPr>
            <p:ph idx="1"/>
          </p:nvPr>
        </p:nvSpPr>
        <p:spPr>
          <a:xfrm>
            <a:off x="1024128" y="2279893"/>
            <a:ext cx="10196646" cy="4023360"/>
          </a:xfrm>
        </p:spPr>
        <p:txBody>
          <a:bodyPr>
            <a:normAutofit/>
          </a:bodyPr>
          <a:lstStyle/>
          <a:p>
            <a:pPr algn="r"/>
            <a:r>
              <a:rPr lang="pt-BR" sz="3200" i="1" dirty="0"/>
              <a:t>‘</a:t>
            </a:r>
            <a:r>
              <a:rPr lang="pt-BR" sz="3200" i="1" dirty="0" err="1"/>
              <a:t>Measurement</a:t>
            </a:r>
            <a:r>
              <a:rPr lang="pt-BR" sz="3200" i="1" dirty="0"/>
              <a:t> </a:t>
            </a:r>
            <a:r>
              <a:rPr lang="pt-BR" sz="3200" i="1" dirty="0" err="1"/>
              <a:t>is</a:t>
            </a:r>
            <a:r>
              <a:rPr lang="pt-BR" sz="3200" i="1" dirty="0"/>
              <a:t> </a:t>
            </a:r>
            <a:r>
              <a:rPr lang="pt-BR" sz="3200" i="1" dirty="0" err="1"/>
              <a:t>the</a:t>
            </a:r>
            <a:r>
              <a:rPr lang="pt-BR" sz="3200" i="1" dirty="0"/>
              <a:t> </a:t>
            </a:r>
            <a:r>
              <a:rPr lang="pt-BR" sz="3200" i="1" dirty="0" err="1"/>
              <a:t>assignment</a:t>
            </a:r>
            <a:r>
              <a:rPr lang="pt-BR" sz="3200" i="1" dirty="0"/>
              <a:t> of </a:t>
            </a:r>
            <a:r>
              <a:rPr lang="pt-BR" sz="3200" i="1" dirty="0" err="1"/>
              <a:t>numbers</a:t>
            </a:r>
            <a:r>
              <a:rPr lang="pt-BR" sz="3200" i="1" dirty="0"/>
              <a:t> </a:t>
            </a:r>
            <a:r>
              <a:rPr lang="pt-BR" sz="3200" i="1" dirty="0" err="1"/>
              <a:t>to</a:t>
            </a:r>
            <a:r>
              <a:rPr lang="pt-BR" sz="3200" i="1" dirty="0"/>
              <a:t> </a:t>
            </a:r>
            <a:r>
              <a:rPr lang="pt-BR" sz="3200" i="1" dirty="0" err="1"/>
              <a:t>an</a:t>
            </a:r>
            <a:r>
              <a:rPr lang="pt-BR" sz="3200" i="1" dirty="0"/>
              <a:t> </a:t>
            </a:r>
            <a:r>
              <a:rPr lang="pt-BR" sz="3200" i="1" dirty="0" err="1"/>
              <a:t>attribute</a:t>
            </a:r>
            <a:r>
              <a:rPr lang="pt-BR" sz="3200" i="1" dirty="0"/>
              <a:t> </a:t>
            </a:r>
            <a:r>
              <a:rPr lang="pt-BR" sz="3200" i="1" dirty="0" err="1"/>
              <a:t>according</a:t>
            </a:r>
            <a:r>
              <a:rPr lang="pt-BR" sz="3200" i="1" dirty="0"/>
              <a:t> </a:t>
            </a:r>
            <a:r>
              <a:rPr lang="pt-BR" sz="3200" i="1" dirty="0" err="1"/>
              <a:t>to</a:t>
            </a:r>
            <a:r>
              <a:rPr lang="pt-BR" sz="3200" i="1" dirty="0"/>
              <a:t> a </a:t>
            </a:r>
            <a:r>
              <a:rPr lang="pt-BR" sz="3200" i="1" dirty="0" err="1"/>
              <a:t>rule</a:t>
            </a:r>
            <a:r>
              <a:rPr lang="pt-BR" sz="3200" i="1" dirty="0"/>
              <a:t> of </a:t>
            </a:r>
            <a:r>
              <a:rPr lang="pt-BR" sz="3200" i="1" dirty="0" err="1"/>
              <a:t>correspondence</a:t>
            </a:r>
            <a:r>
              <a:rPr lang="pt-BR" sz="3200" i="1" dirty="0"/>
              <a:t>’</a:t>
            </a:r>
            <a:r>
              <a:rPr lang="pt-BR" sz="3200" dirty="0"/>
              <a:t> </a:t>
            </a:r>
          </a:p>
          <a:p>
            <a:pPr algn="r"/>
            <a:r>
              <a:rPr lang="pt-BR" sz="3200" dirty="0"/>
              <a:t>(</a:t>
            </a:r>
            <a:r>
              <a:rPr lang="pt-BR" sz="3200" dirty="0" err="1"/>
              <a:t>McDonald</a:t>
            </a:r>
            <a:r>
              <a:rPr lang="pt-BR" sz="3200" dirty="0"/>
              <a:t>, 2011, p.55)</a:t>
            </a:r>
          </a:p>
          <a:p>
            <a:endParaRPr lang="en-GB" sz="3200" dirty="0"/>
          </a:p>
        </p:txBody>
      </p:sp>
      <p:sp>
        <p:nvSpPr>
          <p:cNvPr id="5" name="Retângulo 4">
            <a:extLst>
              <a:ext uri="{FF2B5EF4-FFF2-40B4-BE49-F238E27FC236}">
                <a16:creationId xmlns:a16="http://schemas.microsoft.com/office/drawing/2014/main" id="{725018D3-66DF-48C3-9C43-FC199428D4A9}"/>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6692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6" y="4693083"/>
            <a:ext cx="11413688" cy="1938992"/>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2. A relação entre duas variáveis: variáveis contínuas</a:t>
            </a:r>
          </a:p>
        </p:txBody>
      </p:sp>
    </p:spTree>
    <p:extLst>
      <p:ext uri="{BB962C8B-B14F-4D97-AF65-F5344CB8AC3E}">
        <p14:creationId xmlns:p14="http://schemas.microsoft.com/office/powerpoint/2010/main" val="4210117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a:bodyPr>
          <a:lstStyle/>
          <a:p>
            <a:r>
              <a:rPr lang="pt-BR" dirty="0">
                <a:solidFill>
                  <a:srgbClr val="04A07B"/>
                </a:solidFill>
                <a:latin typeface="Segoe UI Semibold" panose="020B0702040204020203" pitchFamily="34" charset="0"/>
                <a:cs typeface="Segoe UI Semibold" panose="020B0702040204020203" pitchFamily="34" charset="0"/>
              </a:rPr>
              <a:t>CORRELAÇÕES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Relação entre duas variáveis contínuas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7" name="Espaço Reservado para Conteúdo 2"/>
          <p:cNvSpPr>
            <a:spLocks noGrp="1"/>
          </p:cNvSpPr>
          <p:nvPr>
            <p:ph idx="1"/>
          </p:nvPr>
        </p:nvSpPr>
        <p:spPr>
          <a:xfrm>
            <a:off x="1024128" y="2319586"/>
            <a:ext cx="10671686" cy="4185850"/>
          </a:xfrm>
        </p:spPr>
        <p:txBody>
          <a:bodyPr>
            <a:normAutofit/>
          </a:bodyPr>
          <a:lstStyle/>
          <a:p>
            <a:pPr>
              <a:buClr>
                <a:srgbClr val="04A07B"/>
              </a:buClr>
              <a:buFont typeface="Arial" panose="020B0604020202020204" pitchFamily="34" charset="0"/>
              <a:buChar char="•"/>
            </a:pPr>
            <a:r>
              <a:rPr lang="pt-BR" sz="2800" dirty="0"/>
              <a:t> A relação entre duas variáveis contínuas</a:t>
            </a:r>
          </a:p>
          <a:p>
            <a:pPr>
              <a:buClr>
                <a:srgbClr val="04A07B"/>
              </a:buClr>
              <a:buFont typeface="Arial" panose="020B0604020202020204" pitchFamily="34" charset="0"/>
              <a:buChar char="•"/>
            </a:pPr>
            <a:r>
              <a:rPr lang="pt-BR" sz="2800" dirty="0"/>
              <a:t> Força e direção da relação entre duas variáveis</a:t>
            </a:r>
          </a:p>
          <a:p>
            <a:pPr marL="128016" lvl="1" indent="0">
              <a:buClr>
                <a:srgbClr val="04A07B"/>
              </a:buClr>
              <a:buNone/>
            </a:pPr>
            <a:r>
              <a:rPr lang="pt-BR" sz="2400" dirty="0"/>
              <a:t> Força: fraca, moderada, forte</a:t>
            </a:r>
          </a:p>
          <a:p>
            <a:pPr marL="128016" lvl="1" indent="0">
              <a:buClr>
                <a:srgbClr val="04A07B"/>
              </a:buClr>
              <a:buNone/>
            </a:pPr>
            <a:r>
              <a:rPr lang="pt-BR" sz="2400" dirty="0"/>
              <a:t> Direção: positiva ou negativa</a:t>
            </a:r>
          </a:p>
          <a:p>
            <a:pPr>
              <a:buClr>
                <a:srgbClr val="04A07B"/>
              </a:buClr>
              <a:buFont typeface="Arial" panose="020B0604020202020204" pitchFamily="34" charset="0"/>
              <a:buChar char="•"/>
            </a:pPr>
            <a:r>
              <a:rPr lang="pt-BR" sz="2800" dirty="0"/>
              <a:t> Tipos de correlação</a:t>
            </a:r>
          </a:p>
          <a:p>
            <a:pPr marL="128016" lvl="1" indent="0">
              <a:buClr>
                <a:srgbClr val="04A07B"/>
              </a:buClr>
              <a:buNone/>
            </a:pPr>
            <a:r>
              <a:rPr lang="pt-BR" sz="2400" dirty="0"/>
              <a:t> Pearson: duas variáveis contínuas</a:t>
            </a:r>
          </a:p>
          <a:p>
            <a:pPr marL="128016" lvl="1" indent="0">
              <a:buClr>
                <a:srgbClr val="04A07B"/>
              </a:buClr>
              <a:buNone/>
            </a:pPr>
            <a:r>
              <a:rPr lang="pt-BR" sz="2400" dirty="0"/>
              <a:t> </a:t>
            </a:r>
            <a:r>
              <a:rPr lang="pt-BR" sz="2400" dirty="0" err="1"/>
              <a:t>Policórica</a:t>
            </a:r>
            <a:r>
              <a:rPr lang="pt-BR" sz="2400" dirty="0"/>
              <a:t>: duas variáveis categóricas com 3+ categorias</a:t>
            </a:r>
          </a:p>
          <a:p>
            <a:pPr marL="128016" lvl="1" indent="0">
              <a:buClr>
                <a:srgbClr val="04A07B"/>
              </a:buClr>
              <a:buNone/>
            </a:pPr>
            <a:r>
              <a:rPr lang="pt-BR" sz="2400" dirty="0"/>
              <a:t> </a:t>
            </a:r>
            <a:r>
              <a:rPr lang="pt-BR" sz="2400" dirty="0" err="1"/>
              <a:t>Tetracórica</a:t>
            </a:r>
            <a:r>
              <a:rPr lang="pt-BR" sz="2400" dirty="0"/>
              <a:t>: duas variáveis categóricas binárias</a:t>
            </a:r>
          </a:p>
          <a:p>
            <a:pPr marL="128016" lvl="1" indent="0">
              <a:buClr>
                <a:srgbClr val="04A07B"/>
              </a:buClr>
              <a:buNone/>
            </a:pPr>
            <a:r>
              <a:rPr lang="pt-BR" sz="2400" dirty="0"/>
              <a:t> </a:t>
            </a:r>
            <a:r>
              <a:rPr lang="pt-BR" sz="2400" dirty="0" err="1"/>
              <a:t>Bisserial</a:t>
            </a:r>
            <a:r>
              <a:rPr lang="pt-BR" sz="2400" dirty="0"/>
              <a:t>: um variável contínua e uma variável categórica</a:t>
            </a:r>
          </a:p>
        </p:txBody>
      </p:sp>
    </p:spTree>
    <p:extLst>
      <p:ext uri="{BB962C8B-B14F-4D97-AF65-F5344CB8AC3E}">
        <p14:creationId xmlns:p14="http://schemas.microsoft.com/office/powerpoint/2010/main" val="378318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Primeiro, vamos dar um passo para trás...</a:t>
            </a:r>
          </a:p>
        </p:txBody>
      </p:sp>
      <p:sp>
        <p:nvSpPr>
          <p:cNvPr id="3" name="Espaço Reservado para Conteúdo 2"/>
          <p:cNvSpPr>
            <a:spLocks noGrp="1"/>
          </p:cNvSpPr>
          <p:nvPr>
            <p:ph idx="1"/>
          </p:nvPr>
        </p:nvSpPr>
        <p:spPr>
          <a:xfrm>
            <a:off x="1024128" y="2084832"/>
            <a:ext cx="10844022" cy="1471168"/>
          </a:xfrm>
        </p:spPr>
        <p:txBody>
          <a:bodyPr>
            <a:normAutofit/>
          </a:bodyPr>
          <a:lstStyle/>
          <a:p>
            <a:r>
              <a:rPr lang="pt-BR" b="1" dirty="0"/>
              <a:t>Por que eu faria uma correlação?</a:t>
            </a:r>
          </a:p>
          <a:p>
            <a:pPr marL="128016" lvl="1" indent="0">
              <a:lnSpc>
                <a:spcPct val="150000"/>
              </a:lnSpc>
              <a:buNone/>
            </a:pPr>
            <a:r>
              <a:rPr lang="pt-BR" dirty="0"/>
              <a:t>	Para além da justificativa mais óbvia (i.e. porque estatística é muito legal), vamos supor que eu li uma matéria no Catraca Livre e lá dizia que o bem-estar está relacionado com qualidade do sono.</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7528">
            <a:off x="10306012" y="3741122"/>
            <a:ext cx="1198377" cy="1198377"/>
          </a:xfrm>
          <a:prstGeom prst="rect">
            <a:avLst/>
          </a:prstGeom>
        </p:spPr>
      </p:pic>
      <p:sp>
        <p:nvSpPr>
          <p:cNvPr id="7" name="Espaço Reservado para Conteúdo 2"/>
          <p:cNvSpPr txBox="1">
            <a:spLocks/>
          </p:cNvSpPr>
          <p:nvPr/>
        </p:nvSpPr>
        <p:spPr>
          <a:xfrm>
            <a:off x="1024128" y="3725450"/>
            <a:ext cx="10844022" cy="10700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b="1" dirty="0"/>
              <a:t>O que o estudo dizia?</a:t>
            </a:r>
          </a:p>
          <a:p>
            <a:pPr marL="128016" lvl="1" indent="0">
              <a:lnSpc>
                <a:spcPct val="150000"/>
              </a:lnSpc>
              <a:buFont typeface="Wingdings 3" pitchFamily="18" charset="2"/>
              <a:buNone/>
            </a:pPr>
            <a:r>
              <a:rPr lang="pt-BR" dirty="0"/>
              <a:t>	Quanto mais as pessoas dormiam (horas por noite), melhor elas se sentiam.</a:t>
            </a:r>
          </a:p>
        </p:txBody>
      </p:sp>
      <p:sp>
        <p:nvSpPr>
          <p:cNvPr id="9" name="Espaço Reservado para Conteúdo 2"/>
          <p:cNvSpPr txBox="1">
            <a:spLocks/>
          </p:cNvSpPr>
          <p:nvPr/>
        </p:nvSpPr>
        <p:spPr>
          <a:xfrm>
            <a:off x="1024128" y="5055616"/>
            <a:ext cx="10844022" cy="14488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b="1" dirty="0"/>
              <a:t>Como posso ver isso?</a:t>
            </a:r>
          </a:p>
          <a:p>
            <a:pPr marL="128016" lvl="1" indent="0">
              <a:lnSpc>
                <a:spcPct val="150000"/>
              </a:lnSpc>
              <a:buFont typeface="Wingdings 3" pitchFamily="18" charset="2"/>
              <a:buNone/>
            </a:pPr>
            <a:r>
              <a:rPr lang="pt-BR" dirty="0"/>
              <a:t>	Que interessante! </a:t>
            </a:r>
            <a:r>
              <a:rPr lang="pt-BR" dirty="0" err="1"/>
              <a:t>Against</a:t>
            </a:r>
            <a:r>
              <a:rPr lang="pt-BR" dirty="0"/>
              <a:t> </a:t>
            </a:r>
            <a:r>
              <a:rPr lang="pt-BR" dirty="0" err="1"/>
              <a:t>all</a:t>
            </a:r>
            <a:r>
              <a:rPr lang="pt-BR" dirty="0"/>
              <a:t> </a:t>
            </a:r>
            <a:r>
              <a:rPr lang="pt-BR" dirty="0" err="1"/>
              <a:t>odds</a:t>
            </a:r>
            <a:r>
              <a:rPr lang="pt-BR" dirty="0"/>
              <a:t>, esse estudo em particular mostra a distribuição dos dados entre esses dois construtos. Até parece que esse caso foi feito pra essa apresentação...</a:t>
            </a:r>
          </a:p>
        </p:txBody>
      </p:sp>
      <p:sp>
        <p:nvSpPr>
          <p:cNvPr id="10" name="Retângulo 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612243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 O que sabemos?</a:t>
            </a:r>
          </a:p>
        </p:txBody>
      </p:sp>
      <p:sp>
        <p:nvSpPr>
          <p:cNvPr id="4" name="Retângulo 3"/>
          <p:cNvSpPr/>
          <p:nvPr/>
        </p:nvSpPr>
        <p:spPr>
          <a:xfrm>
            <a:off x="2911703" y="6550223"/>
            <a:ext cx="9280297" cy="307777"/>
          </a:xfrm>
          <a:prstGeom prst="rect">
            <a:avLst/>
          </a:prstGeom>
        </p:spPr>
        <p:txBody>
          <a:bodyPr wrap="none">
            <a:spAutoFit/>
          </a:bodyPr>
          <a:lstStyle/>
          <a:p>
            <a:r>
              <a:rPr lang="pt-BR" sz="1400" dirty="0" err="1"/>
              <a:t>Disclaimer</a:t>
            </a:r>
            <a:r>
              <a:rPr lang="pt-BR" sz="1400" dirty="0"/>
              <a:t>: Intervalos de horas de sono e escores de bem-estar foram calculados de acordo com o Instituto de Pesquisas Fictícias</a:t>
            </a:r>
          </a:p>
        </p:txBody>
      </p:sp>
      <p:sp>
        <p:nvSpPr>
          <p:cNvPr id="8" name="Espaço Reservado para Conteúdo 2"/>
          <p:cNvSpPr txBox="1">
            <a:spLocks/>
          </p:cNvSpPr>
          <p:nvPr/>
        </p:nvSpPr>
        <p:spPr>
          <a:xfrm>
            <a:off x="1024126" y="2157984"/>
            <a:ext cx="4841367" cy="179875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b="1" dirty="0"/>
              <a:t>Escores totais de bem – estar</a:t>
            </a:r>
          </a:p>
          <a:p>
            <a:r>
              <a:rPr lang="pt-BR" sz="1800" dirty="0"/>
              <a:t>10 – 20: baixo bem-estar</a:t>
            </a:r>
          </a:p>
          <a:p>
            <a:r>
              <a:rPr lang="pt-BR" sz="1800" dirty="0"/>
              <a:t>20 – 30: médio bem-estar</a:t>
            </a:r>
          </a:p>
          <a:p>
            <a:r>
              <a:rPr lang="pt-BR" sz="1800" dirty="0"/>
              <a:t>30 – 40: alto bem-estar</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0" name="Espaço Reservado para Conteúdo 2"/>
          <p:cNvSpPr txBox="1">
            <a:spLocks/>
          </p:cNvSpPr>
          <p:nvPr/>
        </p:nvSpPr>
        <p:spPr>
          <a:xfrm>
            <a:off x="1024125" y="4095457"/>
            <a:ext cx="4841367" cy="245476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b="1" dirty="0"/>
              <a:t>Horas de sono dormidas (por noite)</a:t>
            </a:r>
          </a:p>
          <a:p>
            <a:r>
              <a:rPr lang="pt-BR" sz="1800" dirty="0"/>
              <a:t>0 – 4: 4 ou menos horas de sono</a:t>
            </a:r>
          </a:p>
          <a:p>
            <a:r>
              <a:rPr lang="pt-BR" sz="1800" dirty="0"/>
              <a:t>4 – 5: entre 4 e 5 horas de sono</a:t>
            </a:r>
          </a:p>
          <a:p>
            <a:r>
              <a:rPr lang="pt-BR" sz="1800" dirty="0"/>
              <a:t>5 – 6: entre 5 e 6 horas de sono</a:t>
            </a:r>
          </a:p>
          <a:p>
            <a:r>
              <a:rPr lang="pt-BR" sz="1800" dirty="0"/>
              <a:t>6 – +: 6 ou mais horas de sono</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3" name="Retângulo Arredondado 12"/>
          <p:cNvSpPr/>
          <p:nvPr/>
        </p:nvSpPr>
        <p:spPr>
          <a:xfrm>
            <a:off x="6760029" y="2974339"/>
            <a:ext cx="3641271" cy="2008414"/>
          </a:xfrm>
          <a:prstGeom prst="roundRect">
            <a:avLst/>
          </a:prstGeom>
          <a:noFill/>
          <a:ln w="28575">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err="1">
                <a:solidFill>
                  <a:schemeClr val="tx2"/>
                </a:solidFill>
              </a:rPr>
              <a:t>Quiz</a:t>
            </a:r>
            <a:r>
              <a:rPr lang="pt-BR" sz="3600" b="1" dirty="0">
                <a:solidFill>
                  <a:schemeClr val="tx2"/>
                </a:solidFill>
              </a:rPr>
              <a:t> </a:t>
            </a:r>
          </a:p>
          <a:p>
            <a:pPr algn="ctr"/>
            <a:r>
              <a:rPr lang="pt-BR" sz="2800" dirty="0">
                <a:solidFill>
                  <a:schemeClr val="tx2"/>
                </a:solidFill>
              </a:rPr>
              <a:t>Qual o tipo dessas variáveis?</a:t>
            </a:r>
          </a:p>
        </p:txBody>
      </p: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25362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27</a:t>
                      </a:r>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1</a:t>
                      </a:r>
                    </a:p>
                  </a:txBody>
                  <a:tcPr anchor="ctr"/>
                </a:tc>
                <a:tc>
                  <a:txBody>
                    <a:bodyPr/>
                    <a:lstStyle/>
                    <a:p>
                      <a:pPr algn="ctr">
                        <a:lnSpc>
                          <a:spcPct val="150000"/>
                        </a:lnSpc>
                      </a:pPr>
                      <a:r>
                        <a:rPr lang="pt-BR" sz="2000" dirty="0"/>
                        <a:t>33</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24</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61</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6</a:t>
                      </a:r>
                    </a:p>
                  </a:txBody>
                  <a:tcPr anchor="ctr"/>
                </a:tc>
                <a:tc>
                  <a:txBody>
                    <a:bodyPr/>
                    <a:lstStyle/>
                    <a:p>
                      <a:pPr algn="ctr">
                        <a:lnSpc>
                          <a:spcPct val="150000"/>
                        </a:lnSpc>
                      </a:pPr>
                      <a:r>
                        <a:rPr lang="pt-BR" sz="2000" dirty="0"/>
                        <a:t>43</a:t>
                      </a:r>
                    </a:p>
                  </a:txBody>
                  <a:tcPr anchor="ctr"/>
                </a:tc>
                <a:tc>
                  <a:txBody>
                    <a:bodyPr/>
                    <a:lstStyle/>
                    <a:p>
                      <a:pPr algn="ctr">
                        <a:lnSpc>
                          <a:spcPct val="150000"/>
                        </a:lnSpc>
                      </a:pPr>
                      <a:r>
                        <a:rPr lang="pt-BR" sz="2000" dirty="0"/>
                        <a:t>19</a:t>
                      </a:r>
                    </a:p>
                  </a:txBody>
                  <a:tcPr anchor="ctr"/>
                </a:tc>
                <a:tc>
                  <a:txBody>
                    <a:bodyPr/>
                    <a:lstStyle/>
                    <a:p>
                      <a:pPr algn="ctr">
                        <a:lnSpc>
                          <a:spcPct val="150000"/>
                        </a:lnSpc>
                      </a:pPr>
                      <a:r>
                        <a:rPr lang="pt-BR" sz="2000" dirty="0"/>
                        <a:t>68</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3</a:t>
                      </a:r>
                    </a:p>
                  </a:txBody>
                  <a:tcPr anchor="ctr"/>
                </a:tc>
                <a:tc>
                  <a:txBody>
                    <a:bodyPr/>
                    <a:lstStyle/>
                    <a:p>
                      <a:pPr algn="ctr">
                        <a:lnSpc>
                          <a:spcPct val="150000"/>
                        </a:lnSpc>
                      </a:pPr>
                      <a:r>
                        <a:rPr lang="pt-BR" sz="2000" dirty="0"/>
                        <a:t>7</a:t>
                      </a:r>
                    </a:p>
                  </a:txBody>
                  <a:tcPr anchor="ctr"/>
                </a:tc>
                <a:tc>
                  <a:txBody>
                    <a:bodyPr/>
                    <a:lstStyle/>
                    <a:p>
                      <a:pPr algn="ctr">
                        <a:lnSpc>
                          <a:spcPct val="150000"/>
                        </a:lnSpc>
                      </a:pPr>
                      <a:r>
                        <a:rPr lang="pt-BR" sz="2000" dirty="0"/>
                        <a:t>28</a:t>
                      </a:r>
                    </a:p>
                  </a:txBody>
                  <a:tcPr anchor="ctr"/>
                </a:tc>
                <a:tc>
                  <a:txBody>
                    <a:bodyPr/>
                    <a:lstStyle/>
                    <a:p>
                      <a:pPr algn="ctr">
                        <a:lnSpc>
                          <a:spcPct val="150000"/>
                        </a:lnSpc>
                      </a:pPr>
                      <a:r>
                        <a:rPr lang="pt-BR" sz="2000" dirty="0"/>
                        <a:t>38</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60</a:t>
                      </a:r>
                    </a:p>
                  </a:txBody>
                  <a:tcPr anchor="ctr"/>
                </a:tc>
                <a:tc>
                  <a:txBody>
                    <a:bodyPr/>
                    <a:lstStyle/>
                    <a:p>
                      <a:pPr algn="ctr">
                        <a:lnSpc>
                          <a:spcPct val="150000"/>
                        </a:lnSpc>
                      </a:pPr>
                      <a:r>
                        <a:rPr lang="pt-BR" sz="2000" dirty="0"/>
                        <a:t>90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2"/>
            <a:ext cx="3222478" cy="162723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89528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27</a:t>
                      </a:r>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1</a:t>
                      </a:r>
                    </a:p>
                  </a:txBody>
                  <a:tcPr anchor="ctr"/>
                </a:tc>
                <a:tc>
                  <a:txBody>
                    <a:bodyPr/>
                    <a:lstStyle/>
                    <a:p>
                      <a:pPr algn="ctr">
                        <a:lnSpc>
                          <a:spcPct val="150000"/>
                        </a:lnSpc>
                      </a:pPr>
                      <a:r>
                        <a:rPr lang="pt-BR" sz="2000" dirty="0"/>
                        <a:t>33</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24</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61</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6</a:t>
                      </a:r>
                    </a:p>
                  </a:txBody>
                  <a:tcPr anchor="ctr"/>
                </a:tc>
                <a:tc>
                  <a:txBody>
                    <a:bodyPr/>
                    <a:lstStyle/>
                    <a:p>
                      <a:pPr algn="ctr">
                        <a:lnSpc>
                          <a:spcPct val="150000"/>
                        </a:lnSpc>
                      </a:pPr>
                      <a:r>
                        <a:rPr lang="pt-BR" sz="2000" dirty="0"/>
                        <a:t>43</a:t>
                      </a:r>
                    </a:p>
                  </a:txBody>
                  <a:tcPr anchor="ctr"/>
                </a:tc>
                <a:tc>
                  <a:txBody>
                    <a:bodyPr/>
                    <a:lstStyle/>
                    <a:p>
                      <a:pPr algn="ctr">
                        <a:lnSpc>
                          <a:spcPct val="150000"/>
                        </a:lnSpc>
                      </a:pPr>
                      <a:r>
                        <a:rPr lang="pt-BR" sz="2000" dirty="0"/>
                        <a:t>19</a:t>
                      </a:r>
                    </a:p>
                  </a:txBody>
                  <a:tcPr anchor="ctr"/>
                </a:tc>
                <a:tc>
                  <a:txBody>
                    <a:bodyPr/>
                    <a:lstStyle/>
                    <a:p>
                      <a:pPr algn="ctr">
                        <a:lnSpc>
                          <a:spcPct val="150000"/>
                        </a:lnSpc>
                      </a:pPr>
                      <a:r>
                        <a:rPr lang="pt-BR" sz="2000" dirty="0"/>
                        <a:t>68</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3</a:t>
                      </a:r>
                    </a:p>
                  </a:txBody>
                  <a:tcPr anchor="ctr"/>
                </a:tc>
                <a:tc>
                  <a:txBody>
                    <a:bodyPr/>
                    <a:lstStyle/>
                    <a:p>
                      <a:pPr algn="ctr">
                        <a:lnSpc>
                          <a:spcPct val="150000"/>
                        </a:lnSpc>
                      </a:pPr>
                      <a:r>
                        <a:rPr lang="pt-BR" sz="2000" dirty="0"/>
                        <a:t>7</a:t>
                      </a:r>
                    </a:p>
                  </a:txBody>
                  <a:tcPr anchor="ctr"/>
                </a:tc>
                <a:tc>
                  <a:txBody>
                    <a:bodyPr/>
                    <a:lstStyle/>
                    <a:p>
                      <a:pPr algn="ctr">
                        <a:lnSpc>
                          <a:spcPct val="150000"/>
                        </a:lnSpc>
                      </a:pPr>
                      <a:r>
                        <a:rPr lang="pt-BR" sz="2000" dirty="0"/>
                        <a:t>28</a:t>
                      </a:r>
                    </a:p>
                  </a:txBody>
                  <a:tcPr anchor="ctr"/>
                </a:tc>
                <a:tc>
                  <a:txBody>
                    <a:bodyPr/>
                    <a:lstStyle/>
                    <a:p>
                      <a:pPr algn="ctr">
                        <a:lnSpc>
                          <a:spcPct val="150000"/>
                        </a:lnSpc>
                      </a:pPr>
                      <a:r>
                        <a:rPr lang="pt-BR" sz="2000" dirty="0"/>
                        <a:t>38</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60</a:t>
                      </a:r>
                    </a:p>
                  </a:txBody>
                  <a:tcPr anchor="ctr"/>
                </a:tc>
                <a:tc>
                  <a:txBody>
                    <a:bodyPr/>
                    <a:lstStyle/>
                    <a:p>
                      <a:pPr algn="ctr">
                        <a:lnSpc>
                          <a:spcPct val="150000"/>
                        </a:lnSpc>
                      </a:pPr>
                      <a:r>
                        <a:rPr lang="pt-BR" sz="2000" dirty="0"/>
                        <a:t>90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Condicionais por colunas, por linhas ou marginais</a:t>
            </a:r>
            <a:endParaRPr lang="pt-BR" dirty="0"/>
          </a:p>
        </p:txBody>
      </p:sp>
      <p:sp>
        <p:nvSpPr>
          <p:cNvPr id="4" name="Retângulo Arredondado 3"/>
          <p:cNvSpPr/>
          <p:nvPr/>
        </p:nvSpPr>
        <p:spPr>
          <a:xfrm>
            <a:off x="6847840" y="2084832"/>
            <a:ext cx="1544319" cy="4336288"/>
          </a:xfrm>
          <a:prstGeom prst="roundRect">
            <a:avLst/>
          </a:prstGeom>
          <a:noFill/>
          <a:ln w="5715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Arredondado 9"/>
          <p:cNvSpPr/>
          <p:nvPr/>
        </p:nvSpPr>
        <p:spPr>
          <a:xfrm rot="5400000">
            <a:off x="4194864" y="2275028"/>
            <a:ext cx="1026558" cy="7368031"/>
          </a:xfrm>
          <a:prstGeom prst="roundRect">
            <a:avLst/>
          </a:prstGeom>
          <a:noFill/>
          <a:ln w="5715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857822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45%</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4%</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48%</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8%</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Condicional por coluna (por bem-estar)</a:t>
            </a:r>
            <a:endParaRPr lang="pt-BR" dirty="0"/>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1076902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45%</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39%</a:t>
                      </a:r>
                    </a:p>
                  </a:txBody>
                  <a:tcPr anchor="ctr"/>
                </a:tc>
                <a:tc>
                  <a:txBody>
                    <a:bodyPr/>
                    <a:lstStyle/>
                    <a:p>
                      <a:pPr algn="ctr">
                        <a:lnSpc>
                          <a:spcPct val="150000"/>
                        </a:lnSpc>
                      </a:pPr>
                      <a:r>
                        <a:rPr lang="pt-BR" sz="2000" dirty="0"/>
                        <a:t>4%</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48%</a:t>
                      </a:r>
                    </a:p>
                  </a:txBody>
                  <a:tcPr anchor="ctr"/>
                </a:tc>
                <a:tc>
                  <a:txBody>
                    <a:bodyPr/>
                    <a:lstStyle/>
                    <a:p>
                      <a:pPr algn="ctr">
                        <a:lnSpc>
                          <a:spcPct val="150000"/>
                        </a:lnSpc>
                      </a:pPr>
                      <a:r>
                        <a:rPr lang="pt-BR" sz="2000" dirty="0"/>
                        <a:t>38%</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8%</a:t>
                      </a:r>
                    </a:p>
                  </a:txBody>
                  <a:tcPr anchor="ctr"/>
                </a:tc>
                <a:tc>
                  <a:txBody>
                    <a:bodyPr/>
                    <a:lstStyle/>
                    <a:p>
                      <a:pPr algn="ctr">
                        <a:lnSpc>
                          <a:spcPct val="150000"/>
                        </a:lnSpc>
                      </a:pPr>
                      <a:r>
                        <a:rPr lang="pt-BR" sz="2000" dirty="0"/>
                        <a:t>56%</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Condicional por coluna (por bem-estar)</a:t>
            </a:r>
            <a:endParaRPr lang="pt-BR" dirty="0"/>
          </a:p>
        </p:txBody>
      </p:sp>
      <p:sp>
        <p:nvSpPr>
          <p:cNvPr id="4" name="Elipse 3"/>
          <p:cNvSpPr/>
          <p:nvPr/>
        </p:nvSpPr>
        <p:spPr>
          <a:xfrm rot="1323855">
            <a:off x="2229104" y="3065272"/>
            <a:ext cx="4958080" cy="2458720"/>
          </a:xfrm>
          <a:prstGeom prst="ellipse">
            <a:avLst/>
          </a:prstGeom>
          <a:noFill/>
          <a:ln w="762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7765917" y="6550223"/>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976879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5017443" cy="1570155"/>
          </a:xfrm>
        </p:spPr>
        <p:txBody>
          <a:bodyPr/>
          <a:lstStyle/>
          <a:p>
            <a:r>
              <a:rPr lang="pt-BR" dirty="0"/>
              <a:t>E se essa informação fosse contínua?</a:t>
            </a:r>
          </a:p>
        </p:txBody>
      </p:sp>
      <p:sp>
        <p:nvSpPr>
          <p:cNvPr id="3" name="Espaço Reservado para Conteúdo 2"/>
          <p:cNvSpPr>
            <a:spLocks noGrp="1"/>
          </p:cNvSpPr>
          <p:nvPr>
            <p:ph idx="1"/>
          </p:nvPr>
        </p:nvSpPr>
        <p:spPr>
          <a:xfrm>
            <a:off x="1024128" y="2493045"/>
            <a:ext cx="3580529" cy="3466882"/>
          </a:xfrm>
        </p:spPr>
        <p:txBody>
          <a:bodyPr>
            <a:normAutofit/>
          </a:bodyPr>
          <a:lstStyle/>
          <a:p>
            <a:pPr marL="0" indent="0">
              <a:buNone/>
            </a:pPr>
            <a:r>
              <a:rPr lang="pt-BR" sz="2800" dirty="0"/>
              <a:t>Vamos supor que cada pessoa relatou o número exato de horas e o escore total de bem-estar também será tratado como </a:t>
            </a:r>
            <a:r>
              <a:rPr lang="pt-BR" sz="2800" b="1" dirty="0">
                <a:solidFill>
                  <a:srgbClr val="04A07B"/>
                </a:solidFill>
              </a:rPr>
              <a:t>contínuo</a:t>
            </a:r>
          </a:p>
          <a:p>
            <a:pPr>
              <a:buFont typeface="Arial" panose="020B0604020202020204" pitchFamily="34" charset="0"/>
              <a:buChar char="•"/>
            </a:pPr>
            <a:endParaRPr lang="pt-BR" sz="2800" dirty="0"/>
          </a:p>
        </p:txBody>
      </p:sp>
      <p:graphicFrame>
        <p:nvGraphicFramePr>
          <p:cNvPr id="7" name="Tabela 6"/>
          <p:cNvGraphicFramePr>
            <a:graphicFrameLocks noGrp="1"/>
          </p:cNvGraphicFramePr>
          <p:nvPr/>
        </p:nvGraphicFramePr>
        <p:xfrm>
          <a:off x="6264584" y="1036034"/>
          <a:ext cx="5263389" cy="5199660"/>
        </p:xfrm>
        <a:graphic>
          <a:graphicData uri="http://schemas.openxmlformats.org/drawingml/2006/table">
            <a:tbl>
              <a:tblPr firstRow="1" bandRow="1">
                <a:tableStyleId>{5940675A-B579-460E-94D1-54222C63F5DA}</a:tableStyleId>
              </a:tblPr>
              <a:tblGrid>
                <a:gridCol w="1754463">
                  <a:extLst>
                    <a:ext uri="{9D8B030D-6E8A-4147-A177-3AD203B41FA5}">
                      <a16:colId xmlns:a16="http://schemas.microsoft.com/office/drawing/2014/main" val="248396668"/>
                    </a:ext>
                  </a:extLst>
                </a:gridCol>
                <a:gridCol w="1754463">
                  <a:extLst>
                    <a:ext uri="{9D8B030D-6E8A-4147-A177-3AD203B41FA5}">
                      <a16:colId xmlns:a16="http://schemas.microsoft.com/office/drawing/2014/main" val="2957288577"/>
                    </a:ext>
                  </a:extLst>
                </a:gridCol>
                <a:gridCol w="1754463">
                  <a:extLst>
                    <a:ext uri="{9D8B030D-6E8A-4147-A177-3AD203B41FA5}">
                      <a16:colId xmlns:a16="http://schemas.microsoft.com/office/drawing/2014/main" val="2986714224"/>
                    </a:ext>
                  </a:extLst>
                </a:gridCol>
              </a:tblGrid>
              <a:tr h="519966">
                <a:tc>
                  <a:txBody>
                    <a:bodyPr/>
                    <a:lstStyle/>
                    <a:p>
                      <a:pPr algn="ctr">
                        <a:lnSpc>
                          <a:spcPct val="150000"/>
                        </a:lnSpc>
                      </a:pPr>
                      <a:endParaRPr lang="pt-BR" sz="1600" dirty="0"/>
                    </a:p>
                  </a:txBody>
                  <a:tcPr anchor="ctr"/>
                </a:tc>
                <a:tc>
                  <a:txBody>
                    <a:bodyPr/>
                    <a:lstStyle/>
                    <a:p>
                      <a:pPr algn="ctr">
                        <a:lnSpc>
                          <a:spcPct val="150000"/>
                        </a:lnSpc>
                      </a:pPr>
                      <a:r>
                        <a:rPr lang="pt-BR" sz="1600" b="1" dirty="0"/>
                        <a:t>Bem</a:t>
                      </a:r>
                      <a:r>
                        <a:rPr lang="pt-BR" sz="1600" b="1" baseline="0" dirty="0"/>
                        <a:t> estar</a:t>
                      </a:r>
                      <a:endParaRPr lang="pt-BR" sz="1600" b="1" dirty="0"/>
                    </a:p>
                  </a:txBody>
                  <a:tcPr anchor="ctr"/>
                </a:tc>
                <a:tc>
                  <a:txBody>
                    <a:bodyPr/>
                    <a:lstStyle/>
                    <a:p>
                      <a:pPr algn="ctr">
                        <a:lnSpc>
                          <a:spcPct val="150000"/>
                        </a:lnSpc>
                      </a:pPr>
                      <a:r>
                        <a:rPr lang="pt-BR" sz="1600" b="1" dirty="0"/>
                        <a:t>Sono</a:t>
                      </a:r>
                    </a:p>
                  </a:txBody>
                  <a:tcPr anchor="ctr"/>
                </a:tc>
                <a:extLst>
                  <a:ext uri="{0D108BD9-81ED-4DB2-BD59-A6C34878D82A}">
                    <a16:rowId xmlns:a16="http://schemas.microsoft.com/office/drawing/2014/main" val="3655840279"/>
                  </a:ext>
                </a:extLst>
              </a:tr>
              <a:tr h="519966">
                <a:tc>
                  <a:txBody>
                    <a:bodyPr/>
                    <a:lstStyle/>
                    <a:p>
                      <a:pPr algn="ctr">
                        <a:lnSpc>
                          <a:spcPct val="150000"/>
                        </a:lnSpc>
                      </a:pPr>
                      <a:r>
                        <a:rPr lang="pt-BR" sz="1600" b="1" dirty="0"/>
                        <a:t>Pessoa 1</a:t>
                      </a:r>
                    </a:p>
                  </a:txBody>
                  <a:tcPr anchor="ctr"/>
                </a:tc>
                <a:tc>
                  <a:txBody>
                    <a:bodyPr/>
                    <a:lstStyle/>
                    <a:p>
                      <a:pPr algn="ctr">
                        <a:lnSpc>
                          <a:spcPct val="150000"/>
                        </a:lnSpc>
                      </a:pPr>
                      <a:r>
                        <a:rPr lang="pt-BR" sz="1600" dirty="0"/>
                        <a:t>10</a:t>
                      </a:r>
                    </a:p>
                  </a:txBody>
                  <a:tcPr anchor="ctr"/>
                </a:tc>
                <a:tc>
                  <a:txBody>
                    <a:bodyPr/>
                    <a:lstStyle/>
                    <a:p>
                      <a:pPr algn="ctr">
                        <a:lnSpc>
                          <a:spcPct val="150000"/>
                        </a:lnSpc>
                      </a:pPr>
                      <a:r>
                        <a:rPr lang="pt-BR" sz="1600" dirty="0"/>
                        <a:t>1</a:t>
                      </a:r>
                    </a:p>
                  </a:txBody>
                  <a:tcPr anchor="ctr"/>
                </a:tc>
                <a:extLst>
                  <a:ext uri="{0D108BD9-81ED-4DB2-BD59-A6C34878D82A}">
                    <a16:rowId xmlns:a16="http://schemas.microsoft.com/office/drawing/2014/main" val="969062751"/>
                  </a:ext>
                </a:extLst>
              </a:tr>
              <a:tr h="519966">
                <a:tc>
                  <a:txBody>
                    <a:bodyPr/>
                    <a:lstStyle/>
                    <a:p>
                      <a:pPr algn="ctr">
                        <a:lnSpc>
                          <a:spcPct val="150000"/>
                        </a:lnSpc>
                      </a:pPr>
                      <a:r>
                        <a:rPr lang="pt-BR" sz="1600" b="1" dirty="0"/>
                        <a:t>Pessoa</a:t>
                      </a:r>
                      <a:r>
                        <a:rPr lang="pt-BR" sz="1600" b="1" baseline="0" dirty="0"/>
                        <a:t> 2</a:t>
                      </a:r>
                      <a:endParaRPr lang="pt-BR" sz="1600" b="1" dirty="0"/>
                    </a:p>
                  </a:txBody>
                  <a:tcPr anchor="ctr"/>
                </a:tc>
                <a:tc>
                  <a:txBody>
                    <a:bodyPr/>
                    <a:lstStyle/>
                    <a:p>
                      <a:pPr algn="ctr">
                        <a:lnSpc>
                          <a:spcPct val="150000"/>
                        </a:lnSpc>
                      </a:pPr>
                      <a:r>
                        <a:rPr lang="pt-BR" sz="1600" dirty="0"/>
                        <a:t>20</a:t>
                      </a:r>
                    </a:p>
                  </a:txBody>
                  <a:tcPr anchor="ctr"/>
                </a:tc>
                <a:tc>
                  <a:txBody>
                    <a:bodyPr/>
                    <a:lstStyle/>
                    <a:p>
                      <a:pPr algn="ctr">
                        <a:lnSpc>
                          <a:spcPct val="150000"/>
                        </a:lnSpc>
                      </a:pPr>
                      <a:r>
                        <a:rPr lang="pt-BR" sz="1600" dirty="0"/>
                        <a:t>3</a:t>
                      </a:r>
                    </a:p>
                  </a:txBody>
                  <a:tcPr anchor="ctr"/>
                </a:tc>
                <a:extLst>
                  <a:ext uri="{0D108BD9-81ED-4DB2-BD59-A6C34878D82A}">
                    <a16:rowId xmlns:a16="http://schemas.microsoft.com/office/drawing/2014/main" val="1384202197"/>
                  </a:ext>
                </a:extLst>
              </a:tr>
              <a:tr h="519966">
                <a:tc>
                  <a:txBody>
                    <a:bodyPr/>
                    <a:lstStyle/>
                    <a:p>
                      <a:pPr algn="ctr">
                        <a:lnSpc>
                          <a:spcPct val="150000"/>
                        </a:lnSpc>
                      </a:pPr>
                      <a:r>
                        <a:rPr lang="pt-BR" sz="1600" b="1" dirty="0"/>
                        <a:t>Pessoa</a:t>
                      </a:r>
                      <a:r>
                        <a:rPr lang="pt-BR" sz="1600" b="1" baseline="0" dirty="0"/>
                        <a:t> 3</a:t>
                      </a:r>
                      <a:endParaRPr lang="pt-BR" sz="1600" b="1" dirty="0"/>
                    </a:p>
                  </a:txBody>
                  <a:tcPr anchor="ctr"/>
                </a:tc>
                <a:tc>
                  <a:txBody>
                    <a:bodyPr/>
                    <a:lstStyle/>
                    <a:p>
                      <a:pPr algn="ctr">
                        <a:lnSpc>
                          <a:spcPct val="150000"/>
                        </a:lnSpc>
                      </a:pPr>
                      <a:r>
                        <a:rPr lang="pt-BR" sz="1600" dirty="0"/>
                        <a:t>15</a:t>
                      </a:r>
                    </a:p>
                  </a:txBody>
                  <a:tcPr anchor="ctr"/>
                </a:tc>
                <a:tc>
                  <a:txBody>
                    <a:bodyPr/>
                    <a:lstStyle/>
                    <a:p>
                      <a:pPr algn="ctr">
                        <a:lnSpc>
                          <a:spcPct val="150000"/>
                        </a:lnSpc>
                      </a:pPr>
                      <a:r>
                        <a:rPr lang="pt-BR" sz="1600" dirty="0"/>
                        <a:t>4</a:t>
                      </a:r>
                    </a:p>
                  </a:txBody>
                  <a:tcPr anchor="ctr"/>
                </a:tc>
                <a:extLst>
                  <a:ext uri="{0D108BD9-81ED-4DB2-BD59-A6C34878D82A}">
                    <a16:rowId xmlns:a16="http://schemas.microsoft.com/office/drawing/2014/main" val="54689744"/>
                  </a:ext>
                </a:extLst>
              </a:tr>
              <a:tr h="519966">
                <a:tc>
                  <a:txBody>
                    <a:bodyPr/>
                    <a:lstStyle/>
                    <a:p>
                      <a:pPr algn="ctr">
                        <a:lnSpc>
                          <a:spcPct val="150000"/>
                        </a:lnSpc>
                      </a:pPr>
                      <a:r>
                        <a:rPr lang="pt-BR" sz="1600" b="1" dirty="0"/>
                        <a:t>Pessoa</a:t>
                      </a:r>
                      <a:r>
                        <a:rPr lang="pt-BR" sz="1600" b="1" baseline="0" dirty="0"/>
                        <a:t> 4</a:t>
                      </a:r>
                      <a:endParaRPr lang="pt-BR" sz="1600" b="1" dirty="0"/>
                    </a:p>
                  </a:txBody>
                  <a:tcPr anchor="ctr"/>
                </a:tc>
                <a:tc>
                  <a:txBody>
                    <a:bodyPr/>
                    <a:lstStyle/>
                    <a:p>
                      <a:pPr algn="ctr">
                        <a:lnSpc>
                          <a:spcPct val="150000"/>
                        </a:lnSpc>
                      </a:pPr>
                      <a:r>
                        <a:rPr lang="pt-BR" sz="1600" dirty="0"/>
                        <a:t>19</a:t>
                      </a:r>
                    </a:p>
                  </a:txBody>
                  <a:tcPr anchor="ctr"/>
                </a:tc>
                <a:tc>
                  <a:txBody>
                    <a:bodyPr/>
                    <a:lstStyle/>
                    <a:p>
                      <a:pPr algn="ctr">
                        <a:lnSpc>
                          <a:spcPct val="150000"/>
                        </a:lnSpc>
                      </a:pPr>
                      <a:r>
                        <a:rPr lang="pt-BR" sz="1600" dirty="0"/>
                        <a:t>5</a:t>
                      </a:r>
                    </a:p>
                  </a:txBody>
                  <a:tcPr anchor="ctr"/>
                </a:tc>
                <a:extLst>
                  <a:ext uri="{0D108BD9-81ED-4DB2-BD59-A6C34878D82A}">
                    <a16:rowId xmlns:a16="http://schemas.microsoft.com/office/drawing/2014/main" val="4125249239"/>
                  </a:ext>
                </a:extLst>
              </a:tr>
              <a:tr h="519966">
                <a:tc>
                  <a:txBody>
                    <a:bodyPr/>
                    <a:lstStyle/>
                    <a:p>
                      <a:pPr algn="ctr">
                        <a:lnSpc>
                          <a:spcPct val="150000"/>
                        </a:lnSpc>
                      </a:pPr>
                      <a:r>
                        <a:rPr lang="pt-BR" sz="1600" b="1" dirty="0"/>
                        <a:t>Pessoa 5</a:t>
                      </a:r>
                    </a:p>
                  </a:txBody>
                  <a:tcPr anchor="ctr"/>
                </a:tc>
                <a:tc>
                  <a:txBody>
                    <a:bodyPr/>
                    <a:lstStyle/>
                    <a:p>
                      <a:pPr algn="ctr">
                        <a:lnSpc>
                          <a:spcPct val="150000"/>
                        </a:lnSpc>
                      </a:pPr>
                      <a:r>
                        <a:rPr lang="pt-BR" sz="1600" dirty="0"/>
                        <a:t>20</a:t>
                      </a:r>
                    </a:p>
                  </a:txBody>
                  <a:tcPr anchor="ctr"/>
                </a:tc>
                <a:tc>
                  <a:txBody>
                    <a:bodyPr/>
                    <a:lstStyle/>
                    <a:p>
                      <a:pPr algn="ctr">
                        <a:lnSpc>
                          <a:spcPct val="150000"/>
                        </a:lnSpc>
                      </a:pPr>
                      <a:r>
                        <a:rPr lang="pt-BR" sz="1600" dirty="0"/>
                        <a:t>5</a:t>
                      </a:r>
                    </a:p>
                  </a:txBody>
                  <a:tcPr anchor="ctr"/>
                </a:tc>
                <a:extLst>
                  <a:ext uri="{0D108BD9-81ED-4DB2-BD59-A6C34878D82A}">
                    <a16:rowId xmlns:a16="http://schemas.microsoft.com/office/drawing/2014/main" val="1985761096"/>
                  </a:ext>
                </a:extLst>
              </a:tr>
              <a:tr h="519966">
                <a:tc>
                  <a:txBody>
                    <a:bodyPr/>
                    <a:lstStyle/>
                    <a:p>
                      <a:pPr algn="ctr">
                        <a:lnSpc>
                          <a:spcPct val="150000"/>
                        </a:lnSpc>
                      </a:pPr>
                      <a:r>
                        <a:rPr lang="pt-BR" sz="1600" b="1" dirty="0"/>
                        <a:t>Pessoa 6</a:t>
                      </a:r>
                    </a:p>
                  </a:txBody>
                  <a:tcPr anchor="ctr"/>
                </a:tc>
                <a:tc>
                  <a:txBody>
                    <a:bodyPr/>
                    <a:lstStyle/>
                    <a:p>
                      <a:pPr algn="ctr">
                        <a:lnSpc>
                          <a:spcPct val="150000"/>
                        </a:lnSpc>
                      </a:pPr>
                      <a:r>
                        <a:rPr lang="pt-BR" sz="1600" dirty="0"/>
                        <a:t>22</a:t>
                      </a:r>
                    </a:p>
                  </a:txBody>
                  <a:tcPr anchor="ctr"/>
                </a:tc>
                <a:tc>
                  <a:txBody>
                    <a:bodyPr/>
                    <a:lstStyle/>
                    <a:p>
                      <a:pPr algn="ctr">
                        <a:lnSpc>
                          <a:spcPct val="150000"/>
                        </a:lnSpc>
                      </a:pPr>
                      <a:r>
                        <a:rPr lang="pt-BR" sz="1600" dirty="0"/>
                        <a:t>6</a:t>
                      </a:r>
                    </a:p>
                  </a:txBody>
                  <a:tcPr anchor="ctr"/>
                </a:tc>
                <a:extLst>
                  <a:ext uri="{0D108BD9-81ED-4DB2-BD59-A6C34878D82A}">
                    <a16:rowId xmlns:a16="http://schemas.microsoft.com/office/drawing/2014/main" val="1594845989"/>
                  </a:ext>
                </a:extLst>
              </a:tr>
              <a:tr h="519966">
                <a:tc>
                  <a:txBody>
                    <a:bodyPr/>
                    <a:lstStyle/>
                    <a:p>
                      <a:pPr algn="ctr">
                        <a:lnSpc>
                          <a:spcPct val="150000"/>
                        </a:lnSpc>
                      </a:pPr>
                      <a:r>
                        <a:rPr lang="pt-BR" sz="1600" b="1" dirty="0"/>
                        <a:t>Pessoa 7</a:t>
                      </a:r>
                    </a:p>
                  </a:txBody>
                  <a:tcPr anchor="ctr"/>
                </a:tc>
                <a:tc>
                  <a:txBody>
                    <a:bodyPr/>
                    <a:lstStyle/>
                    <a:p>
                      <a:pPr algn="ctr">
                        <a:lnSpc>
                          <a:spcPct val="150000"/>
                        </a:lnSpc>
                      </a:pPr>
                      <a:r>
                        <a:rPr lang="pt-BR" sz="1600" dirty="0"/>
                        <a:t>25</a:t>
                      </a:r>
                    </a:p>
                  </a:txBody>
                  <a:tcPr anchor="ctr"/>
                </a:tc>
                <a:tc>
                  <a:txBody>
                    <a:bodyPr/>
                    <a:lstStyle/>
                    <a:p>
                      <a:pPr algn="ctr">
                        <a:lnSpc>
                          <a:spcPct val="150000"/>
                        </a:lnSpc>
                      </a:pPr>
                      <a:r>
                        <a:rPr lang="pt-BR" sz="1600" dirty="0"/>
                        <a:t>6</a:t>
                      </a:r>
                    </a:p>
                  </a:txBody>
                  <a:tcPr anchor="ctr"/>
                </a:tc>
                <a:extLst>
                  <a:ext uri="{0D108BD9-81ED-4DB2-BD59-A6C34878D82A}">
                    <a16:rowId xmlns:a16="http://schemas.microsoft.com/office/drawing/2014/main" val="2537268114"/>
                  </a:ext>
                </a:extLst>
              </a:tr>
              <a:tr h="519966">
                <a:tc>
                  <a:txBody>
                    <a:bodyPr/>
                    <a:lstStyle/>
                    <a:p>
                      <a:pPr algn="ctr">
                        <a:lnSpc>
                          <a:spcPct val="150000"/>
                        </a:lnSpc>
                      </a:pPr>
                      <a:r>
                        <a:rPr lang="pt-BR" sz="1600" b="1" dirty="0"/>
                        <a:t>Pessoa 8</a:t>
                      </a:r>
                    </a:p>
                  </a:txBody>
                  <a:tcPr anchor="ctr"/>
                </a:tc>
                <a:tc>
                  <a:txBody>
                    <a:bodyPr/>
                    <a:lstStyle/>
                    <a:p>
                      <a:pPr algn="ctr">
                        <a:lnSpc>
                          <a:spcPct val="150000"/>
                        </a:lnSpc>
                      </a:pPr>
                      <a:r>
                        <a:rPr lang="pt-BR" sz="1600" dirty="0"/>
                        <a:t>29</a:t>
                      </a:r>
                    </a:p>
                  </a:txBody>
                  <a:tcPr anchor="ctr"/>
                </a:tc>
                <a:tc>
                  <a:txBody>
                    <a:bodyPr/>
                    <a:lstStyle/>
                    <a:p>
                      <a:pPr algn="ctr">
                        <a:lnSpc>
                          <a:spcPct val="150000"/>
                        </a:lnSpc>
                      </a:pPr>
                      <a:r>
                        <a:rPr lang="pt-BR" sz="1600" dirty="0"/>
                        <a:t>7</a:t>
                      </a:r>
                    </a:p>
                  </a:txBody>
                  <a:tcPr anchor="ctr"/>
                </a:tc>
                <a:extLst>
                  <a:ext uri="{0D108BD9-81ED-4DB2-BD59-A6C34878D82A}">
                    <a16:rowId xmlns:a16="http://schemas.microsoft.com/office/drawing/2014/main" val="711334616"/>
                  </a:ext>
                </a:extLst>
              </a:tr>
              <a:tr h="519966">
                <a:tc>
                  <a:txBody>
                    <a:bodyPr/>
                    <a:lstStyle/>
                    <a:p>
                      <a:pPr algn="ctr">
                        <a:lnSpc>
                          <a:spcPct val="150000"/>
                        </a:lnSpc>
                      </a:pPr>
                      <a:r>
                        <a:rPr lang="pt-BR" sz="1600" b="1" dirty="0"/>
                        <a:t>...</a:t>
                      </a:r>
                    </a:p>
                  </a:txBody>
                  <a:tcPr anchor="ctr"/>
                </a:tc>
                <a:tc>
                  <a:txBody>
                    <a:bodyPr/>
                    <a:lstStyle/>
                    <a:p>
                      <a:pPr algn="ctr">
                        <a:lnSpc>
                          <a:spcPct val="150000"/>
                        </a:lnSpc>
                      </a:pPr>
                      <a:r>
                        <a:rPr lang="pt-BR" sz="1600" dirty="0"/>
                        <a:t>c(30,</a:t>
                      </a:r>
                      <a:r>
                        <a:rPr lang="pt-BR" sz="1600" baseline="0" dirty="0"/>
                        <a:t> 32, 38, 35)</a:t>
                      </a:r>
                      <a:endParaRPr lang="pt-BR" sz="1600" dirty="0"/>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1600" dirty="0"/>
                        <a:t>c(7,</a:t>
                      </a:r>
                      <a:r>
                        <a:rPr lang="pt-BR" sz="1600" baseline="0" dirty="0"/>
                        <a:t> 8, 8, 9)</a:t>
                      </a:r>
                      <a:endParaRPr lang="pt-BR" sz="1600" dirty="0"/>
                    </a:p>
                  </a:txBody>
                  <a:tcPr anchor="ctr"/>
                </a:tc>
                <a:extLst>
                  <a:ext uri="{0D108BD9-81ED-4DB2-BD59-A6C34878D82A}">
                    <a16:rowId xmlns:a16="http://schemas.microsoft.com/office/drawing/2014/main" val="1521203764"/>
                  </a:ext>
                </a:extLst>
              </a:tr>
            </a:tbl>
          </a:graphicData>
        </a:graphic>
      </p:graphicFrame>
      <p:sp>
        <p:nvSpPr>
          <p:cNvPr id="6" name="Retângulo 5"/>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972907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 - </a:t>
            </a:r>
            <a:r>
              <a:rPr lang="pt-BR" dirty="0" err="1"/>
              <a:t>scatterplot</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35" y="2084832"/>
            <a:ext cx="7220858" cy="4465391"/>
          </a:xfrm>
          <a:prstGeom prst="rect">
            <a:avLst/>
          </a:prstGeom>
        </p:spPr>
      </p:pic>
      <p:sp>
        <p:nvSpPr>
          <p:cNvPr id="10" name="Retângulo 9"/>
          <p:cNvSpPr/>
          <p:nvPr/>
        </p:nvSpPr>
        <p:spPr>
          <a:xfrm>
            <a:off x="10662848" y="6550223"/>
            <a:ext cx="3058303" cy="307777"/>
          </a:xfrm>
          <a:prstGeom prst="rect">
            <a:avLst/>
          </a:prstGeom>
        </p:spPr>
        <p:txBody>
          <a:bodyPr wrap="square">
            <a:spAutoFit/>
          </a:bodyPr>
          <a:lstStyle/>
          <a:p>
            <a:r>
              <a:rPr lang="pt-BR" sz="1400" dirty="0"/>
              <a:t>Função R: </a:t>
            </a:r>
            <a:r>
              <a:rPr lang="pt-BR" sz="1400" i="1" dirty="0" err="1"/>
              <a:t>ggplot</a:t>
            </a:r>
            <a:r>
              <a:rPr lang="pt-BR" sz="1400" i="1" dirty="0"/>
              <a:t>()</a:t>
            </a:r>
            <a:endParaRPr lang="pt-BR" sz="1400" dirty="0"/>
          </a:p>
        </p:txBody>
      </p:sp>
      <p:sp>
        <p:nvSpPr>
          <p:cNvPr id="6" name="Retângulo 5"/>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28901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em curva 7"/>
          <p:cNvCxnSpPr>
            <a:stCxn id="4" idx="2"/>
            <a:endCxn id="6" idx="1"/>
          </p:cNvCxnSpPr>
          <p:nvPr/>
        </p:nvCxnSpPr>
        <p:spPr>
          <a:xfrm rot="16200000" flipH="1">
            <a:off x="4503046" y="3198292"/>
            <a:ext cx="1366108" cy="2017759"/>
          </a:xfrm>
          <a:prstGeom prst="curvedConnector2">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2" name="Título 1"/>
          <p:cNvSpPr>
            <a:spLocks noGrp="1"/>
          </p:cNvSpPr>
          <p:nvPr>
            <p:ph type="title"/>
          </p:nvPr>
        </p:nvSpPr>
        <p:spPr/>
        <p:txBody>
          <a:bodyPr/>
          <a:lstStyle/>
          <a:p>
            <a:r>
              <a:rPr lang="pt-BR" dirty="0"/>
              <a:t>Propriedades das escalas</a:t>
            </a:r>
            <a:endParaRPr lang="en-GB" dirty="0"/>
          </a:p>
        </p:txBody>
      </p:sp>
      <p:pic>
        <p:nvPicPr>
          <p:cNvPr id="4" name="Espaço Reservado para Conteúdo 3" descr="Recorte de Tela"/>
          <p:cNvPicPr>
            <a:picLocks noGrp="1" noChangeAspect="1"/>
          </p:cNvPicPr>
          <p:nvPr>
            <p:ph idx="1"/>
          </p:nvPr>
        </p:nvPicPr>
        <p:blipFill rotWithShape="1">
          <a:blip r:embed="rId3">
            <a:extLst>
              <a:ext uri="{28A0092B-C50C-407E-A947-70E740481C1C}">
                <a14:useLocalDpi xmlns:a14="http://schemas.microsoft.com/office/drawing/2010/main" val="0"/>
              </a:ext>
            </a:extLst>
          </a:blip>
          <a:srcRect t="35561"/>
          <a:stretch/>
        </p:blipFill>
        <p:spPr>
          <a:xfrm>
            <a:off x="766037" y="2114710"/>
            <a:ext cx="6822368" cy="1409408"/>
          </a:xfrm>
        </p:spPr>
      </p:pic>
      <p:sp>
        <p:nvSpPr>
          <p:cNvPr id="6" name="CaixaDeTexto 5"/>
          <p:cNvSpPr txBox="1"/>
          <p:nvPr/>
        </p:nvSpPr>
        <p:spPr>
          <a:xfrm>
            <a:off x="6194980" y="4105396"/>
            <a:ext cx="5283146" cy="1569660"/>
          </a:xfrm>
          <a:prstGeom prst="rect">
            <a:avLst/>
          </a:prstGeom>
          <a:ln>
            <a:prstDash val="dashDot"/>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t-BR" sz="2400" dirty="0"/>
              <a:t>Outra tradução da tabela disponível em: </a:t>
            </a:r>
          </a:p>
          <a:p>
            <a:r>
              <a:rPr lang="pt-BR" sz="2400" dirty="0" err="1"/>
              <a:t>Pasquali</a:t>
            </a:r>
            <a:r>
              <a:rPr lang="pt-BR" sz="2400" dirty="0"/>
              <a:t>, L. (2013). </a:t>
            </a:r>
            <a:r>
              <a:rPr lang="pt-BR" sz="2400" i="1" dirty="0" err="1"/>
              <a:t>Psicometria</a:t>
            </a:r>
            <a:r>
              <a:rPr lang="pt-BR" sz="2400" dirty="0"/>
              <a:t>: teoria dos testes na </a:t>
            </a:r>
            <a:r>
              <a:rPr lang="pt-BR" sz="2400" dirty="0">
                <a:latin typeface="Segoe UI" panose="020B0502040204020203" pitchFamily="34" charset="0"/>
                <a:cs typeface="Segoe UI" panose="020B0502040204020203" pitchFamily="34" charset="0"/>
              </a:rPr>
              <a:t>psicologia</a:t>
            </a:r>
            <a:r>
              <a:rPr lang="pt-BR" sz="2400" dirty="0"/>
              <a:t> e na educação. 5ed. Petrópolis: Vozes.</a:t>
            </a:r>
            <a:endParaRPr lang="en-GB" sz="2400" dirty="0"/>
          </a:p>
        </p:txBody>
      </p:sp>
      <p:graphicFrame>
        <p:nvGraphicFramePr>
          <p:cNvPr id="5" name="Tabela 4"/>
          <p:cNvGraphicFramePr>
            <a:graphicFrameLocks noGrp="1"/>
          </p:cNvGraphicFramePr>
          <p:nvPr/>
        </p:nvGraphicFramePr>
        <p:xfrm>
          <a:off x="209550" y="152399"/>
          <a:ext cx="11822029" cy="6610511"/>
        </p:xfrm>
        <a:graphic>
          <a:graphicData uri="http://schemas.openxmlformats.org/drawingml/2006/table">
            <a:tbl>
              <a:tblPr firstRow="1" bandRow="1">
                <a:tableStyleId>{EB9631B5-78F2-41C9-869B-9F39066F8104}</a:tableStyleId>
              </a:tblPr>
              <a:tblGrid>
                <a:gridCol w="1589867">
                  <a:extLst>
                    <a:ext uri="{9D8B030D-6E8A-4147-A177-3AD203B41FA5}">
                      <a16:colId xmlns:a16="http://schemas.microsoft.com/office/drawing/2014/main" val="20000"/>
                    </a:ext>
                  </a:extLst>
                </a:gridCol>
                <a:gridCol w="2701844">
                  <a:extLst>
                    <a:ext uri="{9D8B030D-6E8A-4147-A177-3AD203B41FA5}">
                      <a16:colId xmlns:a16="http://schemas.microsoft.com/office/drawing/2014/main" val="20001"/>
                    </a:ext>
                  </a:extLst>
                </a:gridCol>
                <a:gridCol w="2851286">
                  <a:extLst>
                    <a:ext uri="{9D8B030D-6E8A-4147-A177-3AD203B41FA5}">
                      <a16:colId xmlns:a16="http://schemas.microsoft.com/office/drawing/2014/main" val="20002"/>
                    </a:ext>
                  </a:extLst>
                </a:gridCol>
                <a:gridCol w="4679032">
                  <a:extLst>
                    <a:ext uri="{9D8B030D-6E8A-4147-A177-3AD203B41FA5}">
                      <a16:colId xmlns:a16="http://schemas.microsoft.com/office/drawing/2014/main" val="20003"/>
                    </a:ext>
                  </a:extLst>
                </a:gridCol>
              </a:tblGrid>
              <a:tr h="870655">
                <a:tc>
                  <a:txBody>
                    <a:bodyPr/>
                    <a:lstStyle/>
                    <a:p>
                      <a:pPr algn="ctr"/>
                      <a:r>
                        <a:rPr lang="pt-BR" sz="2000" dirty="0"/>
                        <a:t>Tipo de Escala</a:t>
                      </a:r>
                      <a:endParaRPr lang="en-GB" sz="2000" dirty="0"/>
                    </a:p>
                  </a:txBody>
                  <a:tcPr>
                    <a:solidFill>
                      <a:srgbClr val="04A07B"/>
                    </a:solidFill>
                  </a:tcPr>
                </a:tc>
                <a:tc>
                  <a:txBody>
                    <a:bodyPr/>
                    <a:lstStyle/>
                    <a:p>
                      <a:pPr algn="ctr"/>
                      <a:r>
                        <a:rPr lang="pt-BR" sz="2000" dirty="0"/>
                        <a:t>Operações básicas empíricas</a:t>
                      </a:r>
                      <a:endParaRPr lang="en-GB" sz="2000" dirty="0"/>
                    </a:p>
                  </a:txBody>
                  <a:tcPr>
                    <a:solidFill>
                      <a:srgbClr val="04A07B"/>
                    </a:solidFill>
                  </a:tcPr>
                </a:tc>
                <a:tc>
                  <a:txBody>
                    <a:bodyPr/>
                    <a:lstStyle/>
                    <a:p>
                      <a:pPr algn="ctr"/>
                      <a:r>
                        <a:rPr lang="pt-BR" sz="2000" dirty="0"/>
                        <a:t>Operações estatísticas</a:t>
                      </a:r>
                      <a:r>
                        <a:rPr lang="pt-BR" sz="2000" baseline="0" dirty="0"/>
                        <a:t> possíveis</a:t>
                      </a:r>
                      <a:endParaRPr lang="en-GB" sz="2000" dirty="0"/>
                    </a:p>
                  </a:txBody>
                  <a:tcPr>
                    <a:solidFill>
                      <a:srgbClr val="04A07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Exemplos</a:t>
                      </a:r>
                      <a:r>
                        <a:rPr lang="en-GB" sz="2000" baseline="0" dirty="0"/>
                        <a:t> e transformações possíveis</a:t>
                      </a:r>
                      <a:endParaRPr lang="en-GB" sz="2000" dirty="0"/>
                    </a:p>
                    <a:p>
                      <a:pPr algn="ctr"/>
                      <a:endParaRPr lang="en-GB" sz="2000" dirty="0"/>
                    </a:p>
                  </a:txBody>
                  <a:tcPr>
                    <a:solidFill>
                      <a:srgbClr val="04A07B"/>
                    </a:solidFill>
                  </a:tcPr>
                </a:tc>
                <a:extLst>
                  <a:ext uri="{0D108BD9-81ED-4DB2-BD59-A6C34878D82A}">
                    <a16:rowId xmlns:a16="http://schemas.microsoft.com/office/drawing/2014/main" val="10000"/>
                  </a:ext>
                </a:extLst>
              </a:tr>
              <a:tr h="1397242">
                <a:tc>
                  <a:txBody>
                    <a:bodyPr/>
                    <a:lstStyle/>
                    <a:p>
                      <a:r>
                        <a:rPr lang="pt-BR" dirty="0"/>
                        <a:t>Nominal</a:t>
                      </a:r>
                      <a:endParaRPr lang="en-GB" dirty="0"/>
                    </a:p>
                  </a:txBody>
                  <a:tcPr/>
                </a:tc>
                <a:tc>
                  <a:txBody>
                    <a:bodyPr/>
                    <a:lstStyle/>
                    <a:p>
                      <a:r>
                        <a:rPr lang="pt-BR" dirty="0"/>
                        <a:t>Determinar igualdade (identidade)</a:t>
                      </a:r>
                      <a:endParaRPr lang="en-GB" dirty="0"/>
                    </a:p>
                  </a:txBody>
                  <a:tcPr/>
                </a:tc>
                <a:tc>
                  <a:txBody>
                    <a:bodyPr/>
                    <a:lstStyle/>
                    <a:p>
                      <a:r>
                        <a:rPr lang="pt-BR" dirty="0"/>
                        <a:t>Frequência</a:t>
                      </a:r>
                      <a:r>
                        <a:rPr lang="pt-BR" baseline="0" dirty="0"/>
                        <a:t> (número de casos) e Moda (e.g. qual atributo é o mais comum neste grupo de objetos?)</a:t>
                      </a:r>
                      <a:endParaRPr lang="en-GB" dirty="0"/>
                    </a:p>
                  </a:txBody>
                  <a:tcPr/>
                </a:tc>
                <a:tc>
                  <a:txBody>
                    <a:bodyPr/>
                    <a:lstStyle/>
                    <a:p>
                      <a:r>
                        <a:rPr lang="pt-BR" dirty="0"/>
                        <a:t>Gênero</a:t>
                      </a:r>
                      <a:r>
                        <a:rPr lang="pt-BR" baseline="0" dirty="0"/>
                        <a:t> (M/F </a:t>
                      </a:r>
                      <a:r>
                        <a:rPr lang="pt-BR" baseline="0" dirty="0">
                          <a:sym typeface="Wingdings" panose="05000000000000000000" pitchFamily="2" charset="2"/>
                        </a:rPr>
                        <a:t> 1/2)</a:t>
                      </a:r>
                    </a:p>
                    <a:p>
                      <a:r>
                        <a:rPr lang="pt-BR" baseline="0" dirty="0">
                          <a:sym typeface="Wingdings" panose="05000000000000000000" pitchFamily="2" charset="2"/>
                        </a:rPr>
                        <a:t>Tipo sanguíneo (A/B/AB/O  1/2/3/4)</a:t>
                      </a:r>
                      <a:endParaRPr lang="en-GB" dirty="0"/>
                    </a:p>
                  </a:txBody>
                  <a:tcPr/>
                </a:tc>
                <a:extLst>
                  <a:ext uri="{0D108BD9-81ED-4DB2-BD59-A6C34878D82A}">
                    <a16:rowId xmlns:a16="http://schemas.microsoft.com/office/drawing/2014/main" val="10001"/>
                  </a:ext>
                </a:extLst>
              </a:tr>
              <a:tr h="1719681">
                <a:tc>
                  <a:txBody>
                    <a:bodyPr/>
                    <a:lstStyle/>
                    <a:p>
                      <a:r>
                        <a:rPr lang="pt-BR" dirty="0"/>
                        <a:t>Ordinal</a:t>
                      </a:r>
                      <a:endParaRPr lang="en-GB" dirty="0"/>
                    </a:p>
                  </a:txBody>
                  <a:tcPr/>
                </a:tc>
                <a:tc>
                  <a:txBody>
                    <a:bodyPr/>
                    <a:lstStyle/>
                    <a:p>
                      <a:r>
                        <a:rPr lang="pt-BR" dirty="0"/>
                        <a:t>Determinar qual é maior ou menor (ordem) + identidade</a:t>
                      </a:r>
                      <a:endParaRPr lang="en-GB" dirty="0"/>
                    </a:p>
                  </a:txBody>
                  <a:tcPr/>
                </a:tc>
                <a:tc>
                  <a:txBody>
                    <a:bodyPr/>
                    <a:lstStyle/>
                    <a:p>
                      <a:r>
                        <a:rPr lang="pt-BR" dirty="0"/>
                        <a:t>Mediana (e.g. qual</a:t>
                      </a:r>
                      <a:r>
                        <a:rPr lang="pt-BR" baseline="0" dirty="0"/>
                        <a:t> atributo representa o centro neste grupo de objetos?) </a:t>
                      </a:r>
                      <a:r>
                        <a:rPr lang="pt-BR" dirty="0"/>
                        <a:t>e Procedimentos não-paramétricos</a:t>
                      </a:r>
                      <a:endParaRPr lang="en-GB" dirty="0"/>
                    </a:p>
                  </a:txBody>
                  <a:tcPr/>
                </a:tc>
                <a:tc>
                  <a:txBody>
                    <a:bodyPr/>
                    <a:lstStyle/>
                    <a:p>
                      <a:r>
                        <a:rPr lang="pt-BR" dirty="0"/>
                        <a:t>Escala</a:t>
                      </a:r>
                      <a:r>
                        <a:rPr lang="pt-BR" baseline="0" dirty="0"/>
                        <a:t> de Frequência </a:t>
                      </a:r>
                    </a:p>
                    <a:p>
                      <a:r>
                        <a:rPr lang="pt-BR" baseline="0" dirty="0"/>
                        <a:t>(Nunca/Às vezes/Frequentemente/Sempre </a:t>
                      </a:r>
                      <a:r>
                        <a:rPr lang="pt-BR" baseline="0" dirty="0">
                          <a:sym typeface="Wingdings" panose="05000000000000000000" pitchFamily="2" charset="2"/>
                        </a:rPr>
                        <a:t> 1/2/3/4)</a:t>
                      </a:r>
                      <a:endParaRPr lang="en-GB" dirty="0"/>
                    </a:p>
                  </a:txBody>
                  <a:tcPr/>
                </a:tc>
                <a:extLst>
                  <a:ext uri="{0D108BD9-81ED-4DB2-BD59-A6C34878D82A}">
                    <a16:rowId xmlns:a16="http://schemas.microsoft.com/office/drawing/2014/main" val="10002"/>
                  </a:ext>
                </a:extLst>
              </a:tr>
              <a:tr h="1397242">
                <a:tc>
                  <a:txBody>
                    <a:bodyPr/>
                    <a:lstStyle/>
                    <a:p>
                      <a:r>
                        <a:rPr lang="pt-BR" dirty="0"/>
                        <a:t>Intervalar</a:t>
                      </a:r>
                      <a:endParaRPr lang="en-GB" dirty="0"/>
                    </a:p>
                  </a:txBody>
                  <a:tcPr/>
                </a:tc>
                <a:tc>
                  <a:txBody>
                    <a:bodyPr/>
                    <a:lstStyle/>
                    <a:p>
                      <a:r>
                        <a:rPr lang="pt-BR" dirty="0"/>
                        <a:t>Determinar igualdade</a:t>
                      </a:r>
                      <a:r>
                        <a:rPr lang="pt-BR" baseline="0" dirty="0"/>
                        <a:t> dos intervalos ou das diferenças (aditividade) + igualdade + ordem</a:t>
                      </a:r>
                      <a:endParaRPr lang="en-GB" dirty="0"/>
                    </a:p>
                  </a:txBody>
                  <a:tcPr/>
                </a:tc>
                <a:tc>
                  <a:txBody>
                    <a:bodyPr/>
                    <a:lstStyle/>
                    <a:p>
                      <a:r>
                        <a:rPr lang="pt-BR" dirty="0"/>
                        <a:t>Média (e.g.</a:t>
                      </a:r>
                      <a:r>
                        <a:rPr lang="pt-BR" baseline="0" dirty="0"/>
                        <a:t> qual a média do atributo?)</a:t>
                      </a:r>
                      <a:r>
                        <a:rPr lang="pt-BR" dirty="0"/>
                        <a:t>, Desvio Padrão, Procedimentos</a:t>
                      </a:r>
                      <a:r>
                        <a:rPr lang="pt-BR" baseline="0" dirty="0"/>
                        <a:t> paramétricos</a:t>
                      </a:r>
                      <a:endParaRPr lang="en-GB" dirty="0"/>
                    </a:p>
                  </a:txBody>
                  <a:tcPr/>
                </a:tc>
                <a:tc>
                  <a:txBody>
                    <a:bodyPr/>
                    <a:lstStyle/>
                    <a:p>
                      <a:r>
                        <a:rPr lang="pt-BR" dirty="0"/>
                        <a:t>Temperatura</a:t>
                      </a:r>
                      <a:r>
                        <a:rPr lang="pt-BR" baseline="0" dirty="0"/>
                        <a:t> (Celsius) ...-21 -20 ...0 ...20 21...</a:t>
                      </a:r>
                      <a:endParaRPr lang="en-GB" dirty="0"/>
                    </a:p>
                  </a:txBody>
                  <a:tcPr/>
                </a:tc>
                <a:extLst>
                  <a:ext uri="{0D108BD9-81ED-4DB2-BD59-A6C34878D82A}">
                    <a16:rowId xmlns:a16="http://schemas.microsoft.com/office/drawing/2014/main" val="10003"/>
                  </a:ext>
                </a:extLst>
              </a:tr>
              <a:tr h="1225691">
                <a:tc>
                  <a:txBody>
                    <a:bodyPr/>
                    <a:lstStyle/>
                    <a:p>
                      <a:r>
                        <a:rPr lang="pt-BR" dirty="0"/>
                        <a:t>Razão</a:t>
                      </a:r>
                      <a:endParaRPr lang="en-GB" dirty="0"/>
                    </a:p>
                  </a:txBody>
                  <a:tcPr/>
                </a:tc>
                <a:tc>
                  <a:txBody>
                    <a:bodyPr/>
                    <a:lstStyle/>
                    <a:p>
                      <a:r>
                        <a:rPr lang="pt-BR" dirty="0"/>
                        <a:t>Determinar igualdade dos índices (razão) + identidade + ordem</a:t>
                      </a:r>
                      <a:r>
                        <a:rPr lang="pt-BR" baseline="0" dirty="0"/>
                        <a:t> + aditividade</a:t>
                      </a:r>
                      <a:endParaRPr lang="en-GB" dirty="0"/>
                    </a:p>
                  </a:txBody>
                  <a:tcPr/>
                </a:tc>
                <a:tc>
                  <a:txBody>
                    <a:bodyPr/>
                    <a:lstStyle/>
                    <a:p>
                      <a:r>
                        <a:rPr lang="pt-BR" dirty="0"/>
                        <a:t>Computa</a:t>
                      </a:r>
                      <a:r>
                        <a:rPr lang="pt-BR" baseline="0" dirty="0"/>
                        <a:t> índices de variação</a:t>
                      </a:r>
                      <a:endParaRPr lang="en-GB" dirty="0"/>
                    </a:p>
                  </a:txBody>
                  <a:tcPr/>
                </a:tc>
                <a:tc>
                  <a:txBody>
                    <a:bodyPr/>
                    <a:lstStyle/>
                    <a:p>
                      <a:r>
                        <a:rPr lang="pt-BR" dirty="0"/>
                        <a:t>Massa (kg):</a:t>
                      </a:r>
                      <a:r>
                        <a:rPr lang="pt-BR" baseline="0" dirty="0"/>
                        <a:t>          0 1 2 ... 20 21 .... 100 101...</a:t>
                      </a:r>
                    </a:p>
                    <a:p>
                      <a:pPr defTabSz="898525"/>
                      <a:r>
                        <a:rPr lang="pt-BR" baseline="0" dirty="0"/>
                        <a:t>Comprimento (m):  0 1 2 ... 20 21 ... 100 101 ...</a:t>
                      </a:r>
                      <a:endParaRPr lang="en-GB" dirty="0"/>
                    </a:p>
                  </a:txBody>
                  <a:tcPr/>
                </a:tc>
                <a:extLst>
                  <a:ext uri="{0D108BD9-81ED-4DB2-BD59-A6C34878D82A}">
                    <a16:rowId xmlns:a16="http://schemas.microsoft.com/office/drawing/2014/main" val="10004"/>
                  </a:ext>
                </a:extLst>
              </a:tr>
            </a:tbl>
          </a:graphicData>
        </a:graphic>
      </p:graphicFrame>
      <p:sp>
        <p:nvSpPr>
          <p:cNvPr id="3" name="Retângulo 2"/>
          <p:cNvSpPr/>
          <p:nvPr/>
        </p:nvSpPr>
        <p:spPr>
          <a:xfrm>
            <a:off x="4507832" y="152399"/>
            <a:ext cx="2855494" cy="6296527"/>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35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 - </a:t>
            </a:r>
            <a:r>
              <a:rPr lang="pt-BR" dirty="0" err="1"/>
              <a:t>scatterplot</a:t>
            </a:r>
            <a:endParaRPr lang="pt-BR" dirty="0"/>
          </a:p>
        </p:txBody>
      </p:sp>
      <p:sp>
        <p:nvSpPr>
          <p:cNvPr id="6" name="Espaço Reservado para Conteúdo 5"/>
          <p:cNvSpPr>
            <a:spLocks noGrp="1"/>
          </p:cNvSpPr>
          <p:nvPr>
            <p:ph idx="1"/>
          </p:nvPr>
        </p:nvSpPr>
        <p:spPr>
          <a:xfrm>
            <a:off x="1024127" y="3344248"/>
            <a:ext cx="3760523" cy="747965"/>
          </a:xfrm>
        </p:spPr>
        <p:txBody>
          <a:bodyPr>
            <a:normAutofit/>
          </a:bodyPr>
          <a:lstStyle/>
          <a:p>
            <a:r>
              <a:rPr lang="pt-BR" sz="2800" b="1" i="1" dirty="0"/>
              <a:t>r = SOMA(</a:t>
            </a:r>
            <a:r>
              <a:rPr lang="pt-BR" sz="2800" b="1" i="1" dirty="0" err="1"/>
              <a:t>ZxZy</a:t>
            </a:r>
            <a:r>
              <a:rPr lang="pt-BR" sz="2800" b="1" i="1" dirty="0"/>
              <a:t>) / n – 1</a:t>
            </a:r>
          </a:p>
          <a:p>
            <a:endParaRPr lang="pt-BR" sz="2800" b="1" i="1" dirty="0"/>
          </a:p>
        </p:txBody>
      </p:sp>
      <p:grpSp>
        <p:nvGrpSpPr>
          <p:cNvPr id="12" name="Agrupar 11"/>
          <p:cNvGrpSpPr/>
          <p:nvPr/>
        </p:nvGrpSpPr>
        <p:grpSpPr>
          <a:xfrm>
            <a:off x="9889236" y="92438"/>
            <a:ext cx="1931246" cy="1992394"/>
            <a:chOff x="9642264" y="0"/>
            <a:chExt cx="1931246" cy="1992394"/>
          </a:xfrm>
        </p:grpSpPr>
        <p:pic>
          <p:nvPicPr>
            <p:cNvPr id="13" name="Imagem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14"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i="1" dirty="0"/>
                <a:t>Z score:</a:t>
              </a:r>
            </a:p>
            <a:p>
              <a:pPr algn="ctr"/>
              <a:r>
                <a:rPr lang="pt-BR" sz="1800" b="1" i="1" dirty="0"/>
                <a:t>x – </a:t>
              </a:r>
              <a:r>
                <a:rPr lang="pt-BR" b="1" dirty="0"/>
                <a:t>x̄ /SD </a:t>
              </a:r>
              <a:endParaRPr lang="pt-BR" sz="1800" b="1" i="1" dirty="0"/>
            </a:p>
          </p:txBody>
        </p:sp>
      </p:grpSp>
      <p:sp>
        <p:nvSpPr>
          <p:cNvPr id="9" name="Espaço Reservado para Conteúdo 5"/>
          <p:cNvSpPr txBox="1">
            <a:spLocks/>
          </p:cNvSpPr>
          <p:nvPr/>
        </p:nvSpPr>
        <p:spPr>
          <a:xfrm>
            <a:off x="6144625" y="2526863"/>
            <a:ext cx="510462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400" i="1" dirty="0"/>
              <a:t>Ou seja...</a:t>
            </a:r>
          </a:p>
          <a:p>
            <a:r>
              <a:rPr lang="pt-BR" sz="2400" i="1" dirty="0"/>
              <a:t>1. Transformar escores em escores z</a:t>
            </a:r>
          </a:p>
          <a:p>
            <a:pPr lvl="1"/>
            <a:r>
              <a:rPr lang="pt-BR" sz="2400" i="1" dirty="0"/>
              <a:t>Calcular média e DP para cada variável</a:t>
            </a:r>
          </a:p>
          <a:p>
            <a:pPr lvl="1"/>
            <a:r>
              <a:rPr lang="pt-BR" sz="2400" i="1" dirty="0"/>
              <a:t>Transformar cada escore em escore Z</a:t>
            </a:r>
          </a:p>
          <a:p>
            <a:pPr lvl="1"/>
            <a:r>
              <a:rPr lang="pt-BR" sz="2400" i="1" dirty="0"/>
              <a:t> Multiplicar cada escore </a:t>
            </a:r>
            <a:r>
              <a:rPr lang="pt-BR" sz="2400" i="1" dirty="0" err="1"/>
              <a:t>Zx</a:t>
            </a:r>
            <a:r>
              <a:rPr lang="pt-BR" sz="2400" i="1" dirty="0"/>
              <a:t>*</a:t>
            </a:r>
            <a:r>
              <a:rPr lang="pt-BR" sz="2400" i="1" dirty="0" err="1"/>
              <a:t>Zy</a:t>
            </a:r>
            <a:endParaRPr lang="pt-BR" sz="2400" i="1" dirty="0"/>
          </a:p>
          <a:p>
            <a:pPr lvl="1"/>
            <a:r>
              <a:rPr lang="pt-BR" sz="2400" i="1" dirty="0"/>
              <a:t> Inserir esses resultados na equação</a:t>
            </a:r>
          </a:p>
          <a:p>
            <a:pPr lvl="1"/>
            <a:r>
              <a:rPr lang="pt-BR" sz="2400" i="1" dirty="0"/>
              <a:t> planilha </a:t>
            </a:r>
            <a:r>
              <a:rPr lang="pt-BR" sz="2400" b="1" i="1" dirty="0">
                <a:solidFill>
                  <a:srgbClr val="04A07B"/>
                </a:solidFill>
              </a:rPr>
              <a:t>Excel</a:t>
            </a:r>
            <a:r>
              <a:rPr lang="pt-BR" sz="2400" i="1" dirty="0"/>
              <a:t> </a:t>
            </a:r>
          </a:p>
          <a:p>
            <a:pPr lvl="1"/>
            <a:endParaRPr lang="pt-BR" sz="2400" i="1" dirty="0"/>
          </a:p>
          <a:p>
            <a:endParaRPr lang="pt-BR" sz="2400" i="1" dirty="0"/>
          </a:p>
        </p:txBody>
      </p:sp>
      <p:sp>
        <p:nvSpPr>
          <p:cNvPr id="11" name="Espaço Reservado para Conteúdo 5"/>
          <p:cNvSpPr txBox="1">
            <a:spLocks/>
          </p:cNvSpPr>
          <p:nvPr/>
        </p:nvSpPr>
        <p:spPr>
          <a:xfrm>
            <a:off x="1024127" y="2527549"/>
            <a:ext cx="3760523" cy="74796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4400" b="1" i="1" dirty="0"/>
              <a:t>Pearson r</a:t>
            </a:r>
          </a:p>
          <a:p>
            <a:endParaRPr lang="pt-BR" sz="4400" b="1" i="1" dirty="0"/>
          </a:p>
        </p:txBody>
      </p:sp>
      <p:sp>
        <p:nvSpPr>
          <p:cNvPr id="15" name="Espaço Reservado para Conteúdo 5"/>
          <p:cNvSpPr txBox="1">
            <a:spLocks/>
          </p:cNvSpPr>
          <p:nvPr/>
        </p:nvSpPr>
        <p:spPr>
          <a:xfrm>
            <a:off x="1024127" y="4166572"/>
            <a:ext cx="4005072" cy="194082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400" i="1" dirty="0"/>
              <a:t>sendo que</a:t>
            </a:r>
          </a:p>
          <a:p>
            <a:r>
              <a:rPr lang="pt-BR" sz="2400" i="1" dirty="0"/>
              <a:t>n = número de observações</a:t>
            </a:r>
          </a:p>
          <a:p>
            <a:r>
              <a:rPr lang="pt-BR" sz="2400" i="1" dirty="0"/>
              <a:t>Z = escores Z</a:t>
            </a:r>
          </a:p>
        </p:txBody>
      </p:sp>
      <p:sp>
        <p:nvSpPr>
          <p:cNvPr id="16" name="Retângulo 15"/>
          <p:cNvSpPr/>
          <p:nvPr/>
        </p:nvSpPr>
        <p:spPr>
          <a:xfrm>
            <a:off x="7765917" y="6550223"/>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20" name="Retângulo 1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65210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73" y="2084832"/>
            <a:ext cx="6610049" cy="4087025"/>
          </a:xfrm>
          <a:prstGeom prst="rect">
            <a:avLst/>
          </a:prstGeom>
        </p:spPr>
      </p:pic>
      <p:sp>
        <p:nvSpPr>
          <p:cNvPr id="8" name="Espaço Reservado para Conteúdo 2"/>
          <p:cNvSpPr txBox="1">
            <a:spLocks/>
          </p:cNvSpPr>
          <p:nvPr/>
        </p:nvSpPr>
        <p:spPr>
          <a:xfrm>
            <a:off x="5403607" y="4361269"/>
            <a:ext cx="1566672" cy="60760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i="1" dirty="0"/>
              <a:t>r = 0.93</a:t>
            </a:r>
            <a:endParaRPr lang="pt-BR" sz="2800" b="1" i="1" dirty="0">
              <a:solidFill>
                <a:srgbClr val="04A07B"/>
              </a:solidFill>
            </a:endParaRPr>
          </a:p>
          <a:p>
            <a:pPr>
              <a:buFont typeface="Arial" panose="020B0604020202020204" pitchFamily="34" charset="0"/>
              <a:buChar char="•"/>
            </a:pPr>
            <a:endParaRPr lang="pt-BR" sz="2800" b="1" dirty="0"/>
          </a:p>
        </p:txBody>
      </p:sp>
      <p:sp>
        <p:nvSpPr>
          <p:cNvPr id="10" name="Retângulo 9"/>
          <p:cNvSpPr/>
          <p:nvPr/>
        </p:nvSpPr>
        <p:spPr>
          <a:xfrm>
            <a:off x="10149697" y="6550223"/>
            <a:ext cx="3058303" cy="307777"/>
          </a:xfrm>
          <a:prstGeom prst="rect">
            <a:avLst/>
          </a:prstGeom>
        </p:spPr>
        <p:txBody>
          <a:bodyPr wrap="square">
            <a:spAutoFit/>
          </a:bodyPr>
          <a:lstStyle/>
          <a:p>
            <a:r>
              <a:rPr lang="pt-BR" sz="1400" dirty="0"/>
              <a:t>Função R: </a:t>
            </a:r>
            <a:r>
              <a:rPr lang="pt-BR" sz="1400" i="1" dirty="0"/>
              <a:t>cor() e </a:t>
            </a:r>
            <a:r>
              <a:rPr lang="pt-BR" sz="1400" i="1" dirty="0" err="1"/>
              <a:t>ggplot</a:t>
            </a:r>
            <a:r>
              <a:rPr lang="pt-BR" sz="1400" i="1" dirty="0"/>
              <a:t>()</a:t>
            </a:r>
            <a:endParaRPr lang="pt-BR" sz="1400" dirty="0"/>
          </a:p>
        </p:txBody>
      </p:sp>
      <p:sp>
        <p:nvSpPr>
          <p:cNvPr id="7" name="Espaço Reservado para Conteúdo 5"/>
          <p:cNvSpPr txBox="1">
            <a:spLocks/>
          </p:cNvSpPr>
          <p:nvPr/>
        </p:nvSpPr>
        <p:spPr>
          <a:xfrm>
            <a:off x="7755316" y="2786833"/>
            <a:ext cx="3951697" cy="2182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pt-BR" sz="3600" i="1" dirty="0"/>
              <a:t> Correlação </a:t>
            </a:r>
            <a:r>
              <a:rPr lang="pt-BR" sz="3600" b="1" i="1" dirty="0">
                <a:solidFill>
                  <a:srgbClr val="04A07B"/>
                </a:solidFill>
              </a:rPr>
              <a:t>POSITIVA e FORTE </a:t>
            </a:r>
            <a:r>
              <a:rPr lang="pt-BR" sz="3600" dirty="0">
                <a:solidFill>
                  <a:schemeClr val="tx2">
                    <a:lumMod val="95000"/>
                    <a:lumOff val="5000"/>
                  </a:schemeClr>
                </a:solidFill>
              </a:rPr>
              <a:t>entre dormir mais e se sentir bem</a:t>
            </a:r>
          </a:p>
          <a:p>
            <a:pPr lvl="1"/>
            <a:endParaRPr lang="pt-BR" sz="3600" b="1" i="1" dirty="0">
              <a:solidFill>
                <a:srgbClr val="04A07B"/>
              </a:solidFill>
            </a:endParaRPr>
          </a:p>
          <a:p>
            <a:endParaRPr lang="pt-BR" sz="4000" b="1" i="1" dirty="0">
              <a:solidFill>
                <a:srgbClr val="04A07B"/>
              </a:solidFill>
            </a:endParaRPr>
          </a:p>
          <a:p>
            <a:endParaRPr lang="pt-BR" sz="3600" i="1" dirty="0"/>
          </a:p>
        </p:txBody>
      </p:sp>
      <p:sp>
        <p:nvSpPr>
          <p:cNvPr id="11" name="Retângulo 1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51726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024128" y="2084832"/>
            <a:ext cx="10844022" cy="4419600"/>
          </a:xfrm>
        </p:spPr>
        <p:txBody>
          <a:bodyPr>
            <a:normAutofit/>
          </a:bodyPr>
          <a:lstStyle/>
          <a:p>
            <a:r>
              <a:rPr lang="pt-BR" b="1" dirty="0"/>
              <a:t>Significado das relações</a:t>
            </a:r>
          </a:p>
          <a:p>
            <a:r>
              <a:rPr lang="en-US" dirty="0"/>
              <a:t>É </a:t>
            </a:r>
            <a:r>
              <a:rPr lang="en-US" dirty="0" err="1"/>
              <a:t>necessário</a:t>
            </a:r>
            <a:r>
              <a:rPr lang="en-US" dirty="0"/>
              <a:t> </a:t>
            </a:r>
            <a:r>
              <a:rPr lang="en-US" dirty="0" err="1"/>
              <a:t>ter</a:t>
            </a:r>
            <a:r>
              <a:rPr lang="en-US" dirty="0"/>
              <a:t> um design de </a:t>
            </a:r>
            <a:r>
              <a:rPr lang="en-US" dirty="0" err="1"/>
              <a:t>estudo</a:t>
            </a:r>
            <a:r>
              <a:rPr lang="en-US" dirty="0"/>
              <a:t> </a:t>
            </a:r>
            <a:r>
              <a:rPr lang="en-US" dirty="0" err="1"/>
              <a:t>robusto</a:t>
            </a:r>
            <a:r>
              <a:rPr lang="en-US" dirty="0"/>
              <a:t> para que se </a:t>
            </a:r>
            <a:r>
              <a:rPr lang="en-US" dirty="0" err="1"/>
              <a:t>possa</a:t>
            </a:r>
            <a:r>
              <a:rPr lang="en-US" dirty="0"/>
              <a:t> </a:t>
            </a:r>
            <a:r>
              <a:rPr lang="en-US" dirty="0" err="1"/>
              <a:t>inferir</a:t>
            </a:r>
            <a:r>
              <a:rPr lang="en-US" dirty="0"/>
              <a:t> </a:t>
            </a:r>
            <a:r>
              <a:rPr lang="en-US" dirty="0" err="1"/>
              <a:t>sobre</a:t>
            </a:r>
            <a:r>
              <a:rPr lang="en-US" dirty="0"/>
              <a:t> as </a:t>
            </a:r>
            <a:r>
              <a:rPr lang="en-US" dirty="0" err="1"/>
              <a:t>relações</a:t>
            </a:r>
            <a:r>
              <a:rPr lang="en-US" dirty="0"/>
              <a:t> entre as </a:t>
            </a:r>
            <a:r>
              <a:rPr lang="en-US" dirty="0" err="1"/>
              <a:t>variáveis</a:t>
            </a:r>
            <a:r>
              <a:rPr lang="en-US" dirty="0"/>
              <a:t> </a:t>
            </a:r>
          </a:p>
          <a:p>
            <a:pPr lvl="1"/>
            <a:r>
              <a:rPr lang="pt-BR" dirty="0"/>
              <a:t>Ver https://tylervigen.com/page?page=1</a:t>
            </a:r>
          </a:p>
          <a:p>
            <a:pPr marL="0" indent="0">
              <a:buNone/>
            </a:pPr>
            <a:endParaRPr lang="pt-BR" dirty="0"/>
          </a:p>
          <a:p>
            <a:r>
              <a:rPr lang="pt-BR" b="1" dirty="0"/>
              <a:t>Correlações</a:t>
            </a:r>
          </a:p>
          <a:p>
            <a:r>
              <a:rPr lang="pt-BR" dirty="0"/>
              <a:t>É útil para variáveis contínuas que tem uma relação linear entre elas. Para entender isso, é recomendado usar um </a:t>
            </a:r>
            <a:r>
              <a:rPr lang="pt-BR" dirty="0" err="1"/>
              <a:t>scatterplot</a:t>
            </a:r>
            <a:r>
              <a:rPr lang="pt-BR" dirty="0"/>
              <a:t> antes de rodar uma correlação</a:t>
            </a:r>
            <a:endParaRPr lang="en-US" dirty="0"/>
          </a:p>
          <a:p>
            <a:endParaRPr lang="pt-BR" dirty="0"/>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785566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7" y="4586758"/>
            <a:ext cx="11413688" cy="1938992"/>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4. O quanto uma IV </a:t>
            </a:r>
          </a:p>
          <a:p>
            <a:pPr algn="r"/>
            <a:r>
              <a:rPr lang="pt-BR" sz="6000" dirty="0">
                <a:solidFill>
                  <a:schemeClr val="bg1"/>
                </a:solidFill>
                <a:latin typeface="Segoe UI Semibold" panose="020B0702040204020203" pitchFamily="34" charset="0"/>
                <a:cs typeface="Segoe UI Semibold" panose="020B0702040204020203" pitchFamily="34" charset="0"/>
              </a:rPr>
              <a:t>prediz uma DV?</a:t>
            </a:r>
          </a:p>
        </p:txBody>
      </p:sp>
    </p:spTree>
    <p:extLst>
      <p:ext uri="{BB962C8B-B14F-4D97-AF65-F5344CB8AC3E}">
        <p14:creationId xmlns:p14="http://schemas.microsoft.com/office/powerpoint/2010/main" val="3433369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24128" y="2084832"/>
            <a:ext cx="10165240" cy="2397688"/>
          </a:xfrm>
        </p:spPr>
        <p:txBody>
          <a:bodyPr>
            <a:normAutofit/>
          </a:bodyPr>
          <a:lstStyle/>
          <a:p>
            <a:pPr>
              <a:buClrTx/>
              <a:buFont typeface="Arial" panose="020B0604020202020204" pitchFamily="34" charset="0"/>
              <a:buChar char="•"/>
            </a:pPr>
            <a:r>
              <a:rPr lang="pt-BR" sz="2400" dirty="0"/>
              <a:t> É uma análise estatística</a:t>
            </a:r>
          </a:p>
          <a:p>
            <a:pPr>
              <a:buClrTx/>
              <a:buFont typeface="Arial" panose="020B0604020202020204" pitchFamily="34" charset="0"/>
              <a:buChar char="•"/>
            </a:pPr>
            <a:r>
              <a:rPr lang="pt-BR" sz="2400" dirty="0"/>
              <a:t> Permite acessar a relação entre uma variável dependente (DV) e uma (ou mais) variável(</a:t>
            </a:r>
            <a:r>
              <a:rPr lang="pt-BR" sz="2400" dirty="0" err="1"/>
              <a:t>is</a:t>
            </a:r>
            <a:r>
              <a:rPr lang="pt-BR" sz="2400" dirty="0"/>
              <a:t>) independentes </a:t>
            </a:r>
          </a:p>
          <a:p>
            <a:pPr>
              <a:buClrTx/>
              <a:buFont typeface="Arial" panose="020B0604020202020204" pitchFamily="34" charset="0"/>
              <a:buChar char="•"/>
            </a:pPr>
            <a:r>
              <a:rPr lang="pt-BR" sz="2400" dirty="0"/>
              <a:t> O objetivo é explicar a variância da DV </a:t>
            </a:r>
          </a:p>
          <a:p>
            <a:pPr>
              <a:buClrTx/>
              <a:buFont typeface="Arial" panose="020B0604020202020204" pitchFamily="34" charset="0"/>
              <a:buChar char="•"/>
            </a:pPr>
            <a:endParaRPr lang="en-US" sz="2400" dirty="0"/>
          </a:p>
          <a:p>
            <a:pPr>
              <a:buClrTx/>
              <a:buFont typeface="Arial" panose="020B0604020202020204" pitchFamily="34" charset="0"/>
              <a:buChar char="•"/>
            </a:pPr>
            <a:endParaRPr lang="pt-BR" dirty="0"/>
          </a:p>
        </p:txBody>
      </p:sp>
      <p:sp>
        <p:nvSpPr>
          <p:cNvPr id="4" name="Retângulo 3"/>
          <p:cNvSpPr/>
          <p:nvPr/>
        </p:nvSpPr>
        <p:spPr>
          <a:xfrm>
            <a:off x="6801280" y="4482520"/>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t>Oh, </a:t>
            </a:r>
            <a:r>
              <a:rPr lang="pt-BR" sz="2400" b="1" dirty="0" err="1"/>
              <a:t>hello</a:t>
            </a:r>
            <a:r>
              <a:rPr lang="pt-BR" sz="2400" b="1" dirty="0"/>
              <a:t> </a:t>
            </a:r>
            <a:r>
              <a:rPr lang="pt-BR" sz="2400" b="1" dirty="0" err="1"/>
              <a:t>there</a:t>
            </a:r>
            <a:r>
              <a:rPr lang="pt-BR" sz="2400" b="1" dirty="0"/>
              <a:t>, I </a:t>
            </a:r>
            <a:r>
              <a:rPr lang="pt-BR" sz="2400" b="1" dirty="0" err="1"/>
              <a:t>am</a:t>
            </a:r>
            <a:r>
              <a:rPr lang="pt-BR" sz="2400" b="1" dirty="0"/>
              <a:t> a DV </a:t>
            </a:r>
            <a:r>
              <a:rPr lang="pt-BR" sz="2400" b="1" dirty="0" err="1"/>
              <a:t>called</a:t>
            </a:r>
            <a:r>
              <a:rPr lang="pt-BR" sz="2400" b="1" dirty="0"/>
              <a:t> </a:t>
            </a:r>
            <a:r>
              <a:rPr lang="pt-BR" sz="2400" b="1" i="1" dirty="0" err="1"/>
              <a:t>Well</a:t>
            </a:r>
            <a:r>
              <a:rPr lang="pt-BR" sz="2400" b="1" i="1" dirty="0"/>
              <a:t> </a:t>
            </a:r>
            <a:r>
              <a:rPr lang="pt-BR" sz="2400" b="1" i="1" dirty="0" err="1"/>
              <a:t>being</a:t>
            </a:r>
            <a:endParaRPr lang="pt-BR" sz="2400" b="1" i="1" dirty="0"/>
          </a:p>
        </p:txBody>
      </p:sp>
      <p:sp>
        <p:nvSpPr>
          <p:cNvPr id="5" name="Retângulo 4"/>
          <p:cNvSpPr/>
          <p:nvPr/>
        </p:nvSpPr>
        <p:spPr>
          <a:xfrm>
            <a:off x="2529071" y="4482520"/>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err="1"/>
              <a:t>Hello</a:t>
            </a:r>
            <a:r>
              <a:rPr lang="pt-BR" sz="2400" b="1" dirty="0"/>
              <a:t>, I </a:t>
            </a:r>
            <a:r>
              <a:rPr lang="pt-BR" sz="2400" b="1" dirty="0" err="1"/>
              <a:t>am</a:t>
            </a:r>
            <a:r>
              <a:rPr lang="pt-BR" sz="2400" b="1" dirty="0"/>
              <a:t> </a:t>
            </a:r>
            <a:r>
              <a:rPr lang="pt-BR" sz="2400" b="1" dirty="0" err="1"/>
              <a:t>the</a:t>
            </a:r>
            <a:r>
              <a:rPr lang="pt-BR" sz="2400" b="1" dirty="0"/>
              <a:t> IV </a:t>
            </a:r>
            <a:r>
              <a:rPr lang="pt-BR" sz="2400" b="1" dirty="0" err="1"/>
              <a:t>called</a:t>
            </a:r>
            <a:r>
              <a:rPr lang="pt-BR" sz="2400" b="1" dirty="0"/>
              <a:t> </a:t>
            </a:r>
            <a:r>
              <a:rPr lang="pt-BR" sz="2400" b="1" i="1" dirty="0" err="1"/>
              <a:t>Sleeping</a:t>
            </a:r>
            <a:endParaRPr lang="pt-BR" sz="2400" b="1" i="1" dirty="0"/>
          </a:p>
        </p:txBody>
      </p:sp>
      <p:cxnSp>
        <p:nvCxnSpPr>
          <p:cNvPr id="7" name="Conector de Seta Reta 6"/>
          <p:cNvCxnSpPr>
            <a:stCxn id="5" idx="3"/>
            <a:endCxn id="4" idx="1"/>
          </p:cNvCxnSpPr>
          <p:nvPr/>
        </p:nvCxnSpPr>
        <p:spPr>
          <a:xfrm>
            <a:off x="4798743" y="5266292"/>
            <a:ext cx="2002537" cy="0"/>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12" name="Título 1"/>
          <p:cNvSpPr>
            <a:spLocks noGrp="1"/>
          </p:cNvSpPr>
          <p:nvPr>
            <p:ph type="title"/>
          </p:nvPr>
        </p:nvSpPr>
        <p:spPr>
          <a:xfrm>
            <a:off x="1024128" y="604621"/>
            <a:ext cx="9720072" cy="1499616"/>
          </a:xfrm>
        </p:spPr>
        <p:txBody>
          <a:bodyPr>
            <a:normAutofit/>
          </a:bodyPr>
          <a:lstStyle/>
          <a:p>
            <a:r>
              <a:rPr lang="pt-BR" dirty="0">
                <a:solidFill>
                  <a:srgbClr val="04A07B"/>
                </a:solidFill>
                <a:latin typeface="Segoe UI Semibold" panose="020B0702040204020203" pitchFamily="34" charset="0"/>
                <a:cs typeface="Segoe UI Semibold" panose="020B0702040204020203" pitchFamily="34" charset="0"/>
              </a:rPr>
              <a:t>REGRESSÃO LINEAR</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predizendo uma variável dependente</a:t>
            </a:r>
            <a:endParaRPr lang="en-GB" sz="2800" dirty="0">
              <a:solidFill>
                <a:srgbClr val="04A07B"/>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9630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8918" y="2205663"/>
            <a:ext cx="10585486" cy="919625"/>
          </a:xfrm>
        </p:spPr>
        <p:txBody>
          <a:bodyPr>
            <a:normAutofit/>
          </a:bodyPr>
          <a:lstStyle/>
          <a:p>
            <a:pPr>
              <a:buClrTx/>
              <a:buFont typeface="Arial" panose="020B0604020202020204" pitchFamily="34" charset="0"/>
              <a:buChar char="•"/>
            </a:pPr>
            <a:r>
              <a:rPr lang="pt-BR" sz="2400" dirty="0"/>
              <a:t> A regressão linear pode ser simples ou múltipla</a:t>
            </a:r>
            <a:endParaRPr lang="en-US" sz="2400" dirty="0"/>
          </a:p>
          <a:p>
            <a:pPr>
              <a:buClrTx/>
              <a:buFont typeface="Arial" panose="020B0604020202020204" pitchFamily="34" charset="0"/>
              <a:buChar char="•"/>
            </a:pPr>
            <a:endParaRPr lang="pt-BR" dirty="0"/>
          </a:p>
        </p:txBody>
      </p:sp>
      <p:sp>
        <p:nvSpPr>
          <p:cNvPr id="4" name="Retângulo 3"/>
          <p:cNvSpPr/>
          <p:nvPr/>
        </p:nvSpPr>
        <p:spPr>
          <a:xfrm>
            <a:off x="6308708" y="3941719"/>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t>DV </a:t>
            </a:r>
            <a:r>
              <a:rPr lang="pt-BR" sz="2400" b="1" i="1" dirty="0" err="1"/>
              <a:t>Well</a:t>
            </a:r>
            <a:r>
              <a:rPr lang="pt-BR" sz="2400" b="1" i="1" dirty="0"/>
              <a:t> </a:t>
            </a:r>
            <a:r>
              <a:rPr lang="pt-BR" sz="2400" b="1" i="1" dirty="0" err="1"/>
              <a:t>being</a:t>
            </a:r>
            <a:endParaRPr lang="pt-BR" sz="2400" b="1" i="1" dirty="0"/>
          </a:p>
        </p:txBody>
      </p:sp>
      <p:sp>
        <p:nvSpPr>
          <p:cNvPr id="5" name="Retângulo 4"/>
          <p:cNvSpPr/>
          <p:nvPr/>
        </p:nvSpPr>
        <p:spPr>
          <a:xfrm>
            <a:off x="2490187" y="5509262"/>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err="1"/>
              <a:t>Sleeping</a:t>
            </a:r>
            <a:endParaRPr lang="pt-BR" b="1" i="1" dirty="0"/>
          </a:p>
        </p:txBody>
      </p:sp>
      <p:cxnSp>
        <p:nvCxnSpPr>
          <p:cNvPr id="7" name="Conector de Seta Reta 6"/>
          <p:cNvCxnSpPr>
            <a:stCxn id="5" idx="3"/>
            <a:endCxn id="4" idx="1"/>
          </p:cNvCxnSpPr>
          <p:nvPr/>
        </p:nvCxnSpPr>
        <p:spPr>
          <a:xfrm flipV="1">
            <a:off x="4351211" y="4725491"/>
            <a:ext cx="1957497" cy="1285385"/>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6" name="Texto Explicativo em Nuvem 5"/>
          <p:cNvSpPr/>
          <p:nvPr/>
        </p:nvSpPr>
        <p:spPr>
          <a:xfrm>
            <a:off x="8991384" y="2754629"/>
            <a:ext cx="2237014" cy="1649186"/>
          </a:xfrm>
          <a:prstGeom prst="cloudCallout">
            <a:avLst>
              <a:gd name="adj1" fmla="val -53679"/>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ysClr val="windowText" lastClr="000000"/>
                </a:solidFill>
              </a:rPr>
              <a:t>Now</a:t>
            </a:r>
            <a:r>
              <a:rPr lang="pt-BR" dirty="0">
                <a:solidFill>
                  <a:sysClr val="windowText" lastClr="000000"/>
                </a:solidFill>
              </a:rPr>
              <a:t> </a:t>
            </a:r>
            <a:r>
              <a:rPr lang="pt-BR" dirty="0" err="1">
                <a:solidFill>
                  <a:sysClr val="windowText" lastClr="000000"/>
                </a:solidFill>
              </a:rPr>
              <a:t>that</a:t>
            </a:r>
            <a:r>
              <a:rPr lang="pt-BR" dirty="0">
                <a:solidFill>
                  <a:sysClr val="windowText" lastClr="000000"/>
                </a:solidFill>
              </a:rPr>
              <a:t> </a:t>
            </a:r>
            <a:r>
              <a:rPr lang="pt-BR" dirty="0" err="1">
                <a:solidFill>
                  <a:sysClr val="windowText" lastClr="000000"/>
                </a:solidFill>
              </a:rPr>
              <a:t>is</a:t>
            </a:r>
            <a:r>
              <a:rPr lang="pt-BR" dirty="0">
                <a:solidFill>
                  <a:sysClr val="windowText" lastClr="000000"/>
                </a:solidFill>
              </a:rPr>
              <a:t> a </a:t>
            </a:r>
            <a:r>
              <a:rPr lang="pt-BR" dirty="0" err="1">
                <a:solidFill>
                  <a:sysClr val="windowText" lastClr="000000"/>
                </a:solidFill>
              </a:rPr>
              <a:t>party</a:t>
            </a:r>
            <a:r>
              <a:rPr lang="pt-BR" dirty="0">
                <a:solidFill>
                  <a:sysClr val="windowText" lastClr="000000"/>
                </a:solidFill>
              </a:rPr>
              <a:t>!</a:t>
            </a:r>
          </a:p>
        </p:txBody>
      </p:sp>
      <p:sp>
        <p:nvSpPr>
          <p:cNvPr id="13" name="Retângulo 12"/>
          <p:cNvSpPr/>
          <p:nvPr/>
        </p:nvSpPr>
        <p:spPr>
          <a:xfrm>
            <a:off x="2490187" y="4223876"/>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a:t>Stress</a:t>
            </a:r>
          </a:p>
        </p:txBody>
      </p:sp>
      <p:cxnSp>
        <p:nvCxnSpPr>
          <p:cNvPr id="16" name="Conector de Seta Reta 15"/>
          <p:cNvCxnSpPr>
            <a:stCxn id="13" idx="3"/>
            <a:endCxn id="4" idx="1"/>
          </p:cNvCxnSpPr>
          <p:nvPr/>
        </p:nvCxnSpPr>
        <p:spPr>
          <a:xfrm>
            <a:off x="4351211" y="4725490"/>
            <a:ext cx="1957497" cy="1"/>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25" name="Retângulo 24"/>
          <p:cNvSpPr/>
          <p:nvPr/>
        </p:nvSpPr>
        <p:spPr>
          <a:xfrm>
            <a:off x="2490187" y="2938490"/>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a:t>Stress</a:t>
            </a:r>
          </a:p>
        </p:txBody>
      </p:sp>
      <p:cxnSp>
        <p:nvCxnSpPr>
          <p:cNvPr id="27" name="Conector de Seta Reta 26"/>
          <p:cNvCxnSpPr>
            <a:stCxn id="25" idx="3"/>
            <a:endCxn id="4" idx="1"/>
          </p:cNvCxnSpPr>
          <p:nvPr/>
        </p:nvCxnSpPr>
        <p:spPr>
          <a:xfrm>
            <a:off x="4351211" y="3440104"/>
            <a:ext cx="1957497" cy="1285387"/>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
        <p:nvSpPr>
          <p:cNvPr id="18" name="Título 1"/>
          <p:cNvSpPr>
            <a:spLocks noGrp="1"/>
          </p:cNvSpPr>
          <p:nvPr>
            <p:ph type="title"/>
          </p:nvPr>
        </p:nvSpPr>
        <p:spPr>
          <a:xfrm>
            <a:off x="1024128" y="604621"/>
            <a:ext cx="9720072" cy="1499616"/>
          </a:xfrm>
        </p:spPr>
        <p:txBody>
          <a:bodyPr>
            <a:normAutofit/>
          </a:bodyPr>
          <a:lstStyle/>
          <a:p>
            <a:r>
              <a:rPr lang="pt-BR" dirty="0">
                <a:solidFill>
                  <a:srgbClr val="04A07B"/>
                </a:solidFill>
                <a:latin typeface="Segoe UI Semibold" panose="020B0702040204020203" pitchFamily="34" charset="0"/>
                <a:cs typeface="Segoe UI Semibold" panose="020B0702040204020203" pitchFamily="34" charset="0"/>
              </a:rPr>
              <a:t>REGRESSÃO LINEAR</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predizendo uma variável dependente</a:t>
            </a:r>
            <a:endParaRPr lang="en-GB" sz="2800" dirty="0">
              <a:solidFill>
                <a:srgbClr val="04A07B"/>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21944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funciona?</a:t>
            </a:r>
          </a:p>
        </p:txBody>
      </p:sp>
      <p:sp>
        <p:nvSpPr>
          <p:cNvPr id="3" name="Espaço Reservado para Conteúdo 2"/>
          <p:cNvSpPr>
            <a:spLocks noGrp="1"/>
          </p:cNvSpPr>
          <p:nvPr>
            <p:ph idx="1"/>
          </p:nvPr>
        </p:nvSpPr>
        <p:spPr>
          <a:xfrm>
            <a:off x="1024128" y="1910444"/>
            <a:ext cx="3237629" cy="4686300"/>
          </a:xfrm>
        </p:spPr>
        <p:txBody>
          <a:bodyPr>
            <a:normAutofit fontScale="85000" lnSpcReduction="20000"/>
          </a:bodyPr>
          <a:lstStyle/>
          <a:p>
            <a:pPr>
              <a:buClrTx/>
              <a:buFont typeface="Arial" panose="020B0604020202020204" pitchFamily="34" charset="0"/>
              <a:buChar char="•"/>
            </a:pPr>
            <a:r>
              <a:rPr lang="pt-BR" sz="2400" dirty="0"/>
              <a:t> Retomando a correlação entre bem-estar e sono...</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Sabemos que existe uma correlação alta entre ambos construtos</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O que eu não contei...A linha mostrada no gráfico é a </a:t>
            </a:r>
            <a:r>
              <a:rPr lang="pt-BR" sz="2400" b="1" dirty="0">
                <a:solidFill>
                  <a:srgbClr val="04A07B"/>
                </a:solidFill>
              </a:rPr>
              <a:t>linha de regressão</a:t>
            </a:r>
          </a:p>
          <a:p>
            <a:pPr>
              <a:buClrTx/>
              <a:buFont typeface="Arial" panose="020B0604020202020204" pitchFamily="34" charset="0"/>
              <a:buChar char="•"/>
            </a:pPr>
            <a:endParaRPr lang="pt-BR" sz="2400" b="1" dirty="0">
              <a:solidFill>
                <a:srgbClr val="04A07B"/>
              </a:solidFill>
            </a:endParaRPr>
          </a:p>
          <a:p>
            <a:pPr>
              <a:buClrTx/>
              <a:buFont typeface="Arial" panose="020B0604020202020204" pitchFamily="34" charset="0"/>
              <a:buChar char="•"/>
            </a:pPr>
            <a:r>
              <a:rPr lang="pt-BR" sz="2400" b="1" dirty="0">
                <a:solidFill>
                  <a:srgbClr val="04A07B"/>
                </a:solidFill>
              </a:rPr>
              <a:t> </a:t>
            </a:r>
            <a:r>
              <a:rPr lang="pt-BR" sz="2400" dirty="0"/>
              <a:t>E o índice de correlação de Pearson nos conta o quão forte é a </a:t>
            </a:r>
            <a:r>
              <a:rPr lang="pt-BR" sz="2400" b="1" dirty="0">
                <a:solidFill>
                  <a:srgbClr val="04A07B"/>
                </a:solidFill>
              </a:rPr>
              <a:t>relação LINEAR </a:t>
            </a:r>
            <a:r>
              <a:rPr lang="pt-BR" sz="2400" dirty="0"/>
              <a:t>entre ambas variáveis</a:t>
            </a:r>
            <a:endParaRPr lang="en-US" sz="2400" dirty="0"/>
          </a:p>
          <a:p>
            <a:pPr>
              <a:buClrTx/>
              <a:buFont typeface="Arial" panose="020B0604020202020204" pitchFamily="34" charset="0"/>
              <a:buChar char="•"/>
            </a:pPr>
            <a:endParaRPr lang="pt-BR" dirty="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610" y="2084832"/>
            <a:ext cx="6610049" cy="4087025"/>
          </a:xfrm>
          <a:prstGeom prst="rect">
            <a:avLst/>
          </a:prstGeom>
        </p:spPr>
      </p:pic>
      <p:sp>
        <p:nvSpPr>
          <p:cNvPr id="14" name="Espaço Reservado para Conteúdo 2"/>
          <p:cNvSpPr txBox="1">
            <a:spLocks/>
          </p:cNvSpPr>
          <p:nvPr/>
        </p:nvSpPr>
        <p:spPr>
          <a:xfrm>
            <a:off x="9494344" y="4361269"/>
            <a:ext cx="1566672" cy="60760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i="1" dirty="0"/>
              <a:t>r = 0.93</a:t>
            </a:r>
            <a:endParaRPr lang="pt-BR" sz="2800" b="1" i="1" dirty="0">
              <a:solidFill>
                <a:srgbClr val="04A07B"/>
              </a:solidFill>
            </a:endParaRPr>
          </a:p>
          <a:p>
            <a:pPr>
              <a:buFont typeface="Arial" panose="020B0604020202020204" pitchFamily="34" charset="0"/>
              <a:buChar char="•"/>
            </a:pPr>
            <a:endParaRPr lang="pt-BR" sz="2800" b="1" dirty="0"/>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943187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encontrar a linha de regressão?</a:t>
            </a:r>
          </a:p>
        </p:txBody>
      </p:sp>
      <p:sp>
        <p:nvSpPr>
          <p:cNvPr id="3" name="Espaço Reservado para Conteúdo 2"/>
          <p:cNvSpPr>
            <a:spLocks noGrp="1"/>
          </p:cNvSpPr>
          <p:nvPr>
            <p:ph idx="1"/>
          </p:nvPr>
        </p:nvSpPr>
        <p:spPr>
          <a:xfrm>
            <a:off x="1024128" y="2205664"/>
            <a:ext cx="3523809" cy="3966193"/>
          </a:xfrm>
        </p:spPr>
        <p:txBody>
          <a:bodyPr>
            <a:normAutofit/>
          </a:bodyPr>
          <a:lstStyle/>
          <a:p>
            <a:pPr>
              <a:buClrTx/>
              <a:buFont typeface="Arial" panose="020B0604020202020204" pitchFamily="34" charset="0"/>
              <a:buChar char="•"/>
            </a:pPr>
            <a:r>
              <a:rPr lang="pt-BR" sz="2400" dirty="0"/>
              <a:t> Visualmente, a linha de regressão indica a relação entre duas variáveis</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Para acha-la, precisamos achar todas as linhas possíveis</a:t>
            </a:r>
          </a:p>
          <a:p>
            <a:pPr lvl="1">
              <a:buClrTx/>
              <a:buFont typeface="Arial" panose="020B0604020202020204" pitchFamily="34" charset="0"/>
              <a:buChar char="•"/>
            </a:pPr>
            <a:r>
              <a:rPr lang="pt-BR" sz="2000" dirty="0"/>
              <a:t> Uso de algoritmos</a:t>
            </a:r>
          </a:p>
          <a:p>
            <a:pPr>
              <a:buClrTx/>
              <a:buFont typeface="Arial" panose="020B0604020202020204" pitchFamily="34" charset="0"/>
              <a:buChar char="•"/>
            </a:pPr>
            <a:endParaRPr lang="pt-BR" dirty="0"/>
          </a:p>
        </p:txBody>
      </p:sp>
      <p:pic>
        <p:nvPicPr>
          <p:cNvPr id="8" name="Imagem 7"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580" y="2350178"/>
            <a:ext cx="6096294" cy="3941657"/>
          </a:xfrm>
          <a:prstGeom prst="rect">
            <a:avLst/>
          </a:prstGeom>
        </p:spPr>
      </p:pic>
      <p:cxnSp>
        <p:nvCxnSpPr>
          <p:cNvPr id="10" name="Conector reto 9"/>
          <p:cNvCxnSpPr/>
          <p:nvPr/>
        </p:nvCxnSpPr>
        <p:spPr>
          <a:xfrm flipV="1">
            <a:off x="6008914" y="2694214"/>
            <a:ext cx="4980215" cy="292281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5884164" y="2824897"/>
            <a:ext cx="5104965" cy="2792132"/>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5884164" y="4155621"/>
            <a:ext cx="5104965" cy="16538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5884164" y="3480815"/>
            <a:ext cx="5497710" cy="1532056"/>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V="1">
            <a:off x="8436646" y="2593902"/>
            <a:ext cx="0" cy="3123437"/>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7478486" y="2694214"/>
            <a:ext cx="1926771" cy="302312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6142259" y="3347357"/>
            <a:ext cx="4601941" cy="166551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0125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encontrar a linha de regressão?</a:t>
            </a:r>
          </a:p>
        </p:txBody>
      </p:sp>
      <p:sp>
        <p:nvSpPr>
          <p:cNvPr id="3" name="Espaço Reservado para Conteúdo 2"/>
          <p:cNvSpPr>
            <a:spLocks noGrp="1"/>
          </p:cNvSpPr>
          <p:nvPr>
            <p:ph idx="1"/>
          </p:nvPr>
        </p:nvSpPr>
        <p:spPr>
          <a:xfrm>
            <a:off x="1024128" y="2205663"/>
            <a:ext cx="3708459" cy="4495925"/>
          </a:xfrm>
        </p:spPr>
        <p:txBody>
          <a:bodyPr>
            <a:normAutofit fontScale="92500" lnSpcReduction="10000"/>
          </a:bodyPr>
          <a:lstStyle/>
          <a:p>
            <a:pPr>
              <a:buClrTx/>
              <a:buFont typeface="Arial" panose="020B0604020202020204" pitchFamily="34" charset="0"/>
              <a:buChar char="•"/>
            </a:pPr>
            <a:r>
              <a:rPr lang="pt-BR" sz="2400" dirty="0"/>
              <a:t> </a:t>
            </a:r>
            <a:r>
              <a:rPr lang="pt-BR" dirty="0"/>
              <a:t>Vamos supor que você é o Jiraya da matemática e calculou todas as linhas possíveis</a:t>
            </a:r>
          </a:p>
          <a:p>
            <a:pPr>
              <a:buClrTx/>
              <a:buFont typeface="Arial" panose="020B0604020202020204" pitchFamily="34" charset="0"/>
              <a:buChar char="•"/>
            </a:pPr>
            <a:endParaRPr lang="pt-BR" dirty="0"/>
          </a:p>
          <a:p>
            <a:pPr>
              <a:buClrTx/>
              <a:buFont typeface="Arial" panose="020B0604020202020204" pitchFamily="34" charset="0"/>
              <a:buChar char="•"/>
            </a:pPr>
            <a:r>
              <a:rPr lang="pt-BR" dirty="0"/>
              <a:t> Calcule a diferença entre a linha e cada ponto no </a:t>
            </a:r>
            <a:r>
              <a:rPr lang="pt-BR" sz="2000" dirty="0" err="1"/>
              <a:t>scatterplot</a:t>
            </a:r>
            <a:r>
              <a:rPr lang="pt-BR" sz="2000" dirty="0"/>
              <a:t> para CADA LINHA POSSÍVEL</a:t>
            </a:r>
          </a:p>
          <a:p>
            <a:pPr lvl="1">
              <a:buClrTx/>
              <a:buFont typeface="Arial" panose="020B0604020202020204" pitchFamily="34" charset="0"/>
              <a:buChar char="•"/>
            </a:pPr>
            <a:r>
              <a:rPr lang="pt-BR" sz="1600" dirty="0"/>
              <a:t> Resíduos </a:t>
            </a:r>
            <a:r>
              <a:rPr lang="pt-BR" sz="1600" b="1" dirty="0">
                <a:solidFill>
                  <a:srgbClr val="00B0F0"/>
                </a:solidFill>
              </a:rPr>
              <a:t>positivos</a:t>
            </a:r>
            <a:r>
              <a:rPr lang="pt-BR" sz="1600" dirty="0"/>
              <a:t> e </a:t>
            </a:r>
            <a:r>
              <a:rPr lang="pt-BR" sz="1600" b="1" dirty="0">
                <a:solidFill>
                  <a:srgbClr val="FF0000"/>
                </a:solidFill>
              </a:rPr>
              <a:t>negativos</a:t>
            </a:r>
          </a:p>
          <a:p>
            <a:pPr lvl="1">
              <a:buClrTx/>
              <a:buFont typeface="Arial" panose="020B0604020202020204" pitchFamily="34" charset="0"/>
              <a:buChar char="•"/>
            </a:pPr>
            <a:endParaRPr lang="pt-BR" sz="1600" b="1" dirty="0">
              <a:solidFill>
                <a:srgbClr val="FF0000"/>
              </a:solidFill>
            </a:endParaRPr>
          </a:p>
          <a:p>
            <a:pPr>
              <a:buClrTx/>
              <a:buFont typeface="Arial" panose="020B0604020202020204" pitchFamily="34" charset="0"/>
              <a:buChar char="•"/>
            </a:pPr>
            <a:r>
              <a:rPr lang="pt-BR" sz="2000" dirty="0"/>
              <a:t> </a:t>
            </a:r>
            <a:r>
              <a:rPr lang="pt-BR" dirty="0"/>
              <a:t>A melhor linha é a linha com a menor SOMA DOS RESÍDUOS QUADRADOS</a:t>
            </a:r>
          </a:p>
          <a:p>
            <a:pPr lvl="1">
              <a:buClrTx/>
              <a:buFont typeface="Arial" panose="020B0604020202020204" pitchFamily="34" charset="0"/>
              <a:buChar char="•"/>
            </a:pPr>
            <a:r>
              <a:rPr lang="pt-BR" dirty="0"/>
              <a:t>Método conhecido como </a:t>
            </a:r>
            <a:r>
              <a:rPr lang="pt-BR" dirty="0" err="1"/>
              <a:t>Ordinary</a:t>
            </a:r>
            <a:r>
              <a:rPr lang="pt-BR" dirty="0"/>
              <a:t> </a:t>
            </a:r>
            <a:r>
              <a:rPr lang="pt-BR" dirty="0" err="1"/>
              <a:t>Least</a:t>
            </a:r>
            <a:r>
              <a:rPr lang="pt-BR" dirty="0"/>
              <a:t> </a:t>
            </a:r>
            <a:r>
              <a:rPr lang="pt-BR" dirty="0" err="1"/>
              <a:t>Squares</a:t>
            </a:r>
            <a:r>
              <a:rPr lang="pt-BR" dirty="0"/>
              <a:t> (forma de achar a linha)</a:t>
            </a:r>
          </a:p>
          <a:p>
            <a:pPr lvl="1">
              <a:buClrTx/>
              <a:buFont typeface="Arial" panose="020B0604020202020204" pitchFamily="34" charset="0"/>
              <a:buChar char="•"/>
            </a:pPr>
            <a:endParaRPr lang="pt-BR" sz="1600" b="1" dirty="0">
              <a:solidFill>
                <a:srgbClr val="FF0000"/>
              </a:solidFill>
            </a:endParaRPr>
          </a:p>
          <a:p>
            <a:pPr>
              <a:buClrTx/>
              <a:buFont typeface="Arial" panose="020B0604020202020204" pitchFamily="34" charset="0"/>
              <a:buChar char="•"/>
            </a:pPr>
            <a:endParaRPr lang="pt-BR" dirty="0"/>
          </a:p>
        </p:txBody>
      </p:sp>
      <p:pic>
        <p:nvPicPr>
          <p:cNvPr id="8" name="Imagem 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580" y="2350178"/>
            <a:ext cx="6096294" cy="3941657"/>
          </a:xfrm>
          <a:prstGeom prst="rect">
            <a:avLst/>
          </a:prstGeom>
        </p:spPr>
      </p:pic>
      <p:cxnSp>
        <p:nvCxnSpPr>
          <p:cNvPr id="12" name="Conector reto 11"/>
          <p:cNvCxnSpPr/>
          <p:nvPr/>
        </p:nvCxnSpPr>
        <p:spPr>
          <a:xfrm flipV="1">
            <a:off x="5894614" y="2350178"/>
            <a:ext cx="5487260" cy="3364823"/>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6917347" y="4572000"/>
            <a:ext cx="0" cy="54308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7838984" y="4502331"/>
            <a:ext cx="0" cy="348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661930" y="4168108"/>
            <a:ext cx="0" cy="46485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7838984" y="4168108"/>
            <a:ext cx="0" cy="3342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8217807" y="3698366"/>
            <a:ext cx="0" cy="5601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a:off x="8770801" y="3752526"/>
            <a:ext cx="0" cy="2259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a:off x="9489259" y="3405051"/>
            <a:ext cx="0" cy="1074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a:off x="6005830" y="5634446"/>
            <a:ext cx="0" cy="80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a:off x="11126469" y="2529840"/>
            <a:ext cx="0" cy="3614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a:off x="10037899" y="2964400"/>
            <a:ext cx="0" cy="2259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a:off x="10599601" y="2597592"/>
            <a:ext cx="0" cy="2152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Retângulo 2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921478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m 20"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50" y="230453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p>
        </p:txBody>
      </p:sp>
      <p:cxnSp>
        <p:nvCxnSpPr>
          <p:cNvPr id="20" name="Conector reto 19"/>
          <p:cNvCxnSpPr/>
          <p:nvPr/>
        </p:nvCxnSpPr>
        <p:spPr>
          <a:xfrm flipV="1">
            <a:off x="4052956" y="4203796"/>
            <a:ext cx="14077" cy="2143127"/>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138268" y="4203795"/>
            <a:ext cx="2928765"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46559" y="2160903"/>
            <a:ext cx="3990732" cy="4524315"/>
          </a:xfrm>
          <a:prstGeom prst="rect">
            <a:avLst/>
          </a:prstGeom>
          <a:noFill/>
        </p:spPr>
        <p:txBody>
          <a:bodyPr wrap="square" rtlCol="0">
            <a:spAutoFit/>
          </a:bodyPr>
          <a:lstStyle/>
          <a:p>
            <a:pPr marL="285750" indent="-285750">
              <a:buFont typeface="Arial" panose="020B0604020202020204" pitchFamily="34" charset="0"/>
              <a:buChar char="•"/>
            </a:pPr>
            <a:r>
              <a:rPr lang="pt-BR" sz="1600" dirty="0"/>
              <a:t>Com base nessa linha de regressão, sabemos que alguém que tem uma média de bem-estar percebido por volta de 29 tem uma média de sono de 7h por noite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No entanto, a predição dos valores nem sempre será totalmente correta, como vemos com base onde está linha </a:t>
            </a:r>
            <a:r>
              <a:rPr lang="pt-BR" sz="1600" dirty="0" err="1"/>
              <a:t>vs</a:t>
            </a:r>
            <a:r>
              <a:rPr lang="pt-BR" sz="1600" dirty="0"/>
              <a:t> onde estão os círculos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Por exemplo, de acordo com a linha de regressão, quem dorme por volta de 4.5h por noite tem bem-estar igual a 20, mas um</a:t>
            </a:r>
            <a:r>
              <a:rPr lang="pt-BR" sz="1600" b="1" dirty="0">
                <a:solidFill>
                  <a:srgbClr val="00B0F0"/>
                </a:solidFill>
              </a:rPr>
              <a:t> individuo</a:t>
            </a:r>
            <a:r>
              <a:rPr lang="pt-BR" sz="1600" dirty="0"/>
              <a:t> relatou dormir 3h por noite e teve bem-estar igual a 20</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Essa é a melhor predição que podemos fazer com base nesse modelo</a:t>
            </a:r>
          </a:p>
        </p:txBody>
      </p:sp>
      <p:sp>
        <p:nvSpPr>
          <p:cNvPr id="32" name="Elipse 31"/>
          <p:cNvSpPr/>
          <p:nvPr/>
        </p:nvSpPr>
        <p:spPr>
          <a:xfrm>
            <a:off x="2602650" y="4070445"/>
            <a:ext cx="285750" cy="2667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7" name="Imagem 3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50" y="2277859"/>
            <a:ext cx="6533732" cy="4134460"/>
          </a:xfrm>
          <a:prstGeom prst="rect">
            <a:avLst/>
          </a:prstGeom>
        </p:spPr>
      </p:pic>
      <p:sp>
        <p:nvSpPr>
          <p:cNvPr id="10" name="Retângulo 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1895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Dimensionando atributos</a:t>
            </a:r>
            <a:endParaRPr lang="en-GB" dirty="0"/>
          </a:p>
        </p:txBody>
      </p:sp>
      <p:sp>
        <p:nvSpPr>
          <p:cNvPr id="3" name="Espaço Reservado para Conteúdo 2"/>
          <p:cNvSpPr>
            <a:spLocks noGrp="1"/>
          </p:cNvSpPr>
          <p:nvPr>
            <p:ph idx="1"/>
          </p:nvPr>
        </p:nvSpPr>
        <p:spPr>
          <a:xfrm>
            <a:off x="522370" y="2834640"/>
            <a:ext cx="10723587" cy="4023360"/>
          </a:xfrm>
        </p:spPr>
        <p:txBody>
          <a:bodyPr>
            <a:normAutofit/>
          </a:bodyPr>
          <a:lstStyle/>
          <a:p>
            <a:pPr algn="r"/>
            <a:r>
              <a:rPr lang="pt-BR" sz="3200" i="1" dirty="0"/>
              <a:t>‘</a:t>
            </a:r>
            <a:r>
              <a:rPr lang="pt-BR" sz="3200" i="1" dirty="0" err="1"/>
              <a:t>Scaling</a:t>
            </a:r>
            <a:r>
              <a:rPr lang="pt-BR" sz="3200" i="1" dirty="0"/>
              <a:t> </a:t>
            </a:r>
            <a:r>
              <a:rPr lang="pt-BR" sz="3200" i="1" dirty="0" err="1"/>
              <a:t>is</a:t>
            </a:r>
            <a:r>
              <a:rPr lang="pt-BR" sz="3200" i="1" dirty="0"/>
              <a:t> </a:t>
            </a:r>
            <a:r>
              <a:rPr lang="pt-BR" sz="3200" i="1" dirty="0" err="1"/>
              <a:t>the</a:t>
            </a:r>
            <a:r>
              <a:rPr lang="pt-BR" sz="3200" i="1" dirty="0"/>
              <a:t> </a:t>
            </a:r>
            <a:r>
              <a:rPr lang="pt-BR" sz="3200" i="1" dirty="0" err="1"/>
              <a:t>process</a:t>
            </a:r>
            <a:r>
              <a:rPr lang="pt-BR" sz="3200" i="1" dirty="0"/>
              <a:t> of setting </a:t>
            </a:r>
            <a:r>
              <a:rPr lang="pt-BR" sz="3200" i="1" dirty="0" err="1"/>
              <a:t>up</a:t>
            </a:r>
            <a:r>
              <a:rPr lang="pt-BR" sz="3200" i="1" dirty="0"/>
              <a:t> </a:t>
            </a:r>
            <a:r>
              <a:rPr lang="pt-BR" sz="3200" i="1" dirty="0" err="1"/>
              <a:t>the</a:t>
            </a:r>
            <a:r>
              <a:rPr lang="pt-BR" sz="3200" i="1" dirty="0"/>
              <a:t> </a:t>
            </a:r>
            <a:r>
              <a:rPr lang="pt-BR" sz="3200" i="1" dirty="0" err="1"/>
              <a:t>rule</a:t>
            </a:r>
            <a:r>
              <a:rPr lang="pt-BR" sz="3200" i="1" dirty="0"/>
              <a:t> of </a:t>
            </a:r>
            <a:r>
              <a:rPr lang="pt-BR" sz="3200" i="1" dirty="0" err="1"/>
              <a:t>correspondence</a:t>
            </a:r>
            <a:r>
              <a:rPr lang="pt-BR" sz="3200" i="1" dirty="0"/>
              <a:t> </a:t>
            </a:r>
            <a:r>
              <a:rPr lang="pt-BR" sz="3200" i="1" dirty="0" err="1"/>
              <a:t>between</a:t>
            </a:r>
            <a:r>
              <a:rPr lang="pt-BR" sz="3200" i="1" dirty="0"/>
              <a:t> </a:t>
            </a:r>
            <a:r>
              <a:rPr lang="pt-BR" sz="3200" i="1" dirty="0" err="1"/>
              <a:t>observations</a:t>
            </a:r>
            <a:r>
              <a:rPr lang="pt-BR" sz="3200" i="1" dirty="0"/>
              <a:t> </a:t>
            </a:r>
            <a:r>
              <a:rPr lang="pt-BR" sz="3200" i="1" dirty="0" err="1"/>
              <a:t>and</a:t>
            </a:r>
            <a:r>
              <a:rPr lang="pt-BR" sz="3200" i="1" dirty="0"/>
              <a:t> </a:t>
            </a:r>
            <a:r>
              <a:rPr lang="pt-BR" sz="3200" i="1" dirty="0" err="1"/>
              <a:t>the</a:t>
            </a:r>
            <a:r>
              <a:rPr lang="pt-BR" sz="3200" i="1" dirty="0"/>
              <a:t> </a:t>
            </a:r>
            <a:r>
              <a:rPr lang="pt-BR" sz="3200" i="1" dirty="0" err="1"/>
              <a:t>numbers</a:t>
            </a:r>
            <a:r>
              <a:rPr lang="pt-BR" sz="3200" i="1" dirty="0"/>
              <a:t> </a:t>
            </a:r>
            <a:r>
              <a:rPr lang="pt-BR" sz="3200" i="1" dirty="0" err="1"/>
              <a:t>assigned</a:t>
            </a:r>
            <a:r>
              <a:rPr lang="pt-BR" sz="3200" i="1" dirty="0"/>
              <a:t>’ </a:t>
            </a:r>
          </a:p>
          <a:p>
            <a:pPr algn="r"/>
            <a:r>
              <a:rPr lang="pt-BR" sz="3200" dirty="0"/>
              <a:t>(</a:t>
            </a:r>
            <a:r>
              <a:rPr lang="pt-BR" sz="3200" dirty="0" err="1"/>
              <a:t>McDonald</a:t>
            </a:r>
            <a:r>
              <a:rPr lang="pt-BR" sz="3200" dirty="0"/>
              <a:t>, 2011, p.408)</a:t>
            </a:r>
            <a:endParaRPr lang="en-GB" sz="3200" dirty="0"/>
          </a:p>
        </p:txBody>
      </p:sp>
      <p:sp>
        <p:nvSpPr>
          <p:cNvPr id="4" name="Retângulo 3">
            <a:extLst>
              <a:ext uri="{FF2B5EF4-FFF2-40B4-BE49-F238E27FC236}">
                <a16:creationId xmlns:a16="http://schemas.microsoft.com/office/drawing/2014/main" id="{FCA2D5AB-1D6E-4310-B800-8AE25D907263}"/>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232922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m 3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038" y="221826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endParaRPr lang="pt-BR" sz="2400" dirty="0"/>
          </a:p>
        </p:txBody>
      </p:sp>
      <p:cxnSp>
        <p:nvCxnSpPr>
          <p:cNvPr id="20" name="Conector reto 19"/>
          <p:cNvCxnSpPr/>
          <p:nvPr/>
        </p:nvCxnSpPr>
        <p:spPr>
          <a:xfrm flipV="1">
            <a:off x="5699281" y="3576354"/>
            <a:ext cx="15891" cy="2419349"/>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436794" y="3561838"/>
            <a:ext cx="4305300"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70623" y="2084832"/>
            <a:ext cx="3990732" cy="584775"/>
          </a:xfrm>
          <a:prstGeom prst="rect">
            <a:avLst/>
          </a:prstGeom>
          <a:noFill/>
        </p:spPr>
        <p:txBody>
          <a:bodyPr wrap="square" rtlCol="0">
            <a:spAutoFit/>
          </a:bodyPr>
          <a:lstStyle/>
          <a:p>
            <a:r>
              <a:rPr lang="pt-BR" sz="3200" b="1" dirty="0">
                <a:latin typeface="+mj-lt"/>
              </a:rPr>
              <a:t>	</a:t>
            </a:r>
            <a:r>
              <a:rPr lang="cy-GB" sz="3200" b="1" dirty="0">
                <a:latin typeface="+mj-lt"/>
              </a:rPr>
              <a:t>ŷ </a:t>
            </a:r>
            <a:r>
              <a:rPr lang="pt-BR" sz="3200" b="1" dirty="0">
                <a:latin typeface="+mj-lt"/>
              </a:rPr>
              <a:t>= a + </a:t>
            </a:r>
            <a:r>
              <a:rPr lang="pt-BR" sz="3200" b="1" dirty="0" err="1">
                <a:latin typeface="+mj-lt"/>
              </a:rPr>
              <a:t>b</a:t>
            </a:r>
            <a:r>
              <a:rPr lang="pt-BR" sz="3200" b="1" i="1" dirty="0" err="1">
                <a:latin typeface="+mj-lt"/>
              </a:rPr>
              <a:t>x</a:t>
            </a:r>
            <a:endParaRPr lang="pt-BR" sz="3200" b="1" i="1" dirty="0">
              <a:latin typeface="+mj-lt"/>
            </a:endParaRPr>
          </a:p>
        </p:txBody>
      </p:sp>
      <p:sp>
        <p:nvSpPr>
          <p:cNvPr id="8" name="CaixaDeTexto 7"/>
          <p:cNvSpPr txBox="1"/>
          <p:nvPr/>
        </p:nvSpPr>
        <p:spPr>
          <a:xfrm>
            <a:off x="8201268" y="2944849"/>
            <a:ext cx="3990732" cy="2308324"/>
          </a:xfrm>
          <a:prstGeom prst="rect">
            <a:avLst/>
          </a:prstGeom>
          <a:noFill/>
        </p:spPr>
        <p:txBody>
          <a:bodyPr wrap="square" rtlCol="0">
            <a:spAutoFit/>
          </a:bodyPr>
          <a:lstStyle/>
          <a:p>
            <a:r>
              <a:rPr lang="pt-BR" sz="2400" dirty="0"/>
              <a:t>sendo que</a:t>
            </a:r>
          </a:p>
          <a:p>
            <a:r>
              <a:rPr lang="cy-GB" sz="2400" b="1" dirty="0"/>
              <a:t>ŷ </a:t>
            </a:r>
            <a:r>
              <a:rPr lang="cy-GB" sz="2400" dirty="0"/>
              <a:t>é o valor </a:t>
            </a:r>
            <a:r>
              <a:rPr lang="cy-GB" sz="2400" dirty="0">
                <a:solidFill>
                  <a:srgbClr val="00B0F0"/>
                </a:solidFill>
              </a:rPr>
              <a:t>predito</a:t>
            </a:r>
            <a:r>
              <a:rPr lang="cy-GB" sz="2400" dirty="0"/>
              <a:t> de y (DV)</a:t>
            </a:r>
          </a:p>
          <a:p>
            <a:r>
              <a:rPr lang="cy-GB" sz="2400" b="1" dirty="0"/>
              <a:t>a </a:t>
            </a:r>
            <a:r>
              <a:rPr lang="cy-GB" sz="2400" dirty="0"/>
              <a:t>é o</a:t>
            </a:r>
            <a:r>
              <a:rPr lang="cy-GB" sz="2400" dirty="0">
                <a:solidFill>
                  <a:srgbClr val="FFC000"/>
                </a:solidFill>
              </a:rPr>
              <a:t> intercepto </a:t>
            </a:r>
            <a:r>
              <a:rPr lang="cy-GB" sz="2400" dirty="0"/>
              <a:t>(origem)</a:t>
            </a:r>
          </a:p>
          <a:p>
            <a:r>
              <a:rPr lang="cy-GB" sz="2400" b="1" dirty="0"/>
              <a:t>b</a:t>
            </a:r>
            <a:r>
              <a:rPr lang="cy-GB" sz="2400" dirty="0"/>
              <a:t> é o </a:t>
            </a:r>
            <a:r>
              <a:rPr lang="cy-GB" sz="2400" dirty="0">
                <a:solidFill>
                  <a:srgbClr val="C00000"/>
                </a:solidFill>
              </a:rPr>
              <a:t>slope</a:t>
            </a:r>
            <a:r>
              <a:rPr lang="cy-GB" sz="2400" dirty="0"/>
              <a:t> (coeficiente de regressão)</a:t>
            </a:r>
          </a:p>
          <a:p>
            <a:r>
              <a:rPr lang="cy-GB" sz="2400" b="1" dirty="0"/>
              <a:t>x</a:t>
            </a:r>
            <a:r>
              <a:rPr lang="cy-GB" sz="2400" dirty="0"/>
              <a:t> é a variável IV</a:t>
            </a:r>
            <a:endParaRPr lang="pt-BR" sz="2400" dirty="0"/>
          </a:p>
        </p:txBody>
      </p:sp>
      <p:sp>
        <p:nvSpPr>
          <p:cNvPr id="3" name="Retângulo 2"/>
          <p:cNvSpPr/>
          <p:nvPr/>
        </p:nvSpPr>
        <p:spPr>
          <a:xfrm>
            <a:off x="1942209" y="5185054"/>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0" name="Retângulo 9"/>
          <p:cNvSpPr/>
          <p:nvPr/>
        </p:nvSpPr>
        <p:spPr>
          <a:xfrm>
            <a:off x="8178647" y="5403685"/>
            <a:ext cx="1986795" cy="707886"/>
          </a:xfrm>
          <a:prstGeom prst="rect">
            <a:avLst/>
          </a:prstGeom>
        </p:spPr>
        <p:txBody>
          <a:bodyPr wrap="square">
            <a:spAutoFit/>
          </a:bodyPr>
          <a:lstStyle/>
          <a:p>
            <a:r>
              <a:rPr lang="cy-GB" sz="2000" b="1" dirty="0">
                <a:solidFill>
                  <a:srgbClr val="FFC000"/>
                </a:solidFill>
              </a:rPr>
              <a:t>a = 1.8191</a:t>
            </a:r>
          </a:p>
          <a:p>
            <a:r>
              <a:rPr lang="cy-GB" sz="2000" b="1" dirty="0">
                <a:solidFill>
                  <a:srgbClr val="C00000"/>
                </a:solidFill>
              </a:rPr>
              <a:t>B = 3.88</a:t>
            </a:r>
            <a:endParaRPr lang="pt-BR" sz="2000" dirty="0">
              <a:solidFill>
                <a:srgbClr val="C00000"/>
              </a:solidFill>
            </a:endParaRPr>
          </a:p>
        </p:txBody>
      </p:sp>
      <p:sp>
        <p:nvSpPr>
          <p:cNvPr id="12" name="Retângulo 11"/>
          <p:cNvSpPr/>
          <p:nvPr/>
        </p:nvSpPr>
        <p:spPr>
          <a:xfrm>
            <a:off x="3255343"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4" name="Retângulo 13"/>
          <p:cNvSpPr/>
          <p:nvPr/>
        </p:nvSpPr>
        <p:spPr>
          <a:xfrm>
            <a:off x="3794125" y="4299950"/>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5" name="Retângulo 14"/>
          <p:cNvSpPr/>
          <p:nvPr/>
        </p:nvSpPr>
        <p:spPr>
          <a:xfrm>
            <a:off x="4269216" y="4091199"/>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6" name="Retângulo 15"/>
          <p:cNvSpPr/>
          <p:nvPr/>
        </p:nvSpPr>
        <p:spPr>
          <a:xfrm>
            <a:off x="7077108" y="286018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7" name="Retângulo 16"/>
          <p:cNvSpPr/>
          <p:nvPr/>
        </p:nvSpPr>
        <p:spPr>
          <a:xfrm>
            <a:off x="6569999" y="312179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8" name="Retângulo 17"/>
          <p:cNvSpPr/>
          <p:nvPr/>
        </p:nvSpPr>
        <p:spPr>
          <a:xfrm>
            <a:off x="6044880" y="333883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9" name="Retângulo 18"/>
          <p:cNvSpPr/>
          <p:nvPr/>
        </p:nvSpPr>
        <p:spPr>
          <a:xfrm>
            <a:off x="5419936" y="360976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1" name="Retângulo 20"/>
          <p:cNvSpPr/>
          <p:nvPr/>
        </p:nvSpPr>
        <p:spPr>
          <a:xfrm>
            <a:off x="4823275" y="3850482"/>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3" name="Retângulo 22"/>
          <p:cNvSpPr/>
          <p:nvPr/>
        </p:nvSpPr>
        <p:spPr>
          <a:xfrm>
            <a:off x="6469299" y="2189141"/>
            <a:ext cx="1350897" cy="400110"/>
          </a:xfrm>
          <a:prstGeom prst="rect">
            <a:avLst/>
          </a:prstGeom>
        </p:spPr>
        <p:txBody>
          <a:bodyPr wrap="square">
            <a:spAutoFit/>
          </a:bodyPr>
          <a:lstStyle/>
          <a:p>
            <a:r>
              <a:rPr lang="cy-GB" sz="2000" b="1" dirty="0">
                <a:solidFill>
                  <a:srgbClr val="00B050"/>
                </a:solidFill>
              </a:rPr>
              <a:t>y = 38</a:t>
            </a:r>
            <a:endParaRPr lang="pt-BR" sz="2000" dirty="0">
              <a:solidFill>
                <a:srgbClr val="00B050"/>
              </a:solidFill>
            </a:endParaRPr>
          </a:p>
        </p:txBody>
      </p:sp>
      <p:cxnSp>
        <p:nvCxnSpPr>
          <p:cNvPr id="24" name="Conector reto 23"/>
          <p:cNvCxnSpPr/>
          <p:nvPr/>
        </p:nvCxnSpPr>
        <p:spPr>
          <a:xfrm flipV="1">
            <a:off x="1709974" y="1951441"/>
            <a:ext cx="0" cy="4812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2333767" y="6418571"/>
            <a:ext cx="10535035" cy="43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203787" y="5026180"/>
            <a:ext cx="2399279" cy="1101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3255342"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0" name="Retângulo 39"/>
          <p:cNvSpPr/>
          <p:nvPr/>
        </p:nvSpPr>
        <p:spPr>
          <a:xfrm>
            <a:off x="2635406" y="490979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1" name="Elipse 40"/>
          <p:cNvSpPr/>
          <p:nvPr/>
        </p:nvSpPr>
        <p:spPr>
          <a:xfrm>
            <a:off x="1569242" y="5316334"/>
            <a:ext cx="306548" cy="26066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Conector de Seta Reta 42"/>
          <p:cNvCxnSpPr>
            <a:stCxn id="14" idx="0"/>
          </p:cNvCxnSpPr>
          <p:nvPr/>
        </p:nvCxnSpPr>
        <p:spPr>
          <a:xfrm>
            <a:off x="4128227" y="4299950"/>
            <a:ext cx="7177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flipV="1">
            <a:off x="4845950" y="3967750"/>
            <a:ext cx="0" cy="332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etângulo 47"/>
          <p:cNvSpPr/>
          <p:nvPr/>
        </p:nvSpPr>
        <p:spPr>
          <a:xfrm>
            <a:off x="4477604" y="4280968"/>
            <a:ext cx="1007007" cy="369332"/>
          </a:xfrm>
          <a:prstGeom prst="rect">
            <a:avLst/>
          </a:prstGeom>
        </p:spPr>
        <p:txBody>
          <a:bodyPr wrap="none">
            <a:spAutoFit/>
          </a:bodyPr>
          <a:lstStyle/>
          <a:p>
            <a:r>
              <a:rPr lang="cy-GB" b="1" dirty="0">
                <a:solidFill>
                  <a:srgbClr val="C00000"/>
                </a:solidFill>
              </a:rPr>
              <a:t>B = 3.88</a:t>
            </a:r>
            <a:endParaRPr lang="pt-BR" dirty="0">
              <a:solidFill>
                <a:srgbClr val="C00000"/>
              </a:solidFill>
            </a:endParaRPr>
          </a:p>
        </p:txBody>
      </p:sp>
      <p:sp>
        <p:nvSpPr>
          <p:cNvPr id="49" name="Retângulo 48"/>
          <p:cNvSpPr/>
          <p:nvPr/>
        </p:nvSpPr>
        <p:spPr>
          <a:xfrm>
            <a:off x="1754370" y="5425250"/>
            <a:ext cx="1250663" cy="369332"/>
          </a:xfrm>
          <a:prstGeom prst="rect">
            <a:avLst/>
          </a:prstGeom>
        </p:spPr>
        <p:txBody>
          <a:bodyPr wrap="none">
            <a:spAutoFit/>
          </a:bodyPr>
          <a:lstStyle/>
          <a:p>
            <a:r>
              <a:rPr lang="cy-GB" b="1" dirty="0">
                <a:solidFill>
                  <a:srgbClr val="FFC000"/>
                </a:solidFill>
              </a:rPr>
              <a:t>a = 1.8191</a:t>
            </a:r>
          </a:p>
        </p:txBody>
      </p:sp>
      <p:sp>
        <p:nvSpPr>
          <p:cNvPr id="31" name="Retângulo 3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624268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m 3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038" y="221826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endParaRPr lang="pt-BR" sz="2400" dirty="0"/>
          </a:p>
        </p:txBody>
      </p:sp>
      <p:cxnSp>
        <p:nvCxnSpPr>
          <p:cNvPr id="20" name="Conector reto 19"/>
          <p:cNvCxnSpPr/>
          <p:nvPr/>
        </p:nvCxnSpPr>
        <p:spPr>
          <a:xfrm flipV="1">
            <a:off x="5699281" y="3576354"/>
            <a:ext cx="15891" cy="2419349"/>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436794" y="3561838"/>
            <a:ext cx="4305300"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70623" y="2084832"/>
            <a:ext cx="3990732" cy="584775"/>
          </a:xfrm>
          <a:prstGeom prst="rect">
            <a:avLst/>
          </a:prstGeom>
          <a:noFill/>
        </p:spPr>
        <p:txBody>
          <a:bodyPr wrap="square" rtlCol="0">
            <a:spAutoFit/>
          </a:bodyPr>
          <a:lstStyle/>
          <a:p>
            <a:r>
              <a:rPr lang="pt-BR" sz="3200" b="1" dirty="0">
                <a:latin typeface="+mj-lt"/>
              </a:rPr>
              <a:t>	</a:t>
            </a:r>
            <a:r>
              <a:rPr lang="cy-GB" sz="3200" b="1" dirty="0">
                <a:latin typeface="+mj-lt"/>
              </a:rPr>
              <a:t>ŷ </a:t>
            </a:r>
            <a:r>
              <a:rPr lang="pt-BR" sz="3200" b="1" dirty="0">
                <a:latin typeface="+mj-lt"/>
              </a:rPr>
              <a:t>= 1.81 + 3.88</a:t>
            </a:r>
            <a:r>
              <a:rPr lang="pt-BR" sz="3200" b="1" i="1" dirty="0">
                <a:latin typeface="+mj-lt"/>
              </a:rPr>
              <a:t>x</a:t>
            </a:r>
          </a:p>
        </p:txBody>
      </p:sp>
      <p:sp>
        <p:nvSpPr>
          <p:cNvPr id="8" name="CaixaDeTexto 7"/>
          <p:cNvSpPr txBox="1"/>
          <p:nvPr/>
        </p:nvSpPr>
        <p:spPr>
          <a:xfrm>
            <a:off x="8201268" y="2944849"/>
            <a:ext cx="3990732" cy="2308324"/>
          </a:xfrm>
          <a:prstGeom prst="rect">
            <a:avLst/>
          </a:prstGeom>
          <a:noFill/>
        </p:spPr>
        <p:txBody>
          <a:bodyPr wrap="square" rtlCol="0">
            <a:spAutoFit/>
          </a:bodyPr>
          <a:lstStyle/>
          <a:p>
            <a:r>
              <a:rPr lang="pt-BR" sz="2400" dirty="0"/>
              <a:t>sendo que</a:t>
            </a:r>
          </a:p>
          <a:p>
            <a:r>
              <a:rPr lang="cy-GB" sz="2400" b="1" dirty="0"/>
              <a:t>ŷ </a:t>
            </a:r>
            <a:r>
              <a:rPr lang="cy-GB" sz="2400" dirty="0"/>
              <a:t>é o valor </a:t>
            </a:r>
            <a:r>
              <a:rPr lang="cy-GB" sz="2400" dirty="0">
                <a:solidFill>
                  <a:srgbClr val="00B0F0"/>
                </a:solidFill>
              </a:rPr>
              <a:t>predito</a:t>
            </a:r>
            <a:r>
              <a:rPr lang="cy-GB" sz="2400" dirty="0"/>
              <a:t> de y (DV)</a:t>
            </a:r>
          </a:p>
          <a:p>
            <a:r>
              <a:rPr lang="cy-GB" sz="2400" b="1" dirty="0"/>
              <a:t>a </a:t>
            </a:r>
            <a:r>
              <a:rPr lang="cy-GB" sz="2400" dirty="0"/>
              <a:t>é o</a:t>
            </a:r>
            <a:r>
              <a:rPr lang="cy-GB" sz="2400" dirty="0">
                <a:solidFill>
                  <a:srgbClr val="FFC000"/>
                </a:solidFill>
              </a:rPr>
              <a:t> intercepto </a:t>
            </a:r>
            <a:r>
              <a:rPr lang="cy-GB" sz="2400" dirty="0"/>
              <a:t>(origem)</a:t>
            </a:r>
          </a:p>
          <a:p>
            <a:r>
              <a:rPr lang="cy-GB" sz="2400" b="1" dirty="0"/>
              <a:t>b</a:t>
            </a:r>
            <a:r>
              <a:rPr lang="cy-GB" sz="2400" dirty="0"/>
              <a:t> é o </a:t>
            </a:r>
            <a:r>
              <a:rPr lang="cy-GB" sz="2400" dirty="0">
                <a:solidFill>
                  <a:srgbClr val="C00000"/>
                </a:solidFill>
              </a:rPr>
              <a:t>slope</a:t>
            </a:r>
            <a:r>
              <a:rPr lang="cy-GB" sz="2400" dirty="0"/>
              <a:t> (coeficiente de regressão)</a:t>
            </a:r>
          </a:p>
          <a:p>
            <a:r>
              <a:rPr lang="cy-GB" sz="2400" b="1" dirty="0"/>
              <a:t>x</a:t>
            </a:r>
            <a:r>
              <a:rPr lang="cy-GB" sz="2400" dirty="0"/>
              <a:t> é a variável IV</a:t>
            </a:r>
            <a:endParaRPr lang="pt-BR" sz="2400" dirty="0"/>
          </a:p>
        </p:txBody>
      </p:sp>
      <p:sp>
        <p:nvSpPr>
          <p:cNvPr id="3" name="Retângulo 2"/>
          <p:cNvSpPr/>
          <p:nvPr/>
        </p:nvSpPr>
        <p:spPr>
          <a:xfrm>
            <a:off x="1942209" y="5185054"/>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0" name="Retângulo 9"/>
          <p:cNvSpPr/>
          <p:nvPr/>
        </p:nvSpPr>
        <p:spPr>
          <a:xfrm>
            <a:off x="8178647" y="5403685"/>
            <a:ext cx="1986795" cy="707886"/>
          </a:xfrm>
          <a:prstGeom prst="rect">
            <a:avLst/>
          </a:prstGeom>
        </p:spPr>
        <p:txBody>
          <a:bodyPr wrap="square">
            <a:spAutoFit/>
          </a:bodyPr>
          <a:lstStyle/>
          <a:p>
            <a:r>
              <a:rPr lang="cy-GB" sz="2000" b="1" dirty="0">
                <a:solidFill>
                  <a:srgbClr val="FFC000"/>
                </a:solidFill>
              </a:rPr>
              <a:t>a = 1.8191</a:t>
            </a:r>
          </a:p>
          <a:p>
            <a:r>
              <a:rPr lang="cy-GB" sz="2000" b="1" dirty="0">
                <a:solidFill>
                  <a:srgbClr val="C00000"/>
                </a:solidFill>
              </a:rPr>
              <a:t>B = 3.88</a:t>
            </a:r>
            <a:endParaRPr lang="pt-BR" sz="2000" dirty="0">
              <a:solidFill>
                <a:srgbClr val="C00000"/>
              </a:solidFill>
            </a:endParaRPr>
          </a:p>
        </p:txBody>
      </p:sp>
      <p:sp>
        <p:nvSpPr>
          <p:cNvPr id="12" name="Retângulo 11"/>
          <p:cNvSpPr/>
          <p:nvPr/>
        </p:nvSpPr>
        <p:spPr>
          <a:xfrm>
            <a:off x="3255343"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4" name="Retângulo 13"/>
          <p:cNvSpPr/>
          <p:nvPr/>
        </p:nvSpPr>
        <p:spPr>
          <a:xfrm>
            <a:off x="3794125" y="4299950"/>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5" name="Retângulo 14"/>
          <p:cNvSpPr/>
          <p:nvPr/>
        </p:nvSpPr>
        <p:spPr>
          <a:xfrm>
            <a:off x="4269216" y="4091199"/>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6" name="Retângulo 15"/>
          <p:cNvSpPr/>
          <p:nvPr/>
        </p:nvSpPr>
        <p:spPr>
          <a:xfrm>
            <a:off x="7077108" y="286018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7" name="Retângulo 16"/>
          <p:cNvSpPr/>
          <p:nvPr/>
        </p:nvSpPr>
        <p:spPr>
          <a:xfrm>
            <a:off x="6569999" y="312179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8" name="Retângulo 17"/>
          <p:cNvSpPr/>
          <p:nvPr/>
        </p:nvSpPr>
        <p:spPr>
          <a:xfrm>
            <a:off x="6044880" y="333883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9" name="Retângulo 18"/>
          <p:cNvSpPr/>
          <p:nvPr/>
        </p:nvSpPr>
        <p:spPr>
          <a:xfrm>
            <a:off x="5419936" y="360976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1" name="Retângulo 20"/>
          <p:cNvSpPr/>
          <p:nvPr/>
        </p:nvSpPr>
        <p:spPr>
          <a:xfrm>
            <a:off x="4823275" y="3850482"/>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3" name="Retângulo 22"/>
          <p:cNvSpPr/>
          <p:nvPr/>
        </p:nvSpPr>
        <p:spPr>
          <a:xfrm>
            <a:off x="6469299" y="2189141"/>
            <a:ext cx="1350897" cy="400110"/>
          </a:xfrm>
          <a:prstGeom prst="rect">
            <a:avLst/>
          </a:prstGeom>
        </p:spPr>
        <p:txBody>
          <a:bodyPr wrap="square">
            <a:spAutoFit/>
          </a:bodyPr>
          <a:lstStyle/>
          <a:p>
            <a:r>
              <a:rPr lang="cy-GB" sz="2000" b="1" dirty="0">
                <a:solidFill>
                  <a:srgbClr val="00B050"/>
                </a:solidFill>
              </a:rPr>
              <a:t>y = 38</a:t>
            </a:r>
            <a:endParaRPr lang="pt-BR" sz="2000" dirty="0">
              <a:solidFill>
                <a:srgbClr val="00B050"/>
              </a:solidFill>
            </a:endParaRPr>
          </a:p>
        </p:txBody>
      </p:sp>
      <p:cxnSp>
        <p:nvCxnSpPr>
          <p:cNvPr id="24" name="Conector reto 23"/>
          <p:cNvCxnSpPr/>
          <p:nvPr/>
        </p:nvCxnSpPr>
        <p:spPr>
          <a:xfrm flipV="1">
            <a:off x="1709974" y="1951441"/>
            <a:ext cx="0" cy="4812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2333767" y="6418571"/>
            <a:ext cx="10535035" cy="43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203787" y="5026180"/>
            <a:ext cx="2399279" cy="1101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3255342"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0" name="Retângulo 39"/>
          <p:cNvSpPr/>
          <p:nvPr/>
        </p:nvSpPr>
        <p:spPr>
          <a:xfrm>
            <a:off x="2635406" y="490979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1" name="Elipse 40"/>
          <p:cNvSpPr/>
          <p:nvPr/>
        </p:nvSpPr>
        <p:spPr>
          <a:xfrm>
            <a:off x="1569242" y="5316334"/>
            <a:ext cx="306548" cy="26066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Conector de Seta Reta 42"/>
          <p:cNvCxnSpPr>
            <a:stCxn id="14" idx="0"/>
          </p:cNvCxnSpPr>
          <p:nvPr/>
        </p:nvCxnSpPr>
        <p:spPr>
          <a:xfrm>
            <a:off x="4128227" y="4299950"/>
            <a:ext cx="7177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flipV="1">
            <a:off x="4845950" y="3967750"/>
            <a:ext cx="0" cy="332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etângulo 47"/>
          <p:cNvSpPr/>
          <p:nvPr/>
        </p:nvSpPr>
        <p:spPr>
          <a:xfrm>
            <a:off x="4477604" y="4280968"/>
            <a:ext cx="1007007" cy="369332"/>
          </a:xfrm>
          <a:prstGeom prst="rect">
            <a:avLst/>
          </a:prstGeom>
        </p:spPr>
        <p:txBody>
          <a:bodyPr wrap="none">
            <a:spAutoFit/>
          </a:bodyPr>
          <a:lstStyle/>
          <a:p>
            <a:r>
              <a:rPr lang="cy-GB" b="1" dirty="0">
                <a:solidFill>
                  <a:srgbClr val="C00000"/>
                </a:solidFill>
              </a:rPr>
              <a:t>B = 3.88</a:t>
            </a:r>
            <a:endParaRPr lang="pt-BR" dirty="0">
              <a:solidFill>
                <a:srgbClr val="C00000"/>
              </a:solidFill>
            </a:endParaRPr>
          </a:p>
        </p:txBody>
      </p:sp>
      <p:sp>
        <p:nvSpPr>
          <p:cNvPr id="49" name="Retângulo 48"/>
          <p:cNvSpPr/>
          <p:nvPr/>
        </p:nvSpPr>
        <p:spPr>
          <a:xfrm>
            <a:off x="1754370" y="5425250"/>
            <a:ext cx="1250663" cy="369332"/>
          </a:xfrm>
          <a:prstGeom prst="rect">
            <a:avLst/>
          </a:prstGeom>
        </p:spPr>
        <p:txBody>
          <a:bodyPr wrap="none">
            <a:spAutoFit/>
          </a:bodyPr>
          <a:lstStyle/>
          <a:p>
            <a:r>
              <a:rPr lang="cy-GB" b="1" dirty="0">
                <a:solidFill>
                  <a:srgbClr val="FFC000"/>
                </a:solidFill>
              </a:rPr>
              <a:t>a = 1.8191</a:t>
            </a:r>
          </a:p>
        </p:txBody>
      </p:sp>
      <p:sp>
        <p:nvSpPr>
          <p:cNvPr id="31" name="Retângulo 3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1653214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O que esses gráficos representam?</a:t>
            </a:r>
            <a:endParaRPr lang="pt-BR" sz="2400" dirty="0"/>
          </a:p>
        </p:txBody>
      </p:sp>
      <p:cxnSp>
        <p:nvCxnSpPr>
          <p:cNvPr id="24" name="Conector reto 23"/>
          <p:cNvCxnSpPr/>
          <p:nvPr/>
        </p:nvCxnSpPr>
        <p:spPr>
          <a:xfrm flipV="1">
            <a:off x="1300900" y="2240201"/>
            <a:ext cx="0" cy="30425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616646" y="5263952"/>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7132205" y="2214624"/>
            <a:ext cx="0" cy="30587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6447951" y="5238375"/>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1024128" y="2387241"/>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1024128" y="3193655"/>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7071509" y="2214623"/>
            <a:ext cx="3335807" cy="245109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7132205" y="3144419"/>
            <a:ext cx="3720279" cy="152129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44" name="CaixaDeTexto 43"/>
          <p:cNvSpPr txBox="1"/>
          <p:nvPr/>
        </p:nvSpPr>
        <p:spPr>
          <a:xfrm>
            <a:off x="1024128"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46" name="CaixaDeTexto 45"/>
          <p:cNvSpPr txBox="1"/>
          <p:nvPr/>
        </p:nvSpPr>
        <p:spPr>
          <a:xfrm>
            <a:off x="2954568"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47" name="CaixaDeTexto 46"/>
          <p:cNvSpPr txBox="1"/>
          <p:nvPr/>
        </p:nvSpPr>
        <p:spPr>
          <a:xfrm>
            <a:off x="7362063"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50" name="CaixaDeTexto 49"/>
          <p:cNvSpPr txBox="1"/>
          <p:nvPr/>
        </p:nvSpPr>
        <p:spPr>
          <a:xfrm>
            <a:off x="9292503"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28" name="Retângulo 27"/>
          <p:cNvSpPr/>
          <p:nvPr/>
        </p:nvSpPr>
        <p:spPr>
          <a:xfrm>
            <a:off x="3267565" y="3265087"/>
            <a:ext cx="437940" cy="369332"/>
          </a:xfrm>
          <a:prstGeom prst="rect">
            <a:avLst/>
          </a:prstGeom>
        </p:spPr>
        <p:txBody>
          <a:bodyPr wrap="none">
            <a:spAutoFit/>
          </a:bodyPr>
          <a:lstStyle/>
          <a:p>
            <a:r>
              <a:rPr lang="pt-BR" dirty="0"/>
              <a:t>b2</a:t>
            </a:r>
          </a:p>
        </p:txBody>
      </p:sp>
      <p:sp>
        <p:nvSpPr>
          <p:cNvPr id="51" name="Retângulo 50"/>
          <p:cNvSpPr/>
          <p:nvPr/>
        </p:nvSpPr>
        <p:spPr>
          <a:xfrm>
            <a:off x="10188346" y="2899223"/>
            <a:ext cx="437940" cy="369332"/>
          </a:xfrm>
          <a:prstGeom prst="rect">
            <a:avLst/>
          </a:prstGeom>
        </p:spPr>
        <p:txBody>
          <a:bodyPr wrap="none">
            <a:spAutoFit/>
          </a:bodyPr>
          <a:lstStyle/>
          <a:p>
            <a:r>
              <a:rPr lang="pt-BR" dirty="0"/>
              <a:t>b2</a:t>
            </a:r>
          </a:p>
        </p:txBody>
      </p:sp>
      <p:sp>
        <p:nvSpPr>
          <p:cNvPr id="52" name="Retângulo 51"/>
          <p:cNvSpPr/>
          <p:nvPr/>
        </p:nvSpPr>
        <p:spPr>
          <a:xfrm>
            <a:off x="9566057" y="2189084"/>
            <a:ext cx="437940" cy="369332"/>
          </a:xfrm>
          <a:prstGeom prst="rect">
            <a:avLst/>
          </a:prstGeom>
        </p:spPr>
        <p:txBody>
          <a:bodyPr wrap="none">
            <a:spAutoFit/>
          </a:bodyPr>
          <a:lstStyle/>
          <a:p>
            <a:r>
              <a:rPr lang="pt-BR" dirty="0"/>
              <a:t>b1</a:t>
            </a:r>
          </a:p>
        </p:txBody>
      </p:sp>
      <p:sp>
        <p:nvSpPr>
          <p:cNvPr id="54" name="Retângulo 53"/>
          <p:cNvSpPr/>
          <p:nvPr/>
        </p:nvSpPr>
        <p:spPr>
          <a:xfrm>
            <a:off x="10188346" y="2888604"/>
            <a:ext cx="437940" cy="369332"/>
          </a:xfrm>
          <a:prstGeom prst="rect">
            <a:avLst/>
          </a:prstGeom>
        </p:spPr>
        <p:txBody>
          <a:bodyPr wrap="none">
            <a:spAutoFit/>
          </a:bodyPr>
          <a:lstStyle/>
          <a:p>
            <a:r>
              <a:rPr lang="pt-BR" dirty="0"/>
              <a:t>b2</a:t>
            </a:r>
          </a:p>
        </p:txBody>
      </p:sp>
      <p:sp>
        <p:nvSpPr>
          <p:cNvPr id="55" name="Retângulo 54"/>
          <p:cNvSpPr/>
          <p:nvPr/>
        </p:nvSpPr>
        <p:spPr>
          <a:xfrm>
            <a:off x="3048595" y="2506250"/>
            <a:ext cx="437940" cy="369332"/>
          </a:xfrm>
          <a:prstGeom prst="rect">
            <a:avLst/>
          </a:prstGeom>
        </p:spPr>
        <p:txBody>
          <a:bodyPr wrap="none">
            <a:spAutoFit/>
          </a:bodyPr>
          <a:lstStyle/>
          <a:p>
            <a:r>
              <a:rPr lang="pt-BR" dirty="0"/>
              <a:t>b1</a:t>
            </a:r>
          </a:p>
        </p:txBody>
      </p:sp>
      <p:sp>
        <p:nvSpPr>
          <p:cNvPr id="56" name="Retângulo 55"/>
          <p:cNvSpPr/>
          <p:nvPr/>
        </p:nvSpPr>
        <p:spPr>
          <a:xfrm>
            <a:off x="1627323" y="3173702"/>
            <a:ext cx="437940" cy="369332"/>
          </a:xfrm>
          <a:prstGeom prst="rect">
            <a:avLst/>
          </a:prstGeom>
        </p:spPr>
        <p:txBody>
          <a:bodyPr wrap="square">
            <a:spAutoFit/>
          </a:bodyPr>
          <a:lstStyle/>
          <a:p>
            <a:r>
              <a:rPr lang="pt-BR" dirty="0"/>
              <a:t>a1</a:t>
            </a:r>
          </a:p>
        </p:txBody>
      </p:sp>
      <p:sp>
        <p:nvSpPr>
          <p:cNvPr id="57" name="Retângulo 56"/>
          <p:cNvSpPr/>
          <p:nvPr/>
        </p:nvSpPr>
        <p:spPr>
          <a:xfrm>
            <a:off x="1696790" y="4010156"/>
            <a:ext cx="437940" cy="369332"/>
          </a:xfrm>
          <a:prstGeom prst="rect">
            <a:avLst/>
          </a:prstGeom>
        </p:spPr>
        <p:txBody>
          <a:bodyPr wrap="none">
            <a:spAutoFit/>
          </a:bodyPr>
          <a:lstStyle/>
          <a:p>
            <a:r>
              <a:rPr lang="pt-BR" dirty="0"/>
              <a:t>a2</a:t>
            </a:r>
          </a:p>
        </p:txBody>
      </p:sp>
      <p:sp>
        <p:nvSpPr>
          <p:cNvPr id="58" name="Retângulo 57"/>
          <p:cNvSpPr/>
          <p:nvPr/>
        </p:nvSpPr>
        <p:spPr>
          <a:xfrm>
            <a:off x="7692221" y="3535734"/>
            <a:ext cx="437940" cy="369332"/>
          </a:xfrm>
          <a:prstGeom prst="rect">
            <a:avLst/>
          </a:prstGeom>
        </p:spPr>
        <p:txBody>
          <a:bodyPr wrap="none">
            <a:spAutoFit/>
          </a:bodyPr>
          <a:lstStyle/>
          <a:p>
            <a:r>
              <a:rPr lang="pt-BR" dirty="0"/>
              <a:t>a1</a:t>
            </a:r>
          </a:p>
        </p:txBody>
      </p:sp>
      <p:sp>
        <p:nvSpPr>
          <p:cNvPr id="59" name="Retângulo 58"/>
          <p:cNvSpPr/>
          <p:nvPr/>
        </p:nvSpPr>
        <p:spPr>
          <a:xfrm>
            <a:off x="7863777" y="4293062"/>
            <a:ext cx="437940" cy="369332"/>
          </a:xfrm>
          <a:prstGeom prst="rect">
            <a:avLst/>
          </a:prstGeom>
        </p:spPr>
        <p:txBody>
          <a:bodyPr wrap="none">
            <a:spAutoFit/>
          </a:bodyPr>
          <a:lstStyle/>
          <a:p>
            <a:r>
              <a:rPr lang="pt-BR" dirty="0"/>
              <a:t>a2</a:t>
            </a:r>
          </a:p>
        </p:txBody>
      </p:sp>
      <p:sp>
        <p:nvSpPr>
          <p:cNvPr id="27" name="Retângulo 2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681343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O que esses gráficos representam?</a:t>
            </a:r>
            <a:endParaRPr lang="pt-BR" sz="2400" dirty="0"/>
          </a:p>
        </p:txBody>
      </p:sp>
      <p:cxnSp>
        <p:nvCxnSpPr>
          <p:cNvPr id="24" name="Conector reto 23"/>
          <p:cNvCxnSpPr/>
          <p:nvPr/>
        </p:nvCxnSpPr>
        <p:spPr>
          <a:xfrm flipV="1">
            <a:off x="1300900" y="2240201"/>
            <a:ext cx="0" cy="30425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616646" y="5263952"/>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7132205" y="2214624"/>
            <a:ext cx="0" cy="30587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6447951" y="5238375"/>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1024128" y="2387241"/>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1024128" y="3193655"/>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7071509" y="2214623"/>
            <a:ext cx="3335807" cy="245109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7132205" y="3144419"/>
            <a:ext cx="3720279" cy="152129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44" name="CaixaDeTexto 43"/>
          <p:cNvSpPr txBox="1"/>
          <p:nvPr/>
        </p:nvSpPr>
        <p:spPr>
          <a:xfrm>
            <a:off x="1024128"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46" name="CaixaDeTexto 45"/>
          <p:cNvSpPr txBox="1"/>
          <p:nvPr/>
        </p:nvSpPr>
        <p:spPr>
          <a:xfrm>
            <a:off x="2954568" y="5424593"/>
            <a:ext cx="2229626" cy="1569660"/>
          </a:xfrm>
          <a:prstGeom prst="rect">
            <a:avLst/>
          </a:prstGeom>
          <a:noFill/>
        </p:spPr>
        <p:txBody>
          <a:bodyPr wrap="square" rtlCol="0">
            <a:spAutoFit/>
          </a:bodyPr>
          <a:lstStyle/>
          <a:p>
            <a:r>
              <a:rPr lang="pt-BR" sz="2400" b="1" dirty="0">
                <a:solidFill>
                  <a:schemeClr val="bg1">
                    <a:lumMod val="85000"/>
                  </a:schemeClr>
                </a:solidFill>
              </a:rPr>
              <a:t>Alternativa 2</a:t>
            </a:r>
          </a:p>
          <a:p>
            <a:r>
              <a:rPr lang="pt-BR" sz="2400" dirty="0">
                <a:solidFill>
                  <a:schemeClr val="bg1">
                    <a:lumMod val="85000"/>
                  </a:schemeClr>
                </a:solidFill>
              </a:rPr>
              <a:t>b1 ≠ b2</a:t>
            </a:r>
          </a:p>
          <a:p>
            <a:r>
              <a:rPr lang="pt-BR" sz="2400" dirty="0">
                <a:solidFill>
                  <a:schemeClr val="bg1">
                    <a:lumMod val="85000"/>
                  </a:schemeClr>
                </a:solidFill>
              </a:rPr>
              <a:t>a1 = a2</a:t>
            </a:r>
          </a:p>
          <a:p>
            <a:endParaRPr lang="pt-BR" sz="2400" dirty="0">
              <a:solidFill>
                <a:schemeClr val="bg1">
                  <a:lumMod val="85000"/>
                </a:schemeClr>
              </a:solidFill>
            </a:endParaRPr>
          </a:p>
        </p:txBody>
      </p:sp>
      <p:sp>
        <p:nvSpPr>
          <p:cNvPr id="47" name="CaixaDeTexto 46"/>
          <p:cNvSpPr txBox="1"/>
          <p:nvPr/>
        </p:nvSpPr>
        <p:spPr>
          <a:xfrm>
            <a:off x="7362063" y="5429824"/>
            <a:ext cx="2229626" cy="1569660"/>
          </a:xfrm>
          <a:prstGeom prst="rect">
            <a:avLst/>
          </a:prstGeom>
          <a:noFill/>
        </p:spPr>
        <p:txBody>
          <a:bodyPr wrap="square" rtlCol="0">
            <a:spAutoFit/>
          </a:bodyPr>
          <a:lstStyle/>
          <a:p>
            <a:r>
              <a:rPr lang="pt-BR" sz="2400" b="1" dirty="0">
                <a:solidFill>
                  <a:schemeClr val="bg1">
                    <a:lumMod val="85000"/>
                  </a:schemeClr>
                </a:solidFill>
              </a:rPr>
              <a:t>Alternativa 1</a:t>
            </a:r>
          </a:p>
          <a:p>
            <a:r>
              <a:rPr lang="pt-BR" sz="2400" dirty="0">
                <a:solidFill>
                  <a:schemeClr val="bg1">
                    <a:lumMod val="85000"/>
                  </a:schemeClr>
                </a:solidFill>
              </a:rPr>
              <a:t>b1 = b2</a:t>
            </a:r>
          </a:p>
          <a:p>
            <a:r>
              <a:rPr lang="pt-BR" sz="2400" dirty="0">
                <a:solidFill>
                  <a:schemeClr val="bg1">
                    <a:lumMod val="85000"/>
                  </a:schemeClr>
                </a:solidFill>
              </a:rPr>
              <a:t>a1 ≠ a2</a:t>
            </a:r>
          </a:p>
          <a:p>
            <a:endParaRPr lang="pt-BR" sz="2400" dirty="0">
              <a:solidFill>
                <a:schemeClr val="bg1">
                  <a:lumMod val="85000"/>
                </a:schemeClr>
              </a:solidFill>
            </a:endParaRPr>
          </a:p>
        </p:txBody>
      </p:sp>
      <p:sp>
        <p:nvSpPr>
          <p:cNvPr id="50" name="CaixaDeTexto 49"/>
          <p:cNvSpPr txBox="1"/>
          <p:nvPr/>
        </p:nvSpPr>
        <p:spPr>
          <a:xfrm>
            <a:off x="9292503"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28" name="Retângulo 27"/>
          <p:cNvSpPr/>
          <p:nvPr/>
        </p:nvSpPr>
        <p:spPr>
          <a:xfrm>
            <a:off x="3267565" y="3265087"/>
            <a:ext cx="437940" cy="369332"/>
          </a:xfrm>
          <a:prstGeom prst="rect">
            <a:avLst/>
          </a:prstGeom>
        </p:spPr>
        <p:txBody>
          <a:bodyPr wrap="none">
            <a:spAutoFit/>
          </a:bodyPr>
          <a:lstStyle/>
          <a:p>
            <a:r>
              <a:rPr lang="pt-BR" dirty="0"/>
              <a:t>b2</a:t>
            </a:r>
          </a:p>
        </p:txBody>
      </p:sp>
      <p:sp>
        <p:nvSpPr>
          <p:cNvPr id="51" name="Retângulo 50"/>
          <p:cNvSpPr/>
          <p:nvPr/>
        </p:nvSpPr>
        <p:spPr>
          <a:xfrm>
            <a:off x="10188346" y="2899223"/>
            <a:ext cx="437940" cy="369332"/>
          </a:xfrm>
          <a:prstGeom prst="rect">
            <a:avLst/>
          </a:prstGeom>
        </p:spPr>
        <p:txBody>
          <a:bodyPr wrap="none">
            <a:spAutoFit/>
          </a:bodyPr>
          <a:lstStyle/>
          <a:p>
            <a:r>
              <a:rPr lang="pt-BR" dirty="0"/>
              <a:t>b2</a:t>
            </a:r>
          </a:p>
        </p:txBody>
      </p:sp>
      <p:sp>
        <p:nvSpPr>
          <p:cNvPr id="52" name="Retângulo 51"/>
          <p:cNvSpPr/>
          <p:nvPr/>
        </p:nvSpPr>
        <p:spPr>
          <a:xfrm>
            <a:off x="9566057" y="2189084"/>
            <a:ext cx="437940" cy="369332"/>
          </a:xfrm>
          <a:prstGeom prst="rect">
            <a:avLst/>
          </a:prstGeom>
        </p:spPr>
        <p:txBody>
          <a:bodyPr wrap="none">
            <a:spAutoFit/>
          </a:bodyPr>
          <a:lstStyle/>
          <a:p>
            <a:r>
              <a:rPr lang="pt-BR" dirty="0"/>
              <a:t>b1</a:t>
            </a:r>
          </a:p>
        </p:txBody>
      </p:sp>
      <p:sp>
        <p:nvSpPr>
          <p:cNvPr id="54" name="Retângulo 53"/>
          <p:cNvSpPr/>
          <p:nvPr/>
        </p:nvSpPr>
        <p:spPr>
          <a:xfrm>
            <a:off x="10188346" y="2888604"/>
            <a:ext cx="437940" cy="369332"/>
          </a:xfrm>
          <a:prstGeom prst="rect">
            <a:avLst/>
          </a:prstGeom>
        </p:spPr>
        <p:txBody>
          <a:bodyPr wrap="none">
            <a:spAutoFit/>
          </a:bodyPr>
          <a:lstStyle/>
          <a:p>
            <a:r>
              <a:rPr lang="pt-BR" dirty="0"/>
              <a:t>b2</a:t>
            </a:r>
          </a:p>
        </p:txBody>
      </p:sp>
      <p:sp>
        <p:nvSpPr>
          <p:cNvPr id="55" name="Retângulo 54"/>
          <p:cNvSpPr/>
          <p:nvPr/>
        </p:nvSpPr>
        <p:spPr>
          <a:xfrm>
            <a:off x="3048595" y="2506250"/>
            <a:ext cx="437940" cy="369332"/>
          </a:xfrm>
          <a:prstGeom prst="rect">
            <a:avLst/>
          </a:prstGeom>
        </p:spPr>
        <p:txBody>
          <a:bodyPr wrap="none">
            <a:spAutoFit/>
          </a:bodyPr>
          <a:lstStyle/>
          <a:p>
            <a:r>
              <a:rPr lang="pt-BR" dirty="0"/>
              <a:t>b1</a:t>
            </a:r>
          </a:p>
        </p:txBody>
      </p:sp>
      <p:sp>
        <p:nvSpPr>
          <p:cNvPr id="56" name="Retângulo 55"/>
          <p:cNvSpPr/>
          <p:nvPr/>
        </p:nvSpPr>
        <p:spPr>
          <a:xfrm>
            <a:off x="1627323" y="3173702"/>
            <a:ext cx="437940" cy="369332"/>
          </a:xfrm>
          <a:prstGeom prst="rect">
            <a:avLst/>
          </a:prstGeom>
        </p:spPr>
        <p:txBody>
          <a:bodyPr wrap="square">
            <a:spAutoFit/>
          </a:bodyPr>
          <a:lstStyle/>
          <a:p>
            <a:r>
              <a:rPr lang="pt-BR" dirty="0"/>
              <a:t>a1</a:t>
            </a:r>
          </a:p>
        </p:txBody>
      </p:sp>
      <p:sp>
        <p:nvSpPr>
          <p:cNvPr id="57" name="Retângulo 56"/>
          <p:cNvSpPr/>
          <p:nvPr/>
        </p:nvSpPr>
        <p:spPr>
          <a:xfrm>
            <a:off x="1696790" y="4010156"/>
            <a:ext cx="437940" cy="369332"/>
          </a:xfrm>
          <a:prstGeom prst="rect">
            <a:avLst/>
          </a:prstGeom>
        </p:spPr>
        <p:txBody>
          <a:bodyPr wrap="none">
            <a:spAutoFit/>
          </a:bodyPr>
          <a:lstStyle/>
          <a:p>
            <a:r>
              <a:rPr lang="pt-BR" dirty="0"/>
              <a:t>a2</a:t>
            </a:r>
          </a:p>
        </p:txBody>
      </p:sp>
      <p:sp>
        <p:nvSpPr>
          <p:cNvPr id="58" name="Retângulo 57"/>
          <p:cNvSpPr/>
          <p:nvPr/>
        </p:nvSpPr>
        <p:spPr>
          <a:xfrm>
            <a:off x="7692221" y="3535734"/>
            <a:ext cx="437940" cy="369332"/>
          </a:xfrm>
          <a:prstGeom prst="rect">
            <a:avLst/>
          </a:prstGeom>
        </p:spPr>
        <p:txBody>
          <a:bodyPr wrap="none">
            <a:spAutoFit/>
          </a:bodyPr>
          <a:lstStyle/>
          <a:p>
            <a:r>
              <a:rPr lang="pt-BR" dirty="0"/>
              <a:t>a1</a:t>
            </a:r>
          </a:p>
        </p:txBody>
      </p:sp>
      <p:sp>
        <p:nvSpPr>
          <p:cNvPr id="59" name="Retângulo 58"/>
          <p:cNvSpPr/>
          <p:nvPr/>
        </p:nvSpPr>
        <p:spPr>
          <a:xfrm>
            <a:off x="7863777" y="4293062"/>
            <a:ext cx="437940" cy="369332"/>
          </a:xfrm>
          <a:prstGeom prst="rect">
            <a:avLst/>
          </a:prstGeom>
        </p:spPr>
        <p:txBody>
          <a:bodyPr wrap="none">
            <a:spAutoFit/>
          </a:bodyPr>
          <a:lstStyle/>
          <a:p>
            <a:r>
              <a:rPr lang="pt-BR" dirty="0"/>
              <a:t>a2</a:t>
            </a:r>
          </a:p>
        </p:txBody>
      </p:sp>
      <p:sp>
        <p:nvSpPr>
          <p:cNvPr id="27" name="Retângulo 2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219674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Predizendo bem-estar </a:t>
            </a:r>
            <a:endParaRPr lang="pt-BR" sz="2400" dirty="0"/>
          </a:p>
        </p:txBody>
      </p:sp>
      <p:sp>
        <p:nvSpPr>
          <p:cNvPr id="26" name="Espaço Reservado para Conteúdo 2"/>
          <p:cNvSpPr txBox="1">
            <a:spLocks/>
          </p:cNvSpPr>
          <p:nvPr/>
        </p:nvSpPr>
        <p:spPr>
          <a:xfrm>
            <a:off x="1024128" y="2018119"/>
            <a:ext cx="10718693" cy="91758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Tx/>
              <a:buFont typeface="Arial" panose="020B0604020202020204" pitchFamily="34" charset="0"/>
              <a:buChar char="•"/>
            </a:pPr>
            <a:r>
              <a:rPr lang="pt-BR" sz="2400" dirty="0"/>
              <a:t> É interessante poder predizer valores de Y de acordo com X com base no nosso modelo. Para isso, basta usar a fórmula com os valores descobertos.</a:t>
            </a:r>
          </a:p>
          <a:p>
            <a:pPr>
              <a:buClrTx/>
              <a:buFont typeface="Arial" panose="020B0604020202020204" pitchFamily="34" charset="0"/>
              <a:buChar char="•"/>
            </a:pPr>
            <a:endParaRPr lang="pt-BR" sz="2400" dirty="0"/>
          </a:p>
          <a:p>
            <a:pPr>
              <a:buClrTx/>
              <a:buFont typeface="Arial" panose="020B0604020202020204" pitchFamily="34" charset="0"/>
              <a:buChar char="•"/>
            </a:pPr>
            <a:endParaRPr lang="pt-BR" sz="2400" dirty="0"/>
          </a:p>
        </p:txBody>
      </p:sp>
      <p:sp>
        <p:nvSpPr>
          <p:cNvPr id="3" name="Retângulo 2"/>
          <p:cNvSpPr/>
          <p:nvPr/>
        </p:nvSpPr>
        <p:spPr>
          <a:xfrm>
            <a:off x="4452626" y="3206569"/>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1024128" y="4306858"/>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4h por noite?</a:t>
            </a:r>
          </a:p>
          <a:p>
            <a:pPr marL="0" indent="0">
              <a:buClrTx/>
              <a:buNone/>
            </a:pPr>
            <a:endParaRPr lang="pt-BR" sz="2400" dirty="0"/>
          </a:p>
          <a:p>
            <a:pPr marL="0" indent="0">
              <a:buClrTx/>
              <a:buNone/>
            </a:pPr>
            <a:endParaRPr lang="pt-BR" sz="2400" dirty="0"/>
          </a:p>
          <a:p>
            <a:pPr>
              <a:buClrTx/>
              <a:buFont typeface="Arial" panose="020B0604020202020204" pitchFamily="34" charset="0"/>
              <a:buChar char="•"/>
            </a:pPr>
            <a:endParaRPr lang="pt-BR" sz="2400" dirty="0"/>
          </a:p>
          <a:p>
            <a:pPr>
              <a:buClrTx/>
              <a:buFont typeface="Arial" panose="020B0604020202020204" pitchFamily="34" charset="0"/>
              <a:buChar char="•"/>
            </a:pPr>
            <a:endParaRPr lang="pt-BR" sz="2400" dirty="0"/>
          </a:p>
        </p:txBody>
      </p:sp>
      <p:sp>
        <p:nvSpPr>
          <p:cNvPr id="30" name="Retângulo 29"/>
          <p:cNvSpPr/>
          <p:nvPr/>
        </p:nvSpPr>
        <p:spPr>
          <a:xfrm>
            <a:off x="1024128" y="5122287"/>
            <a:ext cx="3716314" cy="1384995"/>
          </a:xfrm>
          <a:prstGeom prst="rect">
            <a:avLst/>
          </a:prstGeom>
        </p:spPr>
        <p:txBody>
          <a:bodyPr wrap="square">
            <a:spAutoFit/>
          </a:bodyPr>
          <a:lstStyle/>
          <a:p>
            <a:r>
              <a:rPr lang="cy-GB" sz="2800" b="1" dirty="0"/>
              <a:t>x = 4</a:t>
            </a:r>
          </a:p>
          <a:p>
            <a:r>
              <a:rPr lang="cy-GB" sz="2800" b="1" dirty="0"/>
              <a:t>ŷ </a:t>
            </a:r>
            <a:r>
              <a:rPr lang="pt-BR" sz="2800" b="1" dirty="0"/>
              <a:t>= 1.81 + 3.88*x</a:t>
            </a:r>
          </a:p>
          <a:p>
            <a:r>
              <a:rPr lang="cy-GB" sz="2800" b="1" dirty="0"/>
              <a:t>ŷ </a:t>
            </a:r>
            <a:r>
              <a:rPr lang="pt-BR" sz="2800" b="1" dirty="0"/>
              <a:t>= 1.81 + (3.88*4)</a:t>
            </a:r>
            <a:endParaRPr lang="pt-BR" sz="2800" b="1" i="1" dirty="0"/>
          </a:p>
        </p:txBody>
      </p:sp>
      <p:sp>
        <p:nvSpPr>
          <p:cNvPr id="34" name="Retângulo 33"/>
          <p:cNvSpPr/>
          <p:nvPr/>
        </p:nvSpPr>
        <p:spPr>
          <a:xfrm>
            <a:off x="4740442" y="5122287"/>
            <a:ext cx="3716314" cy="954107"/>
          </a:xfrm>
          <a:prstGeom prst="rect">
            <a:avLst/>
          </a:prstGeom>
        </p:spPr>
        <p:txBody>
          <a:bodyPr wrap="square">
            <a:spAutoFit/>
          </a:bodyPr>
          <a:lstStyle/>
          <a:p>
            <a:r>
              <a:rPr lang="cy-GB" sz="2800" b="1" dirty="0"/>
              <a:t>ŷ </a:t>
            </a:r>
            <a:r>
              <a:rPr lang="pt-BR" sz="2800" b="1" dirty="0"/>
              <a:t>= 1.81 + 15.52</a:t>
            </a:r>
          </a:p>
          <a:p>
            <a:r>
              <a:rPr lang="cy-GB" sz="2800" b="1" dirty="0"/>
              <a:t>ŷ </a:t>
            </a:r>
            <a:r>
              <a:rPr lang="pt-BR" sz="2800" b="1" dirty="0"/>
              <a:t>= 17.33</a:t>
            </a:r>
            <a:endParaRPr lang="pt-BR" sz="2800" b="1" i="1" dirty="0"/>
          </a:p>
        </p:txBody>
      </p: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572367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sp>
        <p:nvSpPr>
          <p:cNvPr id="3" name="Retângulo 2"/>
          <p:cNvSpPr/>
          <p:nvPr/>
        </p:nvSpPr>
        <p:spPr>
          <a:xfrm>
            <a:off x="4211995" y="2230937"/>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885765" y="3639114"/>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8h por noite?</a:t>
            </a:r>
          </a:p>
          <a:p>
            <a:pPr>
              <a:buClrTx/>
              <a:buFont typeface="Arial" panose="020B0604020202020204" pitchFamily="34" charset="0"/>
              <a:buChar char="•"/>
            </a:pPr>
            <a:endParaRPr lang="pt-BR" sz="2400" dirty="0"/>
          </a:p>
        </p:txBody>
      </p:sp>
      <p:sp>
        <p:nvSpPr>
          <p:cNvPr id="8" name="Espaço Reservado para Conteúdo 2"/>
          <p:cNvSpPr txBox="1">
            <a:spLocks/>
          </p:cNvSpPr>
          <p:nvPr/>
        </p:nvSpPr>
        <p:spPr>
          <a:xfrm>
            <a:off x="885764" y="4931786"/>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2h por noite?</a:t>
            </a:r>
          </a:p>
        </p:txBody>
      </p:sp>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1637" y="-73508"/>
            <a:ext cx="2873759" cy="2964749"/>
          </a:xfrm>
          <a:prstGeom prst="rect">
            <a:avLst/>
          </a:prstGeom>
          <a:solidFill>
            <a:schemeClr val="bg1"/>
          </a:solidFill>
        </p:spPr>
      </p:pic>
      <p:sp>
        <p:nvSpPr>
          <p:cNvPr id="10" name="Espaço Reservado para Conteúdo 2"/>
          <p:cNvSpPr txBox="1">
            <a:spLocks/>
          </p:cNvSpPr>
          <p:nvPr/>
        </p:nvSpPr>
        <p:spPr>
          <a:xfrm rot="21230988">
            <a:off x="9882388" y="1075327"/>
            <a:ext cx="1723625" cy="125138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dirty="0"/>
              <a:t>10 – 20: baixo </a:t>
            </a:r>
          </a:p>
          <a:p>
            <a:r>
              <a:rPr lang="pt-BR" sz="1800" dirty="0"/>
              <a:t>20 – 30: médio </a:t>
            </a:r>
          </a:p>
          <a:p>
            <a:r>
              <a:rPr lang="pt-BR" sz="1800" dirty="0"/>
              <a:t>30 – 40: alto</a:t>
            </a:r>
            <a:endParaRPr lang="pt-BR" sz="1800" b="1" dirty="0"/>
          </a:p>
          <a:p>
            <a:endParaRPr lang="pt-BR" sz="1800" b="1" dirty="0"/>
          </a:p>
          <a:p>
            <a:pPr marL="128016" lvl="1" indent="0">
              <a:lnSpc>
                <a:spcPct val="150000"/>
              </a:lnSpc>
              <a:buFont typeface="Wingdings 3" pitchFamily="18" charset="2"/>
              <a:buNone/>
            </a:pPr>
            <a:endParaRPr lang="pt-BR" dirty="0"/>
          </a:p>
        </p:txBody>
      </p:sp>
      <p:sp>
        <p:nvSpPr>
          <p:cNvPr id="12" name="Retângulo 11"/>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663754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sp>
        <p:nvSpPr>
          <p:cNvPr id="3" name="Retângulo 2"/>
          <p:cNvSpPr/>
          <p:nvPr/>
        </p:nvSpPr>
        <p:spPr>
          <a:xfrm>
            <a:off x="4211995" y="2230937"/>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885765" y="3639114"/>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8h por noite? </a:t>
            </a:r>
            <a:r>
              <a:rPr lang="pt-BR" sz="2400" dirty="0">
                <a:solidFill>
                  <a:srgbClr val="04A07B"/>
                </a:solidFill>
              </a:rPr>
              <a:t>R: 32.85 (alto bem-estar)</a:t>
            </a:r>
          </a:p>
          <a:p>
            <a:pPr>
              <a:buClrTx/>
              <a:buFont typeface="Arial" panose="020B0604020202020204" pitchFamily="34" charset="0"/>
              <a:buChar char="•"/>
            </a:pPr>
            <a:endParaRPr lang="pt-BR" sz="2400" dirty="0"/>
          </a:p>
        </p:txBody>
      </p:sp>
      <p:sp>
        <p:nvSpPr>
          <p:cNvPr id="8" name="Espaço Reservado para Conteúdo 2"/>
          <p:cNvSpPr txBox="1">
            <a:spLocks/>
          </p:cNvSpPr>
          <p:nvPr/>
        </p:nvSpPr>
        <p:spPr>
          <a:xfrm>
            <a:off x="885764" y="4931786"/>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2h por noite? </a:t>
            </a:r>
            <a:r>
              <a:rPr lang="pt-BR" sz="2400" dirty="0">
                <a:solidFill>
                  <a:srgbClr val="04A07B"/>
                </a:solidFill>
              </a:rPr>
              <a:t>R: 9.57 (baixo bem-estar)</a:t>
            </a: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2418711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pic>
        <p:nvPicPr>
          <p:cNvPr id="4" name="Imagem 3" descr="Recorte de Tela"/>
          <p:cNvPicPr>
            <a:picLocks noChangeAspect="1"/>
          </p:cNvPicPr>
          <p:nvPr/>
        </p:nvPicPr>
        <p:blipFill rotWithShape="1">
          <a:blip r:embed="rId3">
            <a:extLst>
              <a:ext uri="{28A0092B-C50C-407E-A947-70E740481C1C}">
                <a14:useLocalDpi xmlns:a14="http://schemas.microsoft.com/office/drawing/2010/main" val="0"/>
              </a:ext>
            </a:extLst>
          </a:blip>
          <a:srcRect t="14269"/>
          <a:stretch/>
        </p:blipFill>
        <p:spPr>
          <a:xfrm>
            <a:off x="1541928" y="1910686"/>
            <a:ext cx="8980496" cy="4783912"/>
          </a:xfrm>
          <a:prstGeom prst="rect">
            <a:avLst/>
          </a:prstGeom>
        </p:spPr>
      </p:pic>
      <p:sp>
        <p:nvSpPr>
          <p:cNvPr id="3" name="Retângulo 2"/>
          <p:cNvSpPr/>
          <p:nvPr/>
        </p:nvSpPr>
        <p:spPr>
          <a:xfrm>
            <a:off x="6666473" y="4510113"/>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9" name="Elipse 8"/>
          <p:cNvSpPr/>
          <p:nvPr/>
        </p:nvSpPr>
        <p:spPr>
          <a:xfrm>
            <a:off x="8854261" y="2547307"/>
            <a:ext cx="306548" cy="260660"/>
          </a:xfrm>
          <a:prstGeom prst="ellipse">
            <a:avLst/>
          </a:prstGeom>
          <a:no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4A07B"/>
              </a:solidFill>
            </a:endParaRPr>
          </a:p>
        </p:txBody>
      </p:sp>
      <p:sp>
        <p:nvSpPr>
          <p:cNvPr id="10" name="Elipse 9"/>
          <p:cNvSpPr/>
          <p:nvPr/>
        </p:nvSpPr>
        <p:spPr>
          <a:xfrm>
            <a:off x="3644379" y="4425458"/>
            <a:ext cx="306548" cy="260660"/>
          </a:xfrm>
          <a:prstGeom prst="ellipse">
            <a:avLst/>
          </a:prstGeom>
          <a:no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3950927" y="4455777"/>
            <a:ext cx="1608411" cy="369332"/>
          </a:xfrm>
          <a:prstGeom prst="rect">
            <a:avLst/>
          </a:prstGeom>
        </p:spPr>
        <p:txBody>
          <a:bodyPr wrap="square">
            <a:spAutoFit/>
          </a:bodyPr>
          <a:lstStyle/>
          <a:p>
            <a:r>
              <a:rPr lang="cy-GB" b="1" dirty="0">
                <a:solidFill>
                  <a:srgbClr val="04A07B"/>
                </a:solidFill>
              </a:rPr>
              <a:t>ŷ </a:t>
            </a:r>
            <a:r>
              <a:rPr lang="pt-BR" b="1" dirty="0">
                <a:solidFill>
                  <a:srgbClr val="04A07B"/>
                </a:solidFill>
              </a:rPr>
              <a:t>= 9.57 </a:t>
            </a:r>
            <a:endParaRPr lang="pt-BR" dirty="0">
              <a:solidFill>
                <a:srgbClr val="04A07B"/>
              </a:solidFill>
            </a:endParaRPr>
          </a:p>
        </p:txBody>
      </p:sp>
      <p:sp>
        <p:nvSpPr>
          <p:cNvPr id="11" name="Retângulo 10"/>
          <p:cNvSpPr/>
          <p:nvPr/>
        </p:nvSpPr>
        <p:spPr>
          <a:xfrm>
            <a:off x="8725343" y="2848848"/>
            <a:ext cx="1608411" cy="369332"/>
          </a:xfrm>
          <a:prstGeom prst="rect">
            <a:avLst/>
          </a:prstGeom>
        </p:spPr>
        <p:txBody>
          <a:bodyPr wrap="square">
            <a:spAutoFit/>
          </a:bodyPr>
          <a:lstStyle/>
          <a:p>
            <a:r>
              <a:rPr lang="cy-GB" b="1" dirty="0">
                <a:solidFill>
                  <a:srgbClr val="04A07B"/>
                </a:solidFill>
              </a:rPr>
              <a:t>ŷ </a:t>
            </a:r>
            <a:r>
              <a:rPr lang="pt-BR" b="1" dirty="0">
                <a:solidFill>
                  <a:srgbClr val="04A07B"/>
                </a:solidFill>
              </a:rPr>
              <a:t>= 32.85 </a:t>
            </a:r>
            <a:endParaRPr lang="pt-BR" dirty="0">
              <a:solidFill>
                <a:srgbClr val="04A07B"/>
              </a:solidFill>
            </a:endParaRPr>
          </a:p>
        </p:txBody>
      </p:sp>
      <p:cxnSp>
        <p:nvCxnSpPr>
          <p:cNvPr id="12" name="Conector reto 11"/>
          <p:cNvCxnSpPr>
            <a:stCxn id="9" idx="2"/>
          </p:cNvCxnSpPr>
          <p:nvPr/>
        </p:nvCxnSpPr>
        <p:spPr>
          <a:xfrm flipH="1">
            <a:off x="2526111" y="2677637"/>
            <a:ext cx="632815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9007535" y="2677637"/>
            <a:ext cx="0" cy="284698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3814449" y="4532458"/>
            <a:ext cx="0" cy="99216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H="1">
            <a:off x="2647666" y="4532458"/>
            <a:ext cx="116678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12783667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Curiosidade sobre interceptos e </a:t>
            </a:r>
            <a:r>
              <a:rPr lang="pt-BR" dirty="0" err="1"/>
              <a:t>slopes</a:t>
            </a:r>
            <a:endParaRPr lang="pt-BR" sz="2400" dirty="0"/>
          </a:p>
        </p:txBody>
      </p:sp>
      <p:sp>
        <p:nvSpPr>
          <p:cNvPr id="26" name="Espaço Reservado para Conteúdo 2"/>
          <p:cNvSpPr txBox="1">
            <a:spLocks/>
          </p:cNvSpPr>
          <p:nvPr/>
        </p:nvSpPr>
        <p:spPr>
          <a:xfrm>
            <a:off x="1640631" y="2294778"/>
            <a:ext cx="2585346" cy="9492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3600" dirty="0"/>
              <a:t>b = </a:t>
            </a:r>
            <a:r>
              <a:rPr lang="pt-BR" sz="3600" i="1" dirty="0"/>
              <a:t>r </a:t>
            </a:r>
            <a:r>
              <a:rPr lang="pt-BR" sz="3600" dirty="0"/>
              <a:t>(</a:t>
            </a:r>
            <a:r>
              <a:rPr lang="pt-BR" sz="3600" dirty="0" err="1"/>
              <a:t>sy</a:t>
            </a:r>
            <a:r>
              <a:rPr lang="pt-BR" sz="3600" dirty="0"/>
              <a:t>/</a:t>
            </a:r>
            <a:r>
              <a:rPr lang="pt-BR" sz="3600" dirty="0" err="1"/>
              <a:t>sx</a:t>
            </a:r>
            <a:r>
              <a:rPr lang="pt-BR" sz="3600" dirty="0"/>
              <a:t>)</a:t>
            </a:r>
          </a:p>
        </p:txBody>
      </p:sp>
      <p:sp>
        <p:nvSpPr>
          <p:cNvPr id="4" name="Retângulo 3"/>
          <p:cNvSpPr/>
          <p:nvPr/>
        </p:nvSpPr>
        <p:spPr>
          <a:xfrm>
            <a:off x="1620578" y="4804488"/>
            <a:ext cx="4050632" cy="1754326"/>
          </a:xfrm>
          <a:prstGeom prst="rect">
            <a:avLst/>
          </a:prstGeom>
        </p:spPr>
        <p:txBody>
          <a:bodyPr wrap="square">
            <a:spAutoFit/>
          </a:bodyPr>
          <a:lstStyle/>
          <a:p>
            <a:r>
              <a:rPr lang="pt-BR" sz="3600" i="1" dirty="0"/>
              <a:t>r</a:t>
            </a:r>
            <a:r>
              <a:rPr lang="pt-BR" sz="3600" dirty="0"/>
              <a:t> = 0.94</a:t>
            </a:r>
          </a:p>
          <a:p>
            <a:r>
              <a:rPr lang="pt-BR" sz="3600" dirty="0" err="1"/>
              <a:t>sx</a:t>
            </a:r>
            <a:r>
              <a:rPr lang="pt-BR" sz="3600" dirty="0"/>
              <a:t> = 2.56 </a:t>
            </a:r>
          </a:p>
          <a:p>
            <a:r>
              <a:rPr lang="pt-BR" sz="3600" dirty="0" err="1"/>
              <a:t>sy</a:t>
            </a:r>
            <a:r>
              <a:rPr lang="pt-BR" sz="3600" dirty="0"/>
              <a:t> = 10.54</a:t>
            </a:r>
          </a:p>
        </p:txBody>
      </p:sp>
      <p:sp>
        <p:nvSpPr>
          <p:cNvPr id="9" name="Espaço Reservado para Conteúdo 2"/>
          <p:cNvSpPr txBox="1">
            <a:spLocks/>
          </p:cNvSpPr>
          <p:nvPr/>
        </p:nvSpPr>
        <p:spPr>
          <a:xfrm>
            <a:off x="6195983" y="2294778"/>
            <a:ext cx="4010526" cy="9492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3600" dirty="0"/>
              <a:t>a = </a:t>
            </a:r>
            <a:r>
              <a:rPr lang="pt-BR" sz="3600" i="1" dirty="0"/>
              <a:t>y-</a:t>
            </a:r>
            <a:r>
              <a:rPr lang="pt-BR" sz="3600" i="1" dirty="0" err="1"/>
              <a:t>hat</a:t>
            </a:r>
            <a:r>
              <a:rPr lang="pt-BR" sz="3600" i="1" dirty="0"/>
              <a:t> – b(x-</a:t>
            </a:r>
            <a:r>
              <a:rPr lang="pt-BR" sz="3600" i="1" dirty="0" err="1"/>
              <a:t>hat</a:t>
            </a:r>
            <a:r>
              <a:rPr lang="pt-BR" sz="3600" i="1" dirty="0"/>
              <a:t>)</a:t>
            </a:r>
            <a:endParaRPr lang="pt-BR" sz="3600" dirty="0"/>
          </a:p>
          <a:p>
            <a:pPr>
              <a:buClrTx/>
              <a:buFont typeface="Arial" panose="020B0604020202020204" pitchFamily="34" charset="0"/>
              <a:buChar char="•"/>
            </a:pPr>
            <a:endParaRPr lang="pt-BR" sz="3600" dirty="0"/>
          </a:p>
          <a:p>
            <a:pPr>
              <a:buClrTx/>
              <a:buFont typeface="Arial" panose="020B0604020202020204" pitchFamily="34" charset="0"/>
              <a:buChar char="•"/>
            </a:pPr>
            <a:endParaRPr lang="pt-BR" sz="3600" dirty="0"/>
          </a:p>
        </p:txBody>
      </p:sp>
      <p:sp>
        <p:nvSpPr>
          <p:cNvPr id="10" name="Retângulo 9"/>
          <p:cNvSpPr/>
          <p:nvPr/>
        </p:nvSpPr>
        <p:spPr>
          <a:xfrm>
            <a:off x="1640631" y="2963491"/>
            <a:ext cx="3210987" cy="1200329"/>
          </a:xfrm>
          <a:prstGeom prst="rect">
            <a:avLst/>
          </a:prstGeom>
        </p:spPr>
        <p:txBody>
          <a:bodyPr wrap="square">
            <a:spAutoFit/>
          </a:bodyPr>
          <a:lstStyle/>
          <a:p>
            <a:r>
              <a:rPr lang="pt-BR" sz="2400" i="1" dirty="0"/>
              <a:t>b = 0.94*(10.54/2.56)</a:t>
            </a:r>
            <a:endParaRPr lang="pt-BR" sz="2400" dirty="0"/>
          </a:p>
          <a:p>
            <a:r>
              <a:rPr lang="pt-BR" sz="2400" i="1" dirty="0"/>
              <a:t>b = 0.94*4.11</a:t>
            </a:r>
          </a:p>
          <a:p>
            <a:r>
              <a:rPr lang="pt-BR" sz="2400" b="1" i="1" dirty="0"/>
              <a:t>b = 3.87</a:t>
            </a:r>
            <a:endParaRPr lang="pt-BR" sz="2400" b="1" dirty="0"/>
          </a:p>
        </p:txBody>
      </p:sp>
      <p:sp>
        <p:nvSpPr>
          <p:cNvPr id="11" name="Retângulo 10"/>
          <p:cNvSpPr/>
          <p:nvPr/>
        </p:nvSpPr>
        <p:spPr>
          <a:xfrm>
            <a:off x="6155877" y="4718000"/>
            <a:ext cx="4050632" cy="1754326"/>
          </a:xfrm>
          <a:prstGeom prst="rect">
            <a:avLst/>
          </a:prstGeom>
        </p:spPr>
        <p:txBody>
          <a:bodyPr wrap="square">
            <a:spAutoFit/>
          </a:bodyPr>
          <a:lstStyle/>
          <a:p>
            <a:r>
              <a:rPr lang="pt-BR" sz="3600" i="1" dirty="0"/>
              <a:t>b</a:t>
            </a:r>
            <a:r>
              <a:rPr lang="pt-BR" sz="3600" dirty="0"/>
              <a:t> = 3.87</a:t>
            </a:r>
          </a:p>
          <a:p>
            <a:r>
              <a:rPr lang="pt-BR" sz="3600" dirty="0"/>
              <a:t>x-</a:t>
            </a:r>
            <a:r>
              <a:rPr lang="pt-BR" sz="3600" dirty="0" err="1"/>
              <a:t>hat</a:t>
            </a:r>
            <a:r>
              <a:rPr lang="pt-BR" sz="3600" dirty="0"/>
              <a:t> = 5.384 </a:t>
            </a:r>
          </a:p>
          <a:p>
            <a:r>
              <a:rPr lang="pt-BR" sz="3600" dirty="0"/>
              <a:t>y-</a:t>
            </a:r>
            <a:r>
              <a:rPr lang="pt-BR" sz="3600" dirty="0" err="1"/>
              <a:t>hat</a:t>
            </a:r>
            <a:r>
              <a:rPr lang="pt-BR" sz="3600" dirty="0"/>
              <a:t> = 22.692</a:t>
            </a:r>
          </a:p>
        </p:txBody>
      </p:sp>
      <p:sp>
        <p:nvSpPr>
          <p:cNvPr id="12" name="Retângulo 11"/>
          <p:cNvSpPr/>
          <p:nvPr/>
        </p:nvSpPr>
        <p:spPr>
          <a:xfrm>
            <a:off x="6195983" y="2917571"/>
            <a:ext cx="4227095" cy="1200329"/>
          </a:xfrm>
          <a:prstGeom prst="rect">
            <a:avLst/>
          </a:prstGeom>
        </p:spPr>
        <p:txBody>
          <a:bodyPr wrap="square">
            <a:spAutoFit/>
          </a:bodyPr>
          <a:lstStyle/>
          <a:p>
            <a:r>
              <a:rPr lang="pt-BR" sz="2400" i="1" dirty="0"/>
              <a:t>a = 22.69-(3.87*5.38)</a:t>
            </a:r>
            <a:endParaRPr lang="pt-BR" sz="2400" dirty="0"/>
          </a:p>
          <a:p>
            <a:r>
              <a:rPr lang="pt-BR" sz="2400" i="1" dirty="0"/>
              <a:t>a = 22.69-20.82</a:t>
            </a:r>
          </a:p>
          <a:p>
            <a:r>
              <a:rPr lang="pt-BR" sz="2400" b="1" i="1" dirty="0"/>
              <a:t>a = 1.87</a:t>
            </a:r>
            <a:endParaRPr lang="pt-BR" sz="2400" b="1" dirty="0"/>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495533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quão boa é a linha de regressão?</a:t>
            </a:r>
            <a:endParaRPr lang="pt-BR" sz="2400" dirty="0"/>
          </a:p>
        </p:txBody>
      </p:sp>
      <p:pic>
        <p:nvPicPr>
          <p:cNvPr id="3" name="Imagem 2"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77" y="2084832"/>
            <a:ext cx="8238973" cy="4308165"/>
          </a:xfrm>
          <a:prstGeom prst="rect">
            <a:avLst/>
          </a:prstGeom>
        </p:spPr>
      </p:pic>
      <p:sp>
        <p:nvSpPr>
          <p:cNvPr id="5" name="Retângulo 4"/>
          <p:cNvSpPr/>
          <p:nvPr/>
        </p:nvSpPr>
        <p:spPr>
          <a:xfrm>
            <a:off x="5702968" y="5630779"/>
            <a:ext cx="3801979" cy="312821"/>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a:solidFill>
                  <a:schemeClr val="bg1"/>
                </a:solidFill>
              </a:rPr>
              <a:t>Análise bivariada</a:t>
            </a:r>
          </a:p>
        </p:txBody>
      </p:sp>
    </p:spTree>
    <p:extLst>
      <p:ext uri="{BB962C8B-B14F-4D97-AF65-F5344CB8AC3E}">
        <p14:creationId xmlns:p14="http://schemas.microsoft.com/office/powerpoint/2010/main" val="364075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a:t>
            </a:r>
            <a:endParaRPr lang="en-GB" dirty="0"/>
          </a:p>
        </p:txBody>
      </p:sp>
      <p:sp>
        <p:nvSpPr>
          <p:cNvPr id="3" name="Espaço Reservado para Conteúdo 2"/>
          <p:cNvSpPr>
            <a:spLocks noGrp="1"/>
          </p:cNvSpPr>
          <p:nvPr>
            <p:ph idx="1"/>
          </p:nvPr>
        </p:nvSpPr>
        <p:spPr>
          <a:xfrm>
            <a:off x="595429" y="5581627"/>
            <a:ext cx="2292509" cy="534692"/>
          </a:xfrm>
          <a:solidFill>
            <a:srgbClr val="04A07B"/>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pt-BR" sz="3200" dirty="0">
                <a:solidFill>
                  <a:schemeClr val="tx1"/>
                </a:solidFill>
              </a:rPr>
              <a:t>Razão</a:t>
            </a:r>
            <a:endParaRPr lang="en-GB" sz="3200" dirty="0">
              <a:solidFill>
                <a:schemeClr val="tx1"/>
              </a:solidFill>
            </a:endParaRPr>
          </a:p>
        </p:txBody>
      </p:sp>
      <p:sp>
        <p:nvSpPr>
          <p:cNvPr id="7" name="Espaço Reservado para Conteúdo 2"/>
          <p:cNvSpPr txBox="1">
            <a:spLocks/>
          </p:cNvSpPr>
          <p:nvPr/>
        </p:nvSpPr>
        <p:spPr>
          <a:xfrm>
            <a:off x="595429" y="3133711"/>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Ordinal</a:t>
            </a:r>
            <a:endParaRPr lang="en-GB" sz="3200" dirty="0"/>
          </a:p>
        </p:txBody>
      </p:sp>
      <p:sp>
        <p:nvSpPr>
          <p:cNvPr id="8" name="Espaço Reservado para Conteúdo 2"/>
          <p:cNvSpPr txBox="1">
            <a:spLocks/>
          </p:cNvSpPr>
          <p:nvPr/>
        </p:nvSpPr>
        <p:spPr>
          <a:xfrm>
            <a:off x="595429" y="4357669"/>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Intervalar</a:t>
            </a:r>
            <a:endParaRPr lang="en-GB" sz="3200" dirty="0"/>
          </a:p>
        </p:txBody>
      </p:sp>
      <p:sp>
        <p:nvSpPr>
          <p:cNvPr id="9" name="Espaço Reservado para Conteúdo 2"/>
          <p:cNvSpPr txBox="1">
            <a:spLocks/>
          </p:cNvSpPr>
          <p:nvPr/>
        </p:nvSpPr>
        <p:spPr>
          <a:xfrm>
            <a:off x="595429" y="1909753"/>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Nominal</a:t>
            </a:r>
            <a:endParaRPr lang="en-GB" sz="3200" dirty="0"/>
          </a:p>
        </p:txBody>
      </p:sp>
      <p:sp>
        <p:nvSpPr>
          <p:cNvPr id="10" name="CaixaDeTexto 9"/>
          <p:cNvSpPr txBox="1"/>
          <p:nvPr/>
        </p:nvSpPr>
        <p:spPr>
          <a:xfrm>
            <a:off x="3068336" y="5848973"/>
            <a:ext cx="2153025" cy="369332"/>
          </a:xfrm>
          <a:prstGeom prst="rect">
            <a:avLst/>
          </a:prstGeom>
          <a:noFill/>
        </p:spPr>
        <p:txBody>
          <a:bodyPr wrap="square" rtlCol="0">
            <a:spAutoFit/>
          </a:bodyPr>
          <a:lstStyle/>
          <a:p>
            <a:r>
              <a:rPr lang="pt-BR" dirty="0"/>
              <a:t>Anos de educação</a:t>
            </a:r>
            <a:endParaRPr lang="en-GB" dirty="0"/>
          </a:p>
        </p:txBody>
      </p:sp>
      <p:sp>
        <p:nvSpPr>
          <p:cNvPr id="11" name="CaixaDeTexto 10"/>
          <p:cNvSpPr txBox="1"/>
          <p:nvPr/>
        </p:nvSpPr>
        <p:spPr>
          <a:xfrm>
            <a:off x="7309908" y="2498298"/>
            <a:ext cx="2610947" cy="369332"/>
          </a:xfrm>
          <a:prstGeom prst="rect">
            <a:avLst/>
          </a:prstGeom>
          <a:noFill/>
        </p:spPr>
        <p:txBody>
          <a:bodyPr wrap="square" rtlCol="0">
            <a:spAutoFit/>
          </a:bodyPr>
          <a:lstStyle/>
          <a:p>
            <a:r>
              <a:rPr lang="pt-BR" dirty="0"/>
              <a:t>Cor do cabelo</a:t>
            </a:r>
          </a:p>
        </p:txBody>
      </p:sp>
      <p:sp>
        <p:nvSpPr>
          <p:cNvPr id="12" name="CaixaDeTexto 11"/>
          <p:cNvSpPr txBox="1"/>
          <p:nvPr/>
        </p:nvSpPr>
        <p:spPr>
          <a:xfrm>
            <a:off x="3182403" y="4507130"/>
            <a:ext cx="2153025" cy="369332"/>
          </a:xfrm>
          <a:prstGeom prst="rect">
            <a:avLst/>
          </a:prstGeom>
          <a:noFill/>
        </p:spPr>
        <p:txBody>
          <a:bodyPr wrap="square" rtlCol="0">
            <a:spAutoFit/>
          </a:bodyPr>
          <a:lstStyle/>
          <a:p>
            <a:r>
              <a:rPr lang="pt-BR" dirty="0"/>
              <a:t>Salário</a:t>
            </a:r>
            <a:endParaRPr lang="en-GB" dirty="0"/>
          </a:p>
        </p:txBody>
      </p:sp>
      <p:sp>
        <p:nvSpPr>
          <p:cNvPr id="13" name="CaixaDeTexto 12"/>
          <p:cNvSpPr txBox="1"/>
          <p:nvPr/>
        </p:nvSpPr>
        <p:spPr>
          <a:xfrm>
            <a:off x="1024128" y="2498298"/>
            <a:ext cx="2987647" cy="369332"/>
          </a:xfrm>
          <a:prstGeom prst="rect">
            <a:avLst/>
          </a:prstGeom>
          <a:noFill/>
        </p:spPr>
        <p:txBody>
          <a:bodyPr wrap="square" rtlCol="0">
            <a:spAutoFit/>
          </a:bodyPr>
          <a:lstStyle/>
          <a:p>
            <a:r>
              <a:rPr lang="pt-BR" dirty="0"/>
              <a:t>Religião</a:t>
            </a:r>
          </a:p>
        </p:txBody>
      </p:sp>
      <p:sp>
        <p:nvSpPr>
          <p:cNvPr id="14" name="CaixaDeTexto 13"/>
          <p:cNvSpPr txBox="1"/>
          <p:nvPr/>
        </p:nvSpPr>
        <p:spPr>
          <a:xfrm>
            <a:off x="7805335" y="2079966"/>
            <a:ext cx="2494528" cy="369332"/>
          </a:xfrm>
          <a:prstGeom prst="rect">
            <a:avLst/>
          </a:prstGeom>
          <a:noFill/>
        </p:spPr>
        <p:txBody>
          <a:bodyPr wrap="square" rtlCol="0">
            <a:spAutoFit/>
          </a:bodyPr>
          <a:lstStyle/>
          <a:p>
            <a:r>
              <a:rPr lang="pt-BR" dirty="0"/>
              <a:t>Tipo de residência</a:t>
            </a:r>
          </a:p>
        </p:txBody>
      </p:sp>
      <p:sp>
        <p:nvSpPr>
          <p:cNvPr id="15" name="CaixaDeTexto 14"/>
          <p:cNvSpPr txBox="1"/>
          <p:nvPr/>
        </p:nvSpPr>
        <p:spPr>
          <a:xfrm>
            <a:off x="6171302" y="3287825"/>
            <a:ext cx="2856095" cy="369332"/>
          </a:xfrm>
          <a:prstGeom prst="rect">
            <a:avLst/>
          </a:prstGeom>
          <a:noFill/>
        </p:spPr>
        <p:txBody>
          <a:bodyPr wrap="square" rtlCol="0">
            <a:spAutoFit/>
          </a:bodyPr>
          <a:lstStyle/>
          <a:p>
            <a:r>
              <a:rPr lang="pt-BR" dirty="0"/>
              <a:t>Nível de concordância </a:t>
            </a:r>
            <a:endParaRPr lang="en-GB" dirty="0"/>
          </a:p>
        </p:txBody>
      </p:sp>
      <p:sp>
        <p:nvSpPr>
          <p:cNvPr id="16" name="CaixaDeTexto 15"/>
          <p:cNvSpPr txBox="1"/>
          <p:nvPr/>
        </p:nvSpPr>
        <p:spPr>
          <a:xfrm>
            <a:off x="4652398" y="4474586"/>
            <a:ext cx="2153025" cy="369332"/>
          </a:xfrm>
          <a:prstGeom prst="rect">
            <a:avLst/>
          </a:prstGeom>
          <a:noFill/>
        </p:spPr>
        <p:txBody>
          <a:bodyPr wrap="square" rtlCol="0">
            <a:spAutoFit/>
          </a:bodyPr>
          <a:lstStyle/>
          <a:p>
            <a:r>
              <a:rPr lang="pt-BR" dirty="0"/>
              <a:t>Idade</a:t>
            </a:r>
            <a:endParaRPr lang="en-GB" dirty="0"/>
          </a:p>
        </p:txBody>
      </p:sp>
      <p:sp>
        <p:nvSpPr>
          <p:cNvPr id="18" name="CaixaDeTexto 17"/>
          <p:cNvSpPr txBox="1"/>
          <p:nvPr/>
        </p:nvSpPr>
        <p:spPr>
          <a:xfrm>
            <a:off x="4638118" y="2303490"/>
            <a:ext cx="2153025" cy="369332"/>
          </a:xfrm>
          <a:prstGeom prst="rect">
            <a:avLst/>
          </a:prstGeom>
          <a:noFill/>
        </p:spPr>
        <p:txBody>
          <a:bodyPr wrap="square" rtlCol="0">
            <a:spAutoFit/>
          </a:bodyPr>
          <a:lstStyle/>
          <a:p>
            <a:r>
              <a:rPr lang="pt-BR" dirty="0"/>
              <a:t>Gênero</a:t>
            </a:r>
          </a:p>
        </p:txBody>
      </p:sp>
      <p:sp>
        <p:nvSpPr>
          <p:cNvPr id="19" name="CaixaDeTexto 18"/>
          <p:cNvSpPr txBox="1"/>
          <p:nvPr/>
        </p:nvSpPr>
        <p:spPr>
          <a:xfrm>
            <a:off x="2774308" y="2498298"/>
            <a:ext cx="972790" cy="369332"/>
          </a:xfrm>
          <a:prstGeom prst="rect">
            <a:avLst/>
          </a:prstGeom>
          <a:noFill/>
        </p:spPr>
        <p:txBody>
          <a:bodyPr wrap="square" rtlCol="0">
            <a:spAutoFit/>
          </a:bodyPr>
          <a:lstStyle/>
          <a:p>
            <a:r>
              <a:rPr lang="pt-BR" dirty="0"/>
              <a:t>Região </a:t>
            </a:r>
            <a:endParaRPr lang="en-GB" dirty="0"/>
          </a:p>
        </p:txBody>
      </p:sp>
      <p:sp>
        <p:nvSpPr>
          <p:cNvPr id="20" name="CaixaDeTexto 19"/>
          <p:cNvSpPr txBox="1"/>
          <p:nvPr/>
        </p:nvSpPr>
        <p:spPr>
          <a:xfrm>
            <a:off x="3870622" y="2563510"/>
            <a:ext cx="3090054" cy="369332"/>
          </a:xfrm>
          <a:prstGeom prst="rect">
            <a:avLst/>
          </a:prstGeom>
          <a:noFill/>
        </p:spPr>
        <p:txBody>
          <a:bodyPr wrap="square" rtlCol="0">
            <a:spAutoFit/>
          </a:bodyPr>
          <a:lstStyle/>
          <a:p>
            <a:r>
              <a:rPr lang="pt-BR" dirty="0"/>
              <a:t>Status profissional</a:t>
            </a:r>
          </a:p>
        </p:txBody>
      </p:sp>
      <p:sp>
        <p:nvSpPr>
          <p:cNvPr id="22" name="CaixaDeTexto 21"/>
          <p:cNvSpPr txBox="1"/>
          <p:nvPr/>
        </p:nvSpPr>
        <p:spPr>
          <a:xfrm>
            <a:off x="2726030" y="3712955"/>
            <a:ext cx="2571490" cy="369332"/>
          </a:xfrm>
          <a:prstGeom prst="rect">
            <a:avLst/>
          </a:prstGeom>
          <a:noFill/>
        </p:spPr>
        <p:txBody>
          <a:bodyPr wrap="square" rtlCol="0">
            <a:spAutoFit/>
          </a:bodyPr>
          <a:lstStyle/>
          <a:p>
            <a:r>
              <a:rPr lang="pt-BR" dirty="0"/>
              <a:t>Satisfação com a vida</a:t>
            </a:r>
            <a:endParaRPr lang="en-GB" dirty="0"/>
          </a:p>
        </p:txBody>
      </p:sp>
      <p:sp>
        <p:nvSpPr>
          <p:cNvPr id="23" name="CaixaDeTexto 22"/>
          <p:cNvSpPr txBox="1"/>
          <p:nvPr/>
        </p:nvSpPr>
        <p:spPr>
          <a:xfrm>
            <a:off x="3133495" y="2020823"/>
            <a:ext cx="3037807" cy="369332"/>
          </a:xfrm>
          <a:prstGeom prst="rect">
            <a:avLst/>
          </a:prstGeom>
          <a:noFill/>
        </p:spPr>
        <p:txBody>
          <a:bodyPr wrap="square" rtlCol="0">
            <a:spAutoFit/>
          </a:bodyPr>
          <a:lstStyle/>
          <a:p>
            <a:r>
              <a:rPr lang="pt-BR" dirty="0"/>
              <a:t>Estado civil </a:t>
            </a:r>
          </a:p>
        </p:txBody>
      </p:sp>
      <p:sp>
        <p:nvSpPr>
          <p:cNvPr id="24" name="CaixaDeTexto 23"/>
          <p:cNvSpPr txBox="1"/>
          <p:nvPr/>
        </p:nvSpPr>
        <p:spPr>
          <a:xfrm>
            <a:off x="5884164" y="2118824"/>
            <a:ext cx="2153025" cy="369332"/>
          </a:xfrm>
          <a:prstGeom prst="rect">
            <a:avLst/>
          </a:prstGeom>
          <a:noFill/>
        </p:spPr>
        <p:txBody>
          <a:bodyPr wrap="square" rtlCol="0">
            <a:spAutoFit/>
          </a:bodyPr>
          <a:lstStyle/>
          <a:p>
            <a:r>
              <a:rPr lang="pt-BR" dirty="0"/>
              <a:t>Você tem irmãos?</a:t>
            </a:r>
            <a:endParaRPr lang="en-GB" dirty="0"/>
          </a:p>
        </p:txBody>
      </p:sp>
      <p:sp>
        <p:nvSpPr>
          <p:cNvPr id="25" name="CaixaDeTexto 24"/>
          <p:cNvSpPr txBox="1"/>
          <p:nvPr/>
        </p:nvSpPr>
        <p:spPr>
          <a:xfrm>
            <a:off x="4472345" y="6240784"/>
            <a:ext cx="2153025" cy="369332"/>
          </a:xfrm>
          <a:prstGeom prst="rect">
            <a:avLst/>
          </a:prstGeom>
          <a:noFill/>
        </p:spPr>
        <p:txBody>
          <a:bodyPr wrap="square" rtlCol="0">
            <a:spAutoFit/>
          </a:bodyPr>
          <a:lstStyle/>
          <a:p>
            <a:r>
              <a:rPr lang="pt-BR" dirty="0"/>
              <a:t>Número de irmãos </a:t>
            </a:r>
          </a:p>
        </p:txBody>
      </p:sp>
      <p:sp>
        <p:nvSpPr>
          <p:cNvPr id="26" name="CaixaDeTexto 25"/>
          <p:cNvSpPr txBox="1"/>
          <p:nvPr/>
        </p:nvSpPr>
        <p:spPr>
          <a:xfrm>
            <a:off x="5884164" y="5800008"/>
            <a:ext cx="2962985" cy="369332"/>
          </a:xfrm>
          <a:prstGeom prst="rect">
            <a:avLst/>
          </a:prstGeom>
          <a:noFill/>
        </p:spPr>
        <p:txBody>
          <a:bodyPr wrap="square" rtlCol="0">
            <a:spAutoFit/>
          </a:bodyPr>
          <a:lstStyle/>
          <a:p>
            <a:r>
              <a:rPr lang="pt-BR" dirty="0"/>
              <a:t>Horas (relógio de 12 horas)</a:t>
            </a:r>
            <a:endParaRPr lang="en-GB" dirty="0"/>
          </a:p>
        </p:txBody>
      </p:sp>
      <p:sp>
        <p:nvSpPr>
          <p:cNvPr id="27" name="CaixaDeTexto 26"/>
          <p:cNvSpPr txBox="1"/>
          <p:nvPr/>
        </p:nvSpPr>
        <p:spPr>
          <a:xfrm>
            <a:off x="8315990" y="6218305"/>
            <a:ext cx="2282161" cy="369332"/>
          </a:xfrm>
          <a:prstGeom prst="rect">
            <a:avLst/>
          </a:prstGeom>
          <a:noFill/>
        </p:spPr>
        <p:txBody>
          <a:bodyPr wrap="square" rtlCol="0">
            <a:spAutoFit/>
          </a:bodyPr>
          <a:lstStyle/>
          <a:p>
            <a:r>
              <a:rPr lang="pt-BR" dirty="0"/>
              <a:t>Notas</a:t>
            </a:r>
            <a:endParaRPr lang="en-GB" dirty="0"/>
          </a:p>
        </p:txBody>
      </p:sp>
      <p:sp>
        <p:nvSpPr>
          <p:cNvPr id="28" name="CaixaDeTexto 27"/>
          <p:cNvSpPr txBox="1"/>
          <p:nvPr/>
        </p:nvSpPr>
        <p:spPr>
          <a:xfrm>
            <a:off x="5867546" y="4566689"/>
            <a:ext cx="2531681" cy="369332"/>
          </a:xfrm>
          <a:prstGeom prst="rect">
            <a:avLst/>
          </a:prstGeom>
          <a:noFill/>
        </p:spPr>
        <p:txBody>
          <a:bodyPr wrap="square" rtlCol="0">
            <a:spAutoFit/>
          </a:bodyPr>
          <a:lstStyle/>
          <a:p>
            <a:r>
              <a:rPr lang="pt-BR" dirty="0"/>
              <a:t>Temperatura (Celsius)</a:t>
            </a:r>
            <a:endParaRPr lang="en-GB" dirty="0"/>
          </a:p>
        </p:txBody>
      </p:sp>
      <p:sp>
        <p:nvSpPr>
          <p:cNvPr id="29" name="Retângulo 28"/>
          <p:cNvSpPr/>
          <p:nvPr/>
        </p:nvSpPr>
        <p:spPr>
          <a:xfrm>
            <a:off x="595430" y="1909753"/>
            <a:ext cx="9260096"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ângulo 29"/>
          <p:cNvSpPr/>
          <p:nvPr/>
        </p:nvSpPr>
        <p:spPr>
          <a:xfrm>
            <a:off x="595430" y="3135990"/>
            <a:ext cx="9251864"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ângulo 30"/>
          <p:cNvSpPr/>
          <p:nvPr/>
        </p:nvSpPr>
        <p:spPr>
          <a:xfrm>
            <a:off x="595429" y="4372400"/>
            <a:ext cx="9260097"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ângulo 31"/>
          <p:cNvSpPr/>
          <p:nvPr/>
        </p:nvSpPr>
        <p:spPr>
          <a:xfrm>
            <a:off x="595429" y="5575981"/>
            <a:ext cx="9251865"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tângulo 32">
            <a:extLst>
              <a:ext uri="{FF2B5EF4-FFF2-40B4-BE49-F238E27FC236}">
                <a16:creationId xmlns:a16="http://schemas.microsoft.com/office/drawing/2014/main" id="{6B4F7FE8-7AE3-4F2C-A742-3103BBC7484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2682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49831 0.60972 " pathEditMode="relative" rAng="0" ptsTypes="AA">
                                      <p:cBhvr>
                                        <p:cTn id="6" dur="2000" fill="hold"/>
                                        <p:tgtEl>
                                          <p:spTgt spid="26"/>
                                        </p:tgtEl>
                                        <p:attrNameLst>
                                          <p:attrName>ppt_x</p:attrName>
                                          <p:attrName>ppt_y</p:attrName>
                                        </p:attrNameLst>
                                      </p:cBhvr>
                                      <p:rCtr x="-24922" y="30486"/>
                                    </p:animMotion>
                                  </p:childTnLst>
                                </p:cTn>
                              </p:par>
                              <p:par>
                                <p:cTn id="7" presetID="42" presetClass="path" presetSubtype="0" accel="50000" decel="50000" fill="hold" grpId="0" nodeType="withEffect">
                                  <p:stCondLst>
                                    <p:cond delay="0"/>
                                  </p:stCondLst>
                                  <p:childTnLst>
                                    <p:animMotion origin="layout" path="M 5E-6 4.44444E-6 L -0.54805 0.35254 " pathEditMode="relative" rAng="0" ptsTypes="AA">
                                      <p:cBhvr>
                                        <p:cTn id="8" dur="2000" fill="hold"/>
                                        <p:tgtEl>
                                          <p:spTgt spid="15"/>
                                        </p:tgtEl>
                                        <p:attrNameLst>
                                          <p:attrName>ppt_x</p:attrName>
                                          <p:attrName>ppt_y</p:attrName>
                                        </p:attrNameLst>
                                      </p:cBhvr>
                                      <p:rCtr x="-27409" y="17616"/>
                                    </p:animMotion>
                                  </p:childTnLst>
                                </p:cTn>
                              </p:par>
                              <p:par>
                                <p:cTn id="9" presetID="42" presetClass="path" presetSubtype="0" accel="50000" decel="50000" fill="hold" grpId="0" nodeType="withEffect">
                                  <p:stCondLst>
                                    <p:cond delay="0"/>
                                  </p:stCondLst>
                                  <p:childTnLst>
                                    <p:animMotion origin="layout" path="M 0 -3.33333E-6 L -0.41445 0.18357 " pathEditMode="relative" rAng="0" ptsTypes="AA">
                                      <p:cBhvr>
                                        <p:cTn id="10" dur="2000" fill="hold"/>
                                        <p:tgtEl>
                                          <p:spTgt spid="11"/>
                                        </p:tgtEl>
                                        <p:attrNameLst>
                                          <p:attrName>ppt_x</p:attrName>
                                          <p:attrName>ppt_y</p:attrName>
                                        </p:attrNameLst>
                                      </p:cBhvr>
                                      <p:rCtr x="-20729" y="9167"/>
                                    </p:animMotion>
                                  </p:childTnLst>
                                </p:cTn>
                              </p:par>
                              <p:par>
                                <p:cTn id="11" presetID="42" presetClass="path" presetSubtype="0" accel="50000" decel="50000" fill="hold" grpId="0" nodeType="withEffect">
                                  <p:stCondLst>
                                    <p:cond delay="0"/>
                                  </p:stCondLst>
                                  <p:childTnLst>
                                    <p:animMotion origin="layout" path="M -6.25E-7 -4.44444E-6 L -0.5612 0.35371 " pathEditMode="relative" rAng="0" ptsTypes="AA">
                                      <p:cBhvr>
                                        <p:cTn id="12" dur="2000" fill="hold"/>
                                        <p:tgtEl>
                                          <p:spTgt spid="22"/>
                                        </p:tgtEl>
                                        <p:attrNameLst>
                                          <p:attrName>ppt_x</p:attrName>
                                          <p:attrName>ppt_y</p:attrName>
                                        </p:attrNameLst>
                                      </p:cBhvr>
                                      <p:rCtr x="-28060" y="17685"/>
                                    </p:animMotion>
                                  </p:childTnLst>
                                </p:cTn>
                              </p:par>
                              <p:par>
                                <p:cTn id="13" presetID="42" presetClass="path" presetSubtype="0" accel="50000" decel="50000" fill="hold" grpId="0" nodeType="withEffect">
                                  <p:stCondLst>
                                    <p:cond delay="0"/>
                                  </p:stCondLst>
                                  <p:childTnLst>
                                    <p:animMotion origin="layout" path="M -2.91667E-6 -3.7037E-6 L -0.45846 0.11135 " pathEditMode="relative" rAng="0" ptsTypes="AA">
                                      <p:cBhvr>
                                        <p:cTn id="14" dur="2000" fill="hold"/>
                                        <p:tgtEl>
                                          <p:spTgt spid="14"/>
                                        </p:tgtEl>
                                        <p:attrNameLst>
                                          <p:attrName>ppt_x</p:attrName>
                                          <p:attrName>ppt_y</p:attrName>
                                        </p:attrNameLst>
                                      </p:cBhvr>
                                      <p:rCtr x="-22930" y="5556"/>
                                    </p:animMotion>
                                  </p:childTnLst>
                                </p:cTn>
                              </p:par>
                              <p:par>
                                <p:cTn id="15" presetID="42" presetClass="path" presetSubtype="0" accel="50000" decel="50000" fill="hold" grpId="0" nodeType="withEffect">
                                  <p:stCondLst>
                                    <p:cond delay="0"/>
                                  </p:stCondLst>
                                  <p:childTnLst>
                                    <p:animMotion origin="layout" path="M -2.91667E-6 -1.48148E-6 L -0.59218 0.4919 " pathEditMode="relative" rAng="0" ptsTypes="AA">
                                      <p:cBhvr>
                                        <p:cTn id="16" dur="2000" fill="hold"/>
                                        <p:tgtEl>
                                          <p:spTgt spid="10"/>
                                        </p:tgtEl>
                                        <p:attrNameLst>
                                          <p:attrName>ppt_x</p:attrName>
                                          <p:attrName>ppt_y</p:attrName>
                                        </p:attrNameLst>
                                      </p:cBhvr>
                                      <p:rCtr x="-29609" y="24583"/>
                                    </p:animMotion>
                                  </p:childTnLst>
                                </p:cTn>
                              </p:par>
                              <p:par>
                                <p:cTn id="17" presetID="42" presetClass="path" presetSubtype="0" accel="50000" decel="50000" fill="hold" grpId="0" nodeType="withEffect">
                                  <p:stCondLst>
                                    <p:cond delay="0"/>
                                  </p:stCondLst>
                                  <p:childTnLst>
                                    <p:animMotion origin="layout" path="M 2.08333E-6 -4.44444E-6 L -0.3418 -0.03564 " pathEditMode="relative" rAng="0" ptsTypes="AA">
                                      <p:cBhvr>
                                        <p:cTn id="18" dur="2000" fill="hold"/>
                                        <p:tgtEl>
                                          <p:spTgt spid="13"/>
                                        </p:tgtEl>
                                        <p:attrNameLst>
                                          <p:attrName>ppt_x</p:attrName>
                                          <p:attrName>ppt_y</p:attrName>
                                        </p:attrNameLst>
                                      </p:cBhvr>
                                      <p:rCtr x="-17096" y="-1782"/>
                                    </p:animMotion>
                                  </p:childTnLst>
                                </p:cTn>
                              </p:par>
                              <p:par>
                                <p:cTn id="19" presetID="42" presetClass="path" presetSubtype="0" accel="50000" decel="50000" fill="hold" grpId="0" nodeType="withEffect">
                                  <p:stCondLst>
                                    <p:cond delay="0"/>
                                  </p:stCondLst>
                                  <p:childTnLst>
                                    <p:animMotion origin="layout" path="M -2.91667E-6 4.81481E-6 L -0.40442 -0.16274 " pathEditMode="relative" rAng="0" ptsTypes="AA">
                                      <p:cBhvr>
                                        <p:cTn id="20" dur="2000" fill="hold"/>
                                        <p:tgtEl>
                                          <p:spTgt spid="23"/>
                                        </p:tgtEl>
                                        <p:attrNameLst>
                                          <p:attrName>ppt_x</p:attrName>
                                          <p:attrName>ppt_y</p:attrName>
                                        </p:attrNameLst>
                                      </p:cBhvr>
                                      <p:rCtr x="-20221" y="-8148"/>
                                    </p:animMotion>
                                  </p:childTnLst>
                                </p:cTn>
                              </p:par>
                              <p:par>
                                <p:cTn id="21" presetID="42" presetClass="path" presetSubtype="0" accel="50000" decel="50000" fill="hold" grpId="0" nodeType="withEffect">
                                  <p:stCondLst>
                                    <p:cond delay="0"/>
                                  </p:stCondLst>
                                  <p:childTnLst>
                                    <p:animMotion origin="layout" path="M 0 4.44444E-6 L -0.65065 0.40833 " pathEditMode="relative" rAng="0" ptsTypes="AA">
                                      <p:cBhvr>
                                        <p:cTn id="22" dur="2000" fill="hold"/>
                                        <p:tgtEl>
                                          <p:spTgt spid="12"/>
                                        </p:tgtEl>
                                        <p:attrNameLst>
                                          <p:attrName>ppt_x</p:attrName>
                                          <p:attrName>ppt_y</p:attrName>
                                        </p:attrNameLst>
                                      </p:cBhvr>
                                      <p:rCtr x="-32539" y="20417"/>
                                    </p:animMotion>
                                  </p:childTnLst>
                                </p:cTn>
                              </p:par>
                              <p:par>
                                <p:cTn id="23" presetID="42" presetClass="path" presetSubtype="0" accel="50000" decel="50000" fill="hold" grpId="0" nodeType="withEffect">
                                  <p:stCondLst>
                                    <p:cond delay="0"/>
                                  </p:stCondLst>
                                  <p:childTnLst>
                                    <p:animMotion origin="layout" path="M 1.66667E-6 -1.85185E-6 L -0.18347 -0.17731 " pathEditMode="relative" rAng="0" ptsTypes="AA">
                                      <p:cBhvr>
                                        <p:cTn id="24" dur="2000" fill="hold"/>
                                        <p:tgtEl>
                                          <p:spTgt spid="20"/>
                                        </p:tgtEl>
                                        <p:attrNameLst>
                                          <p:attrName>ppt_x</p:attrName>
                                          <p:attrName>ppt_y</p:attrName>
                                        </p:attrNameLst>
                                      </p:cBhvr>
                                      <p:rCtr x="-9180" y="-8866"/>
                                    </p:animMotion>
                                  </p:childTnLst>
                                </p:cTn>
                              </p:par>
                              <p:par>
                                <p:cTn id="25" presetID="42" presetClass="path" presetSubtype="0" accel="50000" decel="50000" fill="hold" grpId="0" nodeType="withEffect">
                                  <p:stCondLst>
                                    <p:cond delay="0"/>
                                  </p:stCondLst>
                                  <p:childTnLst>
                                    <p:animMotion origin="layout" path="M 3.125E-6 4.44444E-6 L -0.44506 0.28564 " pathEditMode="relative" rAng="0" ptsTypes="AA">
                                      <p:cBhvr>
                                        <p:cTn id="26" dur="2000" fill="hold"/>
                                        <p:tgtEl>
                                          <p:spTgt spid="25"/>
                                        </p:tgtEl>
                                        <p:attrNameLst>
                                          <p:attrName>ppt_x</p:attrName>
                                          <p:attrName>ppt_y</p:attrName>
                                        </p:attrNameLst>
                                      </p:cBhvr>
                                      <p:rCtr x="-22253" y="14282"/>
                                    </p:animMotion>
                                  </p:childTnLst>
                                </p:cTn>
                              </p:par>
                              <p:par>
                                <p:cTn id="27" presetID="42" presetClass="path" presetSubtype="0" accel="50000" decel="50000" fill="hold" grpId="0" nodeType="withEffect">
                                  <p:stCondLst>
                                    <p:cond delay="0"/>
                                  </p:stCondLst>
                                  <p:childTnLst>
                                    <p:animMotion origin="layout" path="M 4.58333E-6 -2.22222E-6 L -0.38386 -0.14421 " pathEditMode="relative" rAng="0" ptsTypes="AA">
                                      <p:cBhvr>
                                        <p:cTn id="28" dur="2000" fill="hold"/>
                                        <p:tgtEl>
                                          <p:spTgt spid="27"/>
                                        </p:tgtEl>
                                        <p:attrNameLst>
                                          <p:attrName>ppt_x</p:attrName>
                                          <p:attrName>ppt_y</p:attrName>
                                        </p:attrNameLst>
                                      </p:cBhvr>
                                      <p:rCtr x="-19193" y="-7222"/>
                                    </p:animMotion>
                                  </p:childTnLst>
                                </p:cTn>
                              </p:par>
                              <p:par>
                                <p:cTn id="29" presetID="42" presetClass="path" presetSubtype="0" accel="50000" decel="50000" fill="hold" grpId="0" nodeType="withEffect">
                                  <p:stCondLst>
                                    <p:cond delay="0"/>
                                  </p:stCondLst>
                                  <p:childTnLst>
                                    <p:animMotion origin="layout" path="M -4.58333E-6 1.11111E-6 L -0.47487 0.15417 " pathEditMode="relative" rAng="0" ptsTypes="AA">
                                      <p:cBhvr>
                                        <p:cTn id="30" dur="2000" fill="hold"/>
                                        <p:tgtEl>
                                          <p:spTgt spid="16"/>
                                        </p:tgtEl>
                                        <p:attrNameLst>
                                          <p:attrName>ppt_x</p:attrName>
                                          <p:attrName>ppt_y</p:attrName>
                                        </p:attrNameLst>
                                      </p:cBhvr>
                                      <p:rCtr x="-23750" y="7708"/>
                                    </p:animMotion>
                                  </p:childTnLst>
                                </p:cTn>
                              </p:par>
                              <p:par>
                                <p:cTn id="31" presetID="42" presetClass="path" presetSubtype="0" accel="50000" decel="50000" fill="hold" grpId="0" nodeType="withEffect">
                                  <p:stCondLst>
                                    <p:cond delay="0"/>
                                  </p:stCondLst>
                                  <p:childTnLst>
                                    <p:animMotion origin="layout" path="M -3.75E-6 3.33333E-6 L -0.57435 -0.03449 " pathEditMode="relative" rAng="0" ptsTypes="AA">
                                      <p:cBhvr>
                                        <p:cTn id="32" dur="2000" fill="hold"/>
                                        <p:tgtEl>
                                          <p:spTgt spid="28"/>
                                        </p:tgtEl>
                                        <p:attrNameLst>
                                          <p:attrName>ppt_x</p:attrName>
                                          <p:attrName>ppt_y</p:attrName>
                                        </p:attrNameLst>
                                      </p:cBhvr>
                                      <p:rCtr x="-28724" y="-1736"/>
                                    </p:animMotion>
                                  </p:childTnLst>
                                </p:cTn>
                              </p:par>
                              <p:par>
                                <p:cTn id="33" presetID="42" presetClass="path" presetSubtype="0" accel="50000" decel="50000" fill="hold" grpId="0" nodeType="withEffect">
                                  <p:stCondLst>
                                    <p:cond delay="0"/>
                                  </p:stCondLst>
                                  <p:childTnLst>
                                    <p:animMotion origin="layout" path="M 6.25E-7 -2.22222E-6 L -0.26133 -0.53333 " pathEditMode="relative" rAng="0" ptsTypes="AA">
                                      <p:cBhvr>
                                        <p:cTn id="34" dur="2000" fill="hold"/>
                                        <p:tgtEl>
                                          <p:spTgt spid="19"/>
                                        </p:tgtEl>
                                        <p:attrNameLst>
                                          <p:attrName>ppt_x</p:attrName>
                                          <p:attrName>ppt_y</p:attrName>
                                        </p:attrNameLst>
                                      </p:cBhvr>
                                      <p:rCtr x="-13073" y="-26667"/>
                                    </p:animMotion>
                                  </p:childTnLst>
                                </p:cTn>
                              </p:par>
                              <p:par>
                                <p:cTn id="35" presetID="42" presetClass="path" presetSubtype="0" accel="50000" decel="50000" fill="hold" grpId="0" nodeType="withEffect">
                                  <p:stCondLst>
                                    <p:cond delay="0"/>
                                  </p:stCondLst>
                                  <p:childTnLst>
                                    <p:animMotion origin="layout" path="M -4.58333E-6 0 L -0.26783 -0.53194 " pathEditMode="relative" rAng="0" ptsTypes="AA">
                                      <p:cBhvr>
                                        <p:cTn id="36" dur="2000" fill="hold"/>
                                        <p:tgtEl>
                                          <p:spTgt spid="18"/>
                                        </p:tgtEl>
                                        <p:attrNameLst>
                                          <p:attrName>ppt_x</p:attrName>
                                          <p:attrName>ppt_y</p:attrName>
                                        </p:attrNameLst>
                                      </p:cBhvr>
                                      <p:rCtr x="-13398" y="-26597"/>
                                    </p:animMotion>
                                  </p:childTnLst>
                                </p:cTn>
                              </p:par>
                              <p:par>
                                <p:cTn id="37" presetID="42" presetClass="path" presetSubtype="0" accel="50000" decel="50000" fill="hold" grpId="0" nodeType="withEffect">
                                  <p:stCondLst>
                                    <p:cond delay="0"/>
                                  </p:stCondLst>
                                  <p:childTnLst>
                                    <p:animMotion origin="layout" path="M 1.45833E-6 0 L -0.64518 -0.51759 " pathEditMode="relative" rAng="0" ptsTypes="AA">
                                      <p:cBhvr>
                                        <p:cTn id="38" dur="2000" fill="hold"/>
                                        <p:tgtEl>
                                          <p:spTgt spid="24"/>
                                        </p:tgtEl>
                                        <p:attrNameLst>
                                          <p:attrName>ppt_x</p:attrName>
                                          <p:attrName>ppt_y</p:attrName>
                                        </p:attrNameLst>
                                      </p:cBhvr>
                                      <p:rCtr x="-32266" y="-2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19" grpId="0"/>
      <p:bldP spid="20" grpId="0"/>
      <p:bldP spid="22" grpId="0"/>
      <p:bldP spid="23" grpId="0"/>
      <p:bldP spid="24" grpId="0"/>
      <p:bldP spid="25" grpId="0"/>
      <p:bldP spid="26" grpId="0"/>
      <p:bldP spid="27" grpId="0"/>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918918" y="2205663"/>
            <a:ext cx="10585486" cy="4306827"/>
          </a:xfrm>
        </p:spPr>
        <p:txBody>
          <a:bodyPr>
            <a:normAutofit/>
          </a:bodyPr>
          <a:lstStyle/>
          <a:p>
            <a:r>
              <a:rPr lang="pt-BR" sz="2400" dirty="0"/>
              <a:t>1. Como toda festa, a regressão pode ser tornar uma aglomeração</a:t>
            </a:r>
          </a:p>
          <a:p>
            <a:pPr lvl="1"/>
            <a:r>
              <a:rPr lang="pt-BR" sz="2000" dirty="0"/>
              <a:t>É interessante incluir </a:t>
            </a:r>
            <a:r>
              <a:rPr lang="pt-BR" sz="2000" dirty="0" err="1"/>
              <a:t>IVs</a:t>
            </a:r>
            <a:r>
              <a:rPr lang="pt-BR" sz="2000" dirty="0"/>
              <a:t> de acordo com hipóteses teóricas</a:t>
            </a:r>
          </a:p>
          <a:p>
            <a:pPr lvl="1"/>
            <a:r>
              <a:rPr lang="pt-BR" sz="2000" dirty="0"/>
              <a:t>WARNING: </a:t>
            </a:r>
            <a:r>
              <a:rPr lang="pt-BR" sz="2000" dirty="0" err="1"/>
              <a:t>Stepwise</a:t>
            </a:r>
            <a:r>
              <a:rPr lang="pt-BR" sz="2000" dirty="0"/>
              <a:t> </a:t>
            </a:r>
            <a:r>
              <a:rPr lang="pt-BR" sz="2000" dirty="0" err="1"/>
              <a:t>regression</a:t>
            </a:r>
            <a:endParaRPr lang="pt-BR" sz="2000" dirty="0"/>
          </a:p>
          <a:p>
            <a:pPr lvl="1"/>
            <a:endParaRPr lang="pt-BR" sz="2000" dirty="0"/>
          </a:p>
          <a:p>
            <a:pPr marL="0" indent="-45720">
              <a:buNone/>
            </a:pPr>
            <a:r>
              <a:rPr lang="pt-BR" sz="2400" dirty="0"/>
              <a:t>2. Como toda análise estatística, o design do estudo importa na interpretação dos dados</a:t>
            </a:r>
          </a:p>
          <a:p>
            <a:pPr marL="0" indent="-45720">
              <a:buNone/>
            </a:pPr>
            <a:endParaRPr lang="pt-BR" sz="2400" dirty="0"/>
          </a:p>
          <a:p>
            <a:pPr marL="0" indent="-45720">
              <a:buNone/>
            </a:pPr>
            <a:r>
              <a:rPr lang="pt-BR" sz="2400" dirty="0"/>
              <a:t>3. Existem vários tipos de regressão (logística, linear) e a escolha delas depende do tipo de variável Y</a:t>
            </a:r>
          </a:p>
          <a:p>
            <a:pPr lvl="1"/>
            <a:endParaRPr lang="en-US" sz="2000" dirty="0"/>
          </a:p>
          <a:p>
            <a:endParaRPr lang="pt-BR" dirty="0"/>
          </a:p>
        </p:txBody>
      </p:sp>
      <p:sp>
        <p:nvSpPr>
          <p:cNvPr id="4" name="Retângulo 3">
            <a:extLst>
              <a:ext uri="{FF2B5EF4-FFF2-40B4-BE49-F238E27FC236}">
                <a16:creationId xmlns:a16="http://schemas.microsoft.com/office/drawing/2014/main" id="{5C30F7DC-08F1-48DD-BEC9-26B5130669FD}"/>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54467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2897383" y="5292110"/>
            <a:ext cx="8710864"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Pontos importantes</a:t>
            </a:r>
          </a:p>
        </p:txBody>
      </p:sp>
    </p:spTree>
    <p:extLst>
      <p:ext uri="{BB962C8B-B14F-4D97-AF65-F5344CB8AC3E}">
        <p14:creationId xmlns:p14="http://schemas.microsoft.com/office/powerpoint/2010/main" val="1556300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Relação causa-efeito</a:t>
            </a:r>
          </a:p>
        </p:txBody>
      </p:sp>
      <p:pic>
        <p:nvPicPr>
          <p:cNvPr id="4" name="Espaço Reservado para Conteúdo 3" descr="Recorte de Tela"/>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9732247" cy="3263595"/>
          </a:xfrm>
        </p:spPr>
      </p:pic>
      <p:sp>
        <p:nvSpPr>
          <p:cNvPr id="5" name="Retângulo 4">
            <a:extLst>
              <a:ext uri="{FF2B5EF4-FFF2-40B4-BE49-F238E27FC236}">
                <a16:creationId xmlns:a16="http://schemas.microsoft.com/office/drawing/2014/main" id="{F799B3C7-77C6-4103-A48E-4097B83E3CA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87994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valor </a:t>
            </a:r>
            <a:r>
              <a:rPr lang="pt-BR" i="1" dirty="0"/>
              <a:t>p</a:t>
            </a:r>
            <a:endParaRPr lang="pt-BR" dirty="0"/>
          </a:p>
        </p:txBody>
      </p:sp>
      <p:sp>
        <p:nvSpPr>
          <p:cNvPr id="5" name="Retângulo 4">
            <a:extLst>
              <a:ext uri="{FF2B5EF4-FFF2-40B4-BE49-F238E27FC236}">
                <a16:creationId xmlns:a16="http://schemas.microsoft.com/office/drawing/2014/main" id="{F799B3C7-77C6-4103-A48E-4097B83E3CA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p:cNvSpPr>
            <a:spLocks noGrp="1"/>
          </p:cNvSpPr>
          <p:nvPr>
            <p:ph idx="1"/>
          </p:nvPr>
        </p:nvSpPr>
        <p:spPr>
          <a:xfrm>
            <a:off x="1300574" y="2349795"/>
            <a:ext cx="10182589" cy="4023360"/>
          </a:xfrm>
        </p:spPr>
        <p:txBody>
          <a:bodyPr>
            <a:normAutofit/>
          </a:bodyPr>
          <a:lstStyle/>
          <a:p>
            <a:pPr marL="0" indent="0" algn="r">
              <a:buNone/>
            </a:pPr>
            <a:r>
              <a:rPr lang="pt-BR" sz="2800" dirty="0"/>
              <a:t>In </a:t>
            </a:r>
            <a:r>
              <a:rPr lang="pt-BR" sz="2800" dirty="0" err="1"/>
              <a:t>McLean</a:t>
            </a:r>
            <a:r>
              <a:rPr lang="pt-BR" sz="2800" dirty="0"/>
              <a:t> </a:t>
            </a:r>
            <a:r>
              <a:rPr lang="pt-BR" sz="2800" dirty="0" err="1"/>
              <a:t>and</a:t>
            </a:r>
            <a:r>
              <a:rPr lang="pt-BR" sz="2800" dirty="0"/>
              <a:t> Ernest (1998), </a:t>
            </a:r>
            <a:r>
              <a:rPr lang="pt-BR" sz="2800" dirty="0" err="1"/>
              <a:t>they</a:t>
            </a:r>
            <a:r>
              <a:rPr lang="pt-BR" sz="2800" dirty="0"/>
              <a:t> </a:t>
            </a:r>
            <a:r>
              <a:rPr lang="pt-BR" sz="2800" dirty="0" err="1"/>
              <a:t>say</a:t>
            </a:r>
            <a:r>
              <a:rPr lang="pt-BR" sz="2800" dirty="0"/>
              <a:t> </a:t>
            </a:r>
            <a:r>
              <a:rPr lang="pt-BR" sz="2800" dirty="0" err="1"/>
              <a:t>that</a:t>
            </a:r>
            <a:r>
              <a:rPr lang="pt-BR" sz="2800" dirty="0"/>
              <a:t> </a:t>
            </a:r>
            <a:r>
              <a:rPr lang="pt-BR" sz="2800" dirty="0" err="1"/>
              <a:t>the</a:t>
            </a:r>
            <a:r>
              <a:rPr lang="pt-BR" sz="2800" dirty="0"/>
              <a:t> </a:t>
            </a:r>
            <a:r>
              <a:rPr lang="pt-BR" sz="2800" dirty="0" err="1"/>
              <a:t>significance</a:t>
            </a:r>
            <a:r>
              <a:rPr lang="pt-BR" sz="2800" dirty="0"/>
              <a:t> </a:t>
            </a:r>
            <a:r>
              <a:rPr lang="pt-BR" sz="2800" dirty="0" err="1"/>
              <a:t>test</a:t>
            </a:r>
            <a:r>
              <a:rPr lang="pt-BR" sz="2800" dirty="0"/>
              <a:t> </a:t>
            </a:r>
            <a:r>
              <a:rPr lang="pt-BR" sz="2800" dirty="0" err="1"/>
              <a:t>tells</a:t>
            </a:r>
            <a:r>
              <a:rPr lang="pt-BR" sz="2800" dirty="0"/>
              <a:t> </a:t>
            </a:r>
            <a:r>
              <a:rPr lang="pt-BR" sz="2800" dirty="0" err="1"/>
              <a:t>whether</a:t>
            </a:r>
            <a:r>
              <a:rPr lang="pt-BR" sz="2800" dirty="0"/>
              <a:t> </a:t>
            </a:r>
            <a:r>
              <a:rPr lang="pt-BR" sz="2800" dirty="0" err="1"/>
              <a:t>the</a:t>
            </a:r>
            <a:r>
              <a:rPr lang="pt-BR" sz="2800" dirty="0"/>
              <a:t> </a:t>
            </a:r>
            <a:r>
              <a:rPr lang="pt-BR" sz="2800" dirty="0" err="1"/>
              <a:t>results</a:t>
            </a:r>
            <a:r>
              <a:rPr lang="pt-BR" sz="2800" dirty="0"/>
              <a:t> </a:t>
            </a:r>
            <a:r>
              <a:rPr lang="pt-BR" sz="2800" dirty="0" err="1"/>
              <a:t>was</a:t>
            </a:r>
            <a:r>
              <a:rPr lang="pt-BR" sz="2800" dirty="0"/>
              <a:t> </a:t>
            </a:r>
            <a:r>
              <a:rPr lang="pt-BR" sz="2800" dirty="0" err="1"/>
              <a:t>liekly</a:t>
            </a:r>
            <a:r>
              <a:rPr lang="pt-BR" sz="2800" dirty="0"/>
              <a:t> </a:t>
            </a:r>
            <a:r>
              <a:rPr lang="pt-BR" sz="2800" dirty="0" err="1"/>
              <a:t>obtained</a:t>
            </a:r>
            <a:r>
              <a:rPr lang="pt-BR" sz="2800" dirty="0"/>
              <a:t> </a:t>
            </a:r>
            <a:r>
              <a:rPr lang="pt-BR" sz="2800" dirty="0" err="1"/>
              <a:t>by</a:t>
            </a:r>
            <a:r>
              <a:rPr lang="pt-BR" sz="2800" dirty="0"/>
              <a:t> chance, </a:t>
            </a:r>
            <a:r>
              <a:rPr lang="pt-BR" sz="2800" dirty="0" err="1"/>
              <a:t>but</a:t>
            </a:r>
            <a:r>
              <a:rPr lang="pt-BR" sz="2800" dirty="0"/>
              <a:t> does </a:t>
            </a:r>
            <a:r>
              <a:rPr lang="pt-BR" sz="2800" dirty="0" err="1"/>
              <a:t>not</a:t>
            </a:r>
            <a:r>
              <a:rPr lang="pt-BR" sz="2800" dirty="0"/>
              <a:t> </a:t>
            </a:r>
            <a:r>
              <a:rPr lang="pt-BR" sz="2800" dirty="0" err="1"/>
              <a:t>convey</a:t>
            </a:r>
            <a:r>
              <a:rPr lang="pt-BR" sz="2800" dirty="0"/>
              <a:t> </a:t>
            </a:r>
            <a:r>
              <a:rPr lang="pt-BR" sz="2800" dirty="0" err="1"/>
              <a:t>informatio</a:t>
            </a:r>
            <a:r>
              <a:rPr lang="pt-BR" sz="2800" dirty="0"/>
              <a:t> </a:t>
            </a:r>
            <a:r>
              <a:rPr lang="pt-BR" sz="2800" dirty="0" err="1"/>
              <a:t>about</a:t>
            </a:r>
            <a:r>
              <a:rPr lang="pt-BR" sz="2800" dirty="0"/>
              <a:t> </a:t>
            </a:r>
            <a:r>
              <a:rPr lang="pt-BR" sz="2800" dirty="0" err="1"/>
              <a:t>the</a:t>
            </a:r>
            <a:r>
              <a:rPr lang="pt-BR" sz="2800" dirty="0"/>
              <a:t> </a:t>
            </a:r>
            <a:r>
              <a:rPr lang="pt-BR" sz="2800" dirty="0" err="1"/>
              <a:t>practical</a:t>
            </a:r>
            <a:r>
              <a:rPr lang="pt-BR" sz="2800" dirty="0"/>
              <a:t> </a:t>
            </a:r>
            <a:r>
              <a:rPr lang="pt-BR" sz="2800" dirty="0" err="1"/>
              <a:t>importance</a:t>
            </a:r>
            <a:r>
              <a:rPr lang="pt-BR" sz="2800" dirty="0"/>
              <a:t> </a:t>
            </a:r>
            <a:r>
              <a:rPr lang="pt-BR" sz="2800" dirty="0" err="1"/>
              <a:t>of</a:t>
            </a:r>
            <a:r>
              <a:rPr lang="pt-BR" sz="2800" dirty="0"/>
              <a:t> </a:t>
            </a:r>
            <a:r>
              <a:rPr lang="pt-BR" sz="2800" dirty="0" err="1"/>
              <a:t>the</a:t>
            </a:r>
            <a:r>
              <a:rPr lang="pt-BR" sz="2800" dirty="0"/>
              <a:t> </a:t>
            </a:r>
            <a:r>
              <a:rPr lang="pt-BR" sz="2800" dirty="0" err="1"/>
              <a:t>difference</a:t>
            </a:r>
            <a:r>
              <a:rPr lang="pt-BR" sz="2800" dirty="0"/>
              <a:t> (</a:t>
            </a:r>
            <a:r>
              <a:rPr lang="pt-BR" sz="2800" dirty="0" err="1"/>
              <a:t>effect</a:t>
            </a:r>
            <a:r>
              <a:rPr lang="pt-BR" sz="2800" dirty="0"/>
              <a:t> </a:t>
            </a:r>
            <a:r>
              <a:rPr lang="pt-BR" sz="2800" dirty="0" err="1"/>
              <a:t>size</a:t>
            </a:r>
            <a:r>
              <a:rPr lang="pt-BR" sz="2800" dirty="0"/>
              <a:t>), </a:t>
            </a:r>
            <a:r>
              <a:rPr lang="pt-BR" sz="2800" dirty="0" err="1"/>
              <a:t>the</a:t>
            </a:r>
            <a:r>
              <a:rPr lang="pt-BR" sz="2800" dirty="0"/>
              <a:t> </a:t>
            </a:r>
            <a:r>
              <a:rPr lang="pt-BR" sz="2800" dirty="0" err="1"/>
              <a:t>quality</a:t>
            </a:r>
            <a:r>
              <a:rPr lang="pt-BR" sz="2800" dirty="0"/>
              <a:t> </a:t>
            </a:r>
            <a:r>
              <a:rPr lang="pt-BR" sz="2800" dirty="0" err="1"/>
              <a:t>of</a:t>
            </a:r>
            <a:r>
              <a:rPr lang="pt-BR" sz="2800" dirty="0"/>
              <a:t> </a:t>
            </a:r>
            <a:r>
              <a:rPr lang="pt-BR" sz="2800" dirty="0" err="1"/>
              <a:t>the</a:t>
            </a:r>
            <a:r>
              <a:rPr lang="pt-BR" sz="2800" dirty="0"/>
              <a:t> </a:t>
            </a:r>
            <a:r>
              <a:rPr lang="pt-BR" sz="2800" dirty="0" err="1"/>
              <a:t>research</a:t>
            </a:r>
            <a:r>
              <a:rPr lang="pt-BR" sz="2800" dirty="0"/>
              <a:t> design, </a:t>
            </a:r>
            <a:r>
              <a:rPr lang="pt-BR" sz="2800" dirty="0" err="1"/>
              <a:t>the</a:t>
            </a:r>
            <a:r>
              <a:rPr lang="pt-BR" sz="2800" dirty="0"/>
              <a:t> </a:t>
            </a:r>
            <a:r>
              <a:rPr lang="pt-BR" sz="2800" dirty="0" err="1"/>
              <a:t>reliability</a:t>
            </a:r>
            <a:r>
              <a:rPr lang="pt-BR" sz="2800" dirty="0"/>
              <a:t> </a:t>
            </a:r>
            <a:r>
              <a:rPr lang="pt-BR" sz="2800" dirty="0" err="1"/>
              <a:t>and</a:t>
            </a:r>
            <a:r>
              <a:rPr lang="pt-BR" sz="2800" dirty="0"/>
              <a:t> </a:t>
            </a:r>
            <a:r>
              <a:rPr lang="pt-BR" sz="2800" dirty="0" err="1"/>
              <a:t>validity</a:t>
            </a:r>
            <a:r>
              <a:rPr lang="pt-BR" sz="2800" dirty="0"/>
              <a:t> </a:t>
            </a:r>
            <a:r>
              <a:rPr lang="pt-BR" sz="2800" dirty="0" err="1"/>
              <a:t>of</a:t>
            </a:r>
            <a:r>
              <a:rPr lang="pt-BR" sz="2800" dirty="0"/>
              <a:t> </a:t>
            </a:r>
            <a:r>
              <a:rPr lang="pt-BR" sz="2800" dirty="0" err="1"/>
              <a:t>the</a:t>
            </a:r>
            <a:r>
              <a:rPr lang="pt-BR" sz="2800" dirty="0"/>
              <a:t> </a:t>
            </a:r>
            <a:r>
              <a:rPr lang="pt-BR" sz="2800" dirty="0" err="1"/>
              <a:t>measures</a:t>
            </a:r>
            <a:r>
              <a:rPr lang="pt-BR" sz="2800" dirty="0"/>
              <a:t>, </a:t>
            </a:r>
            <a:r>
              <a:rPr lang="pt-BR" sz="2800" dirty="0" err="1"/>
              <a:t>the</a:t>
            </a:r>
            <a:r>
              <a:rPr lang="pt-BR" sz="2800" dirty="0"/>
              <a:t> </a:t>
            </a:r>
            <a:r>
              <a:rPr lang="pt-BR" sz="2800" dirty="0" err="1"/>
              <a:t>difelity</a:t>
            </a:r>
            <a:r>
              <a:rPr lang="pt-BR" sz="2800" dirty="0"/>
              <a:t> </a:t>
            </a:r>
            <a:r>
              <a:rPr lang="pt-BR" sz="2800" dirty="0" err="1"/>
              <a:t>of</a:t>
            </a:r>
            <a:r>
              <a:rPr lang="pt-BR" sz="2800" dirty="0"/>
              <a:t> </a:t>
            </a:r>
            <a:r>
              <a:rPr lang="pt-BR" sz="2800" dirty="0" err="1"/>
              <a:t>the</a:t>
            </a:r>
            <a:r>
              <a:rPr lang="pt-BR" sz="2800" dirty="0"/>
              <a:t> </a:t>
            </a:r>
            <a:r>
              <a:rPr lang="pt-BR" sz="2800" dirty="0" err="1"/>
              <a:t>treatment</a:t>
            </a:r>
            <a:r>
              <a:rPr lang="pt-BR" sz="2800" dirty="0"/>
              <a:t>, </a:t>
            </a:r>
            <a:r>
              <a:rPr lang="pt-BR" sz="2800" dirty="0" err="1"/>
              <a:t>or</a:t>
            </a:r>
            <a:r>
              <a:rPr lang="pt-BR" sz="2800" dirty="0"/>
              <a:t> </a:t>
            </a:r>
            <a:r>
              <a:rPr lang="pt-BR" sz="2800" dirty="0" err="1"/>
              <a:t>whether</a:t>
            </a:r>
            <a:r>
              <a:rPr lang="pt-BR" sz="2800" dirty="0"/>
              <a:t> </a:t>
            </a:r>
            <a:r>
              <a:rPr lang="pt-BR" sz="2800" dirty="0" err="1"/>
              <a:t>the</a:t>
            </a:r>
            <a:r>
              <a:rPr lang="pt-BR" sz="2800" dirty="0"/>
              <a:t> </a:t>
            </a:r>
            <a:r>
              <a:rPr lang="pt-BR" sz="2800" dirty="0" err="1"/>
              <a:t>results</a:t>
            </a:r>
            <a:r>
              <a:rPr lang="pt-BR" sz="2800" dirty="0"/>
              <a:t> are </a:t>
            </a:r>
            <a:r>
              <a:rPr lang="pt-BR" sz="2800" dirty="0" err="1"/>
              <a:t>replicable</a:t>
            </a:r>
            <a:endParaRPr lang="pt-BR" sz="2800" dirty="0"/>
          </a:p>
          <a:p>
            <a:pPr marL="0" indent="0" algn="r">
              <a:buNone/>
            </a:pPr>
            <a:endParaRPr lang="pt-BR" sz="2800" dirty="0"/>
          </a:p>
          <a:p>
            <a:pPr marL="0" indent="0" algn="r">
              <a:buNone/>
            </a:pPr>
            <a:r>
              <a:rPr lang="pt-BR" sz="2800" dirty="0" err="1"/>
              <a:t>Tabanick</a:t>
            </a:r>
            <a:r>
              <a:rPr lang="pt-BR" sz="2800" dirty="0"/>
              <a:t> &amp; </a:t>
            </a:r>
            <a:r>
              <a:rPr lang="pt-BR" sz="2800" dirty="0" err="1"/>
              <a:t>Fidell</a:t>
            </a:r>
            <a:r>
              <a:rPr lang="pt-BR" sz="2800" dirty="0"/>
              <a:t>, 2011</a:t>
            </a:r>
          </a:p>
        </p:txBody>
      </p:sp>
    </p:spTree>
    <p:extLst>
      <p:ext uri="{BB962C8B-B14F-4D97-AF65-F5344CB8AC3E}">
        <p14:creationId xmlns:p14="http://schemas.microsoft.com/office/powerpoint/2010/main" val="2605618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2897383" y="5292110"/>
            <a:ext cx="8710864"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PERGUNTAS?</a:t>
            </a:r>
          </a:p>
        </p:txBody>
      </p:sp>
    </p:spTree>
    <p:extLst>
      <p:ext uri="{BB962C8B-B14F-4D97-AF65-F5344CB8AC3E}">
        <p14:creationId xmlns:p14="http://schemas.microsoft.com/office/powerpoint/2010/main" val="34652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a:t>
            </a:r>
            <a:endParaRPr lang="en-GB" dirty="0"/>
          </a:p>
        </p:txBody>
      </p:sp>
      <p:sp>
        <p:nvSpPr>
          <p:cNvPr id="3" name="Espaço Reservado para Conteúdo 2"/>
          <p:cNvSpPr>
            <a:spLocks noGrp="1"/>
          </p:cNvSpPr>
          <p:nvPr>
            <p:ph idx="1"/>
          </p:nvPr>
        </p:nvSpPr>
        <p:spPr>
          <a:xfrm>
            <a:off x="595429" y="5581627"/>
            <a:ext cx="2292509" cy="534692"/>
          </a:xfrm>
          <a:solidFill>
            <a:srgbClr val="04A07B"/>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pt-BR" sz="3200" dirty="0">
                <a:solidFill>
                  <a:schemeClr val="tx1"/>
                </a:solidFill>
              </a:rPr>
              <a:t>Razão</a:t>
            </a:r>
            <a:endParaRPr lang="en-GB" sz="3200" dirty="0">
              <a:solidFill>
                <a:schemeClr val="tx1"/>
              </a:solidFill>
            </a:endParaRPr>
          </a:p>
        </p:txBody>
      </p:sp>
      <p:sp>
        <p:nvSpPr>
          <p:cNvPr id="7" name="Espaço Reservado para Conteúdo 2"/>
          <p:cNvSpPr txBox="1">
            <a:spLocks/>
          </p:cNvSpPr>
          <p:nvPr/>
        </p:nvSpPr>
        <p:spPr>
          <a:xfrm>
            <a:off x="595429" y="3133711"/>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Ordinal</a:t>
            </a:r>
            <a:endParaRPr lang="en-GB" sz="3200" dirty="0"/>
          </a:p>
        </p:txBody>
      </p:sp>
      <p:sp>
        <p:nvSpPr>
          <p:cNvPr id="8" name="Espaço Reservado para Conteúdo 2"/>
          <p:cNvSpPr txBox="1">
            <a:spLocks/>
          </p:cNvSpPr>
          <p:nvPr/>
        </p:nvSpPr>
        <p:spPr>
          <a:xfrm>
            <a:off x="595429" y="4357669"/>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Intervalar</a:t>
            </a:r>
            <a:endParaRPr lang="en-GB" sz="3200" dirty="0"/>
          </a:p>
        </p:txBody>
      </p:sp>
      <p:sp>
        <p:nvSpPr>
          <p:cNvPr id="9" name="Espaço Reservado para Conteúdo 2"/>
          <p:cNvSpPr txBox="1">
            <a:spLocks/>
          </p:cNvSpPr>
          <p:nvPr/>
        </p:nvSpPr>
        <p:spPr>
          <a:xfrm>
            <a:off x="595429" y="1909753"/>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Nominal</a:t>
            </a:r>
            <a:endParaRPr lang="en-GB" sz="3200" dirty="0"/>
          </a:p>
        </p:txBody>
      </p:sp>
      <p:sp>
        <p:nvSpPr>
          <p:cNvPr id="10" name="CaixaDeTexto 9"/>
          <p:cNvSpPr txBox="1"/>
          <p:nvPr/>
        </p:nvSpPr>
        <p:spPr>
          <a:xfrm>
            <a:off x="10298961" y="2346331"/>
            <a:ext cx="2153025" cy="369332"/>
          </a:xfrm>
          <a:prstGeom prst="rect">
            <a:avLst/>
          </a:prstGeom>
          <a:noFill/>
        </p:spPr>
        <p:txBody>
          <a:bodyPr wrap="square" rtlCol="0">
            <a:spAutoFit/>
          </a:bodyPr>
          <a:lstStyle/>
          <a:p>
            <a:r>
              <a:rPr lang="pt-BR" dirty="0"/>
              <a:t>Anos de educação</a:t>
            </a:r>
            <a:endParaRPr lang="en-GB" dirty="0"/>
          </a:p>
        </p:txBody>
      </p:sp>
      <p:sp>
        <p:nvSpPr>
          <p:cNvPr id="11" name="CaixaDeTexto 10"/>
          <p:cNvSpPr txBox="1"/>
          <p:nvPr/>
        </p:nvSpPr>
        <p:spPr>
          <a:xfrm>
            <a:off x="8143324" y="772790"/>
            <a:ext cx="2610947" cy="369332"/>
          </a:xfrm>
          <a:prstGeom prst="rect">
            <a:avLst/>
          </a:prstGeom>
          <a:noFill/>
        </p:spPr>
        <p:txBody>
          <a:bodyPr wrap="square" rtlCol="0">
            <a:spAutoFit/>
          </a:bodyPr>
          <a:lstStyle/>
          <a:p>
            <a:r>
              <a:rPr lang="pt-BR" dirty="0"/>
              <a:t>Cor do cabelo</a:t>
            </a:r>
          </a:p>
        </p:txBody>
      </p:sp>
      <p:sp>
        <p:nvSpPr>
          <p:cNvPr id="12" name="CaixaDeTexto 11"/>
          <p:cNvSpPr txBox="1"/>
          <p:nvPr/>
        </p:nvSpPr>
        <p:spPr>
          <a:xfrm>
            <a:off x="11115487" y="3369231"/>
            <a:ext cx="2153025" cy="369332"/>
          </a:xfrm>
          <a:prstGeom prst="rect">
            <a:avLst/>
          </a:prstGeom>
          <a:noFill/>
        </p:spPr>
        <p:txBody>
          <a:bodyPr wrap="square" rtlCol="0">
            <a:spAutoFit/>
          </a:bodyPr>
          <a:lstStyle/>
          <a:p>
            <a:r>
              <a:rPr lang="pt-BR" dirty="0"/>
              <a:t>Salário</a:t>
            </a:r>
            <a:endParaRPr lang="en-GB" dirty="0"/>
          </a:p>
        </p:txBody>
      </p:sp>
      <p:sp>
        <p:nvSpPr>
          <p:cNvPr id="13" name="CaixaDeTexto 12"/>
          <p:cNvSpPr txBox="1"/>
          <p:nvPr/>
        </p:nvSpPr>
        <p:spPr>
          <a:xfrm>
            <a:off x="11062889" y="2820494"/>
            <a:ext cx="2987647" cy="369332"/>
          </a:xfrm>
          <a:prstGeom prst="rect">
            <a:avLst/>
          </a:prstGeom>
          <a:noFill/>
        </p:spPr>
        <p:txBody>
          <a:bodyPr wrap="square" rtlCol="0">
            <a:spAutoFit/>
          </a:bodyPr>
          <a:lstStyle/>
          <a:p>
            <a:r>
              <a:rPr lang="pt-BR" dirty="0"/>
              <a:t>Religião</a:t>
            </a:r>
          </a:p>
        </p:txBody>
      </p:sp>
      <p:sp>
        <p:nvSpPr>
          <p:cNvPr id="14" name="CaixaDeTexto 13"/>
          <p:cNvSpPr txBox="1"/>
          <p:nvPr/>
        </p:nvSpPr>
        <p:spPr>
          <a:xfrm>
            <a:off x="10357229" y="1813272"/>
            <a:ext cx="2494528" cy="369332"/>
          </a:xfrm>
          <a:prstGeom prst="rect">
            <a:avLst/>
          </a:prstGeom>
          <a:noFill/>
        </p:spPr>
        <p:txBody>
          <a:bodyPr wrap="square" rtlCol="0">
            <a:spAutoFit/>
          </a:bodyPr>
          <a:lstStyle/>
          <a:p>
            <a:r>
              <a:rPr lang="pt-BR" dirty="0"/>
              <a:t>Tipo de residência</a:t>
            </a:r>
          </a:p>
        </p:txBody>
      </p:sp>
      <p:sp>
        <p:nvSpPr>
          <p:cNvPr id="15" name="CaixaDeTexto 14"/>
          <p:cNvSpPr txBox="1"/>
          <p:nvPr/>
        </p:nvSpPr>
        <p:spPr>
          <a:xfrm>
            <a:off x="9812871" y="840547"/>
            <a:ext cx="2856095" cy="369332"/>
          </a:xfrm>
          <a:prstGeom prst="rect">
            <a:avLst/>
          </a:prstGeom>
          <a:noFill/>
        </p:spPr>
        <p:txBody>
          <a:bodyPr wrap="square" rtlCol="0">
            <a:spAutoFit/>
          </a:bodyPr>
          <a:lstStyle/>
          <a:p>
            <a:r>
              <a:rPr lang="pt-BR" dirty="0"/>
              <a:t>Nível de concordância </a:t>
            </a:r>
            <a:endParaRPr lang="en-GB" dirty="0"/>
          </a:p>
        </p:txBody>
      </p:sp>
      <p:sp>
        <p:nvSpPr>
          <p:cNvPr id="16" name="CaixaDeTexto 15"/>
          <p:cNvSpPr txBox="1"/>
          <p:nvPr/>
        </p:nvSpPr>
        <p:spPr>
          <a:xfrm>
            <a:off x="11226504" y="4712188"/>
            <a:ext cx="2153025" cy="369332"/>
          </a:xfrm>
          <a:prstGeom prst="rect">
            <a:avLst/>
          </a:prstGeom>
          <a:noFill/>
        </p:spPr>
        <p:txBody>
          <a:bodyPr wrap="square" rtlCol="0">
            <a:spAutoFit/>
          </a:bodyPr>
          <a:lstStyle/>
          <a:p>
            <a:r>
              <a:rPr lang="pt-BR" dirty="0"/>
              <a:t>Idade</a:t>
            </a:r>
            <a:endParaRPr lang="en-GB" dirty="0"/>
          </a:p>
        </p:txBody>
      </p:sp>
      <p:sp>
        <p:nvSpPr>
          <p:cNvPr id="18" name="CaixaDeTexto 17"/>
          <p:cNvSpPr txBox="1"/>
          <p:nvPr/>
        </p:nvSpPr>
        <p:spPr>
          <a:xfrm>
            <a:off x="11226503" y="5687500"/>
            <a:ext cx="2153025" cy="369332"/>
          </a:xfrm>
          <a:prstGeom prst="rect">
            <a:avLst/>
          </a:prstGeom>
          <a:noFill/>
        </p:spPr>
        <p:txBody>
          <a:bodyPr wrap="square" rtlCol="0">
            <a:spAutoFit/>
          </a:bodyPr>
          <a:lstStyle/>
          <a:p>
            <a:r>
              <a:rPr lang="pt-BR" dirty="0"/>
              <a:t>Gênero</a:t>
            </a:r>
          </a:p>
        </p:txBody>
      </p:sp>
      <p:sp>
        <p:nvSpPr>
          <p:cNvPr id="19" name="CaixaDeTexto 18"/>
          <p:cNvSpPr txBox="1"/>
          <p:nvPr/>
        </p:nvSpPr>
        <p:spPr>
          <a:xfrm>
            <a:off x="10253714" y="5711944"/>
            <a:ext cx="972790" cy="369332"/>
          </a:xfrm>
          <a:prstGeom prst="rect">
            <a:avLst/>
          </a:prstGeom>
          <a:noFill/>
        </p:spPr>
        <p:txBody>
          <a:bodyPr wrap="square" rtlCol="0">
            <a:spAutoFit/>
          </a:bodyPr>
          <a:lstStyle/>
          <a:p>
            <a:r>
              <a:rPr lang="pt-BR" dirty="0"/>
              <a:t>Região </a:t>
            </a:r>
            <a:endParaRPr lang="en-GB" dirty="0"/>
          </a:p>
        </p:txBody>
      </p:sp>
      <p:sp>
        <p:nvSpPr>
          <p:cNvPr id="20" name="CaixaDeTexto 19"/>
          <p:cNvSpPr txBox="1"/>
          <p:nvPr/>
        </p:nvSpPr>
        <p:spPr>
          <a:xfrm>
            <a:off x="10253713" y="3772486"/>
            <a:ext cx="3090054" cy="369332"/>
          </a:xfrm>
          <a:prstGeom prst="rect">
            <a:avLst/>
          </a:prstGeom>
          <a:noFill/>
        </p:spPr>
        <p:txBody>
          <a:bodyPr wrap="square" rtlCol="0">
            <a:spAutoFit/>
          </a:bodyPr>
          <a:lstStyle/>
          <a:p>
            <a:r>
              <a:rPr lang="pt-BR" dirty="0"/>
              <a:t>Status profissional</a:t>
            </a:r>
          </a:p>
        </p:txBody>
      </p:sp>
      <p:sp>
        <p:nvSpPr>
          <p:cNvPr id="22" name="CaixaDeTexto 21"/>
          <p:cNvSpPr txBox="1"/>
          <p:nvPr/>
        </p:nvSpPr>
        <p:spPr>
          <a:xfrm>
            <a:off x="9920855" y="1320941"/>
            <a:ext cx="2571490" cy="369332"/>
          </a:xfrm>
          <a:prstGeom prst="rect">
            <a:avLst/>
          </a:prstGeom>
          <a:noFill/>
        </p:spPr>
        <p:txBody>
          <a:bodyPr wrap="square" rtlCol="0">
            <a:spAutoFit/>
          </a:bodyPr>
          <a:lstStyle/>
          <a:p>
            <a:r>
              <a:rPr lang="pt-BR" dirty="0"/>
              <a:t>Satisfação com a vida</a:t>
            </a:r>
            <a:endParaRPr lang="en-GB" dirty="0"/>
          </a:p>
        </p:txBody>
      </p:sp>
      <p:sp>
        <p:nvSpPr>
          <p:cNvPr id="23" name="CaixaDeTexto 22"/>
          <p:cNvSpPr txBox="1"/>
          <p:nvPr/>
        </p:nvSpPr>
        <p:spPr>
          <a:xfrm>
            <a:off x="10085589" y="3143918"/>
            <a:ext cx="3037807" cy="369332"/>
          </a:xfrm>
          <a:prstGeom prst="rect">
            <a:avLst/>
          </a:prstGeom>
          <a:noFill/>
        </p:spPr>
        <p:txBody>
          <a:bodyPr wrap="square" rtlCol="0">
            <a:spAutoFit/>
          </a:bodyPr>
          <a:lstStyle/>
          <a:p>
            <a:r>
              <a:rPr lang="pt-BR" dirty="0"/>
              <a:t>Estado civil </a:t>
            </a:r>
          </a:p>
        </p:txBody>
      </p:sp>
      <p:sp>
        <p:nvSpPr>
          <p:cNvPr id="24" name="CaixaDeTexto 23"/>
          <p:cNvSpPr txBox="1"/>
          <p:nvPr/>
        </p:nvSpPr>
        <p:spPr>
          <a:xfrm>
            <a:off x="10495301" y="6116319"/>
            <a:ext cx="2153025" cy="369332"/>
          </a:xfrm>
          <a:prstGeom prst="rect">
            <a:avLst/>
          </a:prstGeom>
          <a:noFill/>
        </p:spPr>
        <p:txBody>
          <a:bodyPr wrap="square" rtlCol="0">
            <a:spAutoFit/>
          </a:bodyPr>
          <a:lstStyle/>
          <a:p>
            <a:r>
              <a:rPr lang="pt-BR" dirty="0"/>
              <a:t>Você tem irmãos?</a:t>
            </a:r>
            <a:endParaRPr lang="en-GB" dirty="0"/>
          </a:p>
        </p:txBody>
      </p:sp>
      <p:sp>
        <p:nvSpPr>
          <p:cNvPr id="25" name="CaixaDeTexto 24"/>
          <p:cNvSpPr txBox="1"/>
          <p:nvPr/>
        </p:nvSpPr>
        <p:spPr>
          <a:xfrm>
            <a:off x="10253713" y="4226361"/>
            <a:ext cx="2153025" cy="369332"/>
          </a:xfrm>
          <a:prstGeom prst="rect">
            <a:avLst/>
          </a:prstGeom>
          <a:noFill/>
        </p:spPr>
        <p:txBody>
          <a:bodyPr wrap="square" rtlCol="0">
            <a:spAutoFit/>
          </a:bodyPr>
          <a:lstStyle/>
          <a:p>
            <a:r>
              <a:rPr lang="pt-BR" dirty="0"/>
              <a:t>Número de irmãos </a:t>
            </a:r>
          </a:p>
        </p:txBody>
      </p:sp>
      <p:sp>
        <p:nvSpPr>
          <p:cNvPr id="26" name="CaixaDeTexto 25"/>
          <p:cNvSpPr txBox="1"/>
          <p:nvPr/>
        </p:nvSpPr>
        <p:spPr>
          <a:xfrm>
            <a:off x="9037333" y="317383"/>
            <a:ext cx="2962985" cy="369332"/>
          </a:xfrm>
          <a:prstGeom prst="rect">
            <a:avLst/>
          </a:prstGeom>
          <a:noFill/>
        </p:spPr>
        <p:txBody>
          <a:bodyPr wrap="square" rtlCol="0">
            <a:spAutoFit/>
          </a:bodyPr>
          <a:lstStyle/>
          <a:p>
            <a:r>
              <a:rPr lang="pt-BR" dirty="0"/>
              <a:t>Horas (relógio de 12 horas)</a:t>
            </a:r>
            <a:endParaRPr lang="en-GB" dirty="0"/>
          </a:p>
        </p:txBody>
      </p:sp>
      <p:sp>
        <p:nvSpPr>
          <p:cNvPr id="27" name="CaixaDeTexto 26"/>
          <p:cNvSpPr txBox="1"/>
          <p:nvPr/>
        </p:nvSpPr>
        <p:spPr>
          <a:xfrm>
            <a:off x="10253713" y="4682986"/>
            <a:ext cx="2282161" cy="369332"/>
          </a:xfrm>
          <a:prstGeom prst="rect">
            <a:avLst/>
          </a:prstGeom>
          <a:noFill/>
        </p:spPr>
        <p:txBody>
          <a:bodyPr wrap="square" rtlCol="0">
            <a:spAutoFit/>
          </a:bodyPr>
          <a:lstStyle/>
          <a:p>
            <a:r>
              <a:rPr lang="pt-BR" dirty="0"/>
              <a:t>Notas</a:t>
            </a:r>
            <a:endParaRPr lang="en-GB" dirty="0"/>
          </a:p>
        </p:txBody>
      </p:sp>
      <p:sp>
        <p:nvSpPr>
          <p:cNvPr id="28" name="CaixaDeTexto 27"/>
          <p:cNvSpPr txBox="1"/>
          <p:nvPr/>
        </p:nvSpPr>
        <p:spPr>
          <a:xfrm>
            <a:off x="10116645" y="5202699"/>
            <a:ext cx="2531681" cy="369332"/>
          </a:xfrm>
          <a:prstGeom prst="rect">
            <a:avLst/>
          </a:prstGeom>
          <a:noFill/>
        </p:spPr>
        <p:txBody>
          <a:bodyPr wrap="square" rtlCol="0">
            <a:spAutoFit/>
          </a:bodyPr>
          <a:lstStyle/>
          <a:p>
            <a:r>
              <a:rPr lang="pt-BR" dirty="0"/>
              <a:t>Temperatura (Celsius)</a:t>
            </a:r>
            <a:endParaRPr lang="en-GB" dirty="0"/>
          </a:p>
        </p:txBody>
      </p:sp>
      <p:sp>
        <p:nvSpPr>
          <p:cNvPr id="29" name="Retângulo 28"/>
          <p:cNvSpPr/>
          <p:nvPr/>
        </p:nvSpPr>
        <p:spPr>
          <a:xfrm>
            <a:off x="595430" y="1909753"/>
            <a:ext cx="9260096"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ângulo 29"/>
          <p:cNvSpPr/>
          <p:nvPr/>
        </p:nvSpPr>
        <p:spPr>
          <a:xfrm>
            <a:off x="595430" y="3135990"/>
            <a:ext cx="9251864"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ângulo 30"/>
          <p:cNvSpPr/>
          <p:nvPr/>
        </p:nvSpPr>
        <p:spPr>
          <a:xfrm>
            <a:off x="595429" y="4372400"/>
            <a:ext cx="9260097"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ângulo 31"/>
          <p:cNvSpPr/>
          <p:nvPr/>
        </p:nvSpPr>
        <p:spPr>
          <a:xfrm>
            <a:off x="595429" y="5575981"/>
            <a:ext cx="9251865"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tângulo 32">
            <a:extLst>
              <a:ext uri="{FF2B5EF4-FFF2-40B4-BE49-F238E27FC236}">
                <a16:creationId xmlns:a16="http://schemas.microsoft.com/office/drawing/2014/main" id="{6B4F7FE8-7AE3-4F2C-A742-3103BBC7484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838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49831 0.60972 " pathEditMode="relative" rAng="0" ptsTypes="AA">
                                      <p:cBhvr>
                                        <p:cTn id="6" dur="2000" fill="hold"/>
                                        <p:tgtEl>
                                          <p:spTgt spid="26"/>
                                        </p:tgtEl>
                                        <p:attrNameLst>
                                          <p:attrName>ppt_x</p:attrName>
                                          <p:attrName>ppt_y</p:attrName>
                                        </p:attrNameLst>
                                      </p:cBhvr>
                                      <p:rCtr x="-24922" y="30486"/>
                                    </p:animMotion>
                                  </p:childTnLst>
                                </p:cTn>
                              </p:par>
                              <p:par>
                                <p:cTn id="7" presetID="42" presetClass="path" presetSubtype="0" accel="50000" decel="50000" fill="hold" grpId="0" nodeType="withEffect">
                                  <p:stCondLst>
                                    <p:cond delay="0"/>
                                  </p:stCondLst>
                                  <p:childTnLst>
                                    <p:animMotion origin="layout" path="M 5E-6 4.44444E-6 L -0.54805 0.35254 " pathEditMode="relative" rAng="0" ptsTypes="AA">
                                      <p:cBhvr>
                                        <p:cTn id="8" dur="2000" fill="hold"/>
                                        <p:tgtEl>
                                          <p:spTgt spid="15"/>
                                        </p:tgtEl>
                                        <p:attrNameLst>
                                          <p:attrName>ppt_x</p:attrName>
                                          <p:attrName>ppt_y</p:attrName>
                                        </p:attrNameLst>
                                      </p:cBhvr>
                                      <p:rCtr x="-27409" y="17616"/>
                                    </p:animMotion>
                                  </p:childTnLst>
                                </p:cTn>
                              </p:par>
                              <p:par>
                                <p:cTn id="9" presetID="42" presetClass="path" presetSubtype="0" accel="50000" decel="50000" fill="hold" grpId="0" nodeType="withEffect">
                                  <p:stCondLst>
                                    <p:cond delay="0"/>
                                  </p:stCondLst>
                                  <p:childTnLst>
                                    <p:animMotion origin="layout" path="M 0 -3.33333E-6 L -0.41445 0.18357 " pathEditMode="relative" rAng="0" ptsTypes="AA">
                                      <p:cBhvr>
                                        <p:cTn id="10" dur="2000" fill="hold"/>
                                        <p:tgtEl>
                                          <p:spTgt spid="11"/>
                                        </p:tgtEl>
                                        <p:attrNameLst>
                                          <p:attrName>ppt_x</p:attrName>
                                          <p:attrName>ppt_y</p:attrName>
                                        </p:attrNameLst>
                                      </p:cBhvr>
                                      <p:rCtr x="-20729" y="9167"/>
                                    </p:animMotion>
                                  </p:childTnLst>
                                </p:cTn>
                              </p:par>
                              <p:par>
                                <p:cTn id="11" presetID="42" presetClass="path" presetSubtype="0" accel="50000" decel="50000" fill="hold" grpId="0" nodeType="withEffect">
                                  <p:stCondLst>
                                    <p:cond delay="0"/>
                                  </p:stCondLst>
                                  <p:childTnLst>
                                    <p:animMotion origin="layout" path="M -6.25E-7 -4.44444E-6 L -0.5612 0.35371 " pathEditMode="relative" rAng="0" ptsTypes="AA">
                                      <p:cBhvr>
                                        <p:cTn id="12" dur="2000" fill="hold"/>
                                        <p:tgtEl>
                                          <p:spTgt spid="22"/>
                                        </p:tgtEl>
                                        <p:attrNameLst>
                                          <p:attrName>ppt_x</p:attrName>
                                          <p:attrName>ppt_y</p:attrName>
                                        </p:attrNameLst>
                                      </p:cBhvr>
                                      <p:rCtr x="-28060" y="17685"/>
                                    </p:animMotion>
                                  </p:childTnLst>
                                </p:cTn>
                              </p:par>
                              <p:par>
                                <p:cTn id="13" presetID="42" presetClass="path" presetSubtype="0" accel="50000" decel="50000" fill="hold" grpId="0" nodeType="withEffect">
                                  <p:stCondLst>
                                    <p:cond delay="0"/>
                                  </p:stCondLst>
                                  <p:childTnLst>
                                    <p:animMotion origin="layout" path="M -2.91667E-6 -3.7037E-6 L -0.45846 0.11135 " pathEditMode="relative" rAng="0" ptsTypes="AA">
                                      <p:cBhvr>
                                        <p:cTn id="14" dur="2000" fill="hold"/>
                                        <p:tgtEl>
                                          <p:spTgt spid="14"/>
                                        </p:tgtEl>
                                        <p:attrNameLst>
                                          <p:attrName>ppt_x</p:attrName>
                                          <p:attrName>ppt_y</p:attrName>
                                        </p:attrNameLst>
                                      </p:cBhvr>
                                      <p:rCtr x="-22930" y="5556"/>
                                    </p:animMotion>
                                  </p:childTnLst>
                                </p:cTn>
                              </p:par>
                              <p:par>
                                <p:cTn id="15" presetID="42" presetClass="path" presetSubtype="0" accel="50000" decel="50000" fill="hold" grpId="0" nodeType="withEffect">
                                  <p:stCondLst>
                                    <p:cond delay="0"/>
                                  </p:stCondLst>
                                  <p:childTnLst>
                                    <p:animMotion origin="layout" path="M -2.91667E-6 -1.48148E-6 L -0.59218 0.4919 " pathEditMode="relative" rAng="0" ptsTypes="AA">
                                      <p:cBhvr>
                                        <p:cTn id="16" dur="2000" fill="hold"/>
                                        <p:tgtEl>
                                          <p:spTgt spid="10"/>
                                        </p:tgtEl>
                                        <p:attrNameLst>
                                          <p:attrName>ppt_x</p:attrName>
                                          <p:attrName>ppt_y</p:attrName>
                                        </p:attrNameLst>
                                      </p:cBhvr>
                                      <p:rCtr x="-29609" y="24583"/>
                                    </p:animMotion>
                                  </p:childTnLst>
                                </p:cTn>
                              </p:par>
                              <p:par>
                                <p:cTn id="17" presetID="42" presetClass="path" presetSubtype="0" accel="50000" decel="50000" fill="hold" grpId="0" nodeType="withEffect">
                                  <p:stCondLst>
                                    <p:cond delay="0"/>
                                  </p:stCondLst>
                                  <p:childTnLst>
                                    <p:animMotion origin="layout" path="M 2.08333E-6 -4.44444E-6 L -0.3418 -0.03564 " pathEditMode="relative" rAng="0" ptsTypes="AA">
                                      <p:cBhvr>
                                        <p:cTn id="18" dur="2000" fill="hold"/>
                                        <p:tgtEl>
                                          <p:spTgt spid="13"/>
                                        </p:tgtEl>
                                        <p:attrNameLst>
                                          <p:attrName>ppt_x</p:attrName>
                                          <p:attrName>ppt_y</p:attrName>
                                        </p:attrNameLst>
                                      </p:cBhvr>
                                      <p:rCtr x="-17096" y="-1782"/>
                                    </p:animMotion>
                                  </p:childTnLst>
                                </p:cTn>
                              </p:par>
                              <p:par>
                                <p:cTn id="19" presetID="42" presetClass="path" presetSubtype="0" accel="50000" decel="50000" fill="hold" grpId="0" nodeType="withEffect">
                                  <p:stCondLst>
                                    <p:cond delay="0"/>
                                  </p:stCondLst>
                                  <p:childTnLst>
                                    <p:animMotion origin="layout" path="M -2.91667E-6 4.81481E-6 L -0.40442 -0.16274 " pathEditMode="relative" rAng="0" ptsTypes="AA">
                                      <p:cBhvr>
                                        <p:cTn id="20" dur="2000" fill="hold"/>
                                        <p:tgtEl>
                                          <p:spTgt spid="23"/>
                                        </p:tgtEl>
                                        <p:attrNameLst>
                                          <p:attrName>ppt_x</p:attrName>
                                          <p:attrName>ppt_y</p:attrName>
                                        </p:attrNameLst>
                                      </p:cBhvr>
                                      <p:rCtr x="-20221" y="-8148"/>
                                    </p:animMotion>
                                  </p:childTnLst>
                                </p:cTn>
                              </p:par>
                              <p:par>
                                <p:cTn id="21" presetID="42" presetClass="path" presetSubtype="0" accel="50000" decel="50000" fill="hold" grpId="0" nodeType="withEffect">
                                  <p:stCondLst>
                                    <p:cond delay="0"/>
                                  </p:stCondLst>
                                  <p:childTnLst>
                                    <p:animMotion origin="layout" path="M 0 4.44444E-6 L -0.65065 0.40833 " pathEditMode="relative" rAng="0" ptsTypes="AA">
                                      <p:cBhvr>
                                        <p:cTn id="22" dur="2000" fill="hold"/>
                                        <p:tgtEl>
                                          <p:spTgt spid="12"/>
                                        </p:tgtEl>
                                        <p:attrNameLst>
                                          <p:attrName>ppt_x</p:attrName>
                                          <p:attrName>ppt_y</p:attrName>
                                        </p:attrNameLst>
                                      </p:cBhvr>
                                      <p:rCtr x="-32539" y="20417"/>
                                    </p:animMotion>
                                  </p:childTnLst>
                                </p:cTn>
                              </p:par>
                              <p:par>
                                <p:cTn id="23" presetID="42" presetClass="path" presetSubtype="0" accel="50000" decel="50000" fill="hold" grpId="0" nodeType="withEffect">
                                  <p:stCondLst>
                                    <p:cond delay="0"/>
                                  </p:stCondLst>
                                  <p:childTnLst>
                                    <p:animMotion origin="layout" path="M 1.66667E-6 -1.85185E-6 L -0.18347 -0.17731 " pathEditMode="relative" rAng="0" ptsTypes="AA">
                                      <p:cBhvr>
                                        <p:cTn id="24" dur="2000" fill="hold"/>
                                        <p:tgtEl>
                                          <p:spTgt spid="20"/>
                                        </p:tgtEl>
                                        <p:attrNameLst>
                                          <p:attrName>ppt_x</p:attrName>
                                          <p:attrName>ppt_y</p:attrName>
                                        </p:attrNameLst>
                                      </p:cBhvr>
                                      <p:rCtr x="-9180" y="-8866"/>
                                    </p:animMotion>
                                  </p:childTnLst>
                                </p:cTn>
                              </p:par>
                              <p:par>
                                <p:cTn id="25" presetID="42" presetClass="path" presetSubtype="0" accel="50000" decel="50000" fill="hold" grpId="0" nodeType="withEffect">
                                  <p:stCondLst>
                                    <p:cond delay="0"/>
                                  </p:stCondLst>
                                  <p:childTnLst>
                                    <p:animMotion origin="layout" path="M 3.125E-6 4.44444E-6 L -0.44506 0.28564 " pathEditMode="relative" rAng="0" ptsTypes="AA">
                                      <p:cBhvr>
                                        <p:cTn id="26" dur="2000" fill="hold"/>
                                        <p:tgtEl>
                                          <p:spTgt spid="25"/>
                                        </p:tgtEl>
                                        <p:attrNameLst>
                                          <p:attrName>ppt_x</p:attrName>
                                          <p:attrName>ppt_y</p:attrName>
                                        </p:attrNameLst>
                                      </p:cBhvr>
                                      <p:rCtr x="-22253" y="14282"/>
                                    </p:animMotion>
                                  </p:childTnLst>
                                </p:cTn>
                              </p:par>
                              <p:par>
                                <p:cTn id="27" presetID="42" presetClass="path" presetSubtype="0" accel="50000" decel="50000" fill="hold" grpId="0" nodeType="withEffect">
                                  <p:stCondLst>
                                    <p:cond delay="0"/>
                                  </p:stCondLst>
                                  <p:childTnLst>
                                    <p:animMotion origin="layout" path="M 4.58333E-6 -2.22222E-6 L -0.38386 -0.14421 " pathEditMode="relative" rAng="0" ptsTypes="AA">
                                      <p:cBhvr>
                                        <p:cTn id="28" dur="2000" fill="hold"/>
                                        <p:tgtEl>
                                          <p:spTgt spid="27"/>
                                        </p:tgtEl>
                                        <p:attrNameLst>
                                          <p:attrName>ppt_x</p:attrName>
                                          <p:attrName>ppt_y</p:attrName>
                                        </p:attrNameLst>
                                      </p:cBhvr>
                                      <p:rCtr x="-19193" y="-7222"/>
                                    </p:animMotion>
                                  </p:childTnLst>
                                </p:cTn>
                              </p:par>
                              <p:par>
                                <p:cTn id="29" presetID="42" presetClass="path" presetSubtype="0" accel="50000" decel="50000" fill="hold" grpId="0" nodeType="withEffect">
                                  <p:stCondLst>
                                    <p:cond delay="0"/>
                                  </p:stCondLst>
                                  <p:childTnLst>
                                    <p:animMotion origin="layout" path="M -4.58333E-6 1.11111E-6 L -0.47487 0.15417 " pathEditMode="relative" rAng="0" ptsTypes="AA">
                                      <p:cBhvr>
                                        <p:cTn id="30" dur="2000" fill="hold"/>
                                        <p:tgtEl>
                                          <p:spTgt spid="16"/>
                                        </p:tgtEl>
                                        <p:attrNameLst>
                                          <p:attrName>ppt_x</p:attrName>
                                          <p:attrName>ppt_y</p:attrName>
                                        </p:attrNameLst>
                                      </p:cBhvr>
                                      <p:rCtr x="-23750" y="7708"/>
                                    </p:animMotion>
                                  </p:childTnLst>
                                </p:cTn>
                              </p:par>
                              <p:par>
                                <p:cTn id="31" presetID="42" presetClass="path" presetSubtype="0" accel="50000" decel="50000" fill="hold" grpId="0" nodeType="withEffect">
                                  <p:stCondLst>
                                    <p:cond delay="0"/>
                                  </p:stCondLst>
                                  <p:childTnLst>
                                    <p:animMotion origin="layout" path="M -3.75E-6 3.33333E-6 L -0.57435 -0.03449 " pathEditMode="relative" rAng="0" ptsTypes="AA">
                                      <p:cBhvr>
                                        <p:cTn id="32" dur="2000" fill="hold"/>
                                        <p:tgtEl>
                                          <p:spTgt spid="28"/>
                                        </p:tgtEl>
                                        <p:attrNameLst>
                                          <p:attrName>ppt_x</p:attrName>
                                          <p:attrName>ppt_y</p:attrName>
                                        </p:attrNameLst>
                                      </p:cBhvr>
                                      <p:rCtr x="-28724" y="-1736"/>
                                    </p:animMotion>
                                  </p:childTnLst>
                                </p:cTn>
                              </p:par>
                              <p:par>
                                <p:cTn id="33" presetID="42" presetClass="path" presetSubtype="0" accel="50000" decel="50000" fill="hold" grpId="0" nodeType="withEffect">
                                  <p:stCondLst>
                                    <p:cond delay="0"/>
                                  </p:stCondLst>
                                  <p:childTnLst>
                                    <p:animMotion origin="layout" path="M 6.25E-7 -2.22222E-6 L -0.26133 -0.53333 " pathEditMode="relative" rAng="0" ptsTypes="AA">
                                      <p:cBhvr>
                                        <p:cTn id="34" dur="2000" fill="hold"/>
                                        <p:tgtEl>
                                          <p:spTgt spid="19"/>
                                        </p:tgtEl>
                                        <p:attrNameLst>
                                          <p:attrName>ppt_x</p:attrName>
                                          <p:attrName>ppt_y</p:attrName>
                                        </p:attrNameLst>
                                      </p:cBhvr>
                                      <p:rCtr x="-13073" y="-26667"/>
                                    </p:animMotion>
                                  </p:childTnLst>
                                </p:cTn>
                              </p:par>
                              <p:par>
                                <p:cTn id="35" presetID="42" presetClass="path" presetSubtype="0" accel="50000" decel="50000" fill="hold" grpId="0" nodeType="withEffect">
                                  <p:stCondLst>
                                    <p:cond delay="0"/>
                                  </p:stCondLst>
                                  <p:childTnLst>
                                    <p:animMotion origin="layout" path="M -4.58333E-6 0 L -0.26783 -0.53194 " pathEditMode="relative" rAng="0" ptsTypes="AA">
                                      <p:cBhvr>
                                        <p:cTn id="36" dur="2000" fill="hold"/>
                                        <p:tgtEl>
                                          <p:spTgt spid="18"/>
                                        </p:tgtEl>
                                        <p:attrNameLst>
                                          <p:attrName>ppt_x</p:attrName>
                                          <p:attrName>ppt_y</p:attrName>
                                        </p:attrNameLst>
                                      </p:cBhvr>
                                      <p:rCtr x="-13398" y="-26597"/>
                                    </p:animMotion>
                                  </p:childTnLst>
                                </p:cTn>
                              </p:par>
                              <p:par>
                                <p:cTn id="37" presetID="42" presetClass="path" presetSubtype="0" accel="50000" decel="50000" fill="hold" grpId="0" nodeType="withEffect">
                                  <p:stCondLst>
                                    <p:cond delay="0"/>
                                  </p:stCondLst>
                                  <p:childTnLst>
                                    <p:animMotion origin="layout" path="M 1.45833E-6 0 L -0.64518 -0.51759 " pathEditMode="relative" rAng="0" ptsTypes="AA">
                                      <p:cBhvr>
                                        <p:cTn id="38" dur="2000" fill="hold"/>
                                        <p:tgtEl>
                                          <p:spTgt spid="24"/>
                                        </p:tgtEl>
                                        <p:attrNameLst>
                                          <p:attrName>ppt_x</p:attrName>
                                          <p:attrName>ppt_y</p:attrName>
                                        </p:attrNameLst>
                                      </p:cBhvr>
                                      <p:rCtr x="-32266" y="-2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19" grpId="0"/>
      <p:bldP spid="20" grpId="0"/>
      <p:bldP spid="22" grpId="0"/>
      <p:bldP spid="23" grpId="0"/>
      <p:bldP spid="24" grpId="0"/>
      <p:bldP spid="25"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Consequências</a:t>
            </a:r>
            <a:endParaRPr lang="en-GB" dirty="0"/>
          </a:p>
        </p:txBody>
      </p:sp>
      <p:sp>
        <p:nvSpPr>
          <p:cNvPr id="4" name="CaixaDeTexto 3"/>
          <p:cNvSpPr txBox="1"/>
          <p:nvPr/>
        </p:nvSpPr>
        <p:spPr>
          <a:xfrm>
            <a:off x="1024128" y="2028521"/>
            <a:ext cx="10494104" cy="48936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2400" dirty="0"/>
              <a:t>Em Psicologia, escalas são predominantemente </a:t>
            </a:r>
            <a:r>
              <a:rPr lang="pt-BR" sz="2400" b="1" dirty="0"/>
              <a:t>ORDINAIS</a:t>
            </a:r>
            <a:r>
              <a:rPr lang="pt-BR" sz="2400" dirty="0"/>
              <a:t> e procedimentos como ANOVA são comuns</a:t>
            </a:r>
          </a:p>
          <a:p>
            <a:pPr marL="285750" indent="-285750">
              <a:lnSpc>
                <a:spcPct val="150000"/>
              </a:lnSpc>
              <a:buFont typeface="Arial" panose="020B0604020202020204" pitchFamily="34" charset="0"/>
              <a:buChar char="•"/>
            </a:pPr>
            <a:r>
              <a:rPr lang="pt-BR" sz="2400" dirty="0"/>
              <a:t>Procedimentos como ANOVA envolvem computar médias e variâncias</a:t>
            </a:r>
          </a:p>
          <a:p>
            <a:pPr marL="285750" indent="-285750">
              <a:lnSpc>
                <a:spcPct val="150000"/>
              </a:lnSpc>
              <a:buFont typeface="Arial" panose="020B0604020202020204" pitchFamily="34" charset="0"/>
              <a:buChar char="•"/>
            </a:pPr>
            <a:r>
              <a:rPr lang="pt-BR" sz="2400" dirty="0"/>
              <a:t>Pode-se assumir que, em Psicologia, a maioria dos procedimentos estatísticos usados são próprios para os seus tipos de escala?</a:t>
            </a:r>
          </a:p>
          <a:p>
            <a:pPr marL="285750" indent="-285750">
              <a:lnSpc>
                <a:spcPct val="150000"/>
              </a:lnSpc>
              <a:buFont typeface="Arial" panose="020B0604020202020204" pitchFamily="34" charset="0"/>
              <a:buChar char="•"/>
            </a:pPr>
            <a:r>
              <a:rPr lang="en-GB" sz="2400" dirty="0"/>
              <a:t>‘</a:t>
            </a:r>
            <a:r>
              <a:rPr lang="en-GB" sz="2400" b="1" dirty="0"/>
              <a:t>Since numbers don’t remember where they come from, they always behave just the same way regardless</a:t>
            </a:r>
            <a:r>
              <a:rPr lang="en-GB" sz="2400" dirty="0"/>
              <a:t>’ (Lord, 1953, p.751)</a:t>
            </a:r>
          </a:p>
          <a:p>
            <a:pPr marL="285750" indent="-285750">
              <a:lnSpc>
                <a:spcPct val="150000"/>
              </a:lnSpc>
              <a:buFont typeface="Arial" panose="020B0604020202020204" pitchFamily="34" charset="0"/>
              <a:buChar char="•"/>
            </a:pPr>
            <a:endParaRPr lang="pt-BR" sz="2000" dirty="0"/>
          </a:p>
          <a:p>
            <a:pPr marL="285750" indent="-285750">
              <a:lnSpc>
                <a:spcPct val="150000"/>
              </a:lnSpc>
              <a:buFont typeface="Arial" panose="020B0604020202020204" pitchFamily="34" charset="0"/>
              <a:buChar char="•"/>
            </a:pPr>
            <a:endParaRPr lang="en-GB" sz="2000" dirty="0"/>
          </a:p>
        </p:txBody>
      </p:sp>
      <p:sp>
        <p:nvSpPr>
          <p:cNvPr id="5" name="Colchete duplo 4"/>
          <p:cNvSpPr/>
          <p:nvPr/>
        </p:nvSpPr>
        <p:spPr>
          <a:xfrm>
            <a:off x="272716" y="304800"/>
            <a:ext cx="11598442" cy="6400800"/>
          </a:xfrm>
          <a:prstGeom prst="bracketPair">
            <a:avLst/>
          </a:prstGeom>
          <a:ln>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tângulo 6"/>
          <p:cNvSpPr/>
          <p:nvPr/>
        </p:nvSpPr>
        <p:spPr>
          <a:xfrm>
            <a:off x="689811" y="770021"/>
            <a:ext cx="176463" cy="1058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654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5366</TotalTime>
  <Words>5285</Words>
  <Application>Microsoft Office PowerPoint</Application>
  <PresentationFormat>Widescreen</PresentationFormat>
  <Paragraphs>948</Paragraphs>
  <Slides>74</Slides>
  <Notes>45</Notes>
  <HiddenSlides>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74</vt:i4>
      </vt:variant>
    </vt:vector>
  </HeadingPairs>
  <TitlesOfParts>
    <vt:vector size="88" baseType="lpstr">
      <vt:lpstr>Arial</vt:lpstr>
      <vt:lpstr>Calibri</vt:lpstr>
      <vt:lpstr>Courier New</vt:lpstr>
      <vt:lpstr>MathJax_Main</vt:lpstr>
      <vt:lpstr>MathJax_Math-italic</vt:lpstr>
      <vt:lpstr>MathJax_Size2</vt:lpstr>
      <vt:lpstr>Open Sans</vt:lpstr>
      <vt:lpstr>Segoe UI</vt:lpstr>
      <vt:lpstr>Segoe UI Semibold</vt:lpstr>
      <vt:lpstr>Tw Cen MT</vt:lpstr>
      <vt:lpstr>Tw Cen MT Condensed</vt:lpstr>
      <vt:lpstr>Wingdings</vt:lpstr>
      <vt:lpstr>Wingdings 3</vt:lpstr>
      <vt:lpstr>Integral</vt:lpstr>
      <vt:lpstr>Estatística no R</vt:lpstr>
      <vt:lpstr>Onde estamos?</vt:lpstr>
      <vt:lpstr>Apresentação do PowerPoint</vt:lpstr>
      <vt:lpstr>O que é medir (mensurar)?</vt:lpstr>
      <vt:lpstr>Propriedades das escalas</vt:lpstr>
      <vt:lpstr>Dimensionando atributos</vt:lpstr>
      <vt:lpstr>Exemplos</vt:lpstr>
      <vt:lpstr>Exemplos</vt:lpstr>
      <vt:lpstr>Consequências</vt:lpstr>
      <vt:lpstr>Mensurando um construto </vt:lpstr>
      <vt:lpstr>MENSURANDO UM CONSTRUTO </vt:lpstr>
      <vt:lpstr>Mensurando um construto </vt:lpstr>
      <vt:lpstr>Psicometria</vt:lpstr>
      <vt:lpstr>Testes e escores  </vt:lpstr>
      <vt:lpstr>Tipos de itens e seus escores</vt:lpstr>
      <vt:lpstr>Tipos de itens e seus escores</vt:lpstr>
      <vt:lpstr>Tipos de análises </vt:lpstr>
      <vt:lpstr>TIPOS DE ANÁLISES</vt:lpstr>
      <vt:lpstr>Análises </vt:lpstr>
      <vt:lpstr>Apresentação do PowerPoint</vt:lpstr>
      <vt:lpstr>Comparando MÉDIAS Dois grupos</vt:lpstr>
      <vt:lpstr>Comparando MÉDIAS Dois grupos</vt:lpstr>
      <vt:lpstr>Comparando MÉDIAS Dois grupos</vt:lpstr>
      <vt:lpstr>Comparando MÉDIAS Dois grupos</vt:lpstr>
      <vt:lpstr>Comparando MÉDIAS Dois grupos</vt:lpstr>
      <vt:lpstr>Comparando MÉDIAS Dois grupos</vt:lpstr>
      <vt:lpstr>Comparando MÉDIAS Dois grupos</vt:lpstr>
      <vt:lpstr>Comparando MÉDIAS Três grupos ou mais</vt:lpstr>
      <vt:lpstr>Comparando MÉDIAS Três grupos ou mais</vt:lpstr>
      <vt:lpstr>Comparando MÉDIAS Três grupos ou mais</vt:lpstr>
      <vt:lpstr>Apresentação do PowerPoint</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Apresentação do PowerPoint</vt:lpstr>
      <vt:lpstr>CORRELAÇÕES Relação entre duas variáveis contínuas</vt:lpstr>
      <vt:lpstr>Primeiro, vamos dar um passo para trás...</vt:lpstr>
      <vt:lpstr>bem-estar x estresse – O que sabemos?</vt:lpstr>
      <vt:lpstr>bem-estar x estresse </vt:lpstr>
      <vt:lpstr>bem-estar x estresse </vt:lpstr>
      <vt:lpstr>bem-estar x estresse </vt:lpstr>
      <vt:lpstr>bem-estar x estresse </vt:lpstr>
      <vt:lpstr>E se essa informação fosse contínua?</vt:lpstr>
      <vt:lpstr>Correlação de Pearson - scatterplot</vt:lpstr>
      <vt:lpstr>Correlação de Pearson - scatterplot</vt:lpstr>
      <vt:lpstr>Correlação de Pearson</vt:lpstr>
      <vt:lpstr>Considerações</vt:lpstr>
      <vt:lpstr>Apresentação do PowerPoint</vt:lpstr>
      <vt:lpstr>REGRESSÃO LINEAR predizendo uma variável dependente</vt:lpstr>
      <vt:lpstr>REGRESSÃO LINEAR predizendo uma variável dependente</vt:lpstr>
      <vt:lpstr>Como funciona?</vt:lpstr>
      <vt:lpstr>Como encontrar a linha de regressão?</vt:lpstr>
      <vt:lpstr>Como encontrar a linha de regressão?</vt:lpstr>
      <vt:lpstr>Como descrever a linha de regressão?</vt:lpstr>
      <vt:lpstr>Como descrever a linha de regressão?</vt:lpstr>
      <vt:lpstr>Como descrever a linha de regressão?</vt:lpstr>
      <vt:lpstr>Quiz: O que esses gráficos representam?</vt:lpstr>
      <vt:lpstr>Quiz: O que esses gráficos representam?</vt:lpstr>
      <vt:lpstr>Predizendo bem-estar </vt:lpstr>
      <vt:lpstr>QUIz: Predizendo bem-estar </vt:lpstr>
      <vt:lpstr>QUIz: Predizendo bem-estar </vt:lpstr>
      <vt:lpstr>QUIz: Predizendo bem-estar </vt:lpstr>
      <vt:lpstr>Curiosidade sobre interceptos e slopes</vt:lpstr>
      <vt:lpstr>O quão boa é a linha de regressão?</vt:lpstr>
      <vt:lpstr>Considerações</vt:lpstr>
      <vt:lpstr>Apresentação do PowerPoint</vt:lpstr>
      <vt:lpstr>Relação causa-efeito</vt:lpstr>
      <vt:lpstr>O valor p</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etologia</dc:creator>
  <cp:lastModifiedBy>Ana Crispim</cp:lastModifiedBy>
  <cp:revision>198</cp:revision>
  <dcterms:created xsi:type="dcterms:W3CDTF">2018-05-25T19:45:04Z</dcterms:created>
  <dcterms:modified xsi:type="dcterms:W3CDTF">2022-01-07T18:51:10Z</dcterms:modified>
</cp:coreProperties>
</file>