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</p:sldIdLst>
  <p:sldSz cx="9144000" cy="5143500" type="screen16x9"/>
  <p:notesSz cx="7019925" cy="9305925"/>
  <p:embeddedFontLst>
    <p:embeddedFont>
      <p:font typeface="Helvetica Neue" panose="020B0604020202020204" charset="0"/>
      <p:regular r:id="rId80"/>
      <p:bold r:id="rId81"/>
      <p:italic r:id="rId82"/>
      <p:boldItalic r:id="rId83"/>
    </p:embeddedFont>
    <p:embeddedFont>
      <p:font typeface="Titillium Web" panose="020B0604020202020204" charset="0"/>
      <p:regular r:id="rId84"/>
      <p:bold r:id="rId85"/>
      <p:italic r:id="rId86"/>
      <p:boldItalic r:id="rId8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0" roundtripDataSignature="AMtx7mhuEE4zT4lJzp3GHxd4WatSyK+2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361E11-DC9E-43A6-84E6-C83E39FD9351}">
  <a:tblStyle styleId="{FA361E11-DC9E-43A6-84E6-C83E39FD935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4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5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customschemas.google.com/relationships/presentationmetadata" Target="metadata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1.fntdata"/><Relationship Id="rId85" Type="http://schemas.openxmlformats.org/officeDocument/2006/relationships/font" Target="fonts/font6.fntdata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4.fntdata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font" Target="fonts/font2.fntdata"/><Relationship Id="rId86" Type="http://schemas.openxmlformats.org/officeDocument/2006/relationships/font" Target="fonts/font7.fntdata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8.fntdata"/><Relationship Id="rId61" Type="http://schemas.openxmlformats.org/officeDocument/2006/relationships/slide" Target="slides/slide60.xml"/><Relationship Id="rId82" Type="http://schemas.openxmlformats.org/officeDocument/2006/relationships/font" Target="fonts/font3.fntdata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76333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EB591060-92D2-4EE9-B41C-DB599B5001A9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5E3F27B2-3BB6-40C0-A469-8500B5B129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050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39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20022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39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1689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42907bba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642907bbab_0_15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6111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42907bba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642907bbab_0_20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0797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42907bba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642907bbab_0_9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589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42907bba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642907bbab_0_38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817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42907bba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642907bbab_0_26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8107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42907bba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642907bbab_0_44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092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42907bba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642907bbab_0_50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66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42907bba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642907bbab_0_56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197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42907bba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642907bbab_0_62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437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42907bbab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642907bbab_0_68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158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39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893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42907bba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642907bbab_0_84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712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42907bba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642907bbab_0_74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96236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42907bbab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642907bbab_0_93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4305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42907bba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642907bbab_0_98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0313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42907bbab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g642907bbab_0_104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02603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42907bbab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g642907bbab_0_110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2116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42907bbab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642907bbab_0_116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1996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42907bbab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642907bbab_0_122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4606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42907bba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642907bbab_0_79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8402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42907bbab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642907bbab_0_132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281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39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07210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42907bbab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642907bbab_0_137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4141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42907bbab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g642907bbab_0_142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804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42907bbab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g642907bbab_0_148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3239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42907bba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642907bbab_0_153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61568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5716819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65716819f3_0_0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798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08afeed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708afeed52_0_0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2220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08afeed5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708afeed52_0_10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2852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08afeed5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g708afeed52_0_20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9169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08afeed5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708afeed52_0_33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2476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08afeed5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g708afeed52_0_40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508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5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39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503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08afeed5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g708afeed52_0_27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9453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08afeed5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708afeed52_0_45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06487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08afeed5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g708afeed52_0_51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31520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708afeed5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708afeed52_0_63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2219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08afeed5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g708afeed52_0_69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7480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708afeed5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g708afeed52_0_75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9654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08afeed5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g708afeed52_0_5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580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08afeed5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g708afeed52_0_79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0418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08afeed52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8" name="Google Shape;368;g708afeed52_0_86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3778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08afeed5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g708afeed52_0_92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998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42907bba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642907bbab_0_3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6384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08afeed52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2" name="Google Shape;382;g708afeed52_0_98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2645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708afeed52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g708afeed52_0_104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2654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708afeed5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g708afeed52_0_110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99561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708afeed52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g708afeed52_0_116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797182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708afeed52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g708afeed52_0_122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54994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708afeed52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7" name="Google Shape;417;g708afeed52_0_128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48366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708afeed52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4" name="Google Shape;424;g708afeed52_0_134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279386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08afeed52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9" name="Google Shape;429;g708afeed52_0_155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03974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708afeed52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5" name="Google Shape;435;g708afeed52_0_161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42874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08afeed52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1" name="Google Shape;441;g708afeed52_0_167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297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42907bbab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642907bbab_0_163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17525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708afeed52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8" name="Google Shape;448;g708afeed52_0_173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2542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708afeed52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4" name="Google Shape;454;g708afeed52_0_178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142087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708afeed52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0" name="Google Shape;460;g708afeed52_0_190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0220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708afeed52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7" name="Google Shape;467;g708afeed52_0_196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701605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708afeed52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" name="Google Shape;473;g708afeed52_0_201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79699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708afeed52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9" name="Google Shape;479;g708afeed52_0_206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535507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708afeed52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6" name="Google Shape;486;g708afeed52_0_212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312368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708afeed52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g708afeed52_0_222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31506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708afeed52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8" name="Google Shape;498;g708afeed52_0_227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77599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708afeed52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g708afeed52_0_144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893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7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39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0929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708afeed52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1" name="Google Shape;511;g708afeed52_0_233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98015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7" name="Google Shape;517;p9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610112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3" name="Google Shape;523;p10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05968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9" name="Google Shape;529;p11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35593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6" name="Google Shape;536;p12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385681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708afeed52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3" name="Google Shape;543;g708afeed52_0_238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490720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Google Shape;548;p13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5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39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3208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2363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8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39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0" indent="0"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5530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8839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3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Font typeface="Helvetica Neue"/>
              <a:buNone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pic>
        <p:nvPicPr>
          <p:cNvPr id="12" name="Google Shape;12;p23" descr="downloa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8100" y="357499"/>
            <a:ext cx="2858575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3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32" descr="download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color">
  <p:cSld name="Title only colo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3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33"/>
          <p:cNvSpPr/>
          <p:nvPr/>
        </p:nvSpPr>
        <p:spPr>
          <a:xfrm>
            <a:off x="579000" y="579000"/>
            <a:ext cx="54300" cy="675599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3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33" descr="download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34" descr="download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>
            <a:spLocks noGrp="1"/>
          </p:cNvSpPr>
          <p:nvPr>
            <p:ph type="body" idx="1"/>
          </p:nvPr>
        </p:nvSpPr>
        <p:spPr>
          <a:xfrm>
            <a:off x="633300" y="4285675"/>
            <a:ext cx="8053499" cy="5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▫"/>
              <a:defRPr/>
            </a:lvl2pPr>
            <a:lvl3pPr marL="1371600" lvl="2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▸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35" descr="download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 colo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5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25" descr="download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/>
          <p:nvPr/>
        </p:nvSpPr>
        <p:spPr>
          <a:xfrm>
            <a:off x="655200" y="1417200"/>
            <a:ext cx="54300" cy="13632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8839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6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Font typeface="Helvetica Neue"/>
              <a:buNone/>
              <a:defRPr sz="36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subTitle" idx="1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21" name="Google Shape;21;p26" descr="download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6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>
            <a:spLocks noGrp="1"/>
          </p:cNvSpPr>
          <p:nvPr>
            <p:ph type="body" idx="1"/>
          </p:nvPr>
        </p:nvSpPr>
        <p:spPr>
          <a:xfrm>
            <a:off x="1261050" y="905750"/>
            <a:ext cx="5404500" cy="27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▪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▫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▸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5" name="Google Shape;25;p27"/>
          <p:cNvSpPr txBox="1"/>
          <p:nvPr/>
        </p:nvSpPr>
        <p:spPr>
          <a:xfrm>
            <a:off x="439873" y="589943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9600"/>
              <a:buFont typeface="Helvetica Neue"/>
              <a:buNone/>
            </a:pPr>
            <a:r>
              <a:rPr lang="en" sz="9600" b="1" i="0" u="none" strike="noStrike" cap="none">
                <a:solidFill>
                  <a:srgbClr val="56245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7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27" descr="download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  <a:defRPr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▪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▫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▸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1" name="Google Shape;31;p28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28" descr="download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3407100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▪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▫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▸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2"/>
          </p:nvPr>
        </p:nvSpPr>
        <p:spPr>
          <a:xfrm>
            <a:off x="4244900" y="1584700"/>
            <a:ext cx="3407099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24" descr="download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92025" y="1610450"/>
            <a:ext cx="22572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3064885" y="1610450"/>
            <a:ext cx="2257199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body" idx="3"/>
          </p:nvPr>
        </p:nvSpPr>
        <p:spPr>
          <a:xfrm>
            <a:off x="5437746" y="1610450"/>
            <a:ext cx="2257199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>
            <a:endParaRPr/>
          </a:p>
        </p:txBody>
      </p:sp>
      <p:sp>
        <p:nvSpPr>
          <p:cNvPr id="44" name="Google Shape;44;p29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29" descr="download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half">
  <p:cSld name="Title only half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0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0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30" descr="download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31" descr="download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  <a:defRPr sz="2600" b="1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099" cy="314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/>
          <p:nvPr/>
        </p:nvSpPr>
        <p:spPr>
          <a:xfrm flipH="1">
            <a:off x="8575068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://g1.globo.com/educacao/blog/dicas-de-portugues/" TargetMode="Externa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DICAS PARA ESCREVER BEM</a:t>
            </a:r>
            <a:endParaRPr/>
          </a:p>
        </p:txBody>
      </p:sp>
      <p:sp>
        <p:nvSpPr>
          <p:cNvPr id="74" name="Google Shape;74;p1"/>
          <p:cNvSpPr txBox="1"/>
          <p:nvPr/>
        </p:nvSpPr>
        <p:spPr>
          <a:xfrm>
            <a:off x="579000" y="368875"/>
            <a:ext cx="4367700" cy="9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"/>
              <a:buNone/>
            </a:pPr>
            <a:r>
              <a:rPr lang="en" sz="1400" b="0" i="0" u="none" strike="noStrike" cap="non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 sz="1400" b="0" i="0" u="none" strike="noStrike" cap="none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14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 sz="1400" b="0" i="0" u="none" strike="noStrike" cap="none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 sz="1400" b="0" i="0" u="none" strike="noStrike" cap="none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 sz="1400" b="0" i="0" u="none" strike="noStrike" cap="none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14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city == </a:t>
            </a:r>
            <a:r>
              <a:rPr lang="en" sz="1400" b="0" i="0" u="none" strike="noStrike" cap="none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'São Paulo'</a:t>
            </a:r>
            <a:r>
              <a:rPr lang="en" sz="1400" b="0" i="0" u="none" strike="noStrike" cap="none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42907bbab_0_15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8110800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1- Antes de </a:t>
            </a:r>
            <a:r>
              <a:rPr lang="en" b="1"/>
              <a:t>palavras masculinas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2- Antes de </a:t>
            </a:r>
            <a:r>
              <a:rPr lang="en" b="1"/>
              <a:t>verbos</a:t>
            </a:r>
            <a:endParaRPr b="1"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3- Antes de </a:t>
            </a:r>
            <a:r>
              <a:rPr lang="en" b="1"/>
              <a:t>numerais que não indiquem as horas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4- Antes de </a:t>
            </a:r>
            <a:r>
              <a:rPr lang="en" b="1"/>
              <a:t>artigos indefinidos ou da maioria dos pronomes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5- Antes de </a:t>
            </a:r>
            <a:r>
              <a:rPr lang="en" b="1"/>
              <a:t>expressões com repetição de palavras</a:t>
            </a:r>
            <a:r>
              <a:rPr lang="en"/>
              <a:t> </a:t>
            </a:r>
            <a:r>
              <a:rPr lang="en" u="sng"/>
              <a:t>(dia a dia, gota a gota)</a:t>
            </a:r>
            <a:endParaRPr u="sng"/>
          </a:p>
        </p:txBody>
      </p:sp>
      <p:sp>
        <p:nvSpPr>
          <p:cNvPr id="128" name="Google Shape;128;g642907bbab_0_15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crase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solidFill>
                  <a:srgbClr val="88398A"/>
                </a:solidFill>
              </a:rPr>
              <a:t>PROIBIDA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42907bbab_0_20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8110800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1- Antes de </a:t>
            </a:r>
            <a:r>
              <a:rPr lang="en" b="1"/>
              <a:t>nomes próprios femininos</a:t>
            </a:r>
            <a:r>
              <a:rPr lang="en"/>
              <a:t>:</a:t>
            </a:r>
            <a:br>
              <a:rPr lang="en"/>
            </a:br>
            <a:r>
              <a:rPr lang="en"/>
              <a:t>                   crase facultativa quando frase é informal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                  crase proibida quando frase é formal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2- Antes de </a:t>
            </a:r>
            <a:r>
              <a:rPr lang="en" b="1"/>
              <a:t>nomes de locais</a:t>
            </a:r>
            <a:r>
              <a:rPr lang="en"/>
              <a:t>: nem todos levam o artigo A antes (exemplo: A Europa, O Rio de Janeiro, São Paulo)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3- Antes de </a:t>
            </a:r>
            <a:r>
              <a:rPr lang="en" b="1"/>
              <a:t>pronomes possessivos</a:t>
            </a:r>
            <a:r>
              <a:rPr lang="en"/>
              <a:t> (é facultativa)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4- Depende da </a:t>
            </a:r>
            <a:r>
              <a:rPr lang="en" b="1"/>
              <a:t>função</a:t>
            </a:r>
            <a:r>
              <a:rPr lang="en"/>
              <a:t> da palavra feminina que vem depois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                      (casa, terra, distância, venda, mão)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34" name="Google Shape;134;g642907bbab_0_20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crase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solidFill>
                  <a:srgbClr val="88398A"/>
                </a:solidFill>
              </a:rPr>
              <a:t>CONDICIONAL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42907bbab_0_9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3775200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88398A"/>
                </a:solidFill>
              </a:rPr>
              <a:t>1- Trocar a palavra por um substantivo masculino: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Enviei o e-mail ___ supervisora.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Ele se enfurecia ___ medida que ela subia na carreira.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Ela fez a prova ___ caneta.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Ela dedicou o prêmio ___ filha.</a:t>
            </a:r>
            <a:endParaRPr/>
          </a:p>
        </p:txBody>
      </p:sp>
      <p:sp>
        <p:nvSpPr>
          <p:cNvPr id="140" name="Google Shape;140;g642907bbab_0_9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CRASE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solidFill>
                  <a:srgbClr val="88398A"/>
                </a:solidFill>
              </a:rPr>
              <a:t>truques básicos</a:t>
            </a:r>
            <a:endParaRPr/>
          </a:p>
        </p:txBody>
      </p:sp>
      <p:sp>
        <p:nvSpPr>
          <p:cNvPr id="141" name="Google Shape;141;g642907bbab_0_9"/>
          <p:cNvSpPr txBox="1">
            <a:spLocks noGrp="1"/>
          </p:cNvSpPr>
          <p:nvPr>
            <p:ph type="body" idx="2"/>
          </p:nvPr>
        </p:nvSpPr>
        <p:spPr>
          <a:xfrm>
            <a:off x="4534869" y="1871600"/>
            <a:ext cx="3846900" cy="29322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FFFFFF"/>
                </a:solidFill>
              </a:rPr>
              <a:t>Você usaria “ao” nesse caso?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Enviei o e-mail __ supervisor.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Ele se enfurecia __ passo que ela subia na carreira.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Ela fez a prova ___ lápis.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Ela dedicou o prêmio __ filho.</a:t>
            </a:r>
            <a:endParaRPr>
              <a:solidFill>
                <a:srgbClr val="D3D3D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42907bbab_0_38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3775200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88398A"/>
                </a:solidFill>
              </a:rPr>
              <a:t>1- Trocar a palavra por um substantivo masculino: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Enviei o e-mail _</a:t>
            </a:r>
            <a:r>
              <a:rPr lang="en" u="sng">
                <a:highlight>
                  <a:srgbClr val="FFFF00"/>
                </a:highlight>
              </a:rPr>
              <a:t>à</a:t>
            </a:r>
            <a:r>
              <a:rPr lang="en"/>
              <a:t>_ supervisora.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Ele se enfurecia _</a:t>
            </a:r>
            <a:r>
              <a:rPr lang="en" u="sng">
                <a:highlight>
                  <a:srgbClr val="FFFF00"/>
                </a:highlight>
              </a:rPr>
              <a:t>à</a:t>
            </a:r>
            <a:r>
              <a:rPr lang="en"/>
              <a:t>_ medida que ela subia na carreira.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Ela fez a prova _</a:t>
            </a:r>
            <a:r>
              <a:rPr lang="en" u="sng">
                <a:highlight>
                  <a:srgbClr val="FFFF00"/>
                </a:highlight>
              </a:rPr>
              <a:t>a</a:t>
            </a:r>
            <a:r>
              <a:rPr lang="en"/>
              <a:t>_ caneta.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Ela dedicou o prêmio _</a:t>
            </a:r>
            <a:r>
              <a:rPr lang="en" u="sng">
                <a:highlight>
                  <a:srgbClr val="FFFF00"/>
                </a:highlight>
              </a:rPr>
              <a:t>à</a:t>
            </a:r>
            <a:r>
              <a:rPr lang="en"/>
              <a:t>_ filha.</a:t>
            </a:r>
            <a:endParaRPr/>
          </a:p>
        </p:txBody>
      </p:sp>
      <p:sp>
        <p:nvSpPr>
          <p:cNvPr id="147" name="Google Shape;147;g642907bbab_0_38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CRASE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solidFill>
                  <a:srgbClr val="88398A"/>
                </a:solidFill>
              </a:rPr>
              <a:t>truques básicos</a:t>
            </a:r>
            <a:endParaRPr/>
          </a:p>
        </p:txBody>
      </p:sp>
      <p:sp>
        <p:nvSpPr>
          <p:cNvPr id="148" name="Google Shape;148;g642907bbab_0_38"/>
          <p:cNvSpPr txBox="1">
            <a:spLocks noGrp="1"/>
          </p:cNvSpPr>
          <p:nvPr>
            <p:ph type="body" idx="2"/>
          </p:nvPr>
        </p:nvSpPr>
        <p:spPr>
          <a:xfrm>
            <a:off x="4534869" y="1871600"/>
            <a:ext cx="3846900" cy="29322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FFFFFF"/>
                </a:solidFill>
              </a:rPr>
              <a:t>Você usaria “ao” nesse caso?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Enviei o e-mail </a:t>
            </a:r>
            <a:r>
              <a:rPr lang="en" u="sng">
                <a:solidFill>
                  <a:srgbClr val="FFFF00"/>
                </a:solidFill>
              </a:rPr>
              <a:t>ao</a:t>
            </a:r>
            <a:r>
              <a:rPr lang="en">
                <a:solidFill>
                  <a:srgbClr val="D3D3D3"/>
                </a:solidFill>
              </a:rPr>
              <a:t> supervisor.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Ele se enfurecia </a:t>
            </a:r>
            <a:r>
              <a:rPr lang="en" u="sng">
                <a:solidFill>
                  <a:srgbClr val="FFFF00"/>
                </a:solidFill>
              </a:rPr>
              <a:t>ao</a:t>
            </a:r>
            <a:r>
              <a:rPr lang="en">
                <a:solidFill>
                  <a:srgbClr val="D3D3D3"/>
                </a:solidFill>
              </a:rPr>
              <a:t> passo que ela subia na carreira.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Ela fez a prova _</a:t>
            </a:r>
            <a:r>
              <a:rPr lang="en" u="sng">
                <a:solidFill>
                  <a:srgbClr val="FFFF00"/>
                </a:solidFill>
              </a:rPr>
              <a:t>a</a:t>
            </a:r>
            <a:r>
              <a:rPr lang="en">
                <a:solidFill>
                  <a:srgbClr val="D3D3D3"/>
                </a:solidFill>
              </a:rPr>
              <a:t>_ lápis.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Ela dedicou o prêmio </a:t>
            </a:r>
            <a:r>
              <a:rPr lang="en" u="sng">
                <a:solidFill>
                  <a:srgbClr val="FFFF00"/>
                </a:solidFill>
              </a:rPr>
              <a:t>ao</a:t>
            </a:r>
            <a:r>
              <a:rPr lang="en">
                <a:solidFill>
                  <a:srgbClr val="D3D3D3"/>
                </a:solidFill>
              </a:rPr>
              <a:t> filho.</a:t>
            </a:r>
            <a:endParaRPr>
              <a:solidFill>
                <a:srgbClr val="D3D3D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42907bbab_0_26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3775200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88398A"/>
                </a:solidFill>
              </a:rPr>
              <a:t>2- Trocar a preposição A por outra preposição: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Ele estava ___ janela.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Viajei ___ Lisboa.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Ela viajou ___ Bahia.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54" name="Google Shape;154;g642907bbab_0_26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CRASE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solidFill>
                  <a:srgbClr val="88398A"/>
                </a:solidFill>
              </a:rPr>
              <a:t>truques básicos</a:t>
            </a:r>
            <a:endParaRPr/>
          </a:p>
        </p:txBody>
      </p:sp>
      <p:sp>
        <p:nvSpPr>
          <p:cNvPr id="155" name="Google Shape;155;g642907bbab_0_26"/>
          <p:cNvSpPr txBox="1">
            <a:spLocks noGrp="1"/>
          </p:cNvSpPr>
          <p:nvPr>
            <p:ph type="body" idx="2"/>
          </p:nvPr>
        </p:nvSpPr>
        <p:spPr>
          <a:xfrm>
            <a:off x="4534875" y="1871600"/>
            <a:ext cx="3846900" cy="22368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FFFFFF"/>
                </a:solidFill>
              </a:rPr>
              <a:t>Que palavra você usaria?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Ele estava __ janela.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Voltei __ Lisboa.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Ela voltou __ Bahia.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42907bbab_0_44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3775200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88398A"/>
                </a:solidFill>
              </a:rPr>
              <a:t>2- Trocar a preposição A por outra preposição: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Ele estava _</a:t>
            </a:r>
            <a:r>
              <a:rPr lang="en" u="sng">
                <a:highlight>
                  <a:srgbClr val="FFFF00"/>
                </a:highlight>
              </a:rPr>
              <a:t>à</a:t>
            </a:r>
            <a:r>
              <a:rPr lang="en"/>
              <a:t>_ janela.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Viajei _</a:t>
            </a:r>
            <a:r>
              <a:rPr lang="en" u="sng">
                <a:highlight>
                  <a:srgbClr val="FFFF00"/>
                </a:highlight>
              </a:rPr>
              <a:t>a</a:t>
            </a:r>
            <a:r>
              <a:rPr lang="en"/>
              <a:t>_ Lisboa.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Ela viajou _</a:t>
            </a:r>
            <a:r>
              <a:rPr lang="en" u="sng">
                <a:highlight>
                  <a:srgbClr val="FFFF00"/>
                </a:highlight>
              </a:rPr>
              <a:t>à</a:t>
            </a:r>
            <a:r>
              <a:rPr lang="en"/>
              <a:t>_ Bahia.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61" name="Google Shape;161;g642907bbab_0_44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CRASE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solidFill>
                  <a:srgbClr val="88398A"/>
                </a:solidFill>
              </a:rPr>
              <a:t>truques básicos</a:t>
            </a:r>
            <a:endParaRPr/>
          </a:p>
        </p:txBody>
      </p:sp>
      <p:sp>
        <p:nvSpPr>
          <p:cNvPr id="162" name="Google Shape;162;g642907bbab_0_44"/>
          <p:cNvSpPr txBox="1">
            <a:spLocks noGrp="1"/>
          </p:cNvSpPr>
          <p:nvPr>
            <p:ph type="body" idx="2"/>
          </p:nvPr>
        </p:nvSpPr>
        <p:spPr>
          <a:xfrm>
            <a:off x="4534875" y="1871600"/>
            <a:ext cx="3846900" cy="22368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FFFFFF"/>
                </a:solidFill>
              </a:rPr>
              <a:t>Que preposição você usaria?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Ele estava </a:t>
            </a:r>
            <a:r>
              <a:rPr lang="en" u="sng">
                <a:solidFill>
                  <a:srgbClr val="FFFF00"/>
                </a:solidFill>
              </a:rPr>
              <a:t>na</a:t>
            </a:r>
            <a:r>
              <a:rPr lang="en">
                <a:solidFill>
                  <a:srgbClr val="D3D3D3"/>
                </a:solidFill>
              </a:rPr>
              <a:t> janela.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Voltei </a:t>
            </a:r>
            <a:r>
              <a:rPr lang="en" u="sng">
                <a:solidFill>
                  <a:srgbClr val="FFFF00"/>
                </a:solidFill>
              </a:rPr>
              <a:t>de</a:t>
            </a:r>
            <a:r>
              <a:rPr lang="en">
                <a:solidFill>
                  <a:srgbClr val="D3D3D3"/>
                </a:solidFill>
              </a:rPr>
              <a:t> Lisboa.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Ela voltou </a:t>
            </a:r>
            <a:r>
              <a:rPr lang="en" u="sng">
                <a:solidFill>
                  <a:srgbClr val="FFFF00"/>
                </a:solidFill>
              </a:rPr>
              <a:t>da</a:t>
            </a:r>
            <a:r>
              <a:rPr lang="en">
                <a:solidFill>
                  <a:srgbClr val="D3D3D3"/>
                </a:solidFill>
              </a:rPr>
              <a:t> Bahia.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42907bbab_0_50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3775200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88398A"/>
                </a:solidFill>
              </a:rPr>
              <a:t>3- Pensar no VERBO que vem antes: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Valeu ___ pena esse meetup?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Hoje não vou ___ faculdade.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/>
              <a:t>Enviei o e-mail ___ supervisora.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68" name="Google Shape;168;g642907bbab_0_50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CRASE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solidFill>
                  <a:srgbClr val="88398A"/>
                </a:solidFill>
              </a:rPr>
              <a:t>truques básicos</a:t>
            </a:r>
            <a:endParaRPr/>
          </a:p>
        </p:txBody>
      </p:sp>
      <p:sp>
        <p:nvSpPr>
          <p:cNvPr id="169" name="Google Shape;169;g642907bbab_0_50"/>
          <p:cNvSpPr txBox="1">
            <a:spLocks noGrp="1"/>
          </p:cNvSpPr>
          <p:nvPr>
            <p:ph type="body" idx="2"/>
          </p:nvPr>
        </p:nvSpPr>
        <p:spPr>
          <a:xfrm>
            <a:off x="4534875" y="1871600"/>
            <a:ext cx="3846900" cy="22368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FFFFFF"/>
                </a:solidFill>
              </a:rPr>
              <a:t>É um verbo transitivo indireto?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Verbo “valer”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Verbo “ir”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Verbo “enviar”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42907bbab_0_56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3775200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88398A"/>
                </a:solidFill>
              </a:rPr>
              <a:t>3- Pensar no VERBO que vem antes: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Valeu _</a:t>
            </a:r>
            <a:r>
              <a:rPr lang="en" u="sng">
                <a:highlight>
                  <a:srgbClr val="FFFF00"/>
                </a:highlight>
              </a:rPr>
              <a:t>a</a:t>
            </a:r>
            <a:r>
              <a:rPr lang="en"/>
              <a:t>_ pena esse meetup?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Hoje não vou _</a:t>
            </a:r>
            <a:r>
              <a:rPr lang="en" u="sng">
                <a:highlight>
                  <a:srgbClr val="FFFF00"/>
                </a:highlight>
              </a:rPr>
              <a:t>à</a:t>
            </a:r>
            <a:r>
              <a:rPr lang="en"/>
              <a:t>_ faculdade.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Enviei o e-mail _</a:t>
            </a:r>
            <a:r>
              <a:rPr lang="en" u="sng">
                <a:highlight>
                  <a:srgbClr val="FFFF00"/>
                </a:highlight>
              </a:rPr>
              <a:t>à</a:t>
            </a:r>
            <a:r>
              <a:rPr lang="en"/>
              <a:t>_ supervisora.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75" name="Google Shape;175;g642907bbab_0_56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CRASE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solidFill>
                  <a:srgbClr val="88398A"/>
                </a:solidFill>
              </a:rPr>
              <a:t>truques básicos</a:t>
            </a:r>
            <a:endParaRPr/>
          </a:p>
        </p:txBody>
      </p:sp>
      <p:sp>
        <p:nvSpPr>
          <p:cNvPr id="176" name="Google Shape;176;g642907bbab_0_56"/>
          <p:cNvSpPr txBox="1">
            <a:spLocks noGrp="1"/>
          </p:cNvSpPr>
          <p:nvPr>
            <p:ph type="body" idx="2"/>
          </p:nvPr>
        </p:nvSpPr>
        <p:spPr>
          <a:xfrm>
            <a:off x="4534875" y="1871600"/>
            <a:ext cx="3846900" cy="22368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É um verbo transitivo indireto?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Verbo “valer” algo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Verbo “ir” a algum lugar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Verbo “enviar” algo a alguém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42907bbab_0_62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3775200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88398A"/>
                </a:solidFill>
              </a:rPr>
              <a:t>3- Pensar no COMPLEMENTO que vem depois: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Educação ___ distância.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Vou lavar ___ mão no tanque.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 marinheiro chegou ___ terra.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82" name="Google Shape;182;g642907bbab_0_62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CRASE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solidFill>
                  <a:srgbClr val="88398A"/>
                </a:solidFill>
              </a:rPr>
              <a:t>truques básicos</a:t>
            </a:r>
            <a:endParaRPr/>
          </a:p>
        </p:txBody>
      </p:sp>
      <p:sp>
        <p:nvSpPr>
          <p:cNvPr id="183" name="Google Shape;183;g642907bbab_0_62"/>
          <p:cNvSpPr txBox="1">
            <a:spLocks noGrp="1"/>
          </p:cNvSpPr>
          <p:nvPr>
            <p:ph type="body" idx="2"/>
          </p:nvPr>
        </p:nvSpPr>
        <p:spPr>
          <a:xfrm>
            <a:off x="4534875" y="1871600"/>
            <a:ext cx="4240200" cy="22368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FFFFFF"/>
                </a:solidFill>
              </a:rPr>
              <a:t>É um complemento indeterminado?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Educação ___ longa distância.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Vou lavar ___ mão a roupa no tanque.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O marinheiro chegou ___ terra santa.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42907bbab_0_68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3775200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88398A"/>
                </a:solidFill>
              </a:rPr>
              <a:t>3- Pensar no COMPLEMENTO que vem depois: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Educação _</a:t>
            </a:r>
            <a:r>
              <a:rPr lang="en" u="sng">
                <a:highlight>
                  <a:srgbClr val="FFFF00"/>
                </a:highlight>
              </a:rPr>
              <a:t>a</a:t>
            </a:r>
            <a:r>
              <a:rPr lang="en"/>
              <a:t>_ distância.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Vou lavar _</a:t>
            </a:r>
            <a:r>
              <a:rPr lang="en" u="sng">
                <a:highlight>
                  <a:srgbClr val="FFFF00"/>
                </a:highlight>
              </a:rPr>
              <a:t>a</a:t>
            </a:r>
            <a:r>
              <a:rPr lang="en"/>
              <a:t>_ mão no tanque.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 marinheiro chegou _</a:t>
            </a:r>
            <a:r>
              <a:rPr lang="en" u="sng">
                <a:highlight>
                  <a:srgbClr val="FFFF00"/>
                </a:highlight>
              </a:rPr>
              <a:t>a</a:t>
            </a:r>
            <a:r>
              <a:rPr lang="en"/>
              <a:t>_ terra.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89" name="Google Shape;189;g642907bbab_0_68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CRASE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solidFill>
                  <a:srgbClr val="88398A"/>
                </a:solidFill>
              </a:rPr>
              <a:t>truques básicos</a:t>
            </a:r>
            <a:endParaRPr/>
          </a:p>
        </p:txBody>
      </p:sp>
      <p:sp>
        <p:nvSpPr>
          <p:cNvPr id="190" name="Google Shape;190;g642907bbab_0_68"/>
          <p:cNvSpPr txBox="1">
            <a:spLocks noGrp="1"/>
          </p:cNvSpPr>
          <p:nvPr>
            <p:ph type="body" idx="2"/>
          </p:nvPr>
        </p:nvSpPr>
        <p:spPr>
          <a:xfrm>
            <a:off x="4534875" y="1871600"/>
            <a:ext cx="4240200" cy="22368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FFFFFF"/>
                </a:solidFill>
              </a:rPr>
              <a:t>É um complemento indeterminado?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Educação _</a:t>
            </a:r>
            <a:r>
              <a:rPr lang="en" u="sng">
                <a:highlight>
                  <a:srgbClr val="FFFF00"/>
                </a:highlight>
              </a:rPr>
              <a:t>à</a:t>
            </a:r>
            <a:r>
              <a:rPr lang="en">
                <a:solidFill>
                  <a:srgbClr val="D3D3D3"/>
                </a:solidFill>
              </a:rPr>
              <a:t>_ longa distância.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Vou lavar _</a:t>
            </a:r>
            <a:r>
              <a:rPr lang="en" u="sng">
                <a:highlight>
                  <a:srgbClr val="FFFF00"/>
                </a:highlight>
              </a:rPr>
              <a:t>à</a:t>
            </a:r>
            <a:r>
              <a:rPr lang="en">
                <a:solidFill>
                  <a:srgbClr val="D3D3D3"/>
                </a:solidFill>
              </a:rPr>
              <a:t>_ mão a roupa no tanque.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O marinheiro chegou _</a:t>
            </a:r>
            <a:r>
              <a:rPr lang="en" u="sng">
                <a:highlight>
                  <a:srgbClr val="FFFF00"/>
                </a:highlight>
              </a:rPr>
              <a:t>à</a:t>
            </a:r>
            <a:r>
              <a:rPr lang="en">
                <a:solidFill>
                  <a:srgbClr val="D3D3D3"/>
                </a:solidFill>
              </a:rPr>
              <a:t>_ terra santa.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>
            <a:spLocks noGrp="1"/>
          </p:cNvSpPr>
          <p:nvPr>
            <p:ph type="ctrTitle" idx="4294967295"/>
          </p:nvPr>
        </p:nvSpPr>
        <p:spPr>
          <a:xfrm>
            <a:off x="2361750" y="510075"/>
            <a:ext cx="3663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9600"/>
              <a:buFont typeface="Helvetica Neue"/>
              <a:buNone/>
            </a:pPr>
            <a:r>
              <a:rPr lang="en" sz="9600" b="1" i="0" u="none" strike="noStrike" cap="non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Olá!</a:t>
            </a:r>
            <a:endParaRPr sz="2600" b="1" i="0" u="none" strike="noStrike" cap="none">
              <a:solidFill>
                <a:srgbClr val="18181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3"/>
          <p:cNvSpPr txBox="1">
            <a:spLocks noGrp="1"/>
          </p:cNvSpPr>
          <p:nvPr>
            <p:ph type="subTitle" idx="4294967295"/>
          </p:nvPr>
        </p:nvSpPr>
        <p:spPr>
          <a:xfrm>
            <a:off x="2361749" y="2189400"/>
            <a:ext cx="5400600" cy="22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600"/>
              <a:buFont typeface="Helvetica Neue"/>
              <a:buNone/>
            </a:pPr>
            <a:r>
              <a:rPr lang="en" sz="36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Carol Moreno</a:t>
            </a:r>
            <a:endParaRPr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Telegram: @umanarina</a:t>
            </a:r>
            <a:endParaRPr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600"/>
              <a:buFont typeface="Helvetica Neue"/>
              <a:buNone/>
            </a:pPr>
            <a:r>
              <a:rPr lang="en" sz="36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Marina Merlo</a:t>
            </a: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Telegram: @MarinaMerlo</a:t>
            </a:r>
            <a:endParaRPr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42907bbab_0_84"/>
          <p:cNvSpPr txBox="1">
            <a:spLocks noGrp="1"/>
          </p:cNvSpPr>
          <p:nvPr>
            <p:ph type="ctrTitle" idx="4294967295"/>
          </p:nvPr>
        </p:nvSpPr>
        <p:spPr>
          <a:xfrm>
            <a:off x="838206" y="914825"/>
            <a:ext cx="8069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9600"/>
              <a:buFont typeface="Helvetica Neue"/>
              <a:buNone/>
            </a:pPr>
            <a:r>
              <a:rPr lang="en" sz="9600" b="1" i="0" u="none" strike="noStrike" cap="non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PORQUES</a:t>
            </a:r>
            <a:endParaRPr sz="2600" b="1" i="0" u="none" strike="noStrike" cap="none">
              <a:solidFill>
                <a:srgbClr val="18181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42907bbab_0_74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4831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PORQUES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solidFill>
                  <a:srgbClr val="88398A"/>
                </a:solidFill>
              </a:rPr>
              <a:t>quatro tipos, três funções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201" name="Google Shape;201;g642907bbab_0_74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/>
              <a:t>PORQUE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/>
              <a:t>POR QUE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/>
              <a:t>POR QUÊ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/>
              <a:t>PORQUÊ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42907bbab_0_93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PORQUES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solidFill>
                  <a:srgbClr val="88398A"/>
                </a:solidFill>
              </a:rPr>
              <a:t>funções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207" name="Google Shape;207;g642907bbab_0_93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/>
              <a:t>PORQUE</a:t>
            </a:r>
            <a:r>
              <a:rPr lang="en"/>
              <a:t> - função de </a:t>
            </a:r>
            <a:r>
              <a:rPr lang="en" b="1"/>
              <a:t>resposta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/>
              <a:t>POR QUE</a:t>
            </a:r>
            <a:r>
              <a:rPr lang="en"/>
              <a:t> - função de </a:t>
            </a:r>
            <a:r>
              <a:rPr lang="en" b="1"/>
              <a:t>pergunta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/>
              <a:t>POR QUÊ</a:t>
            </a:r>
            <a:r>
              <a:rPr lang="en"/>
              <a:t> - função de </a:t>
            </a:r>
            <a:r>
              <a:rPr lang="en" b="1"/>
              <a:t>pergunta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/>
              <a:t>PORQUÊ</a:t>
            </a:r>
            <a:r>
              <a:rPr lang="en"/>
              <a:t> - função de </a:t>
            </a:r>
            <a:r>
              <a:rPr lang="en" b="1"/>
              <a:t>substantivo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42907bbab_0_98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PORQUES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solidFill>
                  <a:srgbClr val="88398A"/>
                </a:solidFill>
              </a:rPr>
              <a:t>funções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213" name="Google Shape;213;g642907bbab_0_98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/>
              <a:t>PORQUE</a:t>
            </a:r>
            <a:r>
              <a:rPr lang="en"/>
              <a:t> - função de </a:t>
            </a:r>
            <a:r>
              <a:rPr lang="en" b="1"/>
              <a:t>resposta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▪"/>
            </a:pPr>
            <a:r>
              <a:rPr lang="en" b="1">
                <a:solidFill>
                  <a:srgbClr val="D9D9D9"/>
                </a:solidFill>
              </a:rPr>
              <a:t>POR QUE</a:t>
            </a:r>
            <a:r>
              <a:rPr lang="en">
                <a:solidFill>
                  <a:srgbClr val="D9D9D9"/>
                </a:solidFill>
              </a:rPr>
              <a:t> - função de </a:t>
            </a:r>
            <a:r>
              <a:rPr lang="en" b="1">
                <a:solidFill>
                  <a:srgbClr val="D9D9D9"/>
                </a:solidFill>
              </a:rPr>
              <a:t>pergunta</a:t>
            </a:r>
            <a:endParaRPr b="1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9D9D9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▪"/>
            </a:pPr>
            <a:r>
              <a:rPr lang="en" b="1">
                <a:solidFill>
                  <a:srgbClr val="D9D9D9"/>
                </a:solidFill>
              </a:rPr>
              <a:t>POR QUÊ</a:t>
            </a:r>
            <a:r>
              <a:rPr lang="en">
                <a:solidFill>
                  <a:srgbClr val="D9D9D9"/>
                </a:solidFill>
              </a:rPr>
              <a:t> - função de </a:t>
            </a:r>
            <a:r>
              <a:rPr lang="en" b="1">
                <a:solidFill>
                  <a:srgbClr val="D9D9D9"/>
                </a:solidFill>
              </a:rPr>
              <a:t>pergunta</a:t>
            </a:r>
            <a:endParaRPr b="1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9D9D9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▪"/>
            </a:pPr>
            <a:r>
              <a:rPr lang="en" b="1">
                <a:solidFill>
                  <a:srgbClr val="D9D9D9"/>
                </a:solidFill>
              </a:rPr>
              <a:t>PORQUÊ</a:t>
            </a:r>
            <a:r>
              <a:rPr lang="en">
                <a:solidFill>
                  <a:srgbClr val="D9D9D9"/>
                </a:solidFill>
              </a:rPr>
              <a:t> - função de </a:t>
            </a:r>
            <a:r>
              <a:rPr lang="en" b="1">
                <a:solidFill>
                  <a:srgbClr val="D9D9D9"/>
                </a:solidFill>
              </a:rPr>
              <a:t>substantivo</a:t>
            </a:r>
            <a:endParaRPr b="1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14" name="Google Shape;214;g642907bbab_0_98"/>
          <p:cNvSpPr txBox="1">
            <a:spLocks noGrp="1"/>
          </p:cNvSpPr>
          <p:nvPr>
            <p:ph type="body" idx="4294967295"/>
          </p:nvPr>
        </p:nvSpPr>
        <p:spPr>
          <a:xfrm>
            <a:off x="4935300" y="1766325"/>
            <a:ext cx="3957300" cy="29013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FFFFFF"/>
                </a:solidFill>
              </a:rPr>
              <a:t>TRUQUE: Dá pra substituir por “pois” ou “visto que”?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pode ir no início da frase</a:t>
            </a:r>
            <a:endParaRPr>
              <a:solidFill>
                <a:srgbClr val="D3D3D3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D3D3"/>
              </a:buClr>
              <a:buSzPts val="1800"/>
              <a:buChar char="-"/>
            </a:pPr>
            <a:r>
              <a:rPr lang="en">
                <a:solidFill>
                  <a:srgbClr val="D3D3D3"/>
                </a:solidFill>
              </a:rPr>
              <a:t>Por que você fez esse PPT?</a:t>
            </a:r>
            <a:endParaRPr>
              <a:solidFill>
                <a:srgbClr val="D3D3D3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D3D3"/>
              </a:buClr>
              <a:buSzPts val="1800"/>
              <a:buChar char="-"/>
            </a:pPr>
            <a:r>
              <a:rPr lang="en" u="sng">
                <a:solidFill>
                  <a:srgbClr val="FFFF00"/>
                </a:solidFill>
              </a:rPr>
              <a:t>Porque</a:t>
            </a:r>
            <a:r>
              <a:rPr lang="en">
                <a:solidFill>
                  <a:srgbClr val="D3D3D3"/>
                </a:solidFill>
              </a:rPr>
              <a:t> era mais rápido.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pode ir como uma conjunção</a:t>
            </a:r>
            <a:endParaRPr>
              <a:solidFill>
                <a:srgbClr val="D3D3D3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D3D3"/>
              </a:buClr>
              <a:buSzPts val="1800"/>
              <a:buChar char="-"/>
            </a:pPr>
            <a:r>
              <a:rPr lang="en">
                <a:solidFill>
                  <a:srgbClr val="D3D3D3"/>
                </a:solidFill>
              </a:rPr>
              <a:t>Montei essas dicas </a:t>
            </a:r>
            <a:r>
              <a:rPr lang="en" u="sng">
                <a:solidFill>
                  <a:srgbClr val="FFFF00"/>
                </a:solidFill>
              </a:rPr>
              <a:t>porque</a:t>
            </a:r>
            <a:r>
              <a:rPr lang="en">
                <a:solidFill>
                  <a:srgbClr val="D3D3D3"/>
                </a:solidFill>
              </a:rPr>
              <a:t> as meninas do R-Ladies pediram.</a:t>
            </a:r>
            <a:endParaRPr>
              <a:solidFill>
                <a:srgbClr val="D3D3D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42907bbab_0_104"/>
          <p:cNvSpPr txBox="1">
            <a:spLocks noGrp="1"/>
          </p:cNvSpPr>
          <p:nvPr>
            <p:ph type="body" idx="4294967295"/>
          </p:nvPr>
        </p:nvSpPr>
        <p:spPr>
          <a:xfrm>
            <a:off x="4935300" y="1766325"/>
            <a:ext cx="3957300" cy="32046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FFFFFF"/>
                </a:solidFill>
              </a:rPr>
              <a:t>TRUQUE: Cabe a palavra “razão” depois do “por que”?</a:t>
            </a:r>
            <a:endParaRPr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FFFFFF"/>
                </a:solidFill>
              </a:rPr>
              <a:t>== pronome interrogativo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se for no </a:t>
            </a:r>
            <a:r>
              <a:rPr lang="en" u="sng">
                <a:solidFill>
                  <a:srgbClr val="D3D3D3"/>
                </a:solidFill>
              </a:rPr>
              <a:t>início</a:t>
            </a:r>
            <a:r>
              <a:rPr lang="en">
                <a:solidFill>
                  <a:srgbClr val="D3D3D3"/>
                </a:solidFill>
              </a:rPr>
              <a:t> da frase</a:t>
            </a:r>
            <a:endParaRPr>
              <a:solidFill>
                <a:srgbClr val="D3D3D3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D3D3"/>
              </a:buClr>
              <a:buSzPts val="1800"/>
              <a:buChar char="-"/>
            </a:pPr>
            <a:r>
              <a:rPr lang="en" u="sng">
                <a:solidFill>
                  <a:srgbClr val="FFFF00"/>
                </a:solidFill>
              </a:rPr>
              <a:t>Por que</a:t>
            </a:r>
            <a:r>
              <a:rPr lang="en">
                <a:solidFill>
                  <a:srgbClr val="D3D3D3"/>
                </a:solidFill>
              </a:rPr>
              <a:t> você fez esse PPT?</a:t>
            </a:r>
            <a:endParaRPr>
              <a:solidFill>
                <a:srgbClr val="D3D3D3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D3D3"/>
              </a:buClr>
              <a:buSzPts val="1800"/>
              <a:buChar char="-"/>
            </a:pPr>
            <a:r>
              <a:rPr lang="en">
                <a:solidFill>
                  <a:srgbClr val="D3D3D3"/>
                </a:solidFill>
              </a:rPr>
              <a:t>Porque era mais rápido.</a:t>
            </a:r>
            <a:endParaRPr>
              <a:solidFill>
                <a:srgbClr val="D3D3D3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chemeClr val="lt1"/>
                </a:solidFill>
              </a:rPr>
              <a:t>== pronome relativo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se for no </a:t>
            </a:r>
            <a:r>
              <a:rPr lang="en" u="sng">
                <a:solidFill>
                  <a:srgbClr val="D3D3D3"/>
                </a:solidFill>
              </a:rPr>
              <a:t>meio</a:t>
            </a:r>
            <a:r>
              <a:rPr lang="en">
                <a:solidFill>
                  <a:srgbClr val="D3D3D3"/>
                </a:solidFill>
              </a:rPr>
              <a:t> da frase</a:t>
            </a:r>
            <a:endParaRPr>
              <a:solidFill>
                <a:srgbClr val="D3D3D3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D3D3"/>
              </a:buClr>
              <a:buSzPts val="1800"/>
              <a:buChar char="-"/>
            </a:pPr>
            <a:r>
              <a:rPr lang="en">
                <a:solidFill>
                  <a:srgbClr val="CCCCCC"/>
                </a:solidFill>
              </a:rPr>
              <a:t>Não sei</a:t>
            </a:r>
            <a:r>
              <a:rPr lang="en">
                <a:solidFill>
                  <a:srgbClr val="B7B7B7"/>
                </a:solidFill>
              </a:rPr>
              <a:t> </a:t>
            </a:r>
            <a:r>
              <a:rPr lang="en" u="sng">
                <a:solidFill>
                  <a:srgbClr val="FFFF00"/>
                </a:solidFill>
              </a:rPr>
              <a:t>por que</a:t>
            </a:r>
            <a:r>
              <a:rPr lang="en">
                <a:solidFill>
                  <a:srgbClr val="B7B7B7"/>
                </a:solidFill>
              </a:rPr>
              <a:t> </a:t>
            </a:r>
            <a:r>
              <a:rPr lang="en">
                <a:solidFill>
                  <a:srgbClr val="CCCCCC"/>
                </a:solidFill>
              </a:rPr>
              <a:t>você me ligou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220" name="Google Shape;220;g642907bbab_0_104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PORQUES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solidFill>
                  <a:srgbClr val="88398A"/>
                </a:solidFill>
              </a:rPr>
              <a:t>funções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221" name="Google Shape;221;g642907bbab_0_104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▪"/>
            </a:pPr>
            <a:r>
              <a:rPr lang="en" b="1">
                <a:solidFill>
                  <a:srgbClr val="D9D9D9"/>
                </a:solidFill>
              </a:rPr>
              <a:t>PORQUE</a:t>
            </a:r>
            <a:r>
              <a:rPr lang="en">
                <a:solidFill>
                  <a:srgbClr val="D9D9D9"/>
                </a:solidFill>
              </a:rPr>
              <a:t> - função de </a:t>
            </a:r>
            <a:r>
              <a:rPr lang="en" b="1">
                <a:solidFill>
                  <a:srgbClr val="D9D9D9"/>
                </a:solidFill>
              </a:rPr>
              <a:t>resposta</a:t>
            </a:r>
            <a:endParaRPr b="1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lang="en" b="1">
                <a:solidFill>
                  <a:srgbClr val="000000"/>
                </a:solidFill>
              </a:rPr>
              <a:t>POR QUE</a:t>
            </a:r>
            <a:r>
              <a:rPr lang="en">
                <a:solidFill>
                  <a:srgbClr val="000000"/>
                </a:solidFill>
              </a:rPr>
              <a:t> - função de </a:t>
            </a:r>
            <a:r>
              <a:rPr lang="en" b="1">
                <a:solidFill>
                  <a:srgbClr val="000000"/>
                </a:solidFill>
              </a:rPr>
              <a:t>pergunta</a:t>
            </a:r>
            <a:endParaRPr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B7B7B7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B7B7B7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▪"/>
            </a:pPr>
            <a:r>
              <a:rPr lang="en" b="1">
                <a:solidFill>
                  <a:srgbClr val="D9D9D9"/>
                </a:solidFill>
              </a:rPr>
              <a:t>POR QUÊ</a:t>
            </a:r>
            <a:r>
              <a:rPr lang="en">
                <a:solidFill>
                  <a:srgbClr val="D9D9D9"/>
                </a:solidFill>
              </a:rPr>
              <a:t> - função de </a:t>
            </a:r>
            <a:r>
              <a:rPr lang="en" b="1">
                <a:solidFill>
                  <a:srgbClr val="D9D9D9"/>
                </a:solidFill>
              </a:rPr>
              <a:t>pergunta</a:t>
            </a:r>
            <a:endParaRPr b="1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9D9D9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▪"/>
            </a:pPr>
            <a:r>
              <a:rPr lang="en" b="1">
                <a:solidFill>
                  <a:srgbClr val="D9D9D9"/>
                </a:solidFill>
              </a:rPr>
              <a:t>PORQUÊ</a:t>
            </a:r>
            <a:r>
              <a:rPr lang="en">
                <a:solidFill>
                  <a:srgbClr val="D9D9D9"/>
                </a:solidFill>
              </a:rPr>
              <a:t> - função de </a:t>
            </a:r>
            <a:r>
              <a:rPr lang="en" b="1">
                <a:solidFill>
                  <a:srgbClr val="D9D9D9"/>
                </a:solidFill>
              </a:rPr>
              <a:t>substantivo</a:t>
            </a:r>
            <a:endParaRPr b="1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42907bbab_0_110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PORQUES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solidFill>
                  <a:srgbClr val="88398A"/>
                </a:solidFill>
              </a:rPr>
              <a:t>funções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227" name="Google Shape;227;g642907bbab_0_110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▪"/>
            </a:pPr>
            <a:r>
              <a:rPr lang="en" b="1">
                <a:solidFill>
                  <a:srgbClr val="D9D9D9"/>
                </a:solidFill>
              </a:rPr>
              <a:t>PORQUE</a:t>
            </a:r>
            <a:r>
              <a:rPr lang="en">
                <a:solidFill>
                  <a:srgbClr val="D9D9D9"/>
                </a:solidFill>
              </a:rPr>
              <a:t> - função de </a:t>
            </a:r>
            <a:r>
              <a:rPr lang="en" b="1">
                <a:solidFill>
                  <a:srgbClr val="D9D9D9"/>
                </a:solidFill>
              </a:rPr>
              <a:t>resposta</a:t>
            </a:r>
            <a:endParaRPr b="1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▪"/>
            </a:pPr>
            <a:r>
              <a:rPr lang="en" b="1">
                <a:solidFill>
                  <a:srgbClr val="D9D9D9"/>
                </a:solidFill>
              </a:rPr>
              <a:t>POR QUE</a:t>
            </a:r>
            <a:r>
              <a:rPr lang="en">
                <a:solidFill>
                  <a:srgbClr val="D9D9D9"/>
                </a:solidFill>
              </a:rPr>
              <a:t> - função de </a:t>
            </a:r>
            <a:r>
              <a:rPr lang="en" b="1">
                <a:solidFill>
                  <a:srgbClr val="D9D9D9"/>
                </a:solidFill>
              </a:rPr>
              <a:t>pergunta</a:t>
            </a:r>
            <a:endParaRPr b="1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B7B7B7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B7B7B7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lang="en" b="1">
                <a:solidFill>
                  <a:srgbClr val="000000"/>
                </a:solidFill>
              </a:rPr>
              <a:t>POR QUÊ</a:t>
            </a:r>
            <a:r>
              <a:rPr lang="en">
                <a:solidFill>
                  <a:srgbClr val="000000"/>
                </a:solidFill>
              </a:rPr>
              <a:t> - função de </a:t>
            </a:r>
            <a:r>
              <a:rPr lang="en" b="1">
                <a:solidFill>
                  <a:srgbClr val="000000"/>
                </a:solidFill>
              </a:rPr>
              <a:t>pergunta</a:t>
            </a:r>
            <a:endParaRPr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9D9D9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▪"/>
            </a:pPr>
            <a:r>
              <a:rPr lang="en" b="1">
                <a:solidFill>
                  <a:srgbClr val="D9D9D9"/>
                </a:solidFill>
              </a:rPr>
              <a:t>PORQUÊ</a:t>
            </a:r>
            <a:r>
              <a:rPr lang="en">
                <a:solidFill>
                  <a:srgbClr val="D9D9D9"/>
                </a:solidFill>
              </a:rPr>
              <a:t> - função de </a:t>
            </a:r>
            <a:r>
              <a:rPr lang="en" b="1">
                <a:solidFill>
                  <a:srgbClr val="D9D9D9"/>
                </a:solidFill>
              </a:rPr>
              <a:t>substantivo</a:t>
            </a:r>
            <a:endParaRPr b="1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28" name="Google Shape;228;g642907bbab_0_110"/>
          <p:cNvSpPr txBox="1">
            <a:spLocks noGrp="1"/>
          </p:cNvSpPr>
          <p:nvPr>
            <p:ph type="body" idx="4294967295"/>
          </p:nvPr>
        </p:nvSpPr>
        <p:spPr>
          <a:xfrm>
            <a:off x="4935300" y="1766325"/>
            <a:ext cx="3957300" cy="26499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FFFFFF"/>
                </a:solidFill>
              </a:rPr>
              <a:t>TRUQUE: só no </a:t>
            </a:r>
            <a:r>
              <a:rPr lang="en" b="1" u="sng">
                <a:solidFill>
                  <a:srgbClr val="FFFFFF"/>
                </a:solidFill>
              </a:rPr>
              <a:t>fim</a:t>
            </a:r>
            <a:r>
              <a:rPr lang="en" b="1">
                <a:solidFill>
                  <a:srgbClr val="FFFFFF"/>
                </a:solidFill>
              </a:rPr>
              <a:t> da frase!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Você fez essa apresentação, mas não sei </a:t>
            </a:r>
            <a:r>
              <a:rPr lang="en" u="sng">
                <a:solidFill>
                  <a:srgbClr val="FFFF00"/>
                </a:solidFill>
              </a:rPr>
              <a:t>por quê</a:t>
            </a:r>
            <a:r>
              <a:rPr lang="en">
                <a:solidFill>
                  <a:srgbClr val="D3D3D3"/>
                </a:solidFill>
              </a:rPr>
              <a:t>.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42907bbab_0_116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PORQUES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solidFill>
                  <a:srgbClr val="88398A"/>
                </a:solidFill>
              </a:rPr>
              <a:t>funções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234" name="Google Shape;234;g642907bbab_0_116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▪"/>
            </a:pPr>
            <a:r>
              <a:rPr lang="en" b="1">
                <a:solidFill>
                  <a:srgbClr val="D9D9D9"/>
                </a:solidFill>
              </a:rPr>
              <a:t>PORQUE</a:t>
            </a:r>
            <a:r>
              <a:rPr lang="en">
                <a:solidFill>
                  <a:srgbClr val="D9D9D9"/>
                </a:solidFill>
              </a:rPr>
              <a:t> - função de </a:t>
            </a:r>
            <a:r>
              <a:rPr lang="en" b="1">
                <a:solidFill>
                  <a:srgbClr val="D9D9D9"/>
                </a:solidFill>
              </a:rPr>
              <a:t>resposta</a:t>
            </a:r>
            <a:endParaRPr b="1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▪"/>
            </a:pPr>
            <a:r>
              <a:rPr lang="en" b="1">
                <a:solidFill>
                  <a:srgbClr val="D9D9D9"/>
                </a:solidFill>
              </a:rPr>
              <a:t>POR QUE</a:t>
            </a:r>
            <a:r>
              <a:rPr lang="en">
                <a:solidFill>
                  <a:srgbClr val="D9D9D9"/>
                </a:solidFill>
              </a:rPr>
              <a:t> - função de </a:t>
            </a:r>
            <a:r>
              <a:rPr lang="en" b="1">
                <a:solidFill>
                  <a:srgbClr val="D9D9D9"/>
                </a:solidFill>
              </a:rPr>
              <a:t>pergunta</a:t>
            </a:r>
            <a:endParaRPr b="1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B7B7B7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9D9D9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▪"/>
            </a:pPr>
            <a:r>
              <a:rPr lang="en" b="1">
                <a:solidFill>
                  <a:srgbClr val="D9D9D9"/>
                </a:solidFill>
              </a:rPr>
              <a:t>POR QUÊ</a:t>
            </a:r>
            <a:r>
              <a:rPr lang="en">
                <a:solidFill>
                  <a:srgbClr val="D9D9D9"/>
                </a:solidFill>
              </a:rPr>
              <a:t> - função de </a:t>
            </a:r>
            <a:r>
              <a:rPr lang="en" b="1">
                <a:solidFill>
                  <a:srgbClr val="D9D9D9"/>
                </a:solidFill>
              </a:rPr>
              <a:t>pergunta</a:t>
            </a:r>
            <a:endParaRPr b="1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9D9D9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lang="en" b="1">
                <a:solidFill>
                  <a:srgbClr val="000000"/>
                </a:solidFill>
              </a:rPr>
              <a:t>PORQUÊ</a:t>
            </a:r>
            <a:r>
              <a:rPr lang="en">
                <a:solidFill>
                  <a:srgbClr val="000000"/>
                </a:solidFill>
              </a:rPr>
              <a:t> - função de </a:t>
            </a:r>
            <a:r>
              <a:rPr lang="en" b="1">
                <a:solidFill>
                  <a:srgbClr val="000000"/>
                </a:solidFill>
              </a:rPr>
              <a:t>substantivo</a:t>
            </a:r>
            <a:endParaRPr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35" name="Google Shape;235;g642907bbab_0_116"/>
          <p:cNvSpPr txBox="1">
            <a:spLocks noGrp="1"/>
          </p:cNvSpPr>
          <p:nvPr>
            <p:ph type="body" idx="4294967295"/>
          </p:nvPr>
        </p:nvSpPr>
        <p:spPr>
          <a:xfrm>
            <a:off x="4935300" y="1766325"/>
            <a:ext cx="4005600" cy="26499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FFFFFF"/>
                </a:solidFill>
              </a:rPr>
              <a:t>TRUQUE: dá para substituir o “porquê” por “razão” ou “motivo”?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Qual é o </a:t>
            </a:r>
            <a:r>
              <a:rPr lang="en" u="sng">
                <a:solidFill>
                  <a:srgbClr val="FFFF00"/>
                </a:solidFill>
              </a:rPr>
              <a:t>porquê</a:t>
            </a:r>
            <a:r>
              <a:rPr lang="en">
                <a:solidFill>
                  <a:srgbClr val="D3D3D3"/>
                </a:solidFill>
              </a:rPr>
              <a:t> de você gostar tanto de apresentações de PPT?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42907bbab_0_122"/>
          <p:cNvSpPr txBox="1">
            <a:spLocks noGrp="1"/>
          </p:cNvSpPr>
          <p:nvPr>
            <p:ph type="ctrTitle" idx="4294967295"/>
          </p:nvPr>
        </p:nvSpPr>
        <p:spPr>
          <a:xfrm>
            <a:off x="838206" y="914825"/>
            <a:ext cx="8069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9600"/>
              <a:buFont typeface="Helvetica Neue"/>
              <a:buNone/>
            </a:pPr>
            <a:r>
              <a:rPr lang="en" sz="9600" b="1" i="0" u="none" strike="noStrike" cap="non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PRONOMES</a:t>
            </a:r>
            <a:endParaRPr sz="9600" b="1" i="0" u="none" strike="noStrike" cap="none">
              <a:solidFill>
                <a:srgbClr val="88398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9600"/>
              <a:buFont typeface="Helvetica Neue"/>
              <a:buNone/>
            </a:pPr>
            <a:r>
              <a:rPr lang="en" sz="9600" b="1" i="0" u="none" strike="noStrike" cap="non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PESSOAIS</a:t>
            </a:r>
            <a:endParaRPr sz="9600" b="1" i="0" u="none" strike="noStrike" cap="none">
              <a:solidFill>
                <a:srgbClr val="88398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42907bbab_0_79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452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pronomes pessoais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solidFill>
                  <a:srgbClr val="88398A"/>
                </a:solidFill>
              </a:rPr>
              <a:t>quais são</a:t>
            </a:r>
            <a:endParaRPr/>
          </a:p>
        </p:txBody>
      </p:sp>
      <p:graphicFrame>
        <p:nvGraphicFramePr>
          <p:cNvPr id="246" name="Google Shape;246;g642907bbab_0_79"/>
          <p:cNvGraphicFramePr/>
          <p:nvPr/>
        </p:nvGraphicFramePr>
        <p:xfrm>
          <a:off x="952500" y="1997709"/>
          <a:ext cx="7239000" cy="2773470"/>
        </p:xfrm>
        <a:graphic>
          <a:graphicData uri="http://schemas.openxmlformats.org/drawingml/2006/table">
            <a:tbl>
              <a:tblPr>
                <a:noFill/>
                <a:tableStyleId>{FA361E11-DC9E-43A6-84E6-C83E39FD9351}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88398A"/>
                          </a:solidFill>
                        </a:rPr>
                        <a:t>do caso reto</a:t>
                      </a:r>
                      <a:endParaRPr sz="1400" b="1" u="none" strike="noStrike" cap="none">
                        <a:solidFill>
                          <a:srgbClr val="88398A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88398A"/>
                          </a:solidFill>
                        </a:rPr>
                        <a:t>do caso oblíquo (átonos)</a:t>
                      </a:r>
                      <a:endParaRPr sz="1400" b="1" u="none" strike="noStrike" cap="none">
                        <a:solidFill>
                          <a:srgbClr val="88398A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88398A"/>
                          </a:solidFill>
                        </a:rPr>
                        <a:t>do caso oblíquo (tônicos)</a:t>
                      </a:r>
                      <a:endParaRPr sz="1400" b="1" u="none" strike="noStrike" cap="none">
                        <a:solidFill>
                          <a:srgbClr val="88398A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eu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me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mim, comigo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tu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te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ti, contigo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ele / ela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se, o, a, lhe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si, consigo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nós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nos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nós, convosco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vós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vos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vós, convosco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eles / elas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se, os, as, lhes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si, consigo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42907bbab_0_132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452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pronomes pessoais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solidFill>
                  <a:srgbClr val="88398A"/>
                </a:solidFill>
              </a:rPr>
              <a:t>funções</a:t>
            </a:r>
            <a:endParaRPr/>
          </a:p>
        </p:txBody>
      </p:sp>
      <p:graphicFrame>
        <p:nvGraphicFramePr>
          <p:cNvPr id="252" name="Google Shape;252;g642907bbab_0_132"/>
          <p:cNvGraphicFramePr/>
          <p:nvPr/>
        </p:nvGraphicFramePr>
        <p:xfrm>
          <a:off x="952500" y="1611080"/>
          <a:ext cx="7239000" cy="3169680"/>
        </p:xfrm>
        <a:graphic>
          <a:graphicData uri="http://schemas.openxmlformats.org/drawingml/2006/table">
            <a:tbl>
              <a:tblPr>
                <a:noFill/>
                <a:tableStyleId>{FA361E11-DC9E-43A6-84E6-C83E39FD9351}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88398A"/>
                          </a:highlight>
                        </a:rPr>
                        <a:t>SUJEITO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highlight>
                          <a:srgbClr val="88398A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88398A"/>
                          </a:highlight>
                        </a:rPr>
                        <a:t>COMPLEMENTO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highlight>
                          <a:srgbClr val="88398A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88398A"/>
                          </a:highlight>
                        </a:rPr>
                        <a:t>COMPLEMENTO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highlight>
                          <a:srgbClr val="88398A"/>
                        </a:highlight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88398A"/>
                          </a:solidFill>
                        </a:rPr>
                        <a:t>do caso reto</a:t>
                      </a:r>
                      <a:endParaRPr sz="1400" b="1" u="none" strike="noStrike" cap="none">
                        <a:solidFill>
                          <a:srgbClr val="88398A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88398A"/>
                          </a:solidFill>
                        </a:rPr>
                        <a:t>do caso oblíquo (átonos)</a:t>
                      </a:r>
                      <a:endParaRPr sz="1400" b="1" u="none" strike="noStrike" cap="none">
                        <a:solidFill>
                          <a:srgbClr val="88398A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88398A"/>
                          </a:solidFill>
                        </a:rPr>
                        <a:t>do caso oblíquo (tônicos)</a:t>
                      </a:r>
                      <a:endParaRPr sz="1400" b="1" u="none" strike="noStrike" cap="none">
                        <a:solidFill>
                          <a:srgbClr val="88398A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eu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me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mim, comigo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tu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te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ti, contigo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ele / ela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se, o, a, lhe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si, consigo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nós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nos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nós, convosco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vós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vos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vós, convosco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eles / elas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se, os, as, lhes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si, consigo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>
            <a:spLocks noGrp="1"/>
          </p:cNvSpPr>
          <p:nvPr>
            <p:ph type="ctrTitle"/>
          </p:nvPr>
        </p:nvSpPr>
        <p:spPr>
          <a:xfrm>
            <a:off x="902550" y="1663175"/>
            <a:ext cx="6719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Mais clareza no dia-a-dia</a:t>
            </a:r>
            <a:endParaRPr sz="3000"/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Um </a:t>
            </a:r>
            <a:r>
              <a:rPr lang="en" sz="3000" i="1"/>
              <a:t>abstract</a:t>
            </a:r>
            <a:r>
              <a:rPr lang="en" sz="3000"/>
              <a:t> no capricho</a:t>
            </a:r>
            <a:endParaRPr sz="3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/>
          </a:p>
        </p:txBody>
      </p:sp>
      <p:sp>
        <p:nvSpPr>
          <p:cNvPr id="88" name="Google Shape;88;p4"/>
          <p:cNvSpPr txBox="1">
            <a:spLocks noGrp="1"/>
          </p:cNvSpPr>
          <p:nvPr>
            <p:ph type="subTitle" idx="1"/>
          </p:nvPr>
        </p:nvSpPr>
        <p:spPr>
          <a:xfrm>
            <a:off x="819700" y="1375125"/>
            <a:ext cx="76320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 que vamos ver hoje?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42907bbab_0_137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452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pronomes pessoais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solidFill>
                  <a:srgbClr val="88398A"/>
                </a:solidFill>
              </a:rPr>
              <a:t>nosso foco</a:t>
            </a:r>
            <a:endParaRPr/>
          </a:p>
        </p:txBody>
      </p:sp>
      <p:graphicFrame>
        <p:nvGraphicFramePr>
          <p:cNvPr id="258" name="Google Shape;258;g642907bbab_0_137"/>
          <p:cNvGraphicFramePr/>
          <p:nvPr/>
        </p:nvGraphicFramePr>
        <p:xfrm>
          <a:off x="952500" y="1611080"/>
          <a:ext cx="7239000" cy="3169680"/>
        </p:xfrm>
        <a:graphic>
          <a:graphicData uri="http://schemas.openxmlformats.org/drawingml/2006/table">
            <a:tbl>
              <a:tblPr>
                <a:noFill/>
                <a:tableStyleId>{FA361E11-DC9E-43A6-84E6-C83E39FD9351}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88398A"/>
                          </a:highlight>
                        </a:rPr>
                        <a:t>SUJEITO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highlight>
                          <a:srgbClr val="88398A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88398A"/>
                          </a:highlight>
                        </a:rPr>
                        <a:t>COMPLEMENTO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highlight>
                          <a:srgbClr val="88398A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88398A"/>
                          </a:highlight>
                        </a:rPr>
                        <a:t>COMPLEMENTO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highlight>
                          <a:srgbClr val="88398A"/>
                        </a:highlight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88398A"/>
                          </a:solidFill>
                        </a:rPr>
                        <a:t>do caso reto</a:t>
                      </a:r>
                      <a:endParaRPr sz="1400" b="1" u="none" strike="noStrike" cap="none">
                        <a:solidFill>
                          <a:srgbClr val="88398A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88398A"/>
                          </a:solidFill>
                        </a:rPr>
                        <a:t>do caso oblíquo (átonos)</a:t>
                      </a:r>
                      <a:endParaRPr sz="1400" b="1" u="none" strike="noStrike" cap="none">
                        <a:solidFill>
                          <a:srgbClr val="88398A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88398A"/>
                          </a:solidFill>
                        </a:rPr>
                        <a:t>do caso oblíquo (tônicos)</a:t>
                      </a:r>
                      <a:endParaRPr sz="1400" b="1" u="none" strike="noStrike" cap="none">
                        <a:solidFill>
                          <a:srgbClr val="88398A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eu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highlight>
                            <a:srgbClr val="FFFF00"/>
                          </a:highlight>
                        </a:rPr>
                        <a:t>me</a:t>
                      </a:r>
                      <a:endParaRPr sz="1400" u="none" strike="noStrike" cap="none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mim, comigo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tu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highlight>
                            <a:srgbClr val="FFFF00"/>
                          </a:highlight>
                        </a:rPr>
                        <a:t>te</a:t>
                      </a:r>
                      <a:endParaRPr sz="1400" u="none" strike="noStrike" cap="none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ti, contigo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ele / ela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highlight>
                            <a:srgbClr val="FFFF00"/>
                          </a:highlight>
                        </a:rPr>
                        <a:t>se, o, a, lhe</a:t>
                      </a:r>
                      <a:endParaRPr sz="1400" u="none" strike="noStrike" cap="none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si, consigo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nós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highlight>
                            <a:srgbClr val="FFFF00"/>
                          </a:highlight>
                        </a:rPr>
                        <a:t>nos</a:t>
                      </a:r>
                      <a:endParaRPr sz="1400" u="none" strike="noStrike" cap="none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nós, convosco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vós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highlight>
                            <a:srgbClr val="FFFF00"/>
                          </a:highlight>
                        </a:rPr>
                        <a:t>vos</a:t>
                      </a:r>
                      <a:endParaRPr sz="1400" u="none" strike="noStrike" cap="none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vós, convosco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eles / elas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highlight>
                            <a:srgbClr val="FFFF00"/>
                          </a:highlight>
                        </a:rPr>
                        <a:t>se, os, as, lhes</a:t>
                      </a:r>
                      <a:endParaRPr sz="1400" u="none" strike="noStrike" cap="none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si, consigo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42907bbab_0_142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452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pronomes pessoais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solidFill>
                  <a:srgbClr val="88398A"/>
                </a:solidFill>
              </a:rPr>
              <a:t>do caso oblíquo átonos</a:t>
            </a:r>
            <a:endParaRPr/>
          </a:p>
        </p:txBody>
      </p:sp>
      <p:graphicFrame>
        <p:nvGraphicFramePr>
          <p:cNvPr id="264" name="Google Shape;264;g642907bbab_0_142"/>
          <p:cNvGraphicFramePr/>
          <p:nvPr/>
        </p:nvGraphicFramePr>
        <p:xfrm>
          <a:off x="952500" y="1611080"/>
          <a:ext cx="7239000" cy="1188630"/>
        </p:xfrm>
        <a:graphic>
          <a:graphicData uri="http://schemas.openxmlformats.org/drawingml/2006/table">
            <a:tbl>
              <a:tblPr>
                <a:noFill/>
                <a:tableStyleId>{FA361E11-DC9E-43A6-84E6-C83E39FD9351}</a:tableStyleId>
              </a:tblPr>
              <a:tblGrid>
                <a:gridCol w="2413000"/>
                <a:gridCol w="2413000"/>
                <a:gridCol w="2413000"/>
              </a:tblGrid>
              <a:tr h="38100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88398A"/>
                          </a:highlight>
                        </a:rPr>
                        <a:t>ONDE COLOCAR OS PRONOMES?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highlight>
                          <a:srgbClr val="88398A"/>
                        </a:highlight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88398A"/>
                          </a:solidFill>
                        </a:rPr>
                        <a:t>PRÓCLISE</a:t>
                      </a:r>
                      <a:endParaRPr sz="1400" b="1" u="none" strike="noStrike" cap="none">
                        <a:solidFill>
                          <a:srgbClr val="88398A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88398A"/>
                          </a:solidFill>
                        </a:rPr>
                        <a:t>MESÓCLISE</a:t>
                      </a:r>
                      <a:endParaRPr sz="1400" b="1" u="none" strike="noStrike" cap="none">
                        <a:solidFill>
                          <a:srgbClr val="88398A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88398A"/>
                          </a:solidFill>
                        </a:rPr>
                        <a:t>ÊNCLISE</a:t>
                      </a:r>
                      <a:endParaRPr sz="1400" b="1" u="none" strike="noStrike" cap="none">
                        <a:solidFill>
                          <a:srgbClr val="88398A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sng" strike="noStrike" cap="none"/>
                        <a:t>ANTES</a:t>
                      </a:r>
                      <a:r>
                        <a:rPr lang="en" sz="1400" u="none" strike="noStrike" cap="none"/>
                        <a:t> do verbo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sng" strike="noStrike" cap="none">
                          <a:solidFill>
                            <a:schemeClr val="dk1"/>
                          </a:solidFill>
                        </a:rPr>
                        <a:t>NO MEIO</a:t>
                      </a: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 do verbo</a:t>
                      </a:r>
                      <a:endParaRPr sz="1400" u="none" strike="noStrike" cap="none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sng" strike="noStrike" cap="none">
                          <a:solidFill>
                            <a:schemeClr val="dk1"/>
                          </a:solidFill>
                        </a:rPr>
                        <a:t>DEPOIS</a:t>
                      </a: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 do verbo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42907bbab_0_148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452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pronomes pessoais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solidFill>
                  <a:srgbClr val="88398A"/>
                </a:solidFill>
              </a:rPr>
              <a:t>do caso oblíquo átonos</a:t>
            </a:r>
            <a:endParaRPr/>
          </a:p>
        </p:txBody>
      </p:sp>
      <p:graphicFrame>
        <p:nvGraphicFramePr>
          <p:cNvPr id="270" name="Google Shape;270;g642907bbab_0_148"/>
          <p:cNvGraphicFramePr/>
          <p:nvPr/>
        </p:nvGraphicFramePr>
        <p:xfrm>
          <a:off x="952500" y="1611080"/>
          <a:ext cx="7239000" cy="2194410"/>
        </p:xfrm>
        <a:graphic>
          <a:graphicData uri="http://schemas.openxmlformats.org/drawingml/2006/table">
            <a:tbl>
              <a:tblPr>
                <a:noFill/>
                <a:tableStyleId>{FA361E11-DC9E-43A6-84E6-C83E39FD9351}</a:tableStyleId>
              </a:tblPr>
              <a:tblGrid>
                <a:gridCol w="2413000"/>
                <a:gridCol w="2413000"/>
                <a:gridCol w="2413000"/>
              </a:tblGrid>
              <a:tr h="38100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88398A"/>
                          </a:highlight>
                        </a:rPr>
                        <a:t>ONDE COLOCAR OS PRONOMES?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highlight>
                          <a:srgbClr val="88398A"/>
                        </a:highlight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88398A"/>
                          </a:solidFill>
                        </a:rPr>
                        <a:t>PRÓCLISE</a:t>
                      </a:r>
                      <a:endParaRPr sz="1400" b="1" u="none" strike="noStrike" cap="none">
                        <a:solidFill>
                          <a:srgbClr val="88398A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88398A"/>
                          </a:solidFill>
                        </a:rPr>
                        <a:t>MESÓCLISE</a:t>
                      </a:r>
                      <a:endParaRPr sz="1400" b="1" u="none" strike="noStrike" cap="none">
                        <a:solidFill>
                          <a:srgbClr val="88398A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88398A"/>
                          </a:solidFill>
                        </a:rPr>
                        <a:t>ÊNCLISE</a:t>
                      </a:r>
                      <a:endParaRPr sz="1400" b="1" u="none" strike="noStrike" cap="none">
                        <a:solidFill>
                          <a:srgbClr val="88398A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sng" strike="noStrike" cap="none"/>
                        <a:t>ANTES</a:t>
                      </a:r>
                      <a:r>
                        <a:rPr lang="en" sz="1400" u="none" strike="noStrike" cap="none"/>
                        <a:t> do verbo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sng" strike="noStrike" cap="none">
                          <a:solidFill>
                            <a:schemeClr val="dk1"/>
                          </a:solidFill>
                        </a:rPr>
                        <a:t>NO MEIO</a:t>
                      </a: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 do verbo</a:t>
                      </a:r>
                      <a:endParaRPr sz="1400" u="none" strike="noStrike" cap="none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sng" strike="noStrike" cap="none">
                          <a:solidFill>
                            <a:schemeClr val="dk1"/>
                          </a:solidFill>
                        </a:rPr>
                        <a:t>DEPOIS</a:t>
                      </a: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 do verbo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38100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88398A"/>
                          </a:highlight>
                        </a:rPr>
                        <a:t>TRUQUES: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Na maior parte dos casos, você vai usar </a:t>
                      </a:r>
                      <a:r>
                        <a:rPr lang="en" sz="1400" b="1" u="none" strike="noStrike" cap="none">
                          <a:solidFill>
                            <a:srgbClr val="88398A"/>
                          </a:solidFill>
                        </a:rPr>
                        <a:t>próclise</a:t>
                      </a:r>
                      <a:endParaRPr sz="1400" b="1" u="none" strike="noStrike" cap="none">
                        <a:solidFill>
                          <a:srgbClr val="88398A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Dá pra viver sem nunca usar </a:t>
                      </a:r>
                      <a:r>
                        <a:rPr lang="en" sz="1400" b="1" u="none" strike="noStrike" cap="none">
                          <a:solidFill>
                            <a:srgbClr val="88398A"/>
                          </a:solidFill>
                        </a:rPr>
                        <a:t>mesóclise</a:t>
                      </a:r>
                      <a:endParaRPr sz="1400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Só usar </a:t>
                      </a:r>
                      <a:r>
                        <a:rPr lang="en" sz="1400" b="1" u="none" strike="noStrike" cap="none">
                          <a:solidFill>
                            <a:srgbClr val="88398A"/>
                          </a:solidFill>
                        </a:rPr>
                        <a:t>ênclise</a:t>
                      </a:r>
                      <a:r>
                        <a:rPr lang="en" sz="1400" u="none" strike="noStrike" cap="none"/>
                        <a:t> pra oração não começar com pronome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42907bbab_0_153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452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pronomes pessoais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solidFill>
                  <a:srgbClr val="88398A"/>
                </a:solidFill>
              </a:rPr>
              <a:t>do caso oblíquo átonos</a:t>
            </a:r>
            <a:endParaRPr/>
          </a:p>
        </p:txBody>
      </p:sp>
      <p:graphicFrame>
        <p:nvGraphicFramePr>
          <p:cNvPr id="276" name="Google Shape;276;g642907bbab_0_153"/>
          <p:cNvGraphicFramePr/>
          <p:nvPr/>
        </p:nvGraphicFramePr>
        <p:xfrm>
          <a:off x="952500" y="1611080"/>
          <a:ext cx="7239000" cy="3200190"/>
        </p:xfrm>
        <a:graphic>
          <a:graphicData uri="http://schemas.openxmlformats.org/drawingml/2006/table">
            <a:tbl>
              <a:tblPr>
                <a:noFill/>
                <a:tableStyleId>{FA361E11-DC9E-43A6-84E6-C83E39FD9351}</a:tableStyleId>
              </a:tblPr>
              <a:tblGrid>
                <a:gridCol w="2413000"/>
                <a:gridCol w="2413000"/>
                <a:gridCol w="2413000"/>
              </a:tblGrid>
              <a:tr h="38100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88398A"/>
                          </a:highlight>
                        </a:rPr>
                        <a:t>ONDE COLOCAR OS PRONOMES?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highlight>
                          <a:srgbClr val="88398A"/>
                        </a:highlight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88398A"/>
                          </a:solidFill>
                        </a:rPr>
                        <a:t>PRÓCLISE</a:t>
                      </a:r>
                      <a:endParaRPr sz="1400" b="1" u="none" strike="noStrike" cap="none">
                        <a:solidFill>
                          <a:srgbClr val="88398A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88398A"/>
                          </a:solidFill>
                        </a:rPr>
                        <a:t>MESÓCLISE</a:t>
                      </a:r>
                      <a:endParaRPr sz="1400" b="1" u="none" strike="noStrike" cap="none">
                        <a:solidFill>
                          <a:srgbClr val="88398A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88398A"/>
                          </a:solidFill>
                        </a:rPr>
                        <a:t>ÊNCLISE</a:t>
                      </a:r>
                      <a:endParaRPr sz="1400" b="1" u="none" strike="noStrike" cap="none">
                        <a:solidFill>
                          <a:srgbClr val="88398A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sng" strike="noStrike" cap="none"/>
                        <a:t>ANTES</a:t>
                      </a:r>
                      <a:r>
                        <a:rPr lang="en" sz="1400" u="none" strike="noStrike" cap="none"/>
                        <a:t> do verbo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sng" strike="noStrike" cap="none">
                          <a:solidFill>
                            <a:schemeClr val="dk1"/>
                          </a:solidFill>
                        </a:rPr>
                        <a:t>NO MEIO</a:t>
                      </a: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 do verbo</a:t>
                      </a:r>
                      <a:endParaRPr sz="1400" u="none" strike="noStrike" cap="none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sng" strike="noStrike" cap="none">
                          <a:solidFill>
                            <a:schemeClr val="dk1"/>
                          </a:solidFill>
                        </a:rPr>
                        <a:t>DEPOIS</a:t>
                      </a: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 do verbo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38100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88398A"/>
                          </a:highlight>
                        </a:rPr>
                        <a:t>TRUQUES: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Na maior parte dos casos, você vai usar </a:t>
                      </a:r>
                      <a:r>
                        <a:rPr lang="en" sz="1400" b="1" u="none" strike="noStrike" cap="none">
                          <a:solidFill>
                            <a:srgbClr val="88398A"/>
                          </a:solidFill>
                        </a:rPr>
                        <a:t>próclise</a:t>
                      </a:r>
                      <a:endParaRPr sz="1400" b="1" u="none" strike="noStrike" cap="none">
                        <a:solidFill>
                          <a:srgbClr val="88398A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Dá pra viver sem nunca usar </a:t>
                      </a:r>
                      <a:r>
                        <a:rPr lang="en" sz="1400" b="1" u="none" strike="noStrike" cap="none">
                          <a:solidFill>
                            <a:srgbClr val="88398A"/>
                          </a:solidFill>
                        </a:rPr>
                        <a:t>mesóclise</a:t>
                      </a:r>
                      <a:endParaRPr sz="1400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Só usar </a:t>
                      </a:r>
                      <a:r>
                        <a:rPr lang="en" sz="1400" b="1" u="none" strike="noStrike" cap="none">
                          <a:solidFill>
                            <a:srgbClr val="88398A"/>
                          </a:solidFill>
                        </a:rPr>
                        <a:t>ênclise</a:t>
                      </a:r>
                      <a:r>
                        <a:rPr lang="en" sz="1400" u="none" strike="noStrike" cap="none"/>
                        <a:t> pra oração não começar com pronome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38100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highlight>
                            <a:srgbClr val="88398A"/>
                          </a:highlight>
                        </a:rPr>
                        <a:t>EXEMPLOS:</a:t>
                      </a:r>
                      <a:r>
                        <a:rPr lang="en" sz="1400" b="1" u="none" strike="noStrike" cap="none">
                          <a:solidFill>
                            <a:srgbClr val="88398A"/>
                          </a:solidFill>
                        </a:rPr>
                        <a:t> Bea escreveu o script em R.</a:t>
                      </a:r>
                      <a:endParaRPr sz="1400" u="none" strike="noStrike" cap="none">
                        <a:solidFill>
                          <a:srgbClr val="88398A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Bea </a:t>
                      </a:r>
                      <a:r>
                        <a:rPr lang="en" sz="1400" u="sng" strike="noStrike" cap="none">
                          <a:highlight>
                            <a:srgbClr val="FFFF00"/>
                          </a:highlight>
                        </a:rPr>
                        <a:t>o</a:t>
                      </a:r>
                      <a:r>
                        <a:rPr lang="en" sz="1400" u="none" strike="noStrike" cap="none"/>
                        <a:t> escreveu em apenas uma hora.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Bea escreve-</a:t>
                      </a:r>
                      <a:r>
                        <a:rPr lang="en" sz="1400" u="sng" strike="noStrike" cap="none">
                          <a:highlight>
                            <a:srgbClr val="FFFF00"/>
                          </a:highlight>
                        </a:rPr>
                        <a:t>lo</a:t>
                      </a:r>
                      <a:r>
                        <a:rPr lang="en" sz="1400" u="none" strike="noStrike" cap="none"/>
                        <a:t>-ia, mas precisou viajar.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Escreveu-</a:t>
                      </a:r>
                      <a:r>
                        <a:rPr lang="en" sz="1400" u="sng" strike="noStrike" cap="none">
                          <a:highlight>
                            <a:srgbClr val="FFFF00"/>
                          </a:highlight>
                        </a:rPr>
                        <a:t>o</a:t>
                      </a:r>
                      <a:r>
                        <a:rPr lang="en" sz="1400" u="none" strike="noStrike" cap="none"/>
                        <a:t> e logo depois foi viajar.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5716819f3_0_0"/>
          <p:cNvSpPr txBox="1">
            <a:spLocks noGrp="1"/>
          </p:cNvSpPr>
          <p:nvPr>
            <p:ph type="ctrTitle" idx="4294967295"/>
          </p:nvPr>
        </p:nvSpPr>
        <p:spPr>
          <a:xfrm>
            <a:off x="838206" y="914825"/>
            <a:ext cx="8069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9600"/>
              <a:buFont typeface="Helvetica Neue"/>
              <a:buNone/>
            </a:pPr>
            <a:r>
              <a:rPr lang="en" sz="9600" b="1" i="0" u="none" strike="noStrike" cap="non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PONTUAÇÃO</a:t>
            </a:r>
            <a:endParaRPr sz="9600" b="1" i="0" u="none" strike="noStrike" cap="none">
              <a:solidFill>
                <a:srgbClr val="88398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08afeed52_0_0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PONTUAÇÃO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solidFill>
                  <a:srgbClr val="88398A"/>
                </a:solidFill>
              </a:rPr>
              <a:t>definições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287" name="Google Shape;287;g708afeed52_0_0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7434300" cy="31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/>
              <a:t>VÍRGULA</a:t>
            </a:r>
            <a:r>
              <a:rPr lang="en"/>
              <a:t> - separa termos sem ligação direta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/>
              <a:t>PONTO E VÍRGULA</a:t>
            </a:r>
            <a:r>
              <a:rPr lang="en"/>
              <a:t> - pausa maior que a vírgula e menor que o ponto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/>
              <a:t>DOIS PONTOS </a:t>
            </a:r>
            <a:r>
              <a:rPr lang="en"/>
              <a:t>- antes de citação ou numeração/exemplificação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/>
              <a:t>ASPAS</a:t>
            </a:r>
            <a:r>
              <a:rPr lang="en"/>
              <a:t> - para citar a frase de outro autor/emissor e dar ênfase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/>
              <a:t>TRAVESSÃO</a:t>
            </a:r>
            <a:r>
              <a:rPr lang="en"/>
              <a:t> - evidenciar palavras ou expressões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08afeed52_0_10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"/>
              <a:t>PONTUAÇÃO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">
                <a:solidFill>
                  <a:srgbClr val="88398A"/>
                </a:solidFill>
              </a:rPr>
              <a:t>vírgula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293" name="Google Shape;293;g708afeed52_0_10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3775200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88398A"/>
                </a:solidFill>
              </a:rPr>
              <a:t>OBRIGATÓRIA (lista parcial)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/>
              <a:t>VOCATIVO 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/>
              <a:t>APOSTO 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/>
              <a:t>TRUQUE: </a:t>
            </a:r>
            <a:r>
              <a:rPr lang="en"/>
              <a:t>Se mais de uma pessoa seria descrita da mesma forma, não tem vírgula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94" name="Google Shape;294;g708afeed52_0_10"/>
          <p:cNvSpPr txBox="1">
            <a:spLocks noGrp="1"/>
          </p:cNvSpPr>
          <p:nvPr>
            <p:ph type="body" idx="4294967295"/>
          </p:nvPr>
        </p:nvSpPr>
        <p:spPr>
          <a:xfrm>
            <a:off x="4534875" y="1584700"/>
            <a:ext cx="4378500" cy="29322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FFFFFF"/>
                </a:solidFill>
              </a:rPr>
              <a:t>EXEMPLOS: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Bom dia, meninas! Tudo bem?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Juliana da Silva, irmã da Naty, ganhou um prêmio do R-Ladies.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A estudante de estatística, Juliana da Silva, ganhou um prêmio do R-Ladies.</a:t>
            </a:r>
            <a:endParaRPr>
              <a:solidFill>
                <a:srgbClr val="D3D3D3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08afeed52_0_20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PONTUAÇÃO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solidFill>
                  <a:srgbClr val="88398A"/>
                </a:solidFill>
              </a:rPr>
              <a:t>vírgula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300" name="Google Shape;300;g708afeed52_0_20"/>
          <p:cNvPicPr preferRelativeResize="0"/>
          <p:nvPr/>
        </p:nvPicPr>
        <p:blipFill rotWithShape="1">
          <a:blip r:embed="rId3">
            <a:alphaModFix/>
          </a:blip>
          <a:srcRect t="22964"/>
          <a:stretch/>
        </p:blipFill>
        <p:spPr>
          <a:xfrm>
            <a:off x="4256900" y="967175"/>
            <a:ext cx="3737075" cy="396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08afeed52_0_33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PONTUAÇÃO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solidFill>
                  <a:srgbClr val="88398A"/>
                </a:solidFill>
              </a:rPr>
              <a:t>aspas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306" name="Google Shape;306;g708afeed52_0_33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8451900" cy="15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88398A"/>
                </a:solidFill>
              </a:rPr>
              <a:t>TRUQUES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Se as aspas cobrem a frase toda: </a:t>
            </a:r>
            <a:r>
              <a:rPr lang="en" b="1"/>
              <a:t>ponto final DENTRO</a:t>
            </a:r>
            <a:r>
              <a:rPr lang="en"/>
              <a:t>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Se dentro das aspas tem mais aspas: </a:t>
            </a:r>
            <a:r>
              <a:rPr lang="en" b="1"/>
              <a:t>as aspas internas são SIMPLES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307" name="Google Shape;307;g708afeed52_0_33"/>
          <p:cNvSpPr txBox="1">
            <a:spLocks noGrp="1"/>
          </p:cNvSpPr>
          <p:nvPr>
            <p:ph type="body" idx="4294967295"/>
          </p:nvPr>
        </p:nvSpPr>
        <p:spPr>
          <a:xfrm>
            <a:off x="635375" y="3244900"/>
            <a:ext cx="8277900" cy="15096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FFFFFF"/>
                </a:solidFill>
              </a:rPr>
              <a:t>EXEMPLO: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É como disse a estudante Juliana da Silva</a:t>
            </a:r>
            <a:r>
              <a:rPr lang="en">
                <a:solidFill>
                  <a:srgbClr val="FFFF00"/>
                </a:solidFill>
              </a:rPr>
              <a:t>,</a:t>
            </a:r>
            <a:r>
              <a:rPr lang="en">
                <a:solidFill>
                  <a:srgbClr val="D3D3D3"/>
                </a:solidFill>
              </a:rPr>
              <a:t> irmã da Naty</a:t>
            </a:r>
            <a:r>
              <a:rPr lang="en">
                <a:solidFill>
                  <a:srgbClr val="FFFF00"/>
                </a:solidFill>
              </a:rPr>
              <a:t>,</a:t>
            </a:r>
            <a:r>
              <a:rPr lang="en">
                <a:solidFill>
                  <a:srgbClr val="D3D3D3"/>
                </a:solidFill>
              </a:rPr>
              <a:t> sobre o R-Ladies</a:t>
            </a:r>
            <a:r>
              <a:rPr lang="en">
                <a:solidFill>
                  <a:srgbClr val="FFFF00"/>
                </a:solidFill>
              </a:rPr>
              <a:t>:</a:t>
            </a:r>
            <a:r>
              <a:rPr lang="en">
                <a:solidFill>
                  <a:srgbClr val="D3D3D3"/>
                </a:solidFill>
              </a:rPr>
              <a:t> </a:t>
            </a:r>
            <a:r>
              <a:rPr lang="en">
                <a:solidFill>
                  <a:srgbClr val="FFFF00"/>
                </a:solidFill>
              </a:rPr>
              <a:t>“</a:t>
            </a:r>
            <a:r>
              <a:rPr lang="en">
                <a:solidFill>
                  <a:srgbClr val="D3D3D3"/>
                </a:solidFill>
              </a:rPr>
              <a:t>Foi o grupo que mais me ajudou desde que comecei a trabalhar </a:t>
            </a:r>
            <a:r>
              <a:rPr lang="en">
                <a:solidFill>
                  <a:srgbClr val="FFFF00"/>
                </a:solidFill>
              </a:rPr>
              <a:t>‘</a:t>
            </a:r>
            <a:r>
              <a:rPr lang="en">
                <a:solidFill>
                  <a:srgbClr val="D3D3D3"/>
                </a:solidFill>
              </a:rPr>
              <a:t>profissionalmente</a:t>
            </a:r>
            <a:r>
              <a:rPr lang="en">
                <a:solidFill>
                  <a:srgbClr val="FFFF00"/>
                </a:solidFill>
              </a:rPr>
              <a:t>’</a:t>
            </a:r>
            <a:r>
              <a:rPr lang="en">
                <a:solidFill>
                  <a:srgbClr val="D3D3D3"/>
                </a:solidFill>
              </a:rPr>
              <a:t> com R </a:t>
            </a:r>
            <a:r>
              <a:rPr lang="en">
                <a:solidFill>
                  <a:srgbClr val="FFFF00"/>
                </a:solidFill>
              </a:rPr>
              <a:t>–</a:t>
            </a:r>
            <a:r>
              <a:rPr lang="en">
                <a:solidFill>
                  <a:srgbClr val="D3D3D3"/>
                </a:solidFill>
              </a:rPr>
              <a:t> agora só falta eu começar a ser paga pra isso</a:t>
            </a:r>
            <a:r>
              <a:rPr lang="en">
                <a:solidFill>
                  <a:srgbClr val="FFFF00"/>
                </a:solidFill>
              </a:rPr>
              <a:t>!”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08afeed52_0_40"/>
          <p:cNvSpPr txBox="1">
            <a:spLocks noGrp="1"/>
          </p:cNvSpPr>
          <p:nvPr>
            <p:ph type="ctrTitle" idx="4294967295"/>
          </p:nvPr>
        </p:nvSpPr>
        <p:spPr>
          <a:xfrm>
            <a:off x="838206" y="914825"/>
            <a:ext cx="8069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9600"/>
              <a:buFont typeface="Helvetica Neue"/>
              <a:buNone/>
            </a:pPr>
            <a:r>
              <a:rPr lang="en" sz="9600" b="1" i="0" u="none" strike="noStrike" cap="non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CONCOR-</a:t>
            </a:r>
            <a:endParaRPr sz="9600" b="1" i="0" u="none" strike="noStrike" cap="none">
              <a:solidFill>
                <a:srgbClr val="88398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9600"/>
              <a:buFont typeface="Helvetica Neue"/>
              <a:buNone/>
            </a:pPr>
            <a:r>
              <a:rPr lang="en" sz="9600" b="1" i="0" u="none" strike="noStrike" cap="non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DÂNCIA</a:t>
            </a:r>
            <a:endParaRPr sz="9600" b="1" i="0" u="none" strike="noStrike" cap="none">
              <a:solidFill>
                <a:srgbClr val="88398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>
            <a:spLocks noGrp="1"/>
          </p:cNvSpPr>
          <p:nvPr>
            <p:ph type="body" idx="1"/>
          </p:nvPr>
        </p:nvSpPr>
        <p:spPr>
          <a:xfrm>
            <a:off x="1261050" y="905750"/>
            <a:ext cx="6982500" cy="1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Uma receita de bolo não é um bolo, o molde de um vestido não é um vestido, um mapa-múndi não é o mundo... Também a gramática não é a língua.”</a:t>
            </a:r>
            <a:endParaRPr/>
          </a:p>
        </p:txBody>
      </p:sp>
      <p:sp>
        <p:nvSpPr>
          <p:cNvPr id="94" name="Google Shape;94;p5"/>
          <p:cNvSpPr txBox="1"/>
          <p:nvPr/>
        </p:nvSpPr>
        <p:spPr>
          <a:xfrm>
            <a:off x="2179286" y="3058248"/>
            <a:ext cx="54045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200"/>
              <a:buFont typeface="Helvetica Neue"/>
              <a:buNone/>
            </a:pPr>
            <a:r>
              <a:rPr lang="en" sz="1200" b="0" i="1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—Marcos Bagno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1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(Preconceito linguístico, 1999)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08afeed52_0_27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CONCORDÂNCIA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318" name="Google Shape;318;g708afeed52_0_27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7710300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Enxergar as partes dentro do todo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319" name="Google Shape;319;g708afeed52_0_27"/>
          <p:cNvSpPr txBox="1">
            <a:spLocks noGrp="1"/>
          </p:cNvSpPr>
          <p:nvPr>
            <p:ph type="body" idx="4294967295"/>
          </p:nvPr>
        </p:nvSpPr>
        <p:spPr>
          <a:xfrm>
            <a:off x="580150" y="1518909"/>
            <a:ext cx="2209200" cy="5529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 b="1">
                <a:solidFill>
                  <a:srgbClr val="FFFFFF"/>
                </a:solidFill>
              </a:rPr>
              <a:t>TRUQUEZÃO:</a:t>
            </a: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08afeed52_0_45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CONCORDÂNCIA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325" name="Google Shape;325;g708afeed52_0_45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7710300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Enxergar as partes dentro do todo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</a:rPr>
              <a:t>“Minha relação com meu ex é de muito respeito”, disse fulana. “Ele é o pai da minha filha e será para sempre alguém que eu vou ter contato. Ele e a minha filha são especiais para mim e tem entre si uma ligação especial também. Então a nossa relação reverbera completamente na minha filha”, afirma.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326" name="Google Shape;326;g708afeed52_0_45"/>
          <p:cNvSpPr txBox="1">
            <a:spLocks noGrp="1"/>
          </p:cNvSpPr>
          <p:nvPr>
            <p:ph type="body" idx="4294967295"/>
          </p:nvPr>
        </p:nvSpPr>
        <p:spPr>
          <a:xfrm>
            <a:off x="580150" y="1518909"/>
            <a:ext cx="2209200" cy="5529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 b="1">
                <a:solidFill>
                  <a:srgbClr val="FFFFFF"/>
                </a:solidFill>
              </a:rPr>
              <a:t>TRUQUEZÃO:</a:t>
            </a: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08afeed52_0_51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CONCORDÂNCIA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332" name="Google Shape;332;g708afeed52_0_51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7710300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Enxergar as partes dentro do todo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</a:rPr>
              <a:t>“Minha relação com meu ex é de muito respeito”, </a:t>
            </a:r>
            <a:r>
              <a:rPr lang="en" sz="1500" b="1">
                <a:solidFill>
                  <a:srgbClr val="333333"/>
                </a:solidFill>
                <a:highlight>
                  <a:srgbClr val="FFFF00"/>
                </a:highlight>
              </a:rPr>
              <a:t>disse</a:t>
            </a: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</a:rPr>
              <a:t> fulana. “Ele é o pai da minha filha e será para sempre alguém </a:t>
            </a:r>
            <a:r>
              <a:rPr lang="en" sz="1500" b="1">
                <a:solidFill>
                  <a:srgbClr val="333333"/>
                </a:solidFill>
                <a:highlight>
                  <a:srgbClr val="FFFF00"/>
                </a:highlight>
              </a:rPr>
              <a:t>que</a:t>
            </a: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</a:rPr>
              <a:t> eu vou ter contato. Ele e a minha filha são especiais para mim e </a:t>
            </a:r>
            <a:r>
              <a:rPr lang="en" sz="1500" b="1">
                <a:solidFill>
                  <a:srgbClr val="333333"/>
                </a:solidFill>
                <a:highlight>
                  <a:srgbClr val="FFFF00"/>
                </a:highlight>
              </a:rPr>
              <a:t>tem</a:t>
            </a: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</a:rPr>
              <a:t> entre si uma ligação especial também. Então a nossa relação reverbera completamente na minha filha”, </a:t>
            </a:r>
            <a:r>
              <a:rPr lang="en" sz="1500" b="1">
                <a:solidFill>
                  <a:srgbClr val="333333"/>
                </a:solidFill>
                <a:highlight>
                  <a:srgbClr val="FFFF00"/>
                </a:highlight>
              </a:rPr>
              <a:t>afirma</a:t>
            </a: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333" name="Google Shape;333;g708afeed52_0_51"/>
          <p:cNvSpPr txBox="1">
            <a:spLocks noGrp="1"/>
          </p:cNvSpPr>
          <p:nvPr>
            <p:ph type="body" idx="4294967295"/>
          </p:nvPr>
        </p:nvSpPr>
        <p:spPr>
          <a:xfrm>
            <a:off x="580150" y="1518909"/>
            <a:ext cx="2209200" cy="5529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 b="1">
                <a:solidFill>
                  <a:srgbClr val="FFFFFF"/>
                </a:solidFill>
              </a:rPr>
              <a:t>TRUQUEZÃO:</a:t>
            </a: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08afeed52_0_63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CONCORDÂNCIA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339" name="Google Shape;339;g708afeed52_0_63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7710300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Enxergar as partes dentro do todo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</a:rPr>
              <a:t>“Minha relação com meu ex é de muito respeito”, </a:t>
            </a:r>
            <a:r>
              <a:rPr lang="en" sz="1500" b="1">
                <a:solidFill>
                  <a:srgbClr val="333333"/>
                </a:solidFill>
                <a:highlight>
                  <a:srgbClr val="FFFF00"/>
                </a:highlight>
              </a:rPr>
              <a:t>disse</a:t>
            </a: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</a:rPr>
              <a:t> fulana. “Ele é o pai da minha filha e será para sempre alguém </a:t>
            </a:r>
            <a:r>
              <a:rPr lang="en" sz="1500" b="1">
                <a:solidFill>
                  <a:srgbClr val="333333"/>
                </a:solidFill>
                <a:highlight>
                  <a:srgbClr val="FFFF00"/>
                </a:highlight>
              </a:rPr>
              <a:t>com quem</a:t>
            </a: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</a:rPr>
              <a:t> eu vou ter contato. Ele e a minha filha são especiais para mim e </a:t>
            </a:r>
            <a:r>
              <a:rPr lang="en" sz="1500" b="1">
                <a:solidFill>
                  <a:srgbClr val="333333"/>
                </a:solidFill>
                <a:highlight>
                  <a:srgbClr val="FFFF00"/>
                </a:highlight>
              </a:rPr>
              <a:t>têm</a:t>
            </a: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</a:rPr>
              <a:t> entre si uma ligação especial também. Então a nossa relação reverbera completamente na minha filha”, </a:t>
            </a:r>
            <a:r>
              <a:rPr lang="en" sz="1500" b="1">
                <a:solidFill>
                  <a:srgbClr val="333333"/>
                </a:solidFill>
                <a:highlight>
                  <a:srgbClr val="FFFF00"/>
                </a:highlight>
              </a:rPr>
              <a:t>afirmou</a:t>
            </a: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340" name="Google Shape;340;g708afeed52_0_63"/>
          <p:cNvSpPr txBox="1">
            <a:spLocks noGrp="1"/>
          </p:cNvSpPr>
          <p:nvPr>
            <p:ph type="body" idx="4294967295"/>
          </p:nvPr>
        </p:nvSpPr>
        <p:spPr>
          <a:xfrm>
            <a:off x="580150" y="1518909"/>
            <a:ext cx="2209200" cy="5529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 b="1">
                <a:solidFill>
                  <a:srgbClr val="FFFFFF"/>
                </a:solidFill>
              </a:rPr>
              <a:t>TRUQUEZÃO:</a:t>
            </a: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08afeed52_0_69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CONCORDÂNCIA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346" name="Google Shape;346;g708afeed52_0_69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7710300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Enxergar as partes dentro do todo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Dividir as frases e reverter a ordem para ver se dá certo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Manter o padrão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347" name="Google Shape;347;g708afeed52_0_69"/>
          <p:cNvSpPr txBox="1">
            <a:spLocks noGrp="1"/>
          </p:cNvSpPr>
          <p:nvPr>
            <p:ph type="body" idx="4294967295"/>
          </p:nvPr>
        </p:nvSpPr>
        <p:spPr>
          <a:xfrm>
            <a:off x="580150" y="1518909"/>
            <a:ext cx="2209200" cy="5529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 b="1">
                <a:solidFill>
                  <a:srgbClr val="FFFFFF"/>
                </a:solidFill>
              </a:rPr>
              <a:t>TRUQUEZÃO:</a:t>
            </a: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08afeed52_0_75"/>
          <p:cNvSpPr txBox="1">
            <a:spLocks noGrp="1"/>
          </p:cNvSpPr>
          <p:nvPr>
            <p:ph type="ctrTitle" idx="4294967295"/>
          </p:nvPr>
        </p:nvSpPr>
        <p:spPr>
          <a:xfrm>
            <a:off x="838206" y="914825"/>
            <a:ext cx="8069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9600"/>
              <a:buFont typeface="Helvetica Neue"/>
              <a:buNone/>
            </a:pPr>
            <a:r>
              <a:rPr lang="en" sz="9600" b="1" i="0" u="none" strike="noStrike" cap="non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NOVO</a:t>
            </a:r>
            <a:endParaRPr sz="9600" b="1" i="0" u="none" strike="noStrike" cap="none">
              <a:solidFill>
                <a:srgbClr val="88398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9600"/>
              <a:buFont typeface="Helvetica Neue"/>
              <a:buNone/>
            </a:pPr>
            <a:r>
              <a:rPr lang="en" sz="9600" b="1" i="0" u="none" strike="noStrike" cap="non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ACORDO</a:t>
            </a:r>
            <a:endParaRPr sz="9600" b="1" i="0" u="none" strike="noStrike" cap="none">
              <a:solidFill>
                <a:srgbClr val="88398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08afeed52_0_5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NOVO ACORDO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solidFill>
                  <a:srgbClr val="88398A"/>
                </a:solidFill>
              </a:rPr>
              <a:t>resumão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358" name="Google Shape;358;g708afeed52_0_5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7434300" cy="31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/>
              <a:t>ACENTOS</a:t>
            </a:r>
            <a:r>
              <a:rPr lang="en"/>
              <a:t> - cinco dicas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/>
              <a:t>HÍFEN</a:t>
            </a:r>
            <a:r>
              <a:rPr lang="en"/>
              <a:t> - quatro dicas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i="1"/>
              <a:t>(via Professor Sérgio Nogueira)</a:t>
            </a:r>
            <a:endParaRPr i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08afeed52_0_79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NOVO ACORDO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solidFill>
                  <a:srgbClr val="88398A"/>
                </a:solidFill>
              </a:rPr>
              <a:t>acento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364" name="Google Shape;364;g708afeed52_0_79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4230900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88398A"/>
                </a:solidFill>
              </a:rPr>
              <a:t>1- VERBO TERMINADO EM “ÊEM”</a:t>
            </a:r>
            <a:endParaRPr b="1">
              <a:solidFill>
                <a:srgbClr val="88398A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/>
              <a:t>CAIU O ACENTO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 u="sng"/>
              <a:t>EXCEÇÕES</a:t>
            </a:r>
            <a:r>
              <a:rPr lang="en" b="1"/>
              <a:t>: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/>
              <a:t>	formas plurais de TER e VIR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365" name="Google Shape;365;g708afeed52_0_79"/>
          <p:cNvSpPr txBox="1">
            <a:spLocks noGrp="1"/>
          </p:cNvSpPr>
          <p:nvPr>
            <p:ph type="body" idx="4294967295"/>
          </p:nvPr>
        </p:nvSpPr>
        <p:spPr>
          <a:xfrm>
            <a:off x="4991825" y="1584700"/>
            <a:ext cx="3921600" cy="32190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FFFFFF"/>
                </a:solidFill>
              </a:rPr>
              <a:t>EXEMPLOS: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PREVER - preveem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CRER - creem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DAR - deem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Vocês não </a:t>
            </a:r>
            <a:r>
              <a:rPr lang="en">
                <a:solidFill>
                  <a:srgbClr val="FFFF00"/>
                </a:solidFill>
              </a:rPr>
              <a:t>vêm</a:t>
            </a:r>
            <a:r>
              <a:rPr lang="en">
                <a:solidFill>
                  <a:srgbClr val="D3D3D3"/>
                </a:solidFill>
              </a:rPr>
              <a:t> pro coffee break?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Os computadores não </a:t>
            </a:r>
            <a:r>
              <a:rPr lang="en">
                <a:solidFill>
                  <a:srgbClr val="FFFF00"/>
                </a:solidFill>
              </a:rPr>
              <a:t>têm</a:t>
            </a:r>
            <a:r>
              <a:rPr lang="en">
                <a:solidFill>
                  <a:srgbClr val="D3D3D3"/>
                </a:solidFill>
              </a:rPr>
              <a:t> o R instalado.</a:t>
            </a:r>
            <a:endParaRPr>
              <a:solidFill>
                <a:srgbClr val="D3D3D3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08afeed52_0_86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NOVO ACORDO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solidFill>
                  <a:srgbClr val="88398A"/>
                </a:solidFill>
              </a:rPr>
              <a:t>acento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371" name="Google Shape;371;g708afeed52_0_86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4230900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88398A"/>
                </a:solidFill>
              </a:rPr>
              <a:t>2- PALAVRA TERMINADA EM “ÔO”</a:t>
            </a:r>
            <a:endParaRPr b="1">
              <a:solidFill>
                <a:srgbClr val="88398A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/>
              <a:t>CAIU O ACENTO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372" name="Google Shape;372;g708afeed52_0_86"/>
          <p:cNvSpPr txBox="1">
            <a:spLocks noGrp="1"/>
          </p:cNvSpPr>
          <p:nvPr>
            <p:ph type="body" idx="4294967295"/>
          </p:nvPr>
        </p:nvSpPr>
        <p:spPr>
          <a:xfrm>
            <a:off x="4991825" y="1584700"/>
            <a:ext cx="3921600" cy="32190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FFFFFF"/>
                </a:solidFill>
              </a:rPr>
              <a:t>EXEMPLOS: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Com o R a Cecilia começou a alçar altos </a:t>
            </a:r>
            <a:r>
              <a:rPr lang="en">
                <a:solidFill>
                  <a:srgbClr val="FFFF00"/>
                </a:solidFill>
              </a:rPr>
              <a:t>voos</a:t>
            </a:r>
            <a:r>
              <a:rPr lang="en">
                <a:solidFill>
                  <a:srgbClr val="D3D3D3"/>
                </a:solidFill>
              </a:rPr>
              <a:t>.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Se você comer todo o coffee break eu te </a:t>
            </a:r>
            <a:r>
              <a:rPr lang="en">
                <a:solidFill>
                  <a:srgbClr val="FFFF00"/>
                </a:solidFill>
              </a:rPr>
              <a:t>amaldiçoo</a:t>
            </a:r>
            <a:r>
              <a:rPr lang="en">
                <a:solidFill>
                  <a:srgbClr val="D3D3D3"/>
                </a:solidFill>
              </a:rPr>
              <a:t>.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Se você deixar um pouco pra mim eu te </a:t>
            </a:r>
            <a:r>
              <a:rPr lang="en">
                <a:solidFill>
                  <a:srgbClr val="FFFF00"/>
                </a:solidFill>
              </a:rPr>
              <a:t>perdoo</a:t>
            </a:r>
            <a:r>
              <a:rPr lang="en">
                <a:solidFill>
                  <a:srgbClr val="D3D3D3"/>
                </a:solidFill>
              </a:rPr>
              <a:t>.</a:t>
            </a:r>
            <a:endParaRPr>
              <a:solidFill>
                <a:srgbClr val="D3D3D3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08afeed52_0_92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NOVO ACORDO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solidFill>
                  <a:srgbClr val="88398A"/>
                </a:solidFill>
              </a:rPr>
              <a:t>acento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378" name="Google Shape;378;g708afeed52_0_92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4230900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88398A"/>
                </a:solidFill>
              </a:rPr>
              <a:t>3- ACENTO DIFERENCIAL</a:t>
            </a:r>
            <a:endParaRPr b="1">
              <a:solidFill>
                <a:srgbClr val="88398A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/>
              <a:t>CAIU O ACENTO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 u="sng"/>
              <a:t>EXCEÇÕES</a:t>
            </a:r>
            <a:r>
              <a:rPr lang="en" b="1"/>
              <a:t>: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/>
              <a:t>	verbo PÔR (colocar)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/>
              <a:t>	PÔDE (verbo PODER)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379" name="Google Shape;379;g708afeed52_0_92"/>
          <p:cNvSpPr txBox="1">
            <a:spLocks noGrp="1"/>
          </p:cNvSpPr>
          <p:nvPr>
            <p:ph type="body" idx="4294967295"/>
          </p:nvPr>
        </p:nvSpPr>
        <p:spPr>
          <a:xfrm>
            <a:off x="3852650" y="1501850"/>
            <a:ext cx="5226300" cy="30273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FFFFFF"/>
                </a:solidFill>
              </a:rPr>
              <a:t>EXEMPLOS: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Como faz </a:t>
            </a:r>
            <a:r>
              <a:rPr lang="en">
                <a:solidFill>
                  <a:srgbClr val="FFFF00"/>
                </a:solidFill>
              </a:rPr>
              <a:t>para</a:t>
            </a:r>
            <a:r>
              <a:rPr lang="en">
                <a:solidFill>
                  <a:srgbClr val="D3D3D3"/>
                </a:solidFill>
              </a:rPr>
              <a:t> chamar o porteiro </a:t>
            </a:r>
            <a:r>
              <a:rPr lang="en">
                <a:solidFill>
                  <a:srgbClr val="FFFF00"/>
                </a:solidFill>
              </a:rPr>
              <a:t>pelo</a:t>
            </a:r>
            <a:r>
              <a:rPr lang="en">
                <a:solidFill>
                  <a:srgbClr val="D3D3D3"/>
                </a:solidFill>
              </a:rPr>
              <a:t> interfone?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Como faz </a:t>
            </a:r>
            <a:r>
              <a:rPr lang="en">
                <a:solidFill>
                  <a:srgbClr val="FFFF00"/>
                </a:solidFill>
              </a:rPr>
              <a:t>para</a:t>
            </a:r>
            <a:r>
              <a:rPr lang="en">
                <a:solidFill>
                  <a:srgbClr val="D3D3D3"/>
                </a:solidFill>
              </a:rPr>
              <a:t> cortar o </a:t>
            </a:r>
            <a:r>
              <a:rPr lang="en">
                <a:solidFill>
                  <a:srgbClr val="FFFF00"/>
                </a:solidFill>
              </a:rPr>
              <a:t>pelo</a:t>
            </a:r>
            <a:r>
              <a:rPr lang="en">
                <a:solidFill>
                  <a:srgbClr val="D3D3D3"/>
                </a:solidFill>
              </a:rPr>
              <a:t> desse cachorro?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00"/>
                </a:solidFill>
              </a:rPr>
              <a:t>Para</a:t>
            </a:r>
            <a:r>
              <a:rPr lang="en">
                <a:solidFill>
                  <a:srgbClr val="D3D3D3"/>
                </a:solidFill>
              </a:rPr>
              <a:t> de comer os sanduíches do coffee break!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Vou </a:t>
            </a:r>
            <a:r>
              <a:rPr lang="en">
                <a:solidFill>
                  <a:srgbClr val="FFFF00"/>
                </a:solidFill>
              </a:rPr>
              <a:t>pôr</a:t>
            </a:r>
            <a:r>
              <a:rPr lang="en">
                <a:solidFill>
                  <a:srgbClr val="D3D3D3"/>
                </a:solidFill>
              </a:rPr>
              <a:t> os sanduíches no canto da mesa.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Como você </a:t>
            </a:r>
            <a:r>
              <a:rPr lang="en">
                <a:solidFill>
                  <a:srgbClr val="FFFF00"/>
                </a:solidFill>
              </a:rPr>
              <a:t>pôde</a:t>
            </a:r>
            <a:r>
              <a:rPr lang="en">
                <a:solidFill>
                  <a:srgbClr val="D3D3D3"/>
                </a:solidFill>
              </a:rPr>
              <a:t> comer todos os sanduíches antes do coffee break?</a:t>
            </a:r>
            <a:endParaRPr>
              <a:solidFill>
                <a:srgbClr val="D3D3D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642907bbab_0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601513"/>
            <a:ext cx="685800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08afeed52_0_98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NOVO ACORDO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solidFill>
                  <a:srgbClr val="88398A"/>
                </a:solidFill>
              </a:rPr>
              <a:t>acento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385" name="Google Shape;385;g708afeed52_0_98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3450600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88398A"/>
                </a:solidFill>
              </a:rPr>
              <a:t>4- VOGAL TÔNICA DO HIATO</a:t>
            </a:r>
            <a:endParaRPr b="1">
              <a:solidFill>
                <a:srgbClr val="88398A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Se for formado de ditongo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DECRESCENTE:</a:t>
            </a: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/>
              <a:t>CAIU O ACENTO</a:t>
            </a:r>
            <a:endParaRPr b="1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Se for formado de ditongo</a:t>
            </a: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CRESCENTE:</a:t>
            </a: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/>
              <a:t>MANTEVE O ACENTO</a:t>
            </a: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 u="sng"/>
              <a:t>EXCEÇÕES</a:t>
            </a:r>
            <a:r>
              <a:rPr lang="en" b="1"/>
              <a:t>: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/>
              <a:t>	verbo PÔR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/>
              <a:t>	PÔDE (verbo PODER)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386" name="Google Shape;386;g708afeed52_0_98"/>
          <p:cNvSpPr txBox="1">
            <a:spLocks noGrp="1"/>
          </p:cNvSpPr>
          <p:nvPr>
            <p:ph type="body" idx="4294967295"/>
          </p:nvPr>
        </p:nvSpPr>
        <p:spPr>
          <a:xfrm>
            <a:off x="4439500" y="1584700"/>
            <a:ext cx="4508400" cy="30273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FFFFFF"/>
                </a:solidFill>
              </a:rPr>
              <a:t>EXEMPLOS: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fei-</a:t>
            </a:r>
            <a:r>
              <a:rPr lang="en">
                <a:solidFill>
                  <a:srgbClr val="FFFF00"/>
                </a:solidFill>
              </a:rPr>
              <a:t>u</a:t>
            </a:r>
            <a:r>
              <a:rPr lang="en">
                <a:solidFill>
                  <a:srgbClr val="D3D3D3"/>
                </a:solidFill>
              </a:rPr>
              <a:t>-ra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con-te-</a:t>
            </a:r>
            <a:r>
              <a:rPr lang="en">
                <a:solidFill>
                  <a:srgbClr val="FFFF00"/>
                </a:solidFill>
              </a:rPr>
              <a:t>ú</a:t>
            </a:r>
            <a:r>
              <a:rPr lang="en">
                <a:solidFill>
                  <a:srgbClr val="D3D3D3"/>
                </a:solidFill>
              </a:rPr>
              <a:t>-do</a:t>
            </a:r>
            <a:endParaRPr>
              <a:solidFill>
                <a:srgbClr val="D3D3D3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708afeed52_0_104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NOVO ACORDO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solidFill>
                  <a:srgbClr val="88398A"/>
                </a:solidFill>
              </a:rPr>
              <a:t>acento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392" name="Google Shape;392;g708afeed52_0_104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3685500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88398A"/>
                </a:solidFill>
              </a:rPr>
              <a:t>5- DITONGOS ‘ÉI’ E ‘ÓI’</a:t>
            </a:r>
            <a:endParaRPr b="1">
              <a:solidFill>
                <a:srgbClr val="88398A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Em palavras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PROPAROXÍTONAS:</a:t>
            </a: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/>
              <a:t>CAIU O ACENTO</a:t>
            </a:r>
            <a:endParaRPr b="1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Nas palavras OXÍTONAS</a:t>
            </a: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ou MONOSSILÁBICAS:</a:t>
            </a: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/>
              <a:t>MANTEVE O ACENTO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393" name="Google Shape;393;g708afeed52_0_104"/>
          <p:cNvSpPr txBox="1">
            <a:spLocks noGrp="1"/>
          </p:cNvSpPr>
          <p:nvPr>
            <p:ph type="body" idx="4294967295"/>
          </p:nvPr>
        </p:nvSpPr>
        <p:spPr>
          <a:xfrm>
            <a:off x="4439500" y="1584700"/>
            <a:ext cx="4508400" cy="30273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FFFFFF"/>
                </a:solidFill>
              </a:rPr>
              <a:t>EXEMPLOS: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as-sem-</a:t>
            </a:r>
            <a:r>
              <a:rPr lang="en">
                <a:solidFill>
                  <a:srgbClr val="FFFF00"/>
                </a:solidFill>
              </a:rPr>
              <a:t>blei</a:t>
            </a:r>
            <a:r>
              <a:rPr lang="en">
                <a:solidFill>
                  <a:srgbClr val="D3D3D3"/>
                </a:solidFill>
              </a:rPr>
              <a:t>-a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pas-t</a:t>
            </a:r>
            <a:r>
              <a:rPr lang="en">
                <a:solidFill>
                  <a:srgbClr val="FFFF00"/>
                </a:solidFill>
              </a:rPr>
              <a:t>é</a:t>
            </a:r>
            <a:r>
              <a:rPr lang="en">
                <a:solidFill>
                  <a:srgbClr val="D3D3D3"/>
                </a:solidFill>
              </a:rPr>
              <a:t>is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c</a:t>
            </a:r>
            <a:r>
              <a:rPr lang="en">
                <a:solidFill>
                  <a:srgbClr val="FFFF00"/>
                </a:solidFill>
              </a:rPr>
              <a:t>é</a:t>
            </a:r>
            <a:r>
              <a:rPr lang="en">
                <a:solidFill>
                  <a:srgbClr val="D3D3D3"/>
                </a:solidFill>
              </a:rPr>
              <a:t>u</a:t>
            </a:r>
            <a:endParaRPr>
              <a:solidFill>
                <a:srgbClr val="D3D3D3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708afeed52_0_110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NOVO ACORDO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solidFill>
                  <a:srgbClr val="88398A"/>
                </a:solidFill>
              </a:rPr>
              <a:t>hífen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399" name="Google Shape;399;g708afeed52_0_110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4230900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88398A"/>
                </a:solidFill>
              </a:rPr>
              <a:t>1- PALAVRAS COM PREFIXO ‘CO’</a:t>
            </a:r>
            <a:endParaRPr b="1">
              <a:solidFill>
                <a:srgbClr val="88398A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/>
              <a:t>CAIU O HÍFEN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00" name="Google Shape;400;g708afeed52_0_110"/>
          <p:cNvSpPr txBox="1">
            <a:spLocks noGrp="1"/>
          </p:cNvSpPr>
          <p:nvPr>
            <p:ph type="body" idx="4294967295"/>
          </p:nvPr>
        </p:nvSpPr>
        <p:spPr>
          <a:xfrm>
            <a:off x="4991825" y="1584700"/>
            <a:ext cx="3921600" cy="18609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FFFFFF"/>
                </a:solidFill>
              </a:rPr>
              <a:t>EXEMPLOS: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00"/>
                </a:solidFill>
              </a:rPr>
              <a:t>co</a:t>
            </a:r>
            <a:r>
              <a:rPr lang="en">
                <a:solidFill>
                  <a:srgbClr val="D3D3D3"/>
                </a:solidFill>
              </a:rPr>
              <a:t>produção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00"/>
                </a:solidFill>
              </a:rPr>
              <a:t>co</a:t>
            </a:r>
            <a:r>
              <a:rPr lang="en">
                <a:solidFill>
                  <a:srgbClr val="D3D3D3"/>
                </a:solidFill>
              </a:rPr>
              <a:t>autoria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00"/>
                </a:solidFill>
              </a:rPr>
              <a:t>co</a:t>
            </a:r>
            <a:r>
              <a:rPr lang="en">
                <a:solidFill>
                  <a:srgbClr val="D3D3D3"/>
                </a:solidFill>
              </a:rPr>
              <a:t>rresponsável</a:t>
            </a:r>
            <a:endParaRPr>
              <a:solidFill>
                <a:srgbClr val="D3D3D3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708afeed52_0_116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NOVO ACORDO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solidFill>
                  <a:srgbClr val="88398A"/>
                </a:solidFill>
              </a:rPr>
              <a:t>hífen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406" name="Google Shape;406;g708afeed52_0_116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4230900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88398A"/>
                </a:solidFill>
              </a:rPr>
              <a:t>2- PALAVRAS FORMADAS PELO ADVÉRBIO ‘NÃO’</a:t>
            </a:r>
            <a:endParaRPr b="1">
              <a:solidFill>
                <a:srgbClr val="88398A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/>
              <a:t>CAIU O HÍFEN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07" name="Google Shape;407;g708afeed52_0_116"/>
          <p:cNvSpPr txBox="1">
            <a:spLocks noGrp="1"/>
          </p:cNvSpPr>
          <p:nvPr>
            <p:ph type="body" idx="4294967295"/>
          </p:nvPr>
        </p:nvSpPr>
        <p:spPr>
          <a:xfrm>
            <a:off x="4991825" y="1584700"/>
            <a:ext cx="3548700" cy="18126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FFFFFF"/>
                </a:solidFill>
              </a:rPr>
              <a:t>EXEMPLOS: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católico </a:t>
            </a:r>
            <a:r>
              <a:rPr lang="en" u="sng">
                <a:solidFill>
                  <a:srgbClr val="FFFF00"/>
                </a:solidFill>
              </a:rPr>
              <a:t>não </a:t>
            </a:r>
            <a:r>
              <a:rPr lang="en">
                <a:solidFill>
                  <a:srgbClr val="D3D3D3"/>
                </a:solidFill>
              </a:rPr>
              <a:t>praticante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espaço para </a:t>
            </a:r>
            <a:r>
              <a:rPr lang="en" u="sng">
                <a:solidFill>
                  <a:srgbClr val="FFFF00"/>
                </a:solidFill>
              </a:rPr>
              <a:t>não </a:t>
            </a:r>
            <a:r>
              <a:rPr lang="en">
                <a:solidFill>
                  <a:srgbClr val="D3D3D3"/>
                </a:solidFill>
              </a:rPr>
              <a:t>fumantes</a:t>
            </a:r>
            <a:endParaRPr>
              <a:solidFill>
                <a:srgbClr val="D3D3D3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708afeed52_0_122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NOVO ACORDO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solidFill>
                  <a:srgbClr val="88398A"/>
                </a:solidFill>
              </a:rPr>
              <a:t>hífen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413" name="Google Shape;413;g708afeed52_0_122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4230900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88398A"/>
                </a:solidFill>
              </a:rPr>
              <a:t>3- PALAVRAS COMPOSTAS COM ELEMENTO DE CONEXÃO</a:t>
            </a:r>
            <a:endParaRPr b="1">
              <a:solidFill>
                <a:srgbClr val="88398A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/>
              <a:t>CAIU O HÍFEN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/>
              <a:t>EXCEÇÕES: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Se foram palavras da 	ZOOLOGIA</a:t>
            </a:r>
            <a:br>
              <a:rPr lang="en"/>
            </a:br>
            <a:r>
              <a:rPr lang="en"/>
              <a:t>	ou da BOTÂNICA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14" name="Google Shape;414;g708afeed52_0_122"/>
          <p:cNvSpPr txBox="1">
            <a:spLocks noGrp="1"/>
          </p:cNvSpPr>
          <p:nvPr>
            <p:ph type="body" idx="4294967295"/>
          </p:nvPr>
        </p:nvSpPr>
        <p:spPr>
          <a:xfrm>
            <a:off x="4991825" y="1584700"/>
            <a:ext cx="3548700" cy="32190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FFFFFF"/>
                </a:solidFill>
              </a:rPr>
              <a:t>EXEMPLOS: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dona</a:t>
            </a:r>
            <a:r>
              <a:rPr lang="en" u="sng">
                <a:solidFill>
                  <a:srgbClr val="FFFF00"/>
                </a:solidFill>
              </a:rPr>
              <a:t> de </a:t>
            </a:r>
            <a:r>
              <a:rPr lang="en">
                <a:solidFill>
                  <a:srgbClr val="D3D3D3"/>
                </a:solidFill>
              </a:rPr>
              <a:t>casa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dia</a:t>
            </a:r>
            <a:r>
              <a:rPr lang="en" u="sng">
                <a:solidFill>
                  <a:srgbClr val="FFFF00"/>
                </a:solidFill>
              </a:rPr>
              <a:t> a </a:t>
            </a:r>
            <a:r>
              <a:rPr lang="en">
                <a:solidFill>
                  <a:srgbClr val="D3D3D3"/>
                </a:solidFill>
              </a:rPr>
              <a:t>dia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gota</a:t>
            </a:r>
            <a:r>
              <a:rPr lang="en" u="sng">
                <a:solidFill>
                  <a:srgbClr val="FFFF00"/>
                </a:solidFill>
              </a:rPr>
              <a:t> a </a:t>
            </a:r>
            <a:r>
              <a:rPr lang="en">
                <a:solidFill>
                  <a:srgbClr val="D3D3D3"/>
                </a:solidFill>
              </a:rPr>
              <a:t>gota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joão</a:t>
            </a:r>
            <a:r>
              <a:rPr lang="en">
                <a:solidFill>
                  <a:srgbClr val="FFFF00"/>
                </a:solidFill>
              </a:rPr>
              <a:t>-</a:t>
            </a:r>
            <a:r>
              <a:rPr lang="en">
                <a:solidFill>
                  <a:srgbClr val="D3D3D3"/>
                </a:solidFill>
              </a:rPr>
              <a:t>de</a:t>
            </a:r>
            <a:r>
              <a:rPr lang="en">
                <a:solidFill>
                  <a:srgbClr val="FFFF00"/>
                </a:solidFill>
              </a:rPr>
              <a:t>-</a:t>
            </a:r>
            <a:r>
              <a:rPr lang="en">
                <a:solidFill>
                  <a:srgbClr val="D3D3D3"/>
                </a:solidFill>
              </a:rPr>
              <a:t>barro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jacaré</a:t>
            </a:r>
            <a:r>
              <a:rPr lang="en">
                <a:solidFill>
                  <a:srgbClr val="FFFF00"/>
                </a:solidFill>
              </a:rPr>
              <a:t>-</a:t>
            </a:r>
            <a:r>
              <a:rPr lang="en">
                <a:solidFill>
                  <a:srgbClr val="D3D3D3"/>
                </a:solidFill>
              </a:rPr>
              <a:t>do</a:t>
            </a:r>
            <a:r>
              <a:rPr lang="en">
                <a:solidFill>
                  <a:srgbClr val="FFFF00"/>
                </a:solidFill>
              </a:rPr>
              <a:t>-</a:t>
            </a:r>
            <a:r>
              <a:rPr lang="en">
                <a:solidFill>
                  <a:srgbClr val="D3D3D3"/>
                </a:solidFill>
              </a:rPr>
              <a:t>pantanal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copo</a:t>
            </a:r>
            <a:r>
              <a:rPr lang="en">
                <a:solidFill>
                  <a:srgbClr val="FFFF00"/>
                </a:solidFill>
              </a:rPr>
              <a:t>-</a:t>
            </a:r>
            <a:r>
              <a:rPr lang="en">
                <a:solidFill>
                  <a:srgbClr val="D3D3D3"/>
                </a:solidFill>
              </a:rPr>
              <a:t>de</a:t>
            </a:r>
            <a:r>
              <a:rPr lang="en">
                <a:solidFill>
                  <a:srgbClr val="FFFF00"/>
                </a:solidFill>
              </a:rPr>
              <a:t>-</a:t>
            </a:r>
            <a:r>
              <a:rPr lang="en">
                <a:solidFill>
                  <a:srgbClr val="D3D3D3"/>
                </a:solidFill>
              </a:rPr>
              <a:t>leite</a:t>
            </a:r>
            <a:endParaRPr>
              <a:solidFill>
                <a:srgbClr val="D3D3D3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08afeed52_0_128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NOVO ACORDO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solidFill>
                  <a:srgbClr val="88398A"/>
                </a:solidFill>
              </a:rPr>
              <a:t>hífen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420" name="Google Shape;420;g708afeed52_0_128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5259600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88398A"/>
                </a:solidFill>
              </a:rPr>
              <a:t>4- PALAVRAS COM PREFIXO DE DUAS  </a:t>
            </a:r>
            <a:br>
              <a:rPr lang="en" b="1">
                <a:solidFill>
                  <a:srgbClr val="88398A"/>
                </a:solidFill>
              </a:rPr>
            </a:br>
            <a:r>
              <a:rPr lang="en" b="1">
                <a:solidFill>
                  <a:srgbClr val="88398A"/>
                </a:solidFill>
              </a:rPr>
              <a:t>     SÍLABAS QUE TERMINA EM VOGAL</a:t>
            </a:r>
            <a:endParaRPr b="1">
              <a:solidFill>
                <a:srgbClr val="88398A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Se a palavra seguinte NÃO</a:t>
            </a:r>
            <a:br>
              <a:rPr lang="en"/>
            </a:br>
            <a:r>
              <a:rPr lang="en"/>
              <a:t>começar com ‘H’ ou ‘vogal igual’:</a:t>
            </a:r>
            <a:r>
              <a:rPr lang="en" b="1"/>
              <a:t/>
            </a:r>
            <a:br>
              <a:rPr lang="en" b="1"/>
            </a:br>
            <a:r>
              <a:rPr lang="en" b="1"/>
              <a:t>CAIU O HÍFEN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Se começar com ‘H’ ou com uma ‘vogal igual’ à do prefixo: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r>
              <a:rPr lang="en" b="1"/>
              <a:t>MANTEVE O HÍFEN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21" name="Google Shape;421;g708afeed52_0_128"/>
          <p:cNvSpPr txBox="1">
            <a:spLocks noGrp="1"/>
          </p:cNvSpPr>
          <p:nvPr>
            <p:ph type="body" idx="4294967295"/>
          </p:nvPr>
        </p:nvSpPr>
        <p:spPr>
          <a:xfrm>
            <a:off x="6365725" y="1584700"/>
            <a:ext cx="2174700" cy="32190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FFFFFF"/>
                </a:solidFill>
              </a:rPr>
              <a:t>EXEMPLOS: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00"/>
                </a:solidFill>
              </a:rPr>
              <a:t>auto</a:t>
            </a:r>
            <a:r>
              <a:rPr lang="en">
                <a:solidFill>
                  <a:srgbClr val="D3D3D3"/>
                </a:solidFill>
              </a:rPr>
              <a:t>atendimento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00"/>
                </a:solidFill>
              </a:rPr>
              <a:t>anti</a:t>
            </a:r>
            <a:r>
              <a:rPr lang="en">
                <a:solidFill>
                  <a:srgbClr val="D3D3D3"/>
                </a:solidFill>
              </a:rPr>
              <a:t>vírus</a:t>
            </a:r>
            <a:br>
              <a:rPr lang="en">
                <a:solidFill>
                  <a:srgbClr val="D3D3D3"/>
                </a:solidFill>
              </a:rPr>
            </a:br>
            <a:r>
              <a:rPr lang="en">
                <a:solidFill>
                  <a:srgbClr val="FFFF00"/>
                </a:solidFill>
              </a:rPr>
              <a:t>infra</a:t>
            </a:r>
            <a:r>
              <a:rPr lang="en">
                <a:solidFill>
                  <a:srgbClr val="D3D3D3"/>
                </a:solidFill>
              </a:rPr>
              <a:t>estrutura</a:t>
            </a: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3D3D3"/>
                </a:solidFill>
              </a:rPr>
              <a:t>auto</a:t>
            </a:r>
            <a:r>
              <a:rPr lang="en">
                <a:solidFill>
                  <a:srgbClr val="FFFF00"/>
                </a:solidFill>
              </a:rPr>
              <a:t>-</a:t>
            </a:r>
            <a:r>
              <a:rPr lang="en">
                <a:solidFill>
                  <a:srgbClr val="D3D3D3"/>
                </a:solidFill>
              </a:rPr>
              <a:t>hipnose</a:t>
            </a:r>
            <a:br>
              <a:rPr lang="en">
                <a:solidFill>
                  <a:srgbClr val="D3D3D3"/>
                </a:solidFill>
              </a:rPr>
            </a:br>
            <a:r>
              <a:rPr lang="en">
                <a:solidFill>
                  <a:srgbClr val="D3D3D3"/>
                </a:solidFill>
              </a:rPr>
              <a:t>contra</a:t>
            </a:r>
            <a:r>
              <a:rPr lang="en">
                <a:solidFill>
                  <a:srgbClr val="FFFF00"/>
                </a:solidFill>
              </a:rPr>
              <a:t>-</a:t>
            </a:r>
            <a:r>
              <a:rPr lang="en">
                <a:solidFill>
                  <a:srgbClr val="D3D3D3"/>
                </a:solidFill>
              </a:rPr>
              <a:t>ataque</a:t>
            </a:r>
            <a:br>
              <a:rPr lang="en">
                <a:solidFill>
                  <a:srgbClr val="D3D3D3"/>
                </a:solidFill>
              </a:rPr>
            </a:br>
            <a:r>
              <a:rPr lang="en">
                <a:solidFill>
                  <a:srgbClr val="D3D3D3"/>
                </a:solidFill>
              </a:rPr>
              <a:t>micro</a:t>
            </a:r>
            <a:r>
              <a:rPr lang="en">
                <a:solidFill>
                  <a:srgbClr val="FFFF00"/>
                </a:solidFill>
              </a:rPr>
              <a:t>-</a:t>
            </a:r>
            <a:r>
              <a:rPr lang="en">
                <a:solidFill>
                  <a:srgbClr val="D3D3D3"/>
                </a:solidFill>
              </a:rPr>
              <a:t>ondas</a:t>
            </a:r>
            <a:endParaRPr>
              <a:solidFill>
                <a:srgbClr val="D3D3D3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08afeed52_0_134"/>
          <p:cNvSpPr txBox="1">
            <a:spLocks noGrp="1"/>
          </p:cNvSpPr>
          <p:nvPr>
            <p:ph type="ctrTitle" idx="4294967295"/>
          </p:nvPr>
        </p:nvSpPr>
        <p:spPr>
          <a:xfrm>
            <a:off x="838206" y="914825"/>
            <a:ext cx="8069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9600"/>
              <a:buFont typeface="Helvetica Neue"/>
              <a:buNone/>
            </a:pPr>
            <a:r>
              <a:rPr lang="en" sz="9600" b="1" i="0" u="none" strike="noStrike" cap="non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FAQ</a:t>
            </a:r>
            <a:endParaRPr sz="9600" b="1" i="0" u="none" strike="noStrike" cap="none">
              <a:solidFill>
                <a:srgbClr val="88398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708afeed52_0_155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FAQ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432" name="Google Shape;432;g708afeed52_0_155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4230900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88398A"/>
                </a:solidFill>
              </a:rPr>
              <a:t>1- A FIM x AFIM</a:t>
            </a:r>
            <a:endParaRPr b="1">
              <a:solidFill>
                <a:srgbClr val="88398A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708afeed52_0_161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FAQ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438" name="Google Shape;438;g708afeed52_0_161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4230900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b="1">
                <a:solidFill>
                  <a:srgbClr val="88398A"/>
                </a:solidFill>
              </a:rPr>
              <a:t>1- A FIM x AFIM</a:t>
            </a:r>
            <a:endParaRPr b="1">
              <a:solidFill>
                <a:srgbClr val="88398A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/>
              <a:t>A FIM: </a:t>
            </a:r>
            <a:r>
              <a:rPr lang="en" u="sng"/>
              <a:t>locução</a:t>
            </a:r>
            <a:endParaRPr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propósito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interesse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/>
              <a:t>AFIM: </a:t>
            </a:r>
            <a:r>
              <a:rPr lang="en" u="sng"/>
              <a:t>adjetivo ou substantivo</a:t>
            </a:r>
            <a:endParaRPr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sinônimo de semelhante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08afeed52_0_167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FAQ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444" name="Google Shape;444;g708afeed52_0_167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4230900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b="1">
                <a:solidFill>
                  <a:srgbClr val="88398A"/>
                </a:solidFill>
              </a:rPr>
              <a:t>1- A FIM x AFIM</a:t>
            </a:r>
            <a:endParaRPr b="1">
              <a:solidFill>
                <a:srgbClr val="88398A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/>
              <a:t>A FIM: </a:t>
            </a:r>
            <a:r>
              <a:rPr lang="en" u="sng"/>
              <a:t>locução</a:t>
            </a:r>
            <a:endParaRPr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propósito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interesse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/>
              <a:t>AFIM: </a:t>
            </a:r>
            <a:r>
              <a:rPr lang="en" u="sng"/>
              <a:t>adjetivo ou substantivo</a:t>
            </a:r>
            <a:endParaRPr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sinônimo de semelhante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45" name="Google Shape;445;g708afeed52_0_167"/>
          <p:cNvSpPr txBox="1">
            <a:spLocks noGrp="1"/>
          </p:cNvSpPr>
          <p:nvPr>
            <p:ph type="body" idx="4294967295"/>
          </p:nvPr>
        </p:nvSpPr>
        <p:spPr>
          <a:xfrm>
            <a:off x="4991825" y="1584700"/>
            <a:ext cx="3921600" cy="29103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FFFFFF"/>
                </a:solidFill>
              </a:rPr>
              <a:t>EXEMPLOS: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9D9D9"/>
                </a:solidFill>
              </a:rPr>
              <a:t>Não estou</a:t>
            </a:r>
            <a:r>
              <a:rPr lang="en">
                <a:solidFill>
                  <a:srgbClr val="FFFF00"/>
                </a:solidFill>
              </a:rPr>
              <a:t> a fim </a:t>
            </a:r>
            <a:r>
              <a:rPr lang="en">
                <a:solidFill>
                  <a:srgbClr val="D9D9D9"/>
                </a:solidFill>
              </a:rPr>
              <a:t>de comer os sanduíches desse coffee break.</a:t>
            </a:r>
            <a:endParaRPr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9D9D9"/>
                </a:solidFill>
              </a:rPr>
              <a:t>Tanto quem usa R quanto quem usa Python têm objetivos</a:t>
            </a:r>
            <a:r>
              <a:rPr lang="en">
                <a:solidFill>
                  <a:srgbClr val="FFFF00"/>
                </a:solidFill>
              </a:rPr>
              <a:t> afins</a:t>
            </a:r>
            <a:r>
              <a:rPr lang="en">
                <a:solidFill>
                  <a:srgbClr val="D9D9D9"/>
                </a:solidFill>
              </a:rPr>
              <a:t>.</a:t>
            </a:r>
            <a:r>
              <a:rPr lang="en">
                <a:solidFill>
                  <a:srgbClr val="FFFF00"/>
                </a:solidFill>
              </a:rPr>
              <a:t> </a:t>
            </a:r>
            <a:endParaRPr>
              <a:solidFill>
                <a:srgbClr val="D3D3D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42907bbab_0_163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Dicas para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solidFill>
                  <a:srgbClr val="88398A"/>
                </a:solidFill>
              </a:rPr>
              <a:t>acertar mais</a:t>
            </a:r>
            <a:endParaRPr/>
          </a:p>
        </p:txBody>
      </p:sp>
      <p:sp>
        <p:nvSpPr>
          <p:cNvPr id="105" name="Google Shape;105;g642907bbab_0_163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crase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porques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pronomes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pontuação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concordância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novo acordo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faq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clareza e coesão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708afeed52_0_173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FAQ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451" name="Google Shape;451;g708afeed52_0_173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4230900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88398A"/>
                </a:solidFill>
              </a:rPr>
              <a:t>2- PREVIU x PREVEU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708afeed52_0_178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FAQ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457" name="Google Shape;457;g708afeed52_0_178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4230900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b="1">
                <a:solidFill>
                  <a:srgbClr val="88398A"/>
                </a:solidFill>
              </a:rPr>
              <a:t>2- PREVIU x PREVEU</a:t>
            </a:r>
            <a:endParaRPr b="1">
              <a:solidFill>
                <a:srgbClr val="88398A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/>
              <a:t>PREVIU</a:t>
            </a:r>
            <a:endParaRPr b="1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passado do verbo PREVER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/>
              <a:t>PREVEU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/>
              <a:t>	</a:t>
            </a:r>
            <a:r>
              <a:rPr lang="en"/>
              <a:t>não é uma palavra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708afeed52_0_190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FAQ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463" name="Google Shape;463;g708afeed52_0_190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4230900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b="1">
                <a:solidFill>
                  <a:srgbClr val="88398A"/>
                </a:solidFill>
              </a:rPr>
              <a:t>2- PREVIU x PREVEU</a:t>
            </a:r>
            <a:endParaRPr b="1">
              <a:solidFill>
                <a:srgbClr val="88398A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/>
              <a:t>PREVIU</a:t>
            </a:r>
            <a:endParaRPr b="1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passado do verbo PREVER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/>
              <a:t>PREVEU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/>
              <a:t>	</a:t>
            </a:r>
            <a:r>
              <a:rPr lang="en"/>
              <a:t>não é uma palavra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64" name="Google Shape;464;g708afeed52_0_190"/>
          <p:cNvSpPr txBox="1">
            <a:spLocks noGrp="1"/>
          </p:cNvSpPr>
          <p:nvPr>
            <p:ph type="body" idx="4294967295"/>
          </p:nvPr>
        </p:nvSpPr>
        <p:spPr>
          <a:xfrm>
            <a:off x="4991825" y="1584700"/>
            <a:ext cx="3921600" cy="29103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FFFFFF"/>
                </a:solidFill>
              </a:rPr>
              <a:t>TRUQUE: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9D9D9"/>
                </a:solidFill>
              </a:rPr>
              <a:t>Descobrir se o início do verbo é um PREFIXO. Se for, conjugar como o verbo ‘original’.</a:t>
            </a:r>
            <a:endParaRPr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9D9D9"/>
                </a:solidFill>
              </a:rPr>
              <a:t>prever (pre-</a:t>
            </a:r>
            <a:r>
              <a:rPr lang="en">
                <a:solidFill>
                  <a:srgbClr val="FFFF00"/>
                </a:solidFill>
              </a:rPr>
              <a:t>ver</a:t>
            </a:r>
            <a:r>
              <a:rPr lang="en">
                <a:solidFill>
                  <a:srgbClr val="D9D9D9"/>
                </a:solidFill>
              </a:rPr>
              <a:t>): Ele </a:t>
            </a:r>
            <a:r>
              <a:rPr lang="en">
                <a:solidFill>
                  <a:srgbClr val="FFFF00"/>
                </a:solidFill>
              </a:rPr>
              <a:t>previu</a:t>
            </a:r>
            <a:r>
              <a:rPr lang="en">
                <a:solidFill>
                  <a:srgbClr val="D9D9D9"/>
                </a:solidFill>
              </a:rPr>
              <a:t>.</a:t>
            </a:r>
            <a:br>
              <a:rPr lang="en">
                <a:solidFill>
                  <a:srgbClr val="D9D9D9"/>
                </a:solidFill>
              </a:rPr>
            </a:br>
            <a:r>
              <a:rPr lang="en">
                <a:solidFill>
                  <a:srgbClr val="D9D9D9"/>
                </a:solidFill>
              </a:rPr>
              <a:t>prover (não é prefixo): Ele </a:t>
            </a:r>
            <a:r>
              <a:rPr lang="en">
                <a:solidFill>
                  <a:srgbClr val="FFFF00"/>
                </a:solidFill>
              </a:rPr>
              <a:t>proveu</a:t>
            </a:r>
            <a:r>
              <a:rPr lang="en">
                <a:solidFill>
                  <a:srgbClr val="D9D9D9"/>
                </a:solidFill>
              </a:rPr>
              <a:t>.</a:t>
            </a:r>
            <a:br>
              <a:rPr lang="en">
                <a:solidFill>
                  <a:srgbClr val="D9D9D9"/>
                </a:solidFill>
              </a:rPr>
            </a:br>
            <a:r>
              <a:rPr lang="en">
                <a:solidFill>
                  <a:srgbClr val="D9D9D9"/>
                </a:solidFill>
              </a:rPr>
              <a:t>provir (pro-</a:t>
            </a:r>
            <a:r>
              <a:rPr lang="en">
                <a:solidFill>
                  <a:srgbClr val="FFFF00"/>
                </a:solidFill>
              </a:rPr>
              <a:t>vir</a:t>
            </a:r>
            <a:r>
              <a:rPr lang="en">
                <a:solidFill>
                  <a:srgbClr val="D9D9D9"/>
                </a:solidFill>
              </a:rPr>
              <a:t>): Ele </a:t>
            </a:r>
            <a:r>
              <a:rPr lang="en">
                <a:solidFill>
                  <a:srgbClr val="FFFF00"/>
                </a:solidFill>
              </a:rPr>
              <a:t>proveio</a:t>
            </a:r>
            <a:r>
              <a:rPr lang="en">
                <a:solidFill>
                  <a:srgbClr val="D9D9D9"/>
                </a:solidFill>
              </a:rPr>
              <a:t>.</a:t>
            </a:r>
            <a:endParaRPr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9D9D9"/>
                </a:solidFill>
              </a:rPr>
              <a:t>predizer (pre-</a:t>
            </a:r>
            <a:r>
              <a:rPr lang="en">
                <a:solidFill>
                  <a:srgbClr val="FFFF00"/>
                </a:solidFill>
              </a:rPr>
              <a:t>dizer</a:t>
            </a:r>
            <a:r>
              <a:rPr lang="en">
                <a:solidFill>
                  <a:srgbClr val="D9D9D9"/>
                </a:solidFill>
              </a:rPr>
              <a:t>): Ele </a:t>
            </a:r>
            <a:r>
              <a:rPr lang="en">
                <a:solidFill>
                  <a:srgbClr val="FFFF00"/>
                </a:solidFill>
              </a:rPr>
              <a:t>predisse</a:t>
            </a:r>
            <a:r>
              <a:rPr lang="en">
                <a:solidFill>
                  <a:srgbClr val="D9D9D9"/>
                </a:solidFill>
              </a:rPr>
              <a:t>.</a:t>
            </a:r>
            <a:endParaRPr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708afeed52_0_196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FAQ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470" name="Google Shape;470;g708afeed52_0_196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4230900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88398A"/>
                </a:solidFill>
              </a:rPr>
              <a:t>3- ATRAVÉS DE x POR MEIO DE</a:t>
            </a:r>
            <a:endParaRPr b="1">
              <a:solidFill>
                <a:srgbClr val="88398A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708afeed52_0_201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FAQ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476" name="Google Shape;476;g708afeed52_0_201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4230900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88398A"/>
                </a:solidFill>
              </a:rPr>
              <a:t>3- ATRAVÉS DE x POR MEIO DE</a:t>
            </a:r>
            <a:endParaRPr b="1">
              <a:solidFill>
                <a:srgbClr val="88398A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/>
              <a:t>ATRAVÉS DE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/>
              <a:t>	</a:t>
            </a:r>
            <a:r>
              <a:rPr lang="en"/>
              <a:t>indica movimento físico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/>
              <a:t>POR MEIO DE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meios para chegar a um fim</a:t>
            </a: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mais usado academicamente*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708afeed52_0_206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FAQ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482" name="Google Shape;482;g708afeed52_0_206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4230900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88398A"/>
                </a:solidFill>
              </a:rPr>
              <a:t>3- ATRAVÉS DE x POR MEIO DE</a:t>
            </a:r>
            <a:endParaRPr b="1">
              <a:solidFill>
                <a:srgbClr val="88398A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/>
              <a:t>ATRAVÉS DE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/>
              <a:t>	</a:t>
            </a:r>
            <a:r>
              <a:rPr lang="en"/>
              <a:t>indica movimento físico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/>
              <a:t>POR MEIO DE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meios para chegar a um fim</a:t>
            </a: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mais usado academicamente*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83" name="Google Shape;483;g708afeed52_0_206"/>
          <p:cNvSpPr txBox="1">
            <a:spLocks noGrp="1"/>
          </p:cNvSpPr>
          <p:nvPr>
            <p:ph type="body" idx="4294967295"/>
          </p:nvPr>
        </p:nvSpPr>
        <p:spPr>
          <a:xfrm>
            <a:off x="4991825" y="1584700"/>
            <a:ext cx="3921600" cy="29103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FFFFFF"/>
                </a:solidFill>
              </a:rPr>
              <a:t>EXEMPLOS: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9D9D9"/>
                </a:solidFill>
              </a:rPr>
              <a:t>Vou jogar esse sanduíche </a:t>
            </a:r>
            <a:r>
              <a:rPr lang="en">
                <a:solidFill>
                  <a:srgbClr val="FFFF00"/>
                </a:solidFill>
              </a:rPr>
              <a:t>através</a:t>
            </a:r>
            <a:endParaRPr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9D9D9"/>
                </a:solidFill>
              </a:rPr>
              <a:t>da janela.</a:t>
            </a:r>
            <a:endParaRPr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9D9D9"/>
                </a:solidFill>
              </a:rPr>
              <a:t>A pesquisa foi feita </a:t>
            </a:r>
            <a:r>
              <a:rPr lang="en">
                <a:solidFill>
                  <a:srgbClr val="FFFF00"/>
                </a:solidFill>
              </a:rPr>
              <a:t>por meio de</a:t>
            </a:r>
            <a:r>
              <a:rPr lang="en">
                <a:solidFill>
                  <a:srgbClr val="D9D9D9"/>
                </a:solidFill>
              </a:rPr>
              <a:t> uma extensa revisão bibliográfica.</a:t>
            </a:r>
            <a:endParaRPr>
              <a:solidFill>
                <a:srgbClr val="D3D3D3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708afeed52_0_212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FAQ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489" name="Google Shape;489;g708afeed52_0_212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4230900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88398A"/>
                </a:solidFill>
              </a:rPr>
              <a:t>4- TRÁS x TRAZ</a:t>
            </a:r>
            <a:endParaRPr b="1">
              <a:solidFill>
                <a:srgbClr val="88398A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708afeed52_0_222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FAQ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495" name="Google Shape;495;g708afeed52_0_222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4230900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88398A"/>
                </a:solidFill>
              </a:rPr>
              <a:t>4- TRÁS x TRAZ</a:t>
            </a:r>
            <a:endParaRPr b="1">
              <a:solidFill>
                <a:srgbClr val="88398A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/>
              <a:t>TRÁS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	</a:t>
            </a:r>
            <a:r>
              <a:rPr lang="en"/>
              <a:t>advérbio de lugar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/>
              <a:t>TRAZ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conjugação do verbo “trazer”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708afeed52_0_227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FAQ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501" name="Google Shape;501;g708afeed52_0_227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4230900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88398A"/>
                </a:solidFill>
              </a:rPr>
              <a:t>4- TRÁS x TRAZ</a:t>
            </a:r>
            <a:endParaRPr b="1">
              <a:solidFill>
                <a:srgbClr val="88398A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/>
              <a:t>TRÁS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/>
              <a:t>	</a:t>
            </a:r>
            <a:r>
              <a:rPr lang="en"/>
              <a:t>advérbio de lugar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/>
              <a:t>TRAZ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conjugação do verbo “trazer”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502" name="Google Shape;502;g708afeed52_0_227"/>
          <p:cNvSpPr txBox="1">
            <a:spLocks noGrp="1"/>
          </p:cNvSpPr>
          <p:nvPr>
            <p:ph type="body" idx="4294967295"/>
          </p:nvPr>
        </p:nvSpPr>
        <p:spPr>
          <a:xfrm>
            <a:off x="4991825" y="1584700"/>
            <a:ext cx="3921600" cy="29103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FFFFFF"/>
                </a:solidFill>
              </a:rPr>
              <a:t>TRUQUE: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D3D3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9D9D9"/>
                </a:solidFill>
              </a:rPr>
              <a:t>Trazer tem </a:t>
            </a:r>
            <a:r>
              <a:rPr lang="en">
                <a:solidFill>
                  <a:srgbClr val="FFFF00"/>
                </a:solidFill>
              </a:rPr>
              <a:t>Z</a:t>
            </a:r>
            <a:r>
              <a:rPr lang="en">
                <a:solidFill>
                  <a:srgbClr val="D9D9D9"/>
                </a:solidFill>
              </a:rPr>
              <a:t>!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708afeed52_0_144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FAQ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508" name="Google Shape;508;g708afeed52_0_144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7800000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88398A"/>
                </a:solidFill>
              </a:rPr>
              <a:t>5- PARÁGRAFO x ITEM</a:t>
            </a:r>
            <a:endParaRPr b="1">
              <a:solidFill>
                <a:srgbClr val="88398A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>
            <a:spLocks noGrp="1"/>
          </p:cNvSpPr>
          <p:nvPr>
            <p:ph type="ctrTitle" idx="4294967295"/>
          </p:nvPr>
        </p:nvSpPr>
        <p:spPr>
          <a:xfrm>
            <a:off x="838206" y="914825"/>
            <a:ext cx="8069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9600"/>
              <a:buFont typeface="Helvetica Neue"/>
              <a:buNone/>
            </a:pPr>
            <a:r>
              <a:rPr lang="en" sz="9600" b="1" i="0" u="none" strike="noStrike" cap="non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CRASE</a:t>
            </a:r>
            <a:endParaRPr sz="2600" b="1" i="0" u="none" strike="noStrike" cap="none">
              <a:solidFill>
                <a:srgbClr val="18181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708afeed52_0_233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FAQ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514" name="Google Shape;514;g708afeed52_0_233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7800000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88398A"/>
                </a:solidFill>
              </a:rPr>
              <a:t>5- PARÁGRAFO x ITEM</a:t>
            </a:r>
            <a:endParaRPr b="1">
              <a:solidFill>
                <a:srgbClr val="88398A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Depende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Vantagem dos itens: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- resumo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- assuntos complicados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- ajuda a ver o todo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>
                <a:solidFill>
                  <a:srgbClr val="88398A"/>
                </a:solidFill>
              </a:rPr>
              <a:t>TRUQUE DE ESCRITA:</a:t>
            </a:r>
            <a:r>
              <a:rPr lang="en"/>
              <a:t> em um texto corrido, procure manter parágrafos de tamanhos diferentes, pra não virarem “blocos”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9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FAQ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520" name="Google Shape;520;p9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7800000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88398A"/>
                </a:solidFill>
              </a:rPr>
              <a:t>6- HÁ x A x À x AH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0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FAQ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526" name="Google Shape;526;p10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7800000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88398A"/>
                </a:solidFill>
              </a:rPr>
              <a:t>6- HÁ x A x À x AH</a:t>
            </a:r>
            <a:endParaRPr b="1">
              <a:solidFill>
                <a:srgbClr val="88398A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>
                <a:solidFill>
                  <a:srgbClr val="88398A"/>
                </a:solidFill>
              </a:rPr>
              <a:t>HÁ:</a:t>
            </a:r>
            <a:r>
              <a:rPr lang="en"/>
              <a:t> verbo (no sentido de </a:t>
            </a:r>
            <a:r>
              <a:rPr lang="en" u="sng"/>
              <a:t>existir</a:t>
            </a:r>
            <a:r>
              <a:rPr lang="en"/>
              <a:t> ou de </a:t>
            </a:r>
            <a:r>
              <a:rPr lang="en" u="sng"/>
              <a:t>tempo transcorrido</a:t>
            </a:r>
            <a:r>
              <a:rPr lang="en"/>
              <a:t>)</a:t>
            </a:r>
            <a:endParaRPr/>
          </a:p>
          <a:p>
            <a:pPr marL="45720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>
                <a:solidFill>
                  <a:srgbClr val="88398A"/>
                </a:solidFill>
              </a:rPr>
              <a:t>A:</a:t>
            </a:r>
            <a:r>
              <a:rPr lang="en"/>
              <a:t> artigo (feminino) OU preposição (noção de distância, tempo, modo)</a:t>
            </a:r>
            <a:endParaRPr/>
          </a:p>
          <a:p>
            <a:pPr marL="45720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>
                <a:solidFill>
                  <a:srgbClr val="88398A"/>
                </a:solidFill>
              </a:rPr>
              <a:t>À:</a:t>
            </a:r>
            <a:r>
              <a:rPr lang="en"/>
              <a:t> contração da preposição + artigo OU pronome </a:t>
            </a:r>
            <a:endParaRPr/>
          </a:p>
          <a:p>
            <a:pPr marL="45720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>
                <a:solidFill>
                  <a:srgbClr val="88398A"/>
                </a:solidFill>
              </a:rPr>
              <a:t>AH: </a:t>
            </a:r>
            <a:r>
              <a:rPr lang="en"/>
              <a:t>interjeição (indica um estado emotivo do emissor)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1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FAQ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532" name="Google Shape;532;p11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7800000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88398A"/>
                </a:solidFill>
              </a:rPr>
              <a:t>6- HÁ x A x À x AH</a:t>
            </a:r>
            <a:endParaRPr b="1">
              <a:solidFill>
                <a:srgbClr val="88398A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>
                <a:solidFill>
                  <a:srgbClr val="88398A"/>
                </a:solidFill>
              </a:rPr>
              <a:t>HÁ:</a:t>
            </a:r>
            <a:r>
              <a:rPr lang="en"/>
              <a:t> verbo</a:t>
            </a:r>
            <a:endParaRPr/>
          </a:p>
          <a:p>
            <a:pPr marL="45720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>
                <a:solidFill>
                  <a:srgbClr val="88398A"/>
                </a:solidFill>
              </a:rPr>
              <a:t>A:</a:t>
            </a:r>
            <a:r>
              <a:rPr lang="en"/>
              <a:t> artigo OU preposição</a:t>
            </a:r>
            <a:endParaRPr/>
          </a:p>
          <a:p>
            <a:pPr marL="45720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>
                <a:solidFill>
                  <a:srgbClr val="88398A"/>
                </a:solidFill>
              </a:rPr>
              <a:t>À:</a:t>
            </a:r>
            <a:r>
              <a:rPr lang="en"/>
              <a:t> artigo+preposição</a:t>
            </a:r>
            <a:endParaRPr/>
          </a:p>
          <a:p>
            <a:pPr marL="45720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>
                <a:solidFill>
                  <a:srgbClr val="88398A"/>
                </a:solidFill>
              </a:rPr>
              <a:t>AH: </a:t>
            </a:r>
            <a:r>
              <a:rPr lang="en"/>
              <a:t>interjeição</a:t>
            </a:r>
            <a:endParaRPr/>
          </a:p>
        </p:txBody>
      </p:sp>
      <p:sp>
        <p:nvSpPr>
          <p:cNvPr id="533" name="Google Shape;533;p11"/>
          <p:cNvSpPr txBox="1"/>
          <p:nvPr/>
        </p:nvSpPr>
        <p:spPr>
          <a:xfrm>
            <a:off x="4278086" y="1356100"/>
            <a:ext cx="4635339" cy="3357414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EXEMPLOS:</a:t>
            </a:r>
            <a:endParaRPr sz="1800" b="0" i="0" u="none" strike="noStrike" cap="none">
              <a:solidFill>
                <a:srgbClr val="18181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None/>
            </a:pPr>
            <a:endParaRPr sz="1800" b="0" i="0" u="none" strike="noStrike" cap="none">
              <a:solidFill>
                <a:srgbClr val="D3D3D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None/>
            </a:pPr>
            <a:r>
              <a:rPr lang="en" sz="1800" b="0" i="0" u="none" strike="noStrike" cap="none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Estou </a:t>
            </a:r>
            <a:r>
              <a:rPr lang="en" sz="1800" b="0" i="0" u="none" strike="noStrike" cap="non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há</a:t>
            </a:r>
            <a:r>
              <a:rPr lang="en" sz="1800" b="0" i="0" u="none" strike="noStrike" cap="none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uma semana sonhando com esse coffee break.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None/>
            </a:pPr>
            <a:endParaRPr sz="1800" b="0" i="0" u="none" strike="noStrike" cap="none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None/>
            </a:pPr>
            <a:r>
              <a:rPr lang="en" sz="1800" b="0" i="0" u="none" strike="noStrike" cap="none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Insper fica </a:t>
            </a:r>
            <a:r>
              <a:rPr lang="en" sz="1800" b="0" i="0" u="none" strike="noStrike" cap="non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1800" b="0" i="0" u="none" strike="noStrike" cap="none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5 km da minha casa.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None/>
            </a:pPr>
            <a:endParaRPr sz="1800" b="0" i="0" u="none" strike="noStrike" cap="none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None/>
            </a:pPr>
            <a:r>
              <a:rPr lang="en" sz="1800" b="0" i="0" u="none" strike="noStrike" cap="none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Cheguei </a:t>
            </a:r>
            <a:r>
              <a:rPr lang="en" sz="1800" b="0" i="0" u="none" strike="noStrike" cap="non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à</a:t>
            </a:r>
            <a:r>
              <a:rPr lang="en" sz="1800" b="0" i="0" u="none" strike="noStrike" cap="none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recepção do Insper e meu nome não estava na lista.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None/>
            </a:pPr>
            <a:endParaRPr sz="1800" b="0" i="0" u="none" strike="noStrike" cap="none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None/>
            </a:pPr>
            <a:r>
              <a:rPr lang="en" sz="1800" b="0" i="0" u="none" strike="noStrike" cap="non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Ah</a:t>
            </a:r>
            <a:r>
              <a:rPr lang="en" sz="1800" b="0" i="0" u="none" strike="noStrike" cap="none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! Esqueci de colocar o teu nome na lista!</a:t>
            </a:r>
            <a:endParaRPr sz="1800" b="0" i="0" u="none" strike="noStrike" cap="none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2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FAQ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539" name="Google Shape;539;p12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7800000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88398A"/>
                </a:solidFill>
              </a:rPr>
              <a:t>6- HÁ x HAVIA</a:t>
            </a:r>
            <a:endParaRPr b="1">
              <a:solidFill>
                <a:srgbClr val="88398A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>
                <a:solidFill>
                  <a:srgbClr val="88398A"/>
                </a:solidFill>
              </a:rPr>
              <a:t>HÁ:</a:t>
            </a:r>
            <a:r>
              <a:rPr lang="en"/>
              <a:t> quando você indica há quanto tempo algo ESTÁ ocorrendo</a:t>
            </a:r>
            <a:endParaRPr/>
          </a:p>
          <a:p>
            <a:pPr marL="45720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b="1">
                <a:solidFill>
                  <a:srgbClr val="88398A"/>
                </a:solidFill>
              </a:rPr>
              <a:t>HAVIA:</a:t>
            </a:r>
            <a:r>
              <a:rPr lang="en"/>
              <a:t> quando esse algo já deixou de ocorrer</a:t>
            </a:r>
            <a:endParaRPr/>
          </a:p>
        </p:txBody>
      </p:sp>
      <p:sp>
        <p:nvSpPr>
          <p:cNvPr id="540" name="Google Shape;540;p12"/>
          <p:cNvSpPr txBox="1"/>
          <p:nvPr/>
        </p:nvSpPr>
        <p:spPr>
          <a:xfrm>
            <a:off x="859972" y="3418114"/>
            <a:ext cx="8053454" cy="12954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EXEMPLOS:</a:t>
            </a:r>
            <a:endParaRPr sz="1800" b="0" i="0" u="none" strike="noStrike" cap="none">
              <a:solidFill>
                <a:srgbClr val="18181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None/>
            </a:pPr>
            <a:endParaRPr sz="1800" b="0" i="0" u="none" strike="noStrike" cap="none">
              <a:solidFill>
                <a:srgbClr val="D3D3D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None/>
            </a:pPr>
            <a:r>
              <a:rPr lang="en" sz="1800" b="0" i="0" u="none" strike="noStrike" cap="none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Aquela garota estudava na minha sala </a:t>
            </a:r>
            <a:r>
              <a:rPr lang="en" sz="1800" b="0" i="0" u="none" strike="noStrike" cap="non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havia</a:t>
            </a:r>
            <a:r>
              <a:rPr lang="en" sz="1800" b="0" i="0" u="none" strike="noStrike" cap="none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três anos, mas, depois que ganhou na loteria, ela desapareceu da noite pro dia.</a:t>
            </a:r>
            <a:endParaRPr sz="1800" b="0" i="0" u="none" strike="noStrike" cap="none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708afeed52_0_238"/>
          <p:cNvSpPr txBox="1">
            <a:spLocks noGrp="1"/>
          </p:cNvSpPr>
          <p:nvPr>
            <p:ph type="ctrTitle" idx="4294967295"/>
          </p:nvPr>
        </p:nvSpPr>
        <p:spPr>
          <a:xfrm>
            <a:off x="838206" y="914825"/>
            <a:ext cx="8069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9600"/>
              <a:buFont typeface="Helvetica Neue"/>
              <a:buNone/>
            </a:pPr>
            <a:r>
              <a:rPr lang="en" sz="9600" b="1" i="0" u="none" strike="noStrike" cap="non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CLAREZA</a:t>
            </a:r>
            <a:endParaRPr sz="9600" b="1" i="0" u="none" strike="noStrike" cap="none">
              <a:solidFill>
                <a:srgbClr val="88398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9600"/>
              <a:buFont typeface="Helvetica Neue"/>
              <a:buNone/>
            </a:pPr>
            <a:r>
              <a:rPr lang="en" sz="9600" b="1" i="0" u="none" strike="noStrike" cap="non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COESÃO</a:t>
            </a:r>
            <a:endParaRPr sz="9600" b="1" i="0" u="none" strike="noStrike" cap="none">
              <a:solidFill>
                <a:srgbClr val="88398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3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REFERÊNCIAS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551" name="Google Shape;551;p13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7800000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88398A"/>
                </a:solidFill>
              </a:rPr>
              <a:t>EVANILDO BECHARA </a:t>
            </a:r>
            <a:r>
              <a:rPr lang="en">
                <a:solidFill>
                  <a:schemeClr val="dk1"/>
                </a:solidFill>
              </a:rPr>
              <a:t>– gramáticas e dicionários de dúvidas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88398A"/>
                </a:solidFill>
              </a:rPr>
              <a:t>SÉRGIO NOGUEIRA </a:t>
            </a:r>
            <a:r>
              <a:rPr lang="en">
                <a:solidFill>
                  <a:schemeClr val="dk1"/>
                </a:solidFill>
              </a:rPr>
              <a:t>– blog encerrado, mas ainda no ar</a:t>
            </a:r>
            <a:br>
              <a:rPr lang="en">
                <a:solidFill>
                  <a:schemeClr val="dk1"/>
                </a:solidFill>
              </a:rPr>
            </a:br>
            <a:r>
              <a:rPr lang="en" u="sng">
                <a:solidFill>
                  <a:schemeClr val="hlink"/>
                </a:solidFill>
                <a:hlinkClick r:id="rId3"/>
              </a:rPr>
              <a:t> http://g1.globo.com/educacao/blog/dicas-de-portugues/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>
              <a:solidFill>
                <a:srgbClr val="88398A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88398A"/>
                </a:solidFill>
              </a:rPr>
              <a:t>EDITORA LEXIKON </a:t>
            </a:r>
            <a:r>
              <a:rPr lang="en">
                <a:solidFill>
                  <a:schemeClr val="dk1"/>
                </a:solidFill>
              </a:rPr>
              <a:t>– dicionários e livretos com tira-dúvidas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/>
            </a:r>
            <a:br>
              <a:rPr lang="en">
                <a:solidFill>
                  <a:schemeClr val="dk1"/>
                </a:solidFill>
              </a:rPr>
            </a:br>
            <a:r>
              <a:rPr lang="en" b="1">
                <a:solidFill>
                  <a:srgbClr val="88398A"/>
                </a:solidFill>
              </a:rPr>
              <a:t>DICA: FESTA DO LIVRO</a:t>
            </a:r>
            <a:br>
              <a:rPr lang="en" b="1">
                <a:solidFill>
                  <a:srgbClr val="88398A"/>
                </a:solidFill>
              </a:rPr>
            </a:br>
            <a:r>
              <a:rPr lang="en">
                <a:solidFill>
                  <a:schemeClr val="dk1"/>
                </a:solidFill>
              </a:rPr>
              <a:t>USP – 27 a 30 de novembro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>
              <a:solidFill>
                <a:srgbClr val="88398A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>
              <a:solidFill>
                <a:srgbClr val="88398A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"/>
              <a:t>CRASE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">
                <a:solidFill>
                  <a:srgbClr val="88398A"/>
                </a:solidFill>
              </a:rPr>
              <a:t>o que é?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6655832" cy="31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Tecnicamente, é um “fenômeno fonético”</a:t>
            </a:r>
            <a:endParaRPr/>
          </a:p>
          <a:p>
            <a:pPr marL="45720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Na escrita, é indicado pelo sinal gráfico (acento grave)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Ocorre quando você junta duas vezes a letra </a:t>
            </a:r>
            <a:r>
              <a:rPr lang="en" b="1"/>
              <a:t>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Em vez de </a:t>
            </a:r>
            <a:r>
              <a:rPr lang="en" b="1"/>
              <a:t>AA</a:t>
            </a:r>
            <a:r>
              <a:rPr lang="en"/>
              <a:t>, o resultado é</a:t>
            </a:r>
            <a:r>
              <a:rPr lang="en" b="1"/>
              <a:t> </a:t>
            </a:r>
            <a:r>
              <a:rPr lang="en" b="1" u="sng">
                <a:solidFill>
                  <a:srgbClr val="88398A"/>
                </a:solidFill>
              </a:rPr>
              <a:t>À</a:t>
            </a:r>
            <a:endParaRPr u="sng">
              <a:solidFill>
                <a:srgbClr val="88398A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7938300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1- Junção da </a:t>
            </a:r>
            <a:r>
              <a:rPr lang="en" b="1"/>
              <a:t>preposição A com o artigo feminino A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2- Junção do </a:t>
            </a:r>
            <a:r>
              <a:rPr lang="en" b="1"/>
              <a:t>artigo feminino A e dos pronomes demonstrativos</a:t>
            </a:r>
            <a:r>
              <a:rPr lang="en"/>
              <a:t/>
            </a:r>
            <a:br>
              <a:rPr lang="en"/>
            </a:br>
            <a:r>
              <a:rPr lang="en"/>
              <a:t>							      </a:t>
            </a:r>
            <a:r>
              <a:rPr lang="en" u="sng"/>
              <a:t>aquele(s), aquela(s), aquilo(s)</a:t>
            </a:r>
            <a:endParaRPr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3- Antes de numeral </a:t>
            </a:r>
            <a:r>
              <a:rPr lang="en" b="1"/>
              <a:t>que indica as horas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4- Quando há o significado subentendido de </a:t>
            </a:r>
            <a:r>
              <a:rPr lang="en" b="1"/>
              <a:t>“à maneira de”</a:t>
            </a:r>
            <a:r>
              <a:rPr lang="en"/>
              <a:t> alguma coisa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5- Junto com </a:t>
            </a:r>
            <a:r>
              <a:rPr lang="en" b="1"/>
              <a:t>locuções adverbiais </a:t>
            </a:r>
            <a:r>
              <a:rPr lang="en"/>
              <a:t>(</a:t>
            </a:r>
            <a:r>
              <a:rPr lang="en" u="sng"/>
              <a:t>à noite, às vezes</a:t>
            </a:r>
            <a:r>
              <a:rPr lang="en"/>
              <a:t>)</a:t>
            </a:r>
            <a:endParaRPr/>
          </a:p>
        </p:txBody>
      </p:sp>
      <p:sp>
        <p:nvSpPr>
          <p:cNvPr id="122" name="Google Shape;122;p8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crase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solidFill>
                  <a:srgbClr val="88398A"/>
                </a:solidFill>
              </a:rPr>
              <a:t>OBRIGATÓRIA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2499</Words>
  <Application>Microsoft Office PowerPoint</Application>
  <PresentationFormat>Apresentação na tela (16:9)</PresentationFormat>
  <Paragraphs>846</Paragraphs>
  <Slides>76</Slides>
  <Notes>76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76</vt:i4>
      </vt:variant>
    </vt:vector>
  </HeadingPairs>
  <TitlesOfParts>
    <vt:vector size="81" baseType="lpstr">
      <vt:lpstr>Arial</vt:lpstr>
      <vt:lpstr>Helvetica Neue</vt:lpstr>
      <vt:lpstr>Courier</vt:lpstr>
      <vt:lpstr>Titillium Web</vt:lpstr>
      <vt:lpstr>R-Ladies Template</vt:lpstr>
      <vt:lpstr>DICAS PARA ESCREVER BEM</vt:lpstr>
      <vt:lpstr>Olá!</vt:lpstr>
      <vt:lpstr>Mais clareza no dia-a-dia Um abstract no capricho </vt:lpstr>
      <vt:lpstr>Apresentação do PowerPoint</vt:lpstr>
      <vt:lpstr>Apresentação do PowerPoint</vt:lpstr>
      <vt:lpstr>Dicas para acertar mais</vt:lpstr>
      <vt:lpstr>CRASE</vt:lpstr>
      <vt:lpstr>CRASE o que é? </vt:lpstr>
      <vt:lpstr>crase OBRIGATÓRIA</vt:lpstr>
      <vt:lpstr>crase PROIBIDA</vt:lpstr>
      <vt:lpstr>crase CONDICIONAL</vt:lpstr>
      <vt:lpstr>CRASE truques básicos</vt:lpstr>
      <vt:lpstr>CRASE truques básicos</vt:lpstr>
      <vt:lpstr>CRASE truques básicos</vt:lpstr>
      <vt:lpstr>CRASE truques básicos</vt:lpstr>
      <vt:lpstr>CRASE truques básicos</vt:lpstr>
      <vt:lpstr>CRASE truques básicos</vt:lpstr>
      <vt:lpstr>CRASE truques básicos</vt:lpstr>
      <vt:lpstr>CRASE truques básicos</vt:lpstr>
      <vt:lpstr>PORQUES</vt:lpstr>
      <vt:lpstr>PORQUES quatro tipos, três funções </vt:lpstr>
      <vt:lpstr>PORQUES funções </vt:lpstr>
      <vt:lpstr>PORQUES funções </vt:lpstr>
      <vt:lpstr>PORQUES funções </vt:lpstr>
      <vt:lpstr>PORQUES funções </vt:lpstr>
      <vt:lpstr>PORQUES funções </vt:lpstr>
      <vt:lpstr>PRONOMES PESSOAIS</vt:lpstr>
      <vt:lpstr>pronomes pessoais quais são</vt:lpstr>
      <vt:lpstr>pronomes pessoais funções</vt:lpstr>
      <vt:lpstr>pronomes pessoais nosso foco</vt:lpstr>
      <vt:lpstr>pronomes pessoais do caso oblíquo átonos</vt:lpstr>
      <vt:lpstr>pronomes pessoais do caso oblíquo átonos</vt:lpstr>
      <vt:lpstr>pronomes pessoais do caso oblíquo átonos</vt:lpstr>
      <vt:lpstr>PONTUAÇÃO</vt:lpstr>
      <vt:lpstr>PONTUAÇÃO definições </vt:lpstr>
      <vt:lpstr>PONTUAÇÃO vírgula </vt:lpstr>
      <vt:lpstr>PONTUAÇÃO vírgula </vt:lpstr>
      <vt:lpstr>PONTUAÇÃO aspas </vt:lpstr>
      <vt:lpstr>CONCOR- DÂNCIA</vt:lpstr>
      <vt:lpstr>CONCORDÂNCIA  </vt:lpstr>
      <vt:lpstr>CONCORDÂNCIA  </vt:lpstr>
      <vt:lpstr>CONCORDÂNCIA  </vt:lpstr>
      <vt:lpstr>CONCORDÂNCIA  </vt:lpstr>
      <vt:lpstr>CONCORDÂNCIA  </vt:lpstr>
      <vt:lpstr>NOVO ACORDO</vt:lpstr>
      <vt:lpstr>NOVO ACORDO resumão </vt:lpstr>
      <vt:lpstr>NOVO ACORDO acento </vt:lpstr>
      <vt:lpstr>NOVO ACORDO acento </vt:lpstr>
      <vt:lpstr>NOVO ACORDO acento </vt:lpstr>
      <vt:lpstr>NOVO ACORDO acento </vt:lpstr>
      <vt:lpstr>NOVO ACORDO acento </vt:lpstr>
      <vt:lpstr>NOVO ACORDO hífen </vt:lpstr>
      <vt:lpstr>NOVO ACORDO hífen </vt:lpstr>
      <vt:lpstr>NOVO ACORDO hífen </vt:lpstr>
      <vt:lpstr>NOVO ACORDO hífen </vt:lpstr>
      <vt:lpstr>FAQ</vt:lpstr>
      <vt:lpstr>FAQ  </vt:lpstr>
      <vt:lpstr>FAQ  </vt:lpstr>
      <vt:lpstr>FAQ  </vt:lpstr>
      <vt:lpstr>FAQ  </vt:lpstr>
      <vt:lpstr>FAQ  </vt:lpstr>
      <vt:lpstr>FAQ  </vt:lpstr>
      <vt:lpstr>FAQ  </vt:lpstr>
      <vt:lpstr>FAQ  </vt:lpstr>
      <vt:lpstr>FAQ  </vt:lpstr>
      <vt:lpstr>FAQ  </vt:lpstr>
      <vt:lpstr>FAQ  </vt:lpstr>
      <vt:lpstr>FAQ  </vt:lpstr>
      <vt:lpstr>FAQ </vt:lpstr>
      <vt:lpstr>FAQ </vt:lpstr>
      <vt:lpstr>FAQ </vt:lpstr>
      <vt:lpstr>FAQ </vt:lpstr>
      <vt:lpstr>FAQ </vt:lpstr>
      <vt:lpstr>FAQ </vt:lpstr>
      <vt:lpstr>CLAREZA COESÃO</vt:lpstr>
      <vt:lpstr>REFERÊNCIAS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DICAS PARA ESCREVER BEM</dc:title>
  <dc:creator>Carolina Moreno</dc:creator>
  <cp:lastModifiedBy>Carolina Moreno</cp:lastModifiedBy>
  <cp:revision>1</cp:revision>
  <cp:lastPrinted>2019-11-09T02:52:13Z</cp:lastPrinted>
  <dcterms:modified xsi:type="dcterms:W3CDTF">2019-11-09T02:52:48Z</dcterms:modified>
</cp:coreProperties>
</file>