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89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88" r:id="rId15"/>
    <p:sldId id="272" r:id="rId16"/>
    <p:sldId id="274" r:id="rId17"/>
    <p:sldId id="275" r:id="rId18"/>
    <p:sldId id="273" r:id="rId19"/>
    <p:sldId id="279" r:id="rId20"/>
    <p:sldId id="278" r:id="rId21"/>
    <p:sldId id="277" r:id="rId22"/>
    <p:sldId id="284" r:id="rId23"/>
    <p:sldId id="280" r:id="rId24"/>
    <p:sldId id="281" r:id="rId25"/>
    <p:sldId id="287" r:id="rId26"/>
    <p:sldId id="270" r:id="rId27"/>
    <p:sldId id="283" r:id="rId28"/>
    <p:sldId id="271" r:id="rId29"/>
    <p:sldId id="282" r:id="rId30"/>
    <p:sldId id="286" r:id="rId31"/>
    <p:sldId id="285" r:id="rId32"/>
    <p:sldId id="259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6" autoAdjust="0"/>
    <p:restoredTop sz="94719"/>
  </p:normalViewPr>
  <p:slideViewPr>
    <p:cSldViewPr snapToGrid="0" snapToObjects="1">
      <p:cViewPr varScale="1">
        <p:scale>
          <a:sx n="68" d="100"/>
          <a:sy n="68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A7E2-44D5-3740-B2B3-5E4A320F0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B83614-6FD8-234B-A808-D12BE3AE9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D8E1EB-40E5-8846-ACA1-5C5B0145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AA2-ACEC-BE42-93C8-5039316AAC1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C2213-ABCF-4846-86AD-D6A81225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43241D-6602-C541-AA03-04F93AAC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EDB-EBE1-DB42-9B01-32E945807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64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5C151-E5C3-4B42-B224-66DB7974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2D57B8-081B-C241-AF4F-78001186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067D31-4578-FC44-AD6D-76A18283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AA2-ACEC-BE42-93C8-5039316AAC1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D1608-DBC1-714D-B6E8-9A142F21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51A670-3D53-824C-897A-A6266B2F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EDB-EBE1-DB42-9B01-32E945807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55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328C71-0521-AF4A-8AA7-20A60506B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A90F3A-4537-9C44-B9F6-4B5AE0478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CB6CBD-4269-7C4C-B4F9-F2B7D2E8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AA2-ACEC-BE42-93C8-5039316AAC1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64A638-8F39-4045-830F-93F1C7DA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D7EAC9-959F-AE4C-82E7-9220B722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EDB-EBE1-DB42-9B01-32E945807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5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7C73A-FFE8-EC4E-BF61-6C2984B7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600C4-1590-074A-BD6B-A51D94F8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92C739-A1C9-8046-982C-945B3A54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AA2-ACEC-BE42-93C8-5039316AAC1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6117B0-5D36-F940-93E8-25E47B30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792134-D46E-4442-8CA5-4C5E04FF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EDB-EBE1-DB42-9B01-32E945807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62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913B4-F617-A449-984D-263B36FC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2474-8AA3-074C-A65B-E69B7493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8FE36-D898-7B40-B66F-E7452137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AA2-ACEC-BE42-93C8-5039316AAC1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F40103-A4D3-F64C-83C7-55B37B8F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855C9-C7B0-4B47-8AB4-3A2C9FA0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EDB-EBE1-DB42-9B01-32E945807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28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B4B28-FC1E-D845-BC85-F45DF7A8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2AACFD-4A0C-9A41-A207-EC6EF393D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DE5CF2-6CEB-B442-B0AA-752AD7E9B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2C3E80-862E-0C47-9382-178DDF1B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AA2-ACEC-BE42-93C8-5039316AAC1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712C25-04BC-644F-B5F5-1C0800E7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824116-F374-DA41-9C1A-3EAE951B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EDB-EBE1-DB42-9B01-32E945807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72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55DEC-72D4-9146-B020-FF3FF19E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E446E-066B-7C44-AE62-6599EFB31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73350B-55D7-3D43-8D1C-193EF647A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15F564-233C-3241-95F5-6BE528853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F89413-73BB-FA4E-80AB-513237C4B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B33E8F-2E43-B74D-9F59-580AB678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AA2-ACEC-BE42-93C8-5039316AAC1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69ADE9-B71F-A945-BE65-EF6CBB96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FBADFB-D270-A44A-ACEA-711BF0D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EDB-EBE1-DB42-9B01-32E945807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53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75E2FC-8BC0-4B4E-A8F8-31157EC7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214CEA-E0C7-0F45-8749-A2BF04C7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AA2-ACEC-BE42-93C8-5039316AAC1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01EDF0-8DA1-554B-AC51-0CCB709E4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A90163-19E1-A74B-897A-2E15932E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EDB-EBE1-DB42-9B01-32E945807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05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3595B7-20C0-AC47-8A72-A90DE2CC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AA2-ACEC-BE42-93C8-5039316AAC1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23588E-744B-0A4C-B7E7-B2CE7049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28D170-DD2A-E345-90C9-9CF3262B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EDB-EBE1-DB42-9B01-32E945807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10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E2A13-8897-6744-B880-4BD4D4D5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D4046-593B-8A44-8EA1-EA8B564C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C46C5D-4EB5-ED4E-AC94-0A92DA314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F1CB8B-7551-3245-9331-5A132F52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AA2-ACEC-BE42-93C8-5039316AAC1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DEA235-7179-234B-83AF-EFB4E6AE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4FD70-B5BA-764F-8C0C-155BA848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EDB-EBE1-DB42-9B01-32E945807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65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E34E6-EEB9-3449-B440-7C0740DD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F0C940-3D7F-0D42-BD9F-CCA50F6D9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1AD7EE-FE99-3C4A-8C31-D850A3D0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78BAED-5BD5-8A43-8A2C-AC38BFCB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76AA2-ACEC-BE42-93C8-5039316AAC1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632EE0-5CC5-1444-9C5C-0FE85A99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EC6948-5855-2747-A10C-3F3033BD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2EDB-EBE1-DB42-9B01-32E945807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8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A2B654-3262-C94B-92D2-4C7E1FDF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D6A761-D691-DD46-9F40-48571854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28C26-462F-844D-9107-F337221EB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76AA2-ACEC-BE42-93C8-5039316AAC14}" type="datetimeFigureOut">
              <a:rPr lang="pt-BR" smtClean="0"/>
              <a:t>05/12/2021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70D9BB-92F5-4F43-A005-173618DCE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EFF4C-8C3B-7C4C-9CF7-3CA07B5E7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2EDB-EBE1-DB42-9B01-32E9458079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01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bit.ly/ddj_p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sp/sao-paulo/noticia/2021/04/14/mortes-ja-superam-as-altas-nas-utis-covid-do-estado-de-sao-paulo.g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bit.ly/ddj_pb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bit.ly/ddj_p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it.jornalismodedados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bit.ly/ddj_p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gov.b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bit.ly/ddj_pb" TargetMode="External"/><Relationship Id="rId5" Type="http://schemas.openxmlformats.org/officeDocument/2006/relationships/hyperlink" Target="https://docs.google.com/spreadsheets/d/1PKrfw6PenmgW-kuItoR0jhdxDwQCPTpjG94ZTNq1AHk/edit?usp=sharing" TargetMode="External"/><Relationship Id="rId4" Type="http://schemas.openxmlformats.org/officeDocument/2006/relationships/hyperlink" Target="https://docs.google.com/spreadsheets/d/1oe4vWQkNhJ3qWZdgKeTb1rYyjPRtK4hyfCYIruzBjU0/edit?usp=sharing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iquemsabendo.com.b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bit.ly/ddj_pb" TargetMode="External"/><Relationship Id="rId4" Type="http://schemas.openxmlformats.org/officeDocument/2006/relationships/hyperlink" Target="https://jeduca.org.br/noticia/oficina-gratuita-ensina-como-usar-a-lai-em-pautas-de-educaca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scoladedados.org/tutoriais/raspagem-e-jornalismo-de-dado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bit.ly/ddj_pb" TargetMode="External"/><Relationship Id="rId4" Type="http://schemas.openxmlformats.org/officeDocument/2006/relationships/hyperlink" Target="https://escoladedados.org/tutoriais/ferramentas-simples-e-gratuitas-de-raspage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abula.technolog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bit.ly/ddj_p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scoladedados.org/tutoriais/analise-com-estatistica-descritiva-para-leigo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bit.ly/ddj_p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canodinheiro.neon.com.br/controle-financeiro/lista-cursos-gratuitos-exc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bit.ly/ddj_pb" TargetMode="External"/><Relationship Id="rId5" Type="http://schemas.openxmlformats.org/officeDocument/2006/relationships/hyperlink" Target="https://www.youtube.com/user/ninjadoexcel" TargetMode="External"/><Relationship Id="rId4" Type="http://schemas.openxmlformats.org/officeDocument/2006/relationships/hyperlink" Target="https://www.youtube.com/user/michelfabian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witter.com/anarin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bit.ly/ddj_pb" TargetMode="Externa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0/folders/1ZS57_40tWuIB7tV4APVMmTZ-5PXDwX9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bit.ly/ddj_p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scoladedados.org/tutoriais/deu-match-cruzando-tabelas-no-google-sheet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bit.ly/ddj_pb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bit.ly/ddj_p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scoladedados.org/tutoriais/entrevistando-grandes-bases-de-dados-com-sq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bit.ly/ddj_pb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rbrasiloficia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bit.ly/ddj_pb" TargetMode="External"/><Relationship Id="rId4" Type="http://schemas.openxmlformats.org/officeDocument/2006/relationships/hyperlink" Target="https://loja.curso-r.com/semana-data-science-na-pratica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world.com.br/sem-categoria/5-cursos-gratuitos-para-quem-quer-comecar-a-programar-em-pyth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bit.ly/ddj_p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wrapper.d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bit.ly/ddj_pb" TargetMode="External"/><Relationship Id="rId4" Type="http://schemas.openxmlformats.org/officeDocument/2006/relationships/hyperlink" Target="https://academy.datawrapper.d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lourish.studi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bit.ly/ddj_pb" TargetMode="External"/><Relationship Id="rId5" Type="http://schemas.openxmlformats.org/officeDocument/2006/relationships/hyperlink" Target="https://flourish.studio/newsrooms/" TargetMode="External"/><Relationship Id="rId4" Type="http://schemas.openxmlformats.org/officeDocument/2006/relationships/hyperlink" Target="https://flourish.studio/resource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p.edu.br/openclass/ferramentas-jornalismo-dado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bit.ly/ddj_pb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braji.org.br/noticias/abraji-abre-2a-turma-para-curso-de-monitoramento-e-investigacao-de-conteudos-digitai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bit.ly/ddj_p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bit.ly/ddj_p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datajournalismcom.s3.eu-central-1.amazonaws.com/handbooks/The-Data-Journalism-Handbook-2_PT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bit.ly/ddj_pb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bit.ly/ddj_p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bit.ly/ddj_p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bit.ly/ddj_p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educacao/guia-de-carreiras/noticia/dia-das-professoras-nove-em-cada-dez-estudantes-de-pedagogia-sao-mulheres-e-maioria-faz-curso-a-distancia.g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bit.ly/ddj_pb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educacao/noticia/com-notas-minimas-de-ate-800-pontos-cursos-da-usp-no-sisu-ficam-fora-do-acesso-de-estudantes-cotistas.g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bit.ly/ddj_pb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olhonafila.prefeitura.sp.gov.b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bit.ly/ddj_p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bit.ly/ddj_p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11190BC-C73F-9B4D-82FE-36FF8475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05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MOTIVO 3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5" y="2711793"/>
            <a:ext cx="3898330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QUESTIONAR AUTORIDADES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3348258" cy="30903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Em 3 de abril de 2021, dois dias após o Estado de São Paulo atingir média móvel de </a:t>
            </a: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890 mortes por dia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, um coordenador do combate à Covid no estado tuitou essa tabela e disse: “Nas últimas 24h, no estado de São Paulo, tivemos redução na demanda por enfermarias e leitos de UTI. </a:t>
            </a: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Resultado ainda é discreto mas inverte curva de crescimento.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”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13BB6A-D5AF-4112-B5B7-05D679CF1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22555" y="2179010"/>
            <a:ext cx="5883098" cy="2210011"/>
          </a:xfrm>
          <a:prstGeom prst="rect">
            <a:avLst/>
          </a:prstGeom>
          <a:ln w="47625" cap="rnd">
            <a:solidFill>
              <a:srgbClr val="004889"/>
            </a:solidFill>
            <a:bevel/>
          </a:ln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1F0506B2-545F-4D5C-ACC3-9AC0942B4D78}"/>
              </a:ext>
            </a:extLst>
          </p:cNvPr>
          <p:cNvSpPr txBox="1">
            <a:spLocks/>
          </p:cNvSpPr>
          <p:nvPr/>
        </p:nvSpPr>
        <p:spPr>
          <a:xfrm>
            <a:off x="6122555" y="4693862"/>
            <a:ext cx="3348258" cy="19509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Perguntamos à assessoria de imprensa da secretaria: </a:t>
            </a: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quantas dessas saídas foram altas, e quantas foram óbitos?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Por dez dias eles evitaram responder.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CDE2EE42-3F95-4729-A7C5-A756740B2634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142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MOTIVO 3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5" y="2711793"/>
            <a:ext cx="3898330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QUESTIONAR AUTORIDADES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0"/>
            <a:ext cx="3348258" cy="32596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Então fomos atrás de outra fonte, o Sivep-Gripe, e aplicamos as técnicas de análise de dados para ver se o aumento intenso da demanda por UTI estava afetando a qualidade da assistência médica. Comprovamos que sim.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https://g1.globo.com/sp/sao-paulo/noticia/2021/04/14/mortes-ja-superam-as-altas-nas-utis-covid-do-estado-de-sao-paulo.ghtml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  <a:endParaRPr lang="pt-BR" sz="1400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13BB6A-D5AF-4112-B5B7-05D679CF12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28935" y="653961"/>
            <a:ext cx="5161444" cy="2210011"/>
          </a:xfrm>
          <a:prstGeom prst="rect">
            <a:avLst/>
          </a:prstGeom>
          <a:ln w="47625" cap="rnd">
            <a:solidFill>
              <a:srgbClr val="004889"/>
            </a:solidFill>
            <a:bevel/>
          </a:ln>
        </p:spPr>
      </p:pic>
      <p:pic>
        <p:nvPicPr>
          <p:cNvPr id="1026" name="Picture 2" descr="Análise de 117.498 pacientes de SRAG, segundo a semana em que deram entrada em um leito de UTI no Estado de São Paulo  — Foto: Ana Carolina Moreno/TV Globo">
            <a:extLst>
              <a:ext uri="{FF2B5EF4-FFF2-40B4-BE49-F238E27FC236}">
                <a16:creationId xmlns:a16="http://schemas.microsoft.com/office/drawing/2014/main" id="{64B44316-30CB-4D98-B28B-070F91DF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06" y="3013310"/>
            <a:ext cx="4780757" cy="3429000"/>
          </a:xfrm>
          <a:prstGeom prst="rect">
            <a:avLst/>
          </a:prstGeom>
          <a:noFill/>
          <a:ln w="47625" cap="rnd">
            <a:solidFill>
              <a:srgbClr val="004889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D673B38F-A446-41BB-B02D-B0982B980E10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6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953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13C045-6F40-B640-9894-D4AF2958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08B0BB6-A8BC-E443-A5F4-1F177987DA4A}"/>
              </a:ext>
            </a:extLst>
          </p:cNvPr>
          <p:cNvSpPr txBox="1">
            <a:spLocks/>
          </p:cNvSpPr>
          <p:nvPr/>
        </p:nvSpPr>
        <p:spPr>
          <a:xfrm>
            <a:off x="508859" y="1306634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rgbClr val="004889"/>
                </a:solidFill>
              </a:rPr>
              <a:t>COMO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9D8E60C-2A0F-7240-8573-9D72564760B8}"/>
              </a:ext>
            </a:extLst>
          </p:cNvPr>
          <p:cNvSpPr txBox="1">
            <a:spLocks/>
          </p:cNvSpPr>
          <p:nvPr/>
        </p:nvSpPr>
        <p:spPr>
          <a:xfrm>
            <a:off x="508858" y="2179090"/>
            <a:ext cx="4260090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rgbClr val="004889"/>
                </a:solidFill>
                <a:latin typeface="+mj-lt"/>
              </a:rPr>
              <a:t>APRENDER A PROGRAMAR?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57C4480-379F-AE42-90CD-1E8C88D8A1A8}"/>
              </a:ext>
            </a:extLst>
          </p:cNvPr>
          <p:cNvSpPr txBox="1">
            <a:spLocks/>
          </p:cNvSpPr>
          <p:nvPr/>
        </p:nvSpPr>
        <p:spPr>
          <a:xfrm>
            <a:off x="522765" y="2813504"/>
            <a:ext cx="5573235" cy="4044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Habilidade 1: aprender a OBTER dados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Sites de dados abertos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Lei de Acesso à Informação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Raspagem de dados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Truques para “abrir” dados</a:t>
            </a:r>
          </a:p>
          <a:p>
            <a:pPr>
              <a:lnSpc>
                <a:spcPct val="120000"/>
              </a:lnSpc>
            </a:pP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Habilidade 2: aprender a ANALISAR dados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Conceitos básicos de estatística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Excel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Google Sheets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Linguagens de programação (SQL, R ou Python: qual escolher?)</a:t>
            </a:r>
          </a:p>
          <a:p>
            <a:pPr>
              <a:lnSpc>
                <a:spcPct val="120000"/>
              </a:lnSpc>
            </a:pP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Habilidade 3: aprender a APRESENTAR dados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Conceitos básicos de visualização de dados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Datawrapper e Flourish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E6510B3-5D78-4A8C-8D9B-9FADF6834BC6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585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KIT DE FERRAMENTAS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ESCOLA DE DADOS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5488140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Lançado no fim de novembro: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145 ferramentas para várias tarefas do jornalismo de dados: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https://kit.jornalismodedados.org/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A971D001-50C9-4695-BD97-6F4565CC9CA1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583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OBTER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SITES DE DADOS ABERTOS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5952374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Portal de dados abertos do governo federal: 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https://dados.gov.br/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Lista de bases de dados feita pela Abraji: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/>
              </a:rPr>
              <a:t>https://docs.google.com/spreadsheets/d/1oe4vWQkNhJ3qWZdgKeTb1rYyjPRtK4hyfCYIruzBjU0/edit?usp=sharing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Bases de dados de Covid (por Carol Moreno e Diego Xavier):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5"/>
              </a:rPr>
              <a:t>https://docs.google.com/spreadsheets/d/1PKrfw6PenmgW-kuItoR0jhdxDwQCPTpjG94ZTNq1AHk/edit?usp=sharing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C246A24-0ABA-455B-A4D9-4E8617597470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6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8248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OBTER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LEI DE ACESSO À INFORMAÇÃO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5642885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Fiquem Sabendo (melhor fonte pra ajudar a fazer pedidos):</a:t>
            </a:r>
            <a:b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https://fiquemsabendo.com.br/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LAI na educação – Jeduca + Fiquem Sabendo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CURSO DIA 7 TEM QUE SE INSCREVER ATÉ DIA 6!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/>
              </a:rPr>
              <a:t>https://jeduca.org.br/noticia/oficina-gratuita-ensina-como-usar-a-lai-em-pautas-de-educacao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Explosão: 8 Pontos 1">
            <a:extLst>
              <a:ext uri="{FF2B5EF4-FFF2-40B4-BE49-F238E27FC236}">
                <a16:creationId xmlns:a16="http://schemas.microsoft.com/office/drawing/2014/main" id="{4C18459B-6037-4244-A38D-6551A200C40E}"/>
              </a:ext>
            </a:extLst>
          </p:cNvPr>
          <p:cNvSpPr/>
          <p:nvPr/>
        </p:nvSpPr>
        <p:spPr>
          <a:xfrm>
            <a:off x="8496886" y="2390312"/>
            <a:ext cx="3348476" cy="3207434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9763A8B0-FD1F-488F-BD63-7371B335899A}"/>
              </a:ext>
            </a:extLst>
          </p:cNvPr>
          <p:cNvSpPr txBox="1">
            <a:spLocks/>
          </p:cNvSpPr>
          <p:nvPr/>
        </p:nvSpPr>
        <p:spPr>
          <a:xfrm>
            <a:off x="9375512" y="3329462"/>
            <a:ext cx="1561512" cy="13291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8000" b="1" dirty="0">
                <a:solidFill>
                  <a:srgbClr val="FF0000"/>
                </a:solidFill>
              </a:rPr>
              <a:t>!!!!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C5B2987C-E7EA-4D56-B4AE-78C11DDD3E55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5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998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OBTER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RASPAGEM DE DADOS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7738971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Tutoriais da Escola de Dados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1) Explicando o que é a raspagem de dados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https://escoladedados.org/tutoriais/raspagem-e-jornalismo-de-dados/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2) Ensina a raspar dados de páginas simples com Google Sheets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/>
              </a:rPr>
              <a:t>https://escoladedados.org/tutoriais/ferramentas-simples-e-gratuitas-de-raspagem/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F3BC2631-34D7-4D6B-A01E-B57C5FA467F6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5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302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OBTER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TRUQUES PARA “ABRIR” DADOS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7570159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Tabula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Recurso para transformar uma tabela num arquivo PDF em uma tabela de Excel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(Não é magia, é tecnologia! Por isso nem sempre funciona...)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https://tabula.technology/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81BB8D5-F866-44F8-8636-C5884ADFAD28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358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ANALISAR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CONCEITOS BÁSICOS DE ESTATÍSTICA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7471685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Tutorial da Escola de Dados</a:t>
            </a:r>
          </a:p>
          <a:p>
            <a:pPr lvl="1">
              <a:lnSpc>
                <a:spcPct val="120000"/>
              </a:lnSpc>
            </a:pP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Mínima e máxima</a:t>
            </a:r>
          </a:p>
          <a:p>
            <a:pPr lvl="1">
              <a:lnSpc>
                <a:spcPct val="120000"/>
              </a:lnSpc>
            </a:pP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Outliers</a:t>
            </a:r>
          </a:p>
          <a:p>
            <a:pPr lvl="1">
              <a:lnSpc>
                <a:spcPct val="120000"/>
              </a:lnSpc>
            </a:pP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Medidas de tendência central: média, mediana e moda</a:t>
            </a:r>
          </a:p>
          <a:p>
            <a:pPr lvl="1">
              <a:lnSpc>
                <a:spcPct val="120000"/>
              </a:lnSpc>
            </a:pP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Medidas de dispersão: desvio padrão e variação interquartil</a:t>
            </a:r>
            <a:endParaRPr lang="pt-BR" sz="1400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</a:t>
            </a:r>
            <a:b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https://escoladedados.org/tutoriais/analise-com-estatistica-descritiva-para-leigos/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16A19DE-674A-4219-8EBA-60CD3400CA50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050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ANALISAR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EXCEL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3" y="3182621"/>
            <a:ext cx="5023906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Lista com 9 cursos grátis: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https://focanodinheiro.neon.com.br/controle-financeiro/lista-cursos-gratuitos-excel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Cursos no YouTube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Curso de Excel Online: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/>
              </a:rPr>
              <a:t>https://www.youtube.com/user/michelfabiano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Ninja do Excel:</a:t>
            </a:r>
            <a:b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5"/>
              </a:rPr>
              <a:t>https://www.youtube.com/user/ninjadoexcel</a:t>
            </a:r>
            <a:endParaRPr lang="pt-BR" sz="1600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>
              <a:lnSpc>
                <a:spcPct val="120000"/>
              </a:lnSpc>
            </a:pPr>
            <a:endParaRPr lang="pt-BR" sz="1600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436D90AF-0FA3-486D-BC9A-FE101B0BB23D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6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186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OLÁ!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5" y="2711793"/>
            <a:ext cx="3898330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ANA CAROLINA MORENO (CAROL)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7354497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Desde janeiro de 2020 sou produtora de dados da TV Globo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Entre 2011 e 2019 fui repórter de Educação do G1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Em 1998 e 1999 peguei recuperação de matemática e física na escola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Hoje programo em R e SQL, e até já aprendi machine learning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Podem falar comigo via Twitter (</a:t>
            </a:r>
            <a:r>
              <a:rPr lang="pt-BR" sz="16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 action="ppaction://hlinkfile"/>
              </a:rPr>
              <a:t>@anarina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Imagem 3" descr="Mulher sorrindo pousando para foto&#10;&#10;Descrição gerada automaticamente">
            <a:extLst>
              <a:ext uri="{FF2B5EF4-FFF2-40B4-BE49-F238E27FC236}">
                <a16:creationId xmlns:a16="http://schemas.microsoft.com/office/drawing/2014/main" id="{CEC43D47-2EB1-49B0-B44E-6F50037D30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l="17406" t="12102" r="20690"/>
          <a:stretch/>
        </p:blipFill>
        <p:spPr>
          <a:xfrm>
            <a:off x="8657544" y="1453961"/>
            <a:ext cx="3069722" cy="3950078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245CEB82-D57F-4BC1-A2A6-0B8F891109D0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5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790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ANALISAR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GOOGLE SHEETS (E MAIS)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8948793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Materiais do New York Times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Drive com várias dicas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Tem um capítulo só sobre Google Sheets 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https://drive.google.com/drive/u/0/folders/1ZS57_40tWuIB7tV4APVMmTZ-5PXDwX9w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C00F998-0FA5-4D12-A907-F6D08D14997B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90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ANALISAR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GOOGLE SHEETS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8189137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Tutorial da Escola de Dados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Cruzar tabelas usando Google Sheets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https://escoladedados.org/tutoriais/deu-match-cruzando-tabelas-no-google-sheets/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5F8D635-8EC6-4F40-88FC-A257806B7492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86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13C045-6F40-B640-9894-D4AF2958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08B0BB6-A8BC-E443-A5F4-1F177987DA4A}"/>
              </a:ext>
            </a:extLst>
          </p:cNvPr>
          <p:cNvSpPr txBox="1">
            <a:spLocks/>
          </p:cNvSpPr>
          <p:nvPr/>
        </p:nvSpPr>
        <p:spPr>
          <a:xfrm>
            <a:off x="508859" y="1306634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rgbClr val="004889"/>
                </a:solidFill>
              </a:rPr>
              <a:t>QUAL 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9D8E60C-2A0F-7240-8573-9D72564760B8}"/>
              </a:ext>
            </a:extLst>
          </p:cNvPr>
          <p:cNvSpPr txBox="1">
            <a:spLocks/>
          </p:cNvSpPr>
          <p:nvPr/>
        </p:nvSpPr>
        <p:spPr>
          <a:xfrm>
            <a:off x="508858" y="2179090"/>
            <a:ext cx="4260090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rgbClr val="004889"/>
                </a:solidFill>
                <a:latin typeface="+mj-lt"/>
              </a:rPr>
              <a:t>LINGUAGEM ESCOLHER?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57C4480-379F-AE42-90CD-1E8C88D8A1A8}"/>
              </a:ext>
            </a:extLst>
          </p:cNvPr>
          <p:cNvSpPr txBox="1">
            <a:spLocks/>
          </p:cNvSpPr>
          <p:nvPr/>
        </p:nvSpPr>
        <p:spPr>
          <a:xfrm>
            <a:off x="522765" y="2813504"/>
            <a:ext cx="5573235" cy="4044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Não tem resposta certa!</a:t>
            </a:r>
          </a:p>
          <a:p>
            <a:pPr>
              <a:lnSpc>
                <a:spcPct val="120000"/>
              </a:lnSpc>
            </a:pP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SQL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é usada no COE Analytics da Globo porque as bases ficam na nuvem (Big Query); ela é bem simples, mas é mais para comandos de busca em bases do que para fazer muitas manipulações</a:t>
            </a:r>
          </a:p>
          <a:p>
            <a:pPr>
              <a:lnSpc>
                <a:spcPct val="120000"/>
              </a:lnSpc>
            </a:pP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R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foi desenvolvida por estatistas, então é bem mais simples pra análise de dados, o aprendizado pra jornalistas é mais rápido</a:t>
            </a:r>
          </a:p>
          <a:p>
            <a:pPr>
              <a:lnSpc>
                <a:spcPct val="120000"/>
              </a:lnSpc>
            </a:pP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Python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tem mais funcionalidades principalmente para raspagem de dados (o COE usa para coletar dados e criar robôs)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A13BA35E-10D9-4EED-BC84-83A836995A4F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218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ANALISAR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SQL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7612362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Tutorial da Escola de Dados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Importar dados e separar campos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Navegar pelos dados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Fazer queries (buscas) na base dos dados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Filtrar só os dados que você quer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</a:t>
            </a:r>
            <a:b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https://escoladedados.org/tutoriais/entrevistando-grandes-bases-de-dados-com-sql/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endParaRPr lang="pt-BR" sz="1600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464C2B1-D527-4590-BFB3-EDF9E54573F7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4631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ANALISAR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R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6022713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Canal no Telegram – R Brasil: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https://t.me/rbrasiloficial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Semana “Data Science na Prática”</a:t>
            </a:r>
            <a:b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evento GRÁTIS da Curso-R entre 6 e 10 de dezembro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 pra garantir o ingresso:</a:t>
            </a:r>
            <a:b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/>
              </a:rPr>
              <a:t>https://loja.curso-r.com/semana-data-science-na-pratica.html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endParaRPr lang="pt-BR" sz="1600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Explosão: 8 Pontos 8">
            <a:extLst>
              <a:ext uri="{FF2B5EF4-FFF2-40B4-BE49-F238E27FC236}">
                <a16:creationId xmlns:a16="http://schemas.microsoft.com/office/drawing/2014/main" id="{39431EA7-64D0-4795-854A-0647F7AE8AB8}"/>
              </a:ext>
            </a:extLst>
          </p:cNvPr>
          <p:cNvSpPr/>
          <p:nvPr/>
        </p:nvSpPr>
        <p:spPr>
          <a:xfrm>
            <a:off x="8496886" y="2390312"/>
            <a:ext cx="3348476" cy="3207434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D1A3D4BC-9F42-4CF1-AC08-B8A505565C7A}"/>
              </a:ext>
            </a:extLst>
          </p:cNvPr>
          <p:cNvSpPr txBox="1">
            <a:spLocks/>
          </p:cNvSpPr>
          <p:nvPr/>
        </p:nvSpPr>
        <p:spPr>
          <a:xfrm>
            <a:off x="9375512" y="3329462"/>
            <a:ext cx="1561512" cy="13291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8000" b="1" dirty="0">
                <a:solidFill>
                  <a:srgbClr val="FF0000"/>
                </a:solidFill>
              </a:rPr>
              <a:t>!!!!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B375A31-975E-4375-A0C6-A0DED6DD9261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5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400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ANALISAR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PYTHON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6022713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Cinco cursos gratuitos para começar a programar em Python: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</a:t>
            </a:r>
            <a:b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https://computerworld.com.br/sem-categoria/5-cursos-gratuitos-para-quem-quer-comecar-a-programar-em-python/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endParaRPr lang="pt-BR" sz="1600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8D7FDFE3-2432-43F1-A980-3DED63138854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2806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APRESENTAR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DATAWRAPPER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5347463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https://www.datawrapper.de/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Tutoriais: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/>
              </a:rPr>
              <a:t>https://academy.datawrapper.de/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33DF154-E774-4FDE-A7C8-A319DF6F51D7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5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1626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APRESENTAR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FLOURISH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5347463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https://flourish.studio/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Tutoriais: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/>
              </a:rPr>
              <a:t>https://flourish.studio/resources/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Flourish para Redações: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5"/>
              </a:rPr>
              <a:t>https://flourish.studio/newsrooms/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E63BB0E2-9C42-4CAE-86C0-B934A70D7231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6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9703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APRESENTAR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6543058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CURSO DO IDP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5347463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“Ferramentas para jornalismo de dados”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Aulas gravadas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Cinco aulas, do básico passando por SQL até Flourish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https://www.idp.edu.br/openclass/ferramentas-jornalismo-dados/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D121093-E5F1-4ADE-B490-AA2EF1C9AAFD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5559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APRESENTAR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CURSO GRATUITO DA ABRAJI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5347463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“Monitoramento e investigação de conteúdos digitais”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Duas turmas em 2021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Provavelmente vão reabrir inscrições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Capítulo sobre boas práticas de visualização de dados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https://www.abraji.org.br/noticias/abraji-abre-2a-turma-para-curso-de-monitoramento-e-investigacao-de-conteudos-digitais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7B4CC2B-E127-49AD-BAE7-F62FC6EB6951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561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13C045-6F40-B640-9894-D4AF2958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08B0BB6-A8BC-E443-A5F4-1F177987DA4A}"/>
              </a:ext>
            </a:extLst>
          </p:cNvPr>
          <p:cNvSpPr txBox="1">
            <a:spLocks/>
          </p:cNvSpPr>
          <p:nvPr/>
        </p:nvSpPr>
        <p:spPr>
          <a:xfrm>
            <a:off x="508859" y="1306634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rgbClr val="004889"/>
                </a:solidFill>
              </a:rPr>
              <a:t>O QUE É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9D8E60C-2A0F-7240-8573-9D72564760B8}"/>
              </a:ext>
            </a:extLst>
          </p:cNvPr>
          <p:cNvSpPr txBox="1">
            <a:spLocks/>
          </p:cNvSpPr>
          <p:nvPr/>
        </p:nvSpPr>
        <p:spPr>
          <a:xfrm>
            <a:off x="508858" y="2179090"/>
            <a:ext cx="4260090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rgbClr val="004889"/>
                </a:solidFill>
                <a:latin typeface="+mj-lt"/>
              </a:rPr>
              <a:t>JORNALISMO DE DADOS?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57C4480-379F-AE42-90CD-1E8C88D8A1A8}"/>
              </a:ext>
            </a:extLst>
          </p:cNvPr>
          <p:cNvSpPr txBox="1">
            <a:spLocks/>
          </p:cNvSpPr>
          <p:nvPr/>
        </p:nvSpPr>
        <p:spPr>
          <a:xfrm>
            <a:off x="522765" y="2813505"/>
            <a:ext cx="5573235" cy="309037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Produzir reportagens dirigidas por dados (DDJ)</a:t>
            </a: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Existem muitos lugares de onde tirar uma ideia de pauta: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diário oficial</a:t>
            </a:r>
            <a:b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release</a:t>
            </a:r>
            <a:b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coletiva de imprensa</a:t>
            </a:r>
            <a:b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dica de uma fonte em off</a:t>
            </a:r>
            <a:b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mensagem no “Fale conosco”</a:t>
            </a:r>
            <a:b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história contada por um tio meio bêbado na festa de Natal</a:t>
            </a:r>
            <a:b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um anúncio pregado num poste na rua</a:t>
            </a:r>
            <a:b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i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etc.</a:t>
            </a:r>
          </a:p>
          <a:p>
            <a:pPr>
              <a:lnSpc>
                <a:spcPct val="120000"/>
              </a:lnSpc>
            </a:pP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Hoje também conseguimos buscar ideias em </a:t>
            </a: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grandes bases de dados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97C9374-30F6-4583-BD50-3291146A3038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6192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772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APRESENTAR DADOS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6064756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MANUAL DO JORNALISMO DE DADOS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5347463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Segunda edição </a:t>
            </a:r>
            <a:endParaRPr lang="pt-BR" sz="16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Traduzido para o português e lançado em novembro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Download gratuito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http://datajournalismcom.s3.eu-central-1.amazonaws.com/handbooks/The-Data-Journalism-Handbook-2_PT.pdf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D863CC3-7A30-4C18-82A4-FECE9C172321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184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13C045-6F40-B640-9894-D4AF2958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08B0BB6-A8BC-E443-A5F4-1F177987DA4A}"/>
              </a:ext>
            </a:extLst>
          </p:cNvPr>
          <p:cNvSpPr txBox="1">
            <a:spLocks/>
          </p:cNvSpPr>
          <p:nvPr/>
        </p:nvSpPr>
        <p:spPr>
          <a:xfrm>
            <a:off x="508859" y="1306634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rgbClr val="004889"/>
                </a:solidFill>
              </a:rPr>
              <a:t>COMO ENTRAR 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9D8E60C-2A0F-7240-8573-9D72564760B8}"/>
              </a:ext>
            </a:extLst>
          </p:cNvPr>
          <p:cNvSpPr txBox="1">
            <a:spLocks/>
          </p:cNvSpPr>
          <p:nvPr/>
        </p:nvSpPr>
        <p:spPr>
          <a:xfrm>
            <a:off x="508858" y="2179090"/>
            <a:ext cx="4260090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rgbClr val="004889"/>
                </a:solidFill>
                <a:latin typeface="+mj-lt"/>
              </a:rPr>
              <a:t>PRA COMUNIDADE DDJ?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57C4480-379F-AE42-90CD-1E8C88D8A1A8}"/>
              </a:ext>
            </a:extLst>
          </p:cNvPr>
          <p:cNvSpPr txBox="1">
            <a:spLocks/>
          </p:cNvSpPr>
          <p:nvPr/>
        </p:nvSpPr>
        <p:spPr>
          <a:xfrm>
            <a:off x="522765" y="2813504"/>
            <a:ext cx="5573235" cy="4044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Frequentando os cursos oferecidos (Abraji, Escola de Dados, Jeduca, Knight Center etc.)</a:t>
            </a:r>
          </a:p>
          <a:p>
            <a:pPr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Participando dos eventos (no segundo semestre)</a:t>
            </a:r>
          </a:p>
          <a:p>
            <a:pPr lvl="1"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Congresso Internacional da Abraji (e Domingo de Dados)</a:t>
            </a:r>
          </a:p>
          <a:p>
            <a:pPr lvl="1">
              <a:lnSpc>
                <a:spcPct val="120000"/>
              </a:lnSpc>
            </a:pP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Coda.br (da Escola de Dados)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D6865B3F-155E-4585-A0D1-8BDBF5D2FDD6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265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BD785A6D-16EB-0A4D-B78C-FE0E31B8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13C045-6F40-B640-9894-D4AF2958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08B0BB6-A8BC-E443-A5F4-1F177987DA4A}"/>
              </a:ext>
            </a:extLst>
          </p:cNvPr>
          <p:cNvSpPr txBox="1">
            <a:spLocks/>
          </p:cNvSpPr>
          <p:nvPr/>
        </p:nvSpPr>
        <p:spPr>
          <a:xfrm>
            <a:off x="508859" y="1306634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rgbClr val="004889"/>
                </a:solidFill>
              </a:rPr>
              <a:t>INTEGRANDO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9D8E60C-2A0F-7240-8573-9D72564760B8}"/>
              </a:ext>
            </a:extLst>
          </p:cNvPr>
          <p:cNvSpPr txBox="1">
            <a:spLocks/>
          </p:cNvSpPr>
          <p:nvPr/>
        </p:nvSpPr>
        <p:spPr>
          <a:xfrm>
            <a:off x="508858" y="2179090"/>
            <a:ext cx="4260090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rgbClr val="004889"/>
                </a:solidFill>
                <a:latin typeface="+mj-lt"/>
              </a:rPr>
              <a:t>O DDJ NO DIA-A-DIA DA REDAÇÃO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57C4480-379F-AE42-90CD-1E8C88D8A1A8}"/>
              </a:ext>
            </a:extLst>
          </p:cNvPr>
          <p:cNvSpPr txBox="1">
            <a:spLocks/>
          </p:cNvSpPr>
          <p:nvPr/>
        </p:nvSpPr>
        <p:spPr>
          <a:xfrm>
            <a:off x="522765" y="2813504"/>
            <a:ext cx="5573235" cy="40444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“Intraequipes”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Compartilhamento de informações (ex: balanço diário da Covid)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Ponto de referência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Treinamentos</a:t>
            </a:r>
          </a:p>
          <a:p>
            <a:pPr>
              <a:lnSpc>
                <a:spcPct val="120000"/>
              </a:lnSpc>
            </a:pP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“Interequipes”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Compartilhamento de informações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Padronização das informações</a:t>
            </a:r>
            <a:b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Comitê de dados: priorização das demandas mais gerais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442B1F9-E80B-4414-9217-C06DE9801D8F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991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13C045-6F40-B640-9894-D4AF2958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08B0BB6-A8BC-E443-A5F4-1F177987DA4A}"/>
              </a:ext>
            </a:extLst>
          </p:cNvPr>
          <p:cNvSpPr txBox="1">
            <a:spLocks/>
          </p:cNvSpPr>
          <p:nvPr/>
        </p:nvSpPr>
        <p:spPr>
          <a:xfrm>
            <a:off x="508859" y="1306634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rgbClr val="004889"/>
                </a:solidFill>
              </a:rPr>
              <a:t>POR QUE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9D8E60C-2A0F-7240-8573-9D72564760B8}"/>
              </a:ext>
            </a:extLst>
          </p:cNvPr>
          <p:cNvSpPr txBox="1">
            <a:spLocks/>
          </p:cNvSpPr>
          <p:nvPr/>
        </p:nvSpPr>
        <p:spPr>
          <a:xfrm>
            <a:off x="508858" y="2179090"/>
            <a:ext cx="4260090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rgbClr val="004889"/>
                </a:solidFill>
                <a:latin typeface="+mj-lt"/>
              </a:rPr>
              <a:t>APRENDER A PROGRAMAR?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57C4480-379F-AE42-90CD-1E8C88D8A1A8}"/>
              </a:ext>
            </a:extLst>
          </p:cNvPr>
          <p:cNvSpPr txBox="1">
            <a:spLocks/>
          </p:cNvSpPr>
          <p:nvPr/>
        </p:nvSpPr>
        <p:spPr>
          <a:xfrm>
            <a:off x="522765" y="2813505"/>
            <a:ext cx="5573235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Motivo 1: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porque os dados que você quer analisar não abrem no Excel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Motivo 2: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porque a análise manual vai levar tanto tempo que fica inviável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Motivo 3: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para poder confrontar a versão oficial das autoridades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4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Motivo 4: </a:t>
            </a: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para se especializar em uma área em forte crescimento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sz="14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(Existem outros e cada um tem o seu!)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E58ADB3-A93E-460F-A891-B04F4C59EDF7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46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MOTIVO 1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4" y="2711793"/>
            <a:ext cx="4151549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QUANDO SÓ O EXCEL NÃO RESOLVE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4875181" cy="309037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Limite do Excel: 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tabelas com até 1.048.576 linhas por 16.384 colunas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Base do Enem (um exemplo): 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mais de 3 milhões de linhas (uma por candidato)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Reportagem “Dia das professoras”: 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levantamento feito a pedido do G1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https://g1.globo.com/educacao/guia-de-carreiras/noticia/dia-das-professoras-nove-em-cada-dez-estudantes-de-pedagogia-sao-mulheres-e-maioria-faz-curso-a-distancia.ghtml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 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D12EBF8-ED74-4777-A022-AD7FEDC0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693" y="667764"/>
            <a:ext cx="4483401" cy="5522472"/>
          </a:xfrm>
          <a:prstGeom prst="rect">
            <a:avLst/>
          </a:prstGeom>
          <a:ln w="47625" cap="rnd" cmpd="sng">
            <a:solidFill>
              <a:srgbClr val="004889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3401"/>
                      <a:gd name="connsiteY0" fmla="*/ 0 h 5522472"/>
                      <a:gd name="connsiteX1" fmla="*/ 650093 w 4483401"/>
                      <a:gd name="connsiteY1" fmla="*/ 0 h 5522472"/>
                      <a:gd name="connsiteX2" fmla="*/ 1120850 w 4483401"/>
                      <a:gd name="connsiteY2" fmla="*/ 0 h 5522472"/>
                      <a:gd name="connsiteX3" fmla="*/ 1681275 w 4483401"/>
                      <a:gd name="connsiteY3" fmla="*/ 0 h 5522472"/>
                      <a:gd name="connsiteX4" fmla="*/ 2286535 w 4483401"/>
                      <a:gd name="connsiteY4" fmla="*/ 0 h 5522472"/>
                      <a:gd name="connsiteX5" fmla="*/ 2712458 w 4483401"/>
                      <a:gd name="connsiteY5" fmla="*/ 0 h 5522472"/>
                      <a:gd name="connsiteX6" fmla="*/ 3138381 w 4483401"/>
                      <a:gd name="connsiteY6" fmla="*/ 0 h 5522472"/>
                      <a:gd name="connsiteX7" fmla="*/ 3788474 w 4483401"/>
                      <a:gd name="connsiteY7" fmla="*/ 0 h 5522472"/>
                      <a:gd name="connsiteX8" fmla="*/ 4483401 w 4483401"/>
                      <a:gd name="connsiteY8" fmla="*/ 0 h 5522472"/>
                      <a:gd name="connsiteX9" fmla="*/ 4483401 w 4483401"/>
                      <a:gd name="connsiteY9" fmla="*/ 386573 h 5522472"/>
                      <a:gd name="connsiteX10" fmla="*/ 4483401 w 4483401"/>
                      <a:gd name="connsiteY10" fmla="*/ 883596 h 5522472"/>
                      <a:gd name="connsiteX11" fmla="*/ 4483401 w 4483401"/>
                      <a:gd name="connsiteY11" fmla="*/ 1491067 h 5522472"/>
                      <a:gd name="connsiteX12" fmla="*/ 4483401 w 4483401"/>
                      <a:gd name="connsiteY12" fmla="*/ 1932865 h 5522472"/>
                      <a:gd name="connsiteX13" fmla="*/ 4483401 w 4483401"/>
                      <a:gd name="connsiteY13" fmla="*/ 2485112 h 5522472"/>
                      <a:gd name="connsiteX14" fmla="*/ 4483401 w 4483401"/>
                      <a:gd name="connsiteY14" fmla="*/ 2871685 h 5522472"/>
                      <a:gd name="connsiteX15" fmla="*/ 4483401 w 4483401"/>
                      <a:gd name="connsiteY15" fmla="*/ 3534382 h 5522472"/>
                      <a:gd name="connsiteX16" fmla="*/ 4483401 w 4483401"/>
                      <a:gd name="connsiteY16" fmla="*/ 4086629 h 5522472"/>
                      <a:gd name="connsiteX17" fmla="*/ 4483401 w 4483401"/>
                      <a:gd name="connsiteY17" fmla="*/ 4749326 h 5522472"/>
                      <a:gd name="connsiteX18" fmla="*/ 4483401 w 4483401"/>
                      <a:gd name="connsiteY18" fmla="*/ 5522472 h 5522472"/>
                      <a:gd name="connsiteX19" fmla="*/ 4012644 w 4483401"/>
                      <a:gd name="connsiteY19" fmla="*/ 5522472 h 5522472"/>
                      <a:gd name="connsiteX20" fmla="*/ 3362551 w 4483401"/>
                      <a:gd name="connsiteY20" fmla="*/ 5522472 h 5522472"/>
                      <a:gd name="connsiteX21" fmla="*/ 2802126 w 4483401"/>
                      <a:gd name="connsiteY21" fmla="*/ 5522472 h 5522472"/>
                      <a:gd name="connsiteX22" fmla="*/ 2376203 w 4483401"/>
                      <a:gd name="connsiteY22" fmla="*/ 5522472 h 5522472"/>
                      <a:gd name="connsiteX23" fmla="*/ 1815777 w 4483401"/>
                      <a:gd name="connsiteY23" fmla="*/ 5522472 h 5522472"/>
                      <a:gd name="connsiteX24" fmla="*/ 1300186 w 4483401"/>
                      <a:gd name="connsiteY24" fmla="*/ 5522472 h 5522472"/>
                      <a:gd name="connsiteX25" fmla="*/ 784595 w 4483401"/>
                      <a:gd name="connsiteY25" fmla="*/ 5522472 h 5522472"/>
                      <a:gd name="connsiteX26" fmla="*/ 0 w 4483401"/>
                      <a:gd name="connsiteY26" fmla="*/ 5522472 h 5522472"/>
                      <a:gd name="connsiteX27" fmla="*/ 0 w 4483401"/>
                      <a:gd name="connsiteY27" fmla="*/ 5025450 h 5522472"/>
                      <a:gd name="connsiteX28" fmla="*/ 0 w 4483401"/>
                      <a:gd name="connsiteY28" fmla="*/ 4417978 h 5522472"/>
                      <a:gd name="connsiteX29" fmla="*/ 0 w 4483401"/>
                      <a:gd name="connsiteY29" fmla="*/ 3920955 h 5522472"/>
                      <a:gd name="connsiteX30" fmla="*/ 0 w 4483401"/>
                      <a:gd name="connsiteY30" fmla="*/ 3534382 h 5522472"/>
                      <a:gd name="connsiteX31" fmla="*/ 0 w 4483401"/>
                      <a:gd name="connsiteY31" fmla="*/ 3037360 h 5522472"/>
                      <a:gd name="connsiteX32" fmla="*/ 0 w 4483401"/>
                      <a:gd name="connsiteY32" fmla="*/ 2429888 h 5522472"/>
                      <a:gd name="connsiteX33" fmla="*/ 0 w 4483401"/>
                      <a:gd name="connsiteY33" fmla="*/ 1767191 h 5522472"/>
                      <a:gd name="connsiteX34" fmla="*/ 0 w 4483401"/>
                      <a:gd name="connsiteY34" fmla="*/ 1380618 h 5522472"/>
                      <a:gd name="connsiteX35" fmla="*/ 0 w 4483401"/>
                      <a:gd name="connsiteY35" fmla="*/ 994045 h 5522472"/>
                      <a:gd name="connsiteX36" fmla="*/ 0 w 4483401"/>
                      <a:gd name="connsiteY36" fmla="*/ 0 h 55224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4483401" h="5522472" fill="none" extrusionOk="0">
                        <a:moveTo>
                          <a:pt x="0" y="0"/>
                        </a:moveTo>
                        <a:cubicBezTo>
                          <a:pt x="302085" y="-49694"/>
                          <a:pt x="352875" y="3564"/>
                          <a:pt x="650093" y="0"/>
                        </a:cubicBezTo>
                        <a:cubicBezTo>
                          <a:pt x="947311" y="-3564"/>
                          <a:pt x="905895" y="19951"/>
                          <a:pt x="1120850" y="0"/>
                        </a:cubicBezTo>
                        <a:cubicBezTo>
                          <a:pt x="1335805" y="-19951"/>
                          <a:pt x="1505592" y="12524"/>
                          <a:pt x="1681275" y="0"/>
                        </a:cubicBezTo>
                        <a:cubicBezTo>
                          <a:pt x="1856959" y="-12524"/>
                          <a:pt x="2078997" y="29612"/>
                          <a:pt x="2286535" y="0"/>
                        </a:cubicBezTo>
                        <a:cubicBezTo>
                          <a:pt x="2494073" y="-29612"/>
                          <a:pt x="2606509" y="38438"/>
                          <a:pt x="2712458" y="0"/>
                        </a:cubicBezTo>
                        <a:cubicBezTo>
                          <a:pt x="2818407" y="-38438"/>
                          <a:pt x="2989537" y="11807"/>
                          <a:pt x="3138381" y="0"/>
                        </a:cubicBezTo>
                        <a:cubicBezTo>
                          <a:pt x="3287225" y="-11807"/>
                          <a:pt x="3528608" y="70982"/>
                          <a:pt x="3788474" y="0"/>
                        </a:cubicBezTo>
                        <a:cubicBezTo>
                          <a:pt x="4048340" y="-70982"/>
                          <a:pt x="4293643" y="34226"/>
                          <a:pt x="4483401" y="0"/>
                        </a:cubicBezTo>
                        <a:cubicBezTo>
                          <a:pt x="4488630" y="114075"/>
                          <a:pt x="4455748" y="307966"/>
                          <a:pt x="4483401" y="386573"/>
                        </a:cubicBezTo>
                        <a:cubicBezTo>
                          <a:pt x="4511054" y="465180"/>
                          <a:pt x="4477106" y="713012"/>
                          <a:pt x="4483401" y="883596"/>
                        </a:cubicBezTo>
                        <a:cubicBezTo>
                          <a:pt x="4489696" y="1054180"/>
                          <a:pt x="4461082" y="1289437"/>
                          <a:pt x="4483401" y="1491067"/>
                        </a:cubicBezTo>
                        <a:cubicBezTo>
                          <a:pt x="4505720" y="1692697"/>
                          <a:pt x="4442073" y="1839744"/>
                          <a:pt x="4483401" y="1932865"/>
                        </a:cubicBezTo>
                        <a:cubicBezTo>
                          <a:pt x="4524729" y="2025986"/>
                          <a:pt x="4472064" y="2322900"/>
                          <a:pt x="4483401" y="2485112"/>
                        </a:cubicBezTo>
                        <a:cubicBezTo>
                          <a:pt x="4494738" y="2647324"/>
                          <a:pt x="4448113" y="2759012"/>
                          <a:pt x="4483401" y="2871685"/>
                        </a:cubicBezTo>
                        <a:cubicBezTo>
                          <a:pt x="4518689" y="2984358"/>
                          <a:pt x="4412378" y="3217699"/>
                          <a:pt x="4483401" y="3534382"/>
                        </a:cubicBezTo>
                        <a:cubicBezTo>
                          <a:pt x="4554424" y="3851065"/>
                          <a:pt x="4466364" y="3911628"/>
                          <a:pt x="4483401" y="4086629"/>
                        </a:cubicBezTo>
                        <a:cubicBezTo>
                          <a:pt x="4500438" y="4261630"/>
                          <a:pt x="4464735" y="4505160"/>
                          <a:pt x="4483401" y="4749326"/>
                        </a:cubicBezTo>
                        <a:cubicBezTo>
                          <a:pt x="4502067" y="4993492"/>
                          <a:pt x="4413287" y="5275380"/>
                          <a:pt x="4483401" y="5522472"/>
                        </a:cubicBezTo>
                        <a:cubicBezTo>
                          <a:pt x="4375628" y="5578816"/>
                          <a:pt x="4174515" y="5519417"/>
                          <a:pt x="4012644" y="5522472"/>
                        </a:cubicBezTo>
                        <a:cubicBezTo>
                          <a:pt x="3850773" y="5525527"/>
                          <a:pt x="3672690" y="5482485"/>
                          <a:pt x="3362551" y="5522472"/>
                        </a:cubicBezTo>
                        <a:cubicBezTo>
                          <a:pt x="3052412" y="5562459"/>
                          <a:pt x="2926042" y="5521836"/>
                          <a:pt x="2802126" y="5522472"/>
                        </a:cubicBezTo>
                        <a:cubicBezTo>
                          <a:pt x="2678210" y="5523108"/>
                          <a:pt x="2548423" y="5496487"/>
                          <a:pt x="2376203" y="5522472"/>
                        </a:cubicBezTo>
                        <a:cubicBezTo>
                          <a:pt x="2203983" y="5548457"/>
                          <a:pt x="2091147" y="5520669"/>
                          <a:pt x="1815777" y="5522472"/>
                        </a:cubicBezTo>
                        <a:cubicBezTo>
                          <a:pt x="1540407" y="5524275"/>
                          <a:pt x="1450588" y="5464906"/>
                          <a:pt x="1300186" y="5522472"/>
                        </a:cubicBezTo>
                        <a:cubicBezTo>
                          <a:pt x="1149784" y="5580038"/>
                          <a:pt x="1007520" y="5465291"/>
                          <a:pt x="784595" y="5522472"/>
                        </a:cubicBezTo>
                        <a:cubicBezTo>
                          <a:pt x="561670" y="5579653"/>
                          <a:pt x="348059" y="5484677"/>
                          <a:pt x="0" y="5522472"/>
                        </a:cubicBezTo>
                        <a:cubicBezTo>
                          <a:pt x="-38468" y="5301802"/>
                          <a:pt x="42904" y="5196071"/>
                          <a:pt x="0" y="5025450"/>
                        </a:cubicBezTo>
                        <a:cubicBezTo>
                          <a:pt x="-42904" y="4854829"/>
                          <a:pt x="39908" y="4613147"/>
                          <a:pt x="0" y="4417978"/>
                        </a:cubicBezTo>
                        <a:cubicBezTo>
                          <a:pt x="-39908" y="4222809"/>
                          <a:pt x="32018" y="4070874"/>
                          <a:pt x="0" y="3920955"/>
                        </a:cubicBezTo>
                        <a:cubicBezTo>
                          <a:pt x="-32018" y="3771036"/>
                          <a:pt x="9863" y="3711339"/>
                          <a:pt x="0" y="3534382"/>
                        </a:cubicBezTo>
                        <a:cubicBezTo>
                          <a:pt x="-9863" y="3357425"/>
                          <a:pt x="19473" y="3277853"/>
                          <a:pt x="0" y="3037360"/>
                        </a:cubicBezTo>
                        <a:cubicBezTo>
                          <a:pt x="-19473" y="2796867"/>
                          <a:pt x="14590" y="2727084"/>
                          <a:pt x="0" y="2429888"/>
                        </a:cubicBezTo>
                        <a:cubicBezTo>
                          <a:pt x="-14590" y="2132692"/>
                          <a:pt x="5283" y="2009831"/>
                          <a:pt x="0" y="1767191"/>
                        </a:cubicBezTo>
                        <a:cubicBezTo>
                          <a:pt x="-5283" y="1524551"/>
                          <a:pt x="27029" y="1471130"/>
                          <a:pt x="0" y="1380618"/>
                        </a:cubicBezTo>
                        <a:cubicBezTo>
                          <a:pt x="-27029" y="1290106"/>
                          <a:pt x="34693" y="1074979"/>
                          <a:pt x="0" y="994045"/>
                        </a:cubicBezTo>
                        <a:cubicBezTo>
                          <a:pt x="-34693" y="913111"/>
                          <a:pt x="77792" y="343891"/>
                          <a:pt x="0" y="0"/>
                        </a:cubicBezTo>
                        <a:close/>
                      </a:path>
                      <a:path w="4483401" h="5522472" stroke="0" extrusionOk="0">
                        <a:moveTo>
                          <a:pt x="0" y="0"/>
                        </a:moveTo>
                        <a:cubicBezTo>
                          <a:pt x="216595" y="-31414"/>
                          <a:pt x="359433" y="51242"/>
                          <a:pt x="515591" y="0"/>
                        </a:cubicBezTo>
                        <a:cubicBezTo>
                          <a:pt x="671749" y="-51242"/>
                          <a:pt x="755701" y="9457"/>
                          <a:pt x="941514" y="0"/>
                        </a:cubicBezTo>
                        <a:cubicBezTo>
                          <a:pt x="1127327" y="-9457"/>
                          <a:pt x="1395153" y="70760"/>
                          <a:pt x="1591607" y="0"/>
                        </a:cubicBezTo>
                        <a:cubicBezTo>
                          <a:pt x="1788061" y="-70760"/>
                          <a:pt x="1963101" y="48015"/>
                          <a:pt x="2107198" y="0"/>
                        </a:cubicBezTo>
                        <a:cubicBezTo>
                          <a:pt x="2251295" y="-48015"/>
                          <a:pt x="2399718" y="32866"/>
                          <a:pt x="2622790" y="0"/>
                        </a:cubicBezTo>
                        <a:cubicBezTo>
                          <a:pt x="2845862" y="-32866"/>
                          <a:pt x="2977318" y="30390"/>
                          <a:pt x="3272883" y="0"/>
                        </a:cubicBezTo>
                        <a:cubicBezTo>
                          <a:pt x="3568448" y="-30390"/>
                          <a:pt x="3510813" y="51700"/>
                          <a:pt x="3743640" y="0"/>
                        </a:cubicBezTo>
                        <a:cubicBezTo>
                          <a:pt x="3976467" y="-51700"/>
                          <a:pt x="4229999" y="83048"/>
                          <a:pt x="4483401" y="0"/>
                        </a:cubicBezTo>
                        <a:cubicBezTo>
                          <a:pt x="4552957" y="151653"/>
                          <a:pt x="4479757" y="427806"/>
                          <a:pt x="4483401" y="662697"/>
                        </a:cubicBezTo>
                        <a:cubicBezTo>
                          <a:pt x="4487045" y="897588"/>
                          <a:pt x="4458278" y="924782"/>
                          <a:pt x="4483401" y="1104494"/>
                        </a:cubicBezTo>
                        <a:cubicBezTo>
                          <a:pt x="4508524" y="1284206"/>
                          <a:pt x="4437956" y="1535812"/>
                          <a:pt x="4483401" y="1656742"/>
                        </a:cubicBezTo>
                        <a:cubicBezTo>
                          <a:pt x="4528846" y="1777672"/>
                          <a:pt x="4432961" y="2057037"/>
                          <a:pt x="4483401" y="2264214"/>
                        </a:cubicBezTo>
                        <a:cubicBezTo>
                          <a:pt x="4533841" y="2471391"/>
                          <a:pt x="4443047" y="2467802"/>
                          <a:pt x="4483401" y="2650787"/>
                        </a:cubicBezTo>
                        <a:cubicBezTo>
                          <a:pt x="4523755" y="2833772"/>
                          <a:pt x="4482485" y="2999989"/>
                          <a:pt x="4483401" y="3203034"/>
                        </a:cubicBezTo>
                        <a:cubicBezTo>
                          <a:pt x="4484317" y="3406079"/>
                          <a:pt x="4429756" y="3566104"/>
                          <a:pt x="4483401" y="3755281"/>
                        </a:cubicBezTo>
                        <a:cubicBezTo>
                          <a:pt x="4537046" y="3944458"/>
                          <a:pt x="4455817" y="4080959"/>
                          <a:pt x="4483401" y="4307528"/>
                        </a:cubicBezTo>
                        <a:cubicBezTo>
                          <a:pt x="4510985" y="4534097"/>
                          <a:pt x="4465091" y="4777220"/>
                          <a:pt x="4483401" y="4915000"/>
                        </a:cubicBezTo>
                        <a:cubicBezTo>
                          <a:pt x="4501711" y="5052780"/>
                          <a:pt x="4468110" y="5385280"/>
                          <a:pt x="4483401" y="5522472"/>
                        </a:cubicBezTo>
                        <a:cubicBezTo>
                          <a:pt x="4297924" y="5581091"/>
                          <a:pt x="4062453" y="5463813"/>
                          <a:pt x="3878142" y="5522472"/>
                        </a:cubicBezTo>
                        <a:cubicBezTo>
                          <a:pt x="3693831" y="5581131"/>
                          <a:pt x="3523342" y="5493164"/>
                          <a:pt x="3407385" y="5522472"/>
                        </a:cubicBezTo>
                        <a:cubicBezTo>
                          <a:pt x="3291428" y="5551780"/>
                          <a:pt x="2891376" y="5493289"/>
                          <a:pt x="2757292" y="5522472"/>
                        </a:cubicBezTo>
                        <a:cubicBezTo>
                          <a:pt x="2623208" y="5551655"/>
                          <a:pt x="2446656" y="5480109"/>
                          <a:pt x="2196866" y="5522472"/>
                        </a:cubicBezTo>
                        <a:cubicBezTo>
                          <a:pt x="1947076" y="5564835"/>
                          <a:pt x="1885277" y="5471937"/>
                          <a:pt x="1726109" y="5522472"/>
                        </a:cubicBezTo>
                        <a:cubicBezTo>
                          <a:pt x="1566941" y="5573007"/>
                          <a:pt x="1284795" y="5493061"/>
                          <a:pt x="1165684" y="5522472"/>
                        </a:cubicBezTo>
                        <a:cubicBezTo>
                          <a:pt x="1046574" y="5551883"/>
                          <a:pt x="850731" y="5496818"/>
                          <a:pt x="739761" y="5522472"/>
                        </a:cubicBezTo>
                        <a:cubicBezTo>
                          <a:pt x="628791" y="5548126"/>
                          <a:pt x="214193" y="5497729"/>
                          <a:pt x="0" y="5522472"/>
                        </a:cubicBezTo>
                        <a:cubicBezTo>
                          <a:pt x="-37904" y="5335493"/>
                          <a:pt x="56737" y="5143459"/>
                          <a:pt x="0" y="4970225"/>
                        </a:cubicBezTo>
                        <a:cubicBezTo>
                          <a:pt x="-56737" y="4796991"/>
                          <a:pt x="27105" y="4720510"/>
                          <a:pt x="0" y="4528427"/>
                        </a:cubicBezTo>
                        <a:cubicBezTo>
                          <a:pt x="-27105" y="4336344"/>
                          <a:pt x="35638" y="4069088"/>
                          <a:pt x="0" y="3865730"/>
                        </a:cubicBezTo>
                        <a:cubicBezTo>
                          <a:pt x="-35638" y="3662372"/>
                          <a:pt x="51127" y="3488153"/>
                          <a:pt x="0" y="3368708"/>
                        </a:cubicBezTo>
                        <a:cubicBezTo>
                          <a:pt x="-51127" y="3249263"/>
                          <a:pt x="4444" y="3112771"/>
                          <a:pt x="0" y="2982135"/>
                        </a:cubicBezTo>
                        <a:cubicBezTo>
                          <a:pt x="-4444" y="2851499"/>
                          <a:pt x="56816" y="2561930"/>
                          <a:pt x="0" y="2374663"/>
                        </a:cubicBezTo>
                        <a:cubicBezTo>
                          <a:pt x="-56816" y="2187396"/>
                          <a:pt x="16328" y="2038189"/>
                          <a:pt x="0" y="1932865"/>
                        </a:cubicBezTo>
                        <a:cubicBezTo>
                          <a:pt x="-16328" y="1827541"/>
                          <a:pt x="58198" y="1503089"/>
                          <a:pt x="0" y="1325393"/>
                        </a:cubicBezTo>
                        <a:cubicBezTo>
                          <a:pt x="-58198" y="1147697"/>
                          <a:pt x="38978" y="830532"/>
                          <a:pt x="0" y="662697"/>
                        </a:cubicBezTo>
                        <a:cubicBezTo>
                          <a:pt x="-38978" y="494862"/>
                          <a:pt x="42085" y="26332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  <p:sp>
        <p:nvSpPr>
          <p:cNvPr id="11" name="Subtítulo 2">
            <a:extLst>
              <a:ext uri="{FF2B5EF4-FFF2-40B4-BE49-F238E27FC236}">
                <a16:creationId xmlns:a16="http://schemas.microsoft.com/office/drawing/2014/main" id="{7BD4AC39-4373-46C2-A267-4F35C65458FD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5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39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4875181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Reportagem “Com notas mínimas de até 800 pontos, cursos da USP no Sisu ficam fora do acesso de estudantes cotistas” 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levantamento feito pelo próprio G1 três meses depois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Link: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https://g1.globo.com/educacao/noticia/com-notas-minimas-de-ate-800-pontos-cursos-da-usp-no-sisu-ficam-fora-do-acesso-de-estudantes-cotistas.ghtml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3D7634-4DB7-4303-92A7-B90270530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16" y="292258"/>
            <a:ext cx="5258069" cy="2598105"/>
          </a:xfrm>
          <a:prstGeom prst="rect">
            <a:avLst/>
          </a:prstGeom>
          <a:ln w="47625" cap="rnd">
            <a:solidFill>
              <a:srgbClr val="004889"/>
            </a:solidFill>
            <a:beve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727BD71-03AF-4A63-9845-F15E45A22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509" y="1591310"/>
            <a:ext cx="4215583" cy="4531966"/>
          </a:xfrm>
          <a:prstGeom prst="rect">
            <a:avLst/>
          </a:prstGeom>
          <a:ln w="47625" cap="rnd">
            <a:solidFill>
              <a:srgbClr val="004889"/>
            </a:solidFill>
            <a:bevel/>
          </a:ln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9802486-F807-4AB7-9409-DF5EF7A5B408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6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15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MOTIVO 2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5" y="2711793"/>
            <a:ext cx="3898330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PARA ECONOMIZAR TEMPO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6894910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Exemplo: 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site De Olho na Fila (Prefeitura de São Paulo): 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3"/>
              </a:rPr>
              <a:t>https://deolhonafila.prefeitura.sp.gov.br/</a:t>
            </a:r>
            <a:r>
              <a:rPr lang="pt-BR" sz="1600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Pergunta: quantos postos estão com falta de Astrazeneca? 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Tempo pra levantar posto por posto: pelo menos uma hora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Tempo pra rodar o código e gerar a tabela: menos de um minuto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26A03A5C-06E8-4E9B-B729-64FAB6CC1450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444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F061B364-E67A-DD4A-AE52-0C467722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A02941E4-C379-BC40-8577-1A5FD175CF59}"/>
              </a:ext>
            </a:extLst>
          </p:cNvPr>
          <p:cNvSpPr txBox="1">
            <a:spLocks/>
          </p:cNvSpPr>
          <p:nvPr/>
        </p:nvSpPr>
        <p:spPr>
          <a:xfrm>
            <a:off x="2530606" y="1839337"/>
            <a:ext cx="6770244" cy="1024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6000" b="1" dirty="0">
                <a:solidFill>
                  <a:schemeClr val="bg1"/>
                </a:solidFill>
              </a:rPr>
              <a:t>MOTIVO 2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15CE2A8-D814-AF47-90B6-88BF86D5064B}"/>
              </a:ext>
            </a:extLst>
          </p:cNvPr>
          <p:cNvSpPr txBox="1">
            <a:spLocks/>
          </p:cNvSpPr>
          <p:nvPr/>
        </p:nvSpPr>
        <p:spPr>
          <a:xfrm>
            <a:off x="2530605" y="2711793"/>
            <a:ext cx="3898330" cy="418530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4500" dirty="0">
                <a:solidFill>
                  <a:schemeClr val="bg1"/>
                </a:solidFill>
                <a:latin typeface="+mj-lt"/>
              </a:rPr>
              <a:t>PARA ECONOMIZAR TEMPO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DA93568A-C768-364A-80F1-4F536F2A9168}"/>
              </a:ext>
            </a:extLst>
          </p:cNvPr>
          <p:cNvSpPr txBox="1">
            <a:spLocks/>
          </p:cNvSpPr>
          <p:nvPr/>
        </p:nvSpPr>
        <p:spPr>
          <a:xfrm>
            <a:off x="2544512" y="3182621"/>
            <a:ext cx="3348258" cy="309037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Automatização: </a:t>
            </a:r>
            <a:b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criar um “robô” pra fazer o trabalho por você</a:t>
            </a:r>
          </a:p>
          <a:p>
            <a:pPr>
              <a:lnSpc>
                <a:spcPct val="120000"/>
              </a:lnSpc>
            </a:pPr>
            <a: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Exemplo: </a:t>
            </a:r>
            <a:br>
              <a:rPr lang="pt-BR" sz="16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</a:br>
            <a:r>
              <a:rPr lang="pt-BR" sz="1600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dados do Waze e as férias da Carol</a:t>
            </a: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13BB6A-D5AF-4112-B5B7-05D679CF1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55" y="1839337"/>
            <a:ext cx="5883098" cy="3406004"/>
          </a:xfrm>
          <a:prstGeom prst="rect">
            <a:avLst/>
          </a:prstGeom>
          <a:ln w="47625" cap="rnd">
            <a:solidFill>
              <a:srgbClr val="004889"/>
            </a:solidFill>
            <a:bevel/>
          </a:ln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1D39A257-512F-43A5-868A-7EBBC633876A}"/>
              </a:ext>
            </a:extLst>
          </p:cNvPr>
          <p:cNvSpPr txBox="1">
            <a:spLocks/>
          </p:cNvSpPr>
          <p:nvPr/>
        </p:nvSpPr>
        <p:spPr>
          <a:xfrm>
            <a:off x="0" y="33359"/>
            <a:ext cx="1298313" cy="4185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pt-BR" sz="1400" u="sng" dirty="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hlinkClick r:id="rId4" action="ppaction://hlinkfile"/>
              </a:rPr>
              <a:t>bit.ly/ddj_pb </a:t>
            </a:r>
            <a:endParaRPr lang="pt-BR" sz="1400" u="sng" dirty="0">
              <a:solidFill>
                <a:schemeClr val="tx2">
                  <a:lumMod val="50000"/>
                </a:schemeClr>
              </a:solidFill>
              <a:highlight>
                <a:srgbClr val="FFFF00"/>
              </a:highlight>
              <a:latin typeface="+mj-lt"/>
            </a:endParaRPr>
          </a:p>
          <a:p>
            <a:pPr marL="0" indent="0">
              <a:lnSpc>
                <a:spcPct val="120000"/>
              </a:lnSpc>
              <a:buNone/>
            </a:pPr>
            <a:endParaRPr lang="pt-BR" sz="14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1642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1836</Words>
  <Application>Microsoft Office PowerPoint</Application>
  <PresentationFormat>Widescreen</PresentationFormat>
  <Paragraphs>192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kaio cordeiro</dc:creator>
  <cp:lastModifiedBy>Carolina Moreno</cp:lastModifiedBy>
  <cp:revision>12</cp:revision>
  <dcterms:created xsi:type="dcterms:W3CDTF">2021-11-12T17:37:16Z</dcterms:created>
  <dcterms:modified xsi:type="dcterms:W3CDTF">2021-12-05T12:47:17Z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2021-12-04T13:24:01Z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db0deccb-9028-423a-b24d-71dabf263436</vt:lpwstr>
  </property>
  <property fmtid="{D5CDD505-2E9C-101B-9397-08002B2CF9AE}" pid="8" name="MSIP_Label_3dc542d3-6316-42ad-9eaa-e82fa419e5f2_ContentBits">
    <vt:lpwstr>0</vt:lpwstr>
  </property>
</Properties>
</file>