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325" r:id="rId11"/>
    <p:sldId id="326" r:id="rId12"/>
    <p:sldId id="327" r:id="rId13"/>
    <p:sldId id="328" r:id="rId14"/>
    <p:sldId id="329" r:id="rId15"/>
    <p:sldId id="280" r:id="rId16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son Augusto Carnelos Kuhn (QUALIDADE E PROJETOS)" initials="AACK(EP" lastIdx="1" clrIdx="0">
    <p:extLst>
      <p:ext uri="{19B8F6BF-5375-455C-9EA6-DF929625EA0E}">
        <p15:presenceInfo xmlns:p15="http://schemas.microsoft.com/office/powerpoint/2012/main" userId="S-1-5-21-1716978319-926692586-106818116-1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F40052-6791-4E72-87C1-E59920E8D3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5375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9A8F652-6F54-4B71-B22D-BE8D353E6DF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8402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9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80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6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9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29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88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9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99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91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C04-256E-438E-A8C9-F447093070E0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B17B-C429-49C0-A981-AD8986871EB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14B-2469-44E3-8307-64BDED3774EB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Engenharia de Software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EC0537-C1AB-4CF3-8A4B-0626750FAA4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12-BCE3-459B-896B-11D03CEB46DB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8D4D-DD85-4D56-A890-2E2B7EA9CE0D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AD97-5875-4CAC-92E1-723331D4723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B857-6EA1-410B-9D1C-23E73268BF5D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6D0-4480-4A61-8292-A027550D22A3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48B-734F-4703-9BB1-027F3C7FDF06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7867-AD54-42B2-9082-125FD09F8926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9418-C53E-4CC3-AFC3-691B4B680F25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2FF3-F84F-4BAD-B407-A8183408775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94421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 Estruturada de Problemas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Procedimento chamando procedimento</a:t>
            </a:r>
          </a:p>
          <a:p>
            <a:r>
              <a:rPr lang="pt-BR" dirty="0"/>
              <a:t>Procedimento chamando função</a:t>
            </a:r>
          </a:p>
          <a:p>
            <a:r>
              <a:rPr lang="pt-BR" dirty="0"/>
              <a:t>Função chamando função</a:t>
            </a:r>
          </a:p>
          <a:p>
            <a:r>
              <a:rPr lang="pt-BR" dirty="0"/>
              <a:t>Função chamando procedimento</a:t>
            </a:r>
          </a:p>
          <a:p>
            <a:r>
              <a:rPr lang="pt-BR" dirty="0"/>
              <a:t>Procedimento recursivo</a:t>
            </a:r>
          </a:p>
          <a:p>
            <a:r>
              <a:rPr lang="pt-BR" dirty="0"/>
              <a:t>Escopo das variáveis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Importante</a:t>
            </a:r>
          </a:p>
        </p:txBody>
      </p:sp>
    </p:spTree>
    <p:extLst>
      <p:ext uri="{BB962C8B-B14F-4D97-AF65-F5344CB8AC3E}">
        <p14:creationId xmlns:p14="http://schemas.microsoft.com/office/powerpoint/2010/main" val="38375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23728" y="2204864"/>
            <a:ext cx="5184576" cy="4395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Podemos passar parâmetros para uma função ou um procedimento </a:t>
            </a:r>
            <a:r>
              <a:rPr lang="pt-BR" i="1" dirty="0"/>
              <a:t>por valor</a:t>
            </a:r>
            <a:r>
              <a:rPr lang="pt-BR" dirty="0"/>
              <a:t> e/ou </a:t>
            </a:r>
            <a:r>
              <a:rPr lang="pt-BR" i="1" dirty="0"/>
              <a:t>por referência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35536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Quando se passa um parâmetro </a:t>
            </a:r>
            <a:r>
              <a:rPr lang="pt-BR" i="1" dirty="0"/>
              <a:t>por valor</a:t>
            </a:r>
            <a:r>
              <a:rPr lang="pt-BR" dirty="0"/>
              <a:t> estamos realmente passando o valor ou a cópia de um valor armazenado em uma variável ou propriedade de um componente.</a:t>
            </a:r>
          </a:p>
          <a:p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 - Por valor</a:t>
            </a:r>
          </a:p>
        </p:txBody>
      </p:sp>
    </p:spTree>
    <p:extLst>
      <p:ext uri="{BB962C8B-B14F-4D97-AF65-F5344CB8AC3E}">
        <p14:creationId xmlns:p14="http://schemas.microsoft.com/office/powerpoint/2010/main" val="83656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Quando a passagem se faz por referência, estamos passando o endereço de memória da variável e não o seu valor. Quando se altera, dentro da função ou procedimento, o valor de uma variável passada </a:t>
            </a:r>
            <a:r>
              <a:rPr lang="pt-BR" i="1" dirty="0"/>
              <a:t>por referência</a:t>
            </a:r>
            <a:r>
              <a:rPr lang="pt-BR" dirty="0"/>
              <a:t> esta alteração surte efeito em todo o programa. Para passarmos um parâmetro </a:t>
            </a:r>
            <a:r>
              <a:rPr lang="pt-BR" i="1" dirty="0"/>
              <a:t>por referência </a:t>
            </a:r>
            <a:r>
              <a:rPr lang="pt-BR" dirty="0"/>
              <a:t>devemos precedê-lo da palavra reservada </a:t>
            </a:r>
            <a:r>
              <a:rPr lang="pt-BR" b="1" i="1" dirty="0"/>
              <a:t>ref</a:t>
            </a:r>
            <a:r>
              <a:rPr lang="pt-BR" dirty="0"/>
              <a:t>.</a:t>
            </a:r>
          </a:p>
          <a:p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 -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37802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soma(</a:t>
            </a:r>
            <a:r>
              <a:rPr lang="pt-BR" sz="2000" dirty="0" err="1"/>
              <a:t>int</a:t>
            </a:r>
            <a:r>
              <a:rPr lang="pt-BR" sz="2000" dirty="0"/>
              <a:t> n1, </a:t>
            </a:r>
            <a:r>
              <a:rPr lang="pt-BR" sz="2000" dirty="0" err="1"/>
              <a:t>int</a:t>
            </a:r>
            <a:r>
              <a:rPr lang="pt-BR" sz="2000" dirty="0"/>
              <a:t> n2, </a:t>
            </a:r>
            <a:r>
              <a:rPr lang="pt-BR" sz="2000" dirty="0" err="1"/>
              <a:t>int</a:t>
            </a:r>
            <a:r>
              <a:rPr lang="pt-BR" sz="2000" dirty="0"/>
              <a:t> *total);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soma(</a:t>
            </a:r>
            <a:r>
              <a:rPr lang="pt-BR" sz="2000" dirty="0" err="1"/>
              <a:t>int</a:t>
            </a:r>
            <a:r>
              <a:rPr lang="pt-BR" sz="2000" dirty="0"/>
              <a:t> n1, </a:t>
            </a:r>
            <a:r>
              <a:rPr lang="pt-BR" sz="2000" dirty="0" err="1"/>
              <a:t>int</a:t>
            </a:r>
            <a:r>
              <a:rPr lang="pt-BR" sz="2000" dirty="0"/>
              <a:t> n2, </a:t>
            </a:r>
            <a:r>
              <a:rPr lang="pt-BR" sz="2000" dirty="0" err="1"/>
              <a:t>int</a:t>
            </a:r>
            <a:r>
              <a:rPr lang="pt-BR" sz="2000" dirty="0"/>
              <a:t> *total)</a:t>
            </a:r>
          </a:p>
          <a:p>
            <a:pPr marL="109728" indent="0">
              <a:buNone/>
            </a:pPr>
            <a:r>
              <a:rPr lang="pt-BR" sz="2000" dirty="0"/>
              <a:t>{</a:t>
            </a:r>
          </a:p>
          <a:p>
            <a:pPr marL="109728" indent="0">
              <a:buNone/>
            </a:pPr>
            <a:r>
              <a:rPr lang="pt-BR" sz="2000" dirty="0"/>
              <a:t>     *total = n1 + n2;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()</a:t>
            </a:r>
          </a:p>
          <a:p>
            <a:pPr marL="109728" indent="0">
              <a:buNone/>
            </a:pPr>
            <a:r>
              <a:rPr lang="pt-BR" sz="2000" dirty="0"/>
              <a:t>{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int</a:t>
            </a:r>
            <a:r>
              <a:rPr lang="pt-BR" sz="2000" dirty="0"/>
              <a:t> a, b, c;     </a:t>
            </a:r>
          </a:p>
          <a:p>
            <a:pPr marL="109728" indent="0">
              <a:buNone/>
            </a:pPr>
            <a:r>
              <a:rPr lang="pt-BR" sz="2000" dirty="0"/>
              <a:t>     soma(10, 5, &amp;c);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printf</a:t>
            </a:r>
            <a:r>
              <a:rPr lang="pt-BR" sz="2000" dirty="0"/>
              <a:t>("Total: %d", c);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getch</a:t>
            </a:r>
            <a:r>
              <a:rPr lang="pt-BR" sz="2000" dirty="0"/>
              <a:t>();     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Passagem Parâmetro</a:t>
            </a:r>
          </a:p>
        </p:txBody>
      </p:sp>
    </p:spTree>
    <p:extLst>
      <p:ext uri="{BB962C8B-B14F-4D97-AF65-F5344CB8AC3E}">
        <p14:creationId xmlns:p14="http://schemas.microsoft.com/office/powerpoint/2010/main" val="331771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199" y="836712"/>
            <a:ext cx="8579695" cy="4395944"/>
          </a:xfrm>
        </p:spPr>
        <p:txBody>
          <a:bodyPr>
            <a:noAutofit/>
          </a:bodyPr>
          <a:lstStyle/>
          <a:p>
            <a:pPr lvl="0" algn="just"/>
            <a:r>
              <a:rPr lang="pt-BR" sz="2400" dirty="0"/>
              <a:t>Lista 2 (Exercício de Procedimentos)</a:t>
            </a:r>
          </a:p>
          <a:p>
            <a:pPr lvl="0" algn="just"/>
            <a:r>
              <a:rPr lang="pt-BR" sz="2400" dirty="0"/>
              <a:t>Lista 3 (Exercício de Procedimentos - Complementar)</a:t>
            </a:r>
          </a:p>
          <a:p>
            <a:pPr lvl="0" algn="just"/>
            <a:r>
              <a:rPr lang="pt-BR" sz="2400" dirty="0"/>
              <a:t>Lista 4 (Exercício de Funções)</a:t>
            </a:r>
          </a:p>
          <a:p>
            <a:pPr lvl="0" algn="just"/>
            <a:r>
              <a:rPr lang="pt-BR" sz="2400" dirty="0"/>
              <a:t>Lista 5 (Exercício de Funções - Complementar)</a:t>
            </a:r>
          </a:p>
          <a:p>
            <a:pPr lvl="0" algn="just"/>
            <a:r>
              <a:rPr lang="pt-BR" sz="2400" dirty="0"/>
              <a:t>Lista 6 ( Exercício de Passagens de Parâmetros por Valor)</a:t>
            </a:r>
          </a:p>
          <a:p>
            <a:pPr lvl="0" algn="just"/>
            <a:r>
              <a:rPr lang="pt-BR" sz="2400" dirty="0"/>
              <a:t>Lista 7 (Exercício de Passagens de Parâmetros por Referência)</a:t>
            </a:r>
          </a:p>
          <a:p>
            <a:pPr lvl="0" algn="just"/>
            <a:r>
              <a:rPr lang="pt-BR" sz="2400" dirty="0"/>
              <a:t>Lista 8 (Exercício de Procedimentos - Complementar)</a:t>
            </a:r>
          </a:p>
          <a:p>
            <a:pPr lvl="1" algn="just"/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4" name="Picture 4" descr="https://encrypted-tbn3.gstatic.com/images?q=tbn:ANd9GcT2kQFhi35q9EbgA9KOm9IXTW8dZW08wlR52lqBs9Ld5FPxs7sHQog0szY">
            <a:extLst>
              <a:ext uri="{FF2B5EF4-FFF2-40B4-BE49-F238E27FC236}">
                <a16:creationId xmlns:a16="http://schemas.microsoft.com/office/drawing/2014/main" id="{C1790F80-A9BC-4AD8-AFB2-B02AC593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92" y="4435378"/>
            <a:ext cx="1944615" cy="16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  <a:p>
            <a:r>
              <a:rPr lang="pt-BR" dirty="0"/>
              <a:t>Procedimentos</a:t>
            </a:r>
          </a:p>
          <a:p>
            <a:r>
              <a:rPr lang="pt-BR" dirty="0"/>
              <a:t>Passagem de parâmetros</a:t>
            </a:r>
          </a:p>
          <a:p>
            <a:pPr lvl="1"/>
            <a:r>
              <a:rPr lang="pt-BR" dirty="0"/>
              <a:t>Por referencia</a:t>
            </a:r>
          </a:p>
          <a:p>
            <a:pPr lvl="1"/>
            <a:r>
              <a:rPr lang="pt-BR" dirty="0"/>
              <a:t>Por valor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000672"/>
            <a:ext cx="5832648" cy="4857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Uma função se define em C de forma muito parecida com definição conhecida na matemática. As funções recebem valores que são passados como parâmetros e retorna um valor como resultado. </a:t>
            </a:r>
          </a:p>
          <a:p>
            <a:pPr lvl="2"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1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Define-se uma função obedecendo a seguinte sintaxe: </a:t>
            </a:r>
          </a:p>
          <a:p>
            <a:pPr>
              <a:buNone/>
            </a:pPr>
            <a:endParaRPr lang="pt-BR" sz="1700" dirty="0"/>
          </a:p>
          <a:p>
            <a:pPr>
              <a:buNone/>
            </a:pPr>
            <a:endParaRPr lang="pt-BR" sz="1700" dirty="0"/>
          </a:p>
          <a:p>
            <a:pPr marL="109728" indent="0">
              <a:buNone/>
            </a:pPr>
            <a:r>
              <a:rPr lang="pt-BR" sz="1800" b="1" dirty="0" err="1"/>
              <a:t>tipo_da_função</a:t>
            </a:r>
            <a:r>
              <a:rPr lang="pt-BR" sz="1800" dirty="0"/>
              <a:t> </a:t>
            </a:r>
            <a:r>
              <a:rPr lang="pt-BR" sz="1800" dirty="0" err="1"/>
              <a:t>nome_da_função</a:t>
            </a:r>
            <a:r>
              <a:rPr lang="pt-BR" sz="1800" dirty="0"/>
              <a:t> (</a:t>
            </a:r>
            <a:r>
              <a:rPr lang="pt-BR" sz="1800" b="1" dirty="0"/>
              <a:t>tipo</a:t>
            </a:r>
            <a:r>
              <a:rPr lang="pt-BR" sz="1800" dirty="0"/>
              <a:t> var1, </a:t>
            </a:r>
            <a:r>
              <a:rPr lang="pt-BR" sz="1800" b="1" dirty="0"/>
              <a:t>tipo</a:t>
            </a:r>
            <a:r>
              <a:rPr lang="pt-BR" sz="1800" dirty="0"/>
              <a:t> var2,...,</a:t>
            </a:r>
            <a:r>
              <a:rPr lang="pt-BR" sz="1800" b="1" dirty="0"/>
              <a:t>tipo</a:t>
            </a:r>
            <a:r>
              <a:rPr lang="pt-BR" sz="1800" dirty="0"/>
              <a:t> </a:t>
            </a:r>
            <a:r>
              <a:rPr lang="pt-BR" sz="1800" dirty="0" err="1"/>
              <a:t>varN</a:t>
            </a:r>
            <a:r>
              <a:rPr lang="pt-BR" sz="1800" dirty="0"/>
              <a:t>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393192" lvl="1" indent="0">
              <a:buNone/>
            </a:pPr>
            <a:r>
              <a:rPr lang="pt-BR" sz="1400" i="1" dirty="0"/>
              <a:t>corpo da função</a:t>
            </a:r>
          </a:p>
          <a:p>
            <a:pPr marL="393192" lvl="1" indent="0">
              <a:buNone/>
            </a:pPr>
            <a:r>
              <a:rPr lang="en-US" sz="1400" i="1" dirty="0"/>
              <a:t>Return </a:t>
            </a:r>
            <a:r>
              <a:rPr lang="en-US" sz="1400" i="1" dirty="0" err="1"/>
              <a:t>valor_de_retorno</a:t>
            </a:r>
            <a:endParaRPr lang="pt-BR" sz="1400" i="1" dirty="0"/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7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No C encontramos várias funções já pré-definidas. Veja alguns exemplos a seguir:</a:t>
            </a:r>
          </a:p>
          <a:p>
            <a:endParaRPr lang="pt-BR" sz="2400" dirty="0"/>
          </a:p>
          <a:p>
            <a:pPr lvl="1"/>
            <a:r>
              <a:rPr lang="pt-BR" sz="2400" dirty="0"/>
              <a:t>i++ : incrementa (soma 1) uma variável inteira i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/>
              <a:t>-- : </a:t>
            </a:r>
            <a:r>
              <a:rPr lang="en-US" sz="2400" dirty="0" err="1"/>
              <a:t>decrementa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inteira</a:t>
            </a:r>
            <a:endParaRPr lang="pt-BR" sz="2400" dirty="0"/>
          </a:p>
          <a:p>
            <a:pPr lvl="1"/>
            <a:r>
              <a:rPr lang="pt-BR" sz="2400" dirty="0" err="1"/>
              <a:t>Sqrt</a:t>
            </a:r>
            <a:r>
              <a:rPr lang="pt-BR" sz="2400" dirty="0"/>
              <a:t>(x) – retorna a raiz quadrada de x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9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soma(</a:t>
            </a:r>
            <a:r>
              <a:rPr lang="pt-BR" sz="1800" dirty="0" err="1"/>
              <a:t>int</a:t>
            </a:r>
            <a:r>
              <a:rPr lang="pt-BR" sz="1800" dirty="0"/>
              <a:t> n1, </a:t>
            </a:r>
            <a:r>
              <a:rPr lang="pt-BR" sz="1800" dirty="0" err="1"/>
              <a:t>int</a:t>
            </a:r>
            <a:r>
              <a:rPr lang="pt-BR" sz="1800" dirty="0"/>
              <a:t> n2);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soma(</a:t>
            </a:r>
            <a:r>
              <a:rPr lang="pt-BR" sz="1800" dirty="0" err="1"/>
              <a:t>int</a:t>
            </a:r>
            <a:r>
              <a:rPr lang="pt-BR" sz="1800" dirty="0"/>
              <a:t> n1, </a:t>
            </a:r>
            <a:r>
              <a:rPr lang="pt-BR" sz="1800" dirty="0" err="1"/>
              <a:t>int</a:t>
            </a:r>
            <a:r>
              <a:rPr lang="pt-BR" sz="1800" dirty="0"/>
              <a:t> n2)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</a:t>
            </a:r>
            <a:r>
              <a:rPr lang="pt-BR" sz="1800" dirty="0" err="1"/>
              <a:t>return</a:t>
            </a:r>
            <a:r>
              <a:rPr lang="pt-BR" sz="1800" dirty="0"/>
              <a:t> n1 + n2;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int</a:t>
            </a:r>
            <a:r>
              <a:rPr lang="pt-BR" sz="1800" dirty="0"/>
              <a:t> resultado;     </a:t>
            </a:r>
          </a:p>
          <a:p>
            <a:pPr marL="109728" indent="0">
              <a:buNone/>
            </a:pPr>
            <a:r>
              <a:rPr lang="pt-BR" sz="1800" dirty="0"/>
              <a:t>     resultado = soma(10, 5);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printf</a:t>
            </a:r>
            <a:r>
              <a:rPr lang="pt-BR" sz="1800" dirty="0"/>
              <a:t>("Soma: %d", resultado);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getch</a:t>
            </a:r>
            <a:r>
              <a:rPr lang="pt-BR" sz="1800" dirty="0"/>
              <a:t>();     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Função</a:t>
            </a:r>
          </a:p>
        </p:txBody>
      </p:sp>
    </p:spTree>
    <p:extLst>
      <p:ext uri="{BB962C8B-B14F-4D97-AF65-F5344CB8AC3E}">
        <p14:creationId xmlns:p14="http://schemas.microsoft.com/office/powerpoint/2010/main" val="249497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124744"/>
            <a:ext cx="7139136" cy="4395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/>
              <a:t>Um procedimento é semelhante a uma função, sua principal diferença é que um procedimento não tem valor de retorno, ou seja, não retorna valor algum, simplesmente processa e manipula valores dentro dele. Portanto um procedimento não pode ser atribuído a uma variável ou propriedade de algum componente ou objeto.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Procedimentos (Procedure)</a:t>
            </a:r>
          </a:p>
        </p:txBody>
      </p:sp>
    </p:spTree>
    <p:extLst>
      <p:ext uri="{BB962C8B-B14F-4D97-AF65-F5344CB8AC3E}">
        <p14:creationId xmlns:p14="http://schemas.microsoft.com/office/powerpoint/2010/main" val="44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Define-se um procedimento obedecendo a seguinte sintaxe: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b="1" dirty="0" err="1"/>
              <a:t>void</a:t>
            </a:r>
            <a:r>
              <a:rPr lang="pt-BR" sz="1800" b="1" dirty="0"/>
              <a:t>  </a:t>
            </a:r>
            <a:r>
              <a:rPr lang="pt-BR" sz="1800" dirty="0" err="1"/>
              <a:t>NomeProcedimento</a:t>
            </a:r>
            <a:r>
              <a:rPr lang="pt-BR" sz="1800" dirty="0"/>
              <a:t>(Parâmetro1: Tipo; </a:t>
            </a:r>
            <a:r>
              <a:rPr lang="pt-BR" sz="1800" dirty="0" err="1"/>
              <a:t>ParâmetroN</a:t>
            </a:r>
            <a:r>
              <a:rPr lang="pt-BR" sz="1800" dirty="0"/>
              <a:t> : Tipo);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1800" dirty="0"/>
              <a:t>	</a:t>
            </a:r>
            <a:r>
              <a:rPr lang="pt-BR" sz="1400" i="1" dirty="0"/>
              <a:t>corpo do procedimento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}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Procedimentos (Procedure)</a:t>
            </a:r>
          </a:p>
        </p:txBody>
      </p:sp>
    </p:spTree>
    <p:extLst>
      <p:ext uri="{BB962C8B-B14F-4D97-AF65-F5344CB8AC3E}">
        <p14:creationId xmlns:p14="http://schemas.microsoft.com/office/powerpoint/2010/main" val="35263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imprimetexto</a:t>
            </a:r>
            <a:r>
              <a:rPr lang="pt-BR" sz="1800" dirty="0"/>
              <a:t>();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imprimetexto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("Olá Mundo");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imprimetexto</a:t>
            </a:r>
            <a:r>
              <a:rPr lang="pt-BR" sz="1800" dirty="0"/>
              <a:t>();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getch</a:t>
            </a:r>
            <a:r>
              <a:rPr lang="pt-BR" sz="1800" dirty="0"/>
              <a:t>();     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Procedimento</a:t>
            </a:r>
          </a:p>
        </p:txBody>
      </p:sp>
    </p:spTree>
    <p:extLst>
      <p:ext uri="{BB962C8B-B14F-4D97-AF65-F5344CB8AC3E}">
        <p14:creationId xmlns:p14="http://schemas.microsoft.com/office/powerpoint/2010/main" val="423083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614</Words>
  <Application>Microsoft Office PowerPoint</Application>
  <PresentationFormat>Apresentação na tela (4:3)</PresentationFormat>
  <Paragraphs>114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Resolução Estruturada de Problemas</vt:lpstr>
      <vt:lpstr>Aula 2</vt:lpstr>
      <vt:lpstr>Funções (Function)</vt:lpstr>
      <vt:lpstr>Funções (Function)</vt:lpstr>
      <vt:lpstr>Funções (Function)</vt:lpstr>
      <vt:lpstr>Exemplos Função</vt:lpstr>
      <vt:lpstr>Procedimentos (Procedure)</vt:lpstr>
      <vt:lpstr>Procedimentos (Procedure)</vt:lpstr>
      <vt:lpstr>Exemplos Procedimento</vt:lpstr>
      <vt:lpstr>Importante</vt:lpstr>
      <vt:lpstr>Passagem de Parâmetros</vt:lpstr>
      <vt:lpstr>Passagem de Parâmetros - Por valor</vt:lpstr>
      <vt:lpstr>Passagem de Parâmetros - Por referencia</vt:lpstr>
      <vt:lpstr>Exemplos Passagem Parâmetro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38</cp:revision>
  <cp:lastPrinted>2019-02-03T13:42:03Z</cp:lastPrinted>
  <dcterms:created xsi:type="dcterms:W3CDTF">2014-09-02T19:41:53Z</dcterms:created>
  <dcterms:modified xsi:type="dcterms:W3CDTF">2023-08-04T00:32:42Z</dcterms:modified>
</cp:coreProperties>
</file>