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
      <p:font typeface="Proxima Nova Semibold"/>
      <p:regular r:id="rId39"/>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A DANT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3035E1-4058-40C9-9F66-4C997BD0D470}">
  <a:tblStyle styleId="{5A3035E1-4058-40C9-9F66-4C997BD0D4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C31F45-27D8-4D63-96BE-1B297B9E2DC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fntdata"/><Relationship Id="rId20" Type="http://schemas.openxmlformats.org/officeDocument/2006/relationships/slide" Target="slides/slide13.xml"/><Relationship Id="rId41" Type="http://schemas.openxmlformats.org/officeDocument/2006/relationships/font" Target="fonts/ProximaNovaSemibold-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italic.fntdata"/><Relationship Id="rId10" Type="http://schemas.openxmlformats.org/officeDocument/2006/relationships/slide" Target="slides/slide3.xml"/><Relationship Id="rId32" Type="http://schemas.openxmlformats.org/officeDocument/2006/relationships/font" Target="fonts/ProximaNova-bold.fntdata"/><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font" Target="fonts/ProximaNova-boldItalic.fntdata"/><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39" Type="http://schemas.openxmlformats.org/officeDocument/2006/relationships/font" Target="fonts/ProximaNovaSemibold-regular.fntdata"/><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14T20:51:04.191">
    <p:pos x="196" y="725"/>
    <p:text>Nessa parte temos que explicar o que tem no relatório:
"Portanto, ao analisar as Tabelas 2 e 3, observa-se, que para a primeira, o melhor algoritmo é o k-means e, para a segunda, matematicamente, o melhor é o hierárquico aglomerativo. Mas, olhando de forma crítica percebe-se uma maior diferença entre os scores do que nos índices da tabela 2, ou seja, não existe uma grande variação de valores, nesta última tabela, que possa nos informar de forma precisa qual é o melhor método. Com isso, conclui-se que o melhor resultado é o referente ao k-means."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34a34024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34a34024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403d11fc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403d11fc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234a34024_1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234a34024_1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234a34024_1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234a34024_1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34a34024_1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34a34024_1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21e7b9ad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21e7b9ad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234a34024_1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234a34024_1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234a34024_1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234a34024_1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21e7b9adc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21e7b9adc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234a34024_1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234a34024_1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234a34024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234a34024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21e7b9ad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21e7b9ad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21e7b9ad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21e7b9ad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21e7b9ad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21e7b9ad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21e7b9adc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21e7b9ad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234a340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234a340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21e7b9ad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1e7b9ad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1e7b9ad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1e7b9ad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34a3402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34a3402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34a34024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34a34024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34a3402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34a3402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34a34024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34a34024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47258" y="318625"/>
            <a:ext cx="8520600" cy="20526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SzPts val="990"/>
              <a:buNone/>
            </a:pPr>
            <a:r>
              <a:rPr lang="pt-BR" sz="3980">
                <a:solidFill>
                  <a:srgbClr val="CC0000"/>
                </a:solidFill>
                <a:highlight>
                  <a:srgbClr val="FFE599"/>
                </a:highlight>
                <a:latin typeface="Georgia"/>
                <a:ea typeface="Georgia"/>
                <a:cs typeface="Georgia"/>
                <a:sym typeface="Georgia"/>
              </a:rPr>
              <a:t>Um estudo sobre a satisfação de passageiros de companhias aéreas</a:t>
            </a:r>
            <a:endParaRPr sz="3980">
              <a:solidFill>
                <a:srgbClr val="CC0000"/>
              </a:solidFill>
              <a:highlight>
                <a:srgbClr val="FFE599"/>
              </a:highlight>
              <a:latin typeface="Georgia"/>
              <a:ea typeface="Georgia"/>
              <a:cs typeface="Georgia"/>
              <a:sym typeface="Georgia"/>
            </a:endParaRPr>
          </a:p>
        </p:txBody>
      </p:sp>
      <p:sp>
        <p:nvSpPr>
          <p:cNvPr id="60" name="Google Shape;60;p13"/>
          <p:cNvSpPr txBox="1"/>
          <p:nvPr>
            <p:ph idx="1" type="subTitle"/>
          </p:nvPr>
        </p:nvSpPr>
        <p:spPr>
          <a:xfrm>
            <a:off x="191375" y="3104850"/>
            <a:ext cx="8591700" cy="1858200"/>
          </a:xfrm>
          <a:prstGeom prst="rect">
            <a:avLst/>
          </a:prstGeom>
        </p:spPr>
        <p:txBody>
          <a:bodyPr anchorCtr="0" anchor="t" bIns="91425" lIns="91425" spcFirstLastPara="1" rIns="91425" wrap="square" tIns="91425">
            <a:normAutofit fontScale="25000"/>
          </a:bodyPr>
          <a:lstStyle/>
          <a:p>
            <a:pPr indent="0" lvl="0" marL="0" rtl="0" algn="l">
              <a:lnSpc>
                <a:spcPct val="150000"/>
              </a:lnSpc>
              <a:spcBef>
                <a:spcPts val="0"/>
              </a:spcBef>
              <a:spcAft>
                <a:spcPts val="0"/>
              </a:spcAft>
              <a:buClr>
                <a:schemeClr val="dk1"/>
              </a:buClr>
              <a:buSzPts val="275"/>
              <a:buFont typeface="Arial"/>
              <a:buNone/>
            </a:pPr>
            <a:r>
              <a:rPr lang="pt-BR" sz="5241">
                <a:solidFill>
                  <a:schemeClr val="dk1"/>
                </a:solidFill>
                <a:latin typeface="Georgia"/>
                <a:ea typeface="Georgia"/>
                <a:cs typeface="Georgia"/>
                <a:sym typeface="Georgia"/>
              </a:rPr>
              <a:t>A</a:t>
            </a:r>
            <a:r>
              <a:rPr lang="pt-BR" sz="5141">
                <a:solidFill>
                  <a:schemeClr val="dk1"/>
                </a:solidFill>
                <a:latin typeface="Georgia"/>
                <a:ea typeface="Georgia"/>
                <a:cs typeface="Georgia"/>
                <a:sym typeface="Georgia"/>
              </a:rPr>
              <a:t>na Caroline da Silva Dantas¹</a:t>
            </a:r>
            <a:endParaRPr sz="5141">
              <a:solidFill>
                <a:schemeClr val="dk1"/>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275"/>
              <a:buFont typeface="Arial"/>
              <a:buNone/>
            </a:pPr>
            <a:r>
              <a:rPr lang="pt-BR" sz="5141">
                <a:solidFill>
                  <a:schemeClr val="dk1"/>
                </a:solidFill>
                <a:latin typeface="Georgia"/>
                <a:ea typeface="Georgia"/>
                <a:cs typeface="Georgia"/>
                <a:sym typeface="Georgia"/>
              </a:rPr>
              <a:t>Luana Brenda Pontes Ferreira¹</a:t>
            </a:r>
            <a:endParaRPr sz="5141">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rPr lang="pt-BR" sz="5141">
                <a:solidFill>
                  <a:schemeClr val="dk1"/>
                </a:solidFill>
                <a:latin typeface="Georgia"/>
                <a:ea typeface="Georgia"/>
                <a:cs typeface="Georgia"/>
                <a:sym typeface="Georgia"/>
              </a:rPr>
              <a:t>Tayane da Costa Varela¹</a:t>
            </a:r>
            <a:endParaRPr sz="5141">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rPr lang="pt-BR" sz="5015">
                <a:solidFill>
                  <a:schemeClr val="dk1"/>
                </a:solidFill>
                <a:latin typeface="Georgia"/>
                <a:ea typeface="Georgia"/>
                <a:cs typeface="Georgia"/>
                <a:sym typeface="Georgia"/>
              </a:rPr>
              <a:t>¹Universidade Federal do Rio Grande do Norte, UFRN</a:t>
            </a:r>
            <a:endParaRPr sz="5015">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t/>
            </a:r>
            <a:endParaRPr sz="5015">
              <a:solidFill>
                <a:schemeClr val="dk1"/>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275"/>
              <a:buFont typeface="Arial"/>
              <a:buNone/>
            </a:pPr>
            <a:r>
              <a:rPr lang="pt-BR" sz="5015">
                <a:solidFill>
                  <a:schemeClr val="dk1"/>
                </a:solidFill>
                <a:latin typeface="Georgia"/>
                <a:ea typeface="Georgia"/>
                <a:cs typeface="Georgia"/>
                <a:sym typeface="Georgia"/>
              </a:rPr>
              <a:t>15 de abril de 2021</a:t>
            </a:r>
            <a:endParaRPr sz="5015">
              <a:solidFill>
                <a:schemeClr val="dk1"/>
              </a:solidFill>
              <a:latin typeface="Georgia"/>
              <a:ea typeface="Georgia"/>
              <a:cs typeface="Georgia"/>
              <a:sym typeface="Georgia"/>
            </a:endParaRPr>
          </a:p>
        </p:txBody>
      </p:sp>
      <p:sp>
        <p:nvSpPr>
          <p:cNvPr id="61" name="Google Shape;61;p13"/>
          <p:cNvSpPr txBox="1"/>
          <p:nvPr/>
        </p:nvSpPr>
        <p:spPr>
          <a:xfrm>
            <a:off x="2596800" y="4743300"/>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3"/>
          <p:cNvSpPr txBox="1"/>
          <p:nvPr/>
        </p:nvSpPr>
        <p:spPr>
          <a:xfrm>
            <a:off x="1719900" y="2644950"/>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Aprendizado Não-Supervisionado</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pt-BR" sz="1200"/>
              <a:t>Número de grupos:</a:t>
            </a:r>
            <a:endParaRPr sz="1200"/>
          </a:p>
          <a:p>
            <a:pPr indent="-304800" lvl="1" marL="914400" rtl="0" algn="l">
              <a:lnSpc>
                <a:spcPct val="100000"/>
              </a:lnSpc>
              <a:spcBef>
                <a:spcPts val="0"/>
              </a:spcBef>
              <a:spcAft>
                <a:spcPts val="0"/>
              </a:spcAft>
              <a:buSzPts val="1200"/>
              <a:buChar char="○"/>
            </a:pPr>
            <a:r>
              <a:rPr lang="pt-BR" sz="1200"/>
              <a:t>K-Means: 2</a:t>
            </a:r>
            <a:endParaRPr sz="1200"/>
          </a:p>
          <a:p>
            <a:pPr indent="-304800" lvl="1" marL="914400" rtl="0" algn="l">
              <a:lnSpc>
                <a:spcPct val="100000"/>
              </a:lnSpc>
              <a:spcBef>
                <a:spcPts val="0"/>
              </a:spcBef>
              <a:spcAft>
                <a:spcPts val="0"/>
              </a:spcAft>
              <a:buSzPts val="1200"/>
              <a:buChar char="○"/>
            </a:pPr>
            <a:r>
              <a:rPr lang="pt-BR" sz="1200"/>
              <a:t>Hierárquico Aglomerativo: 3</a:t>
            </a:r>
            <a:endParaRPr sz="1200"/>
          </a:p>
          <a:p>
            <a:pPr indent="-304800" lvl="1" marL="914400" rtl="0" algn="l">
              <a:lnSpc>
                <a:spcPct val="100000"/>
              </a:lnSpc>
              <a:spcBef>
                <a:spcPts val="0"/>
              </a:spcBef>
              <a:spcAft>
                <a:spcPts val="0"/>
              </a:spcAft>
              <a:buSzPts val="1200"/>
              <a:buChar char="○"/>
            </a:pPr>
            <a:r>
              <a:rPr lang="pt-BR" sz="1200"/>
              <a:t>EM: 2</a:t>
            </a:r>
            <a:endParaRPr sz="1200"/>
          </a:p>
          <a:p>
            <a:pPr indent="-304800" lvl="0" marL="457200" rtl="0" algn="l">
              <a:spcBef>
                <a:spcPts val="1000"/>
              </a:spcBef>
              <a:spcAft>
                <a:spcPts val="1200"/>
              </a:spcAft>
              <a:buSzPts val="1200"/>
              <a:buChar char="●"/>
            </a:pPr>
            <a:r>
              <a:rPr lang="pt-BR" sz="1200"/>
              <a:t>M</a:t>
            </a:r>
            <a:r>
              <a:rPr lang="pt-BR" sz="1200"/>
              <a:t>elhor resultado</a:t>
            </a:r>
            <a:r>
              <a:rPr lang="pt-BR" sz="1200"/>
              <a:t>:</a:t>
            </a:r>
            <a:endParaRPr sz="1200"/>
          </a:p>
        </p:txBody>
      </p:sp>
      <p:graphicFrame>
        <p:nvGraphicFramePr>
          <p:cNvPr id="122" name="Google Shape;122;p22"/>
          <p:cNvGraphicFramePr/>
          <p:nvPr/>
        </p:nvGraphicFramePr>
        <p:xfrm>
          <a:off x="311700" y="2486075"/>
          <a:ext cx="3000000" cy="3000000"/>
        </p:xfrm>
        <a:graphic>
          <a:graphicData uri="http://schemas.openxmlformats.org/drawingml/2006/table">
            <a:tbl>
              <a:tblPr>
                <a:noFill/>
                <a:tableStyleId>{F4C31F45-27D8-4D63-96BE-1B297B9E2DC1}</a:tableStyleId>
              </a:tblPr>
              <a:tblGrid>
                <a:gridCol w="1612875"/>
                <a:gridCol w="1083400"/>
                <a:gridCol w="1426750"/>
              </a:tblGrid>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Algoritmo</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Score DB</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Score Silhouette </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K-means</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1.9402</a:t>
                      </a:r>
                      <a:endParaRPr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0.1512</a:t>
                      </a:r>
                      <a:endParaRPr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Hierárquico Aglom.</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2.4231</a:t>
                      </a:r>
                      <a:endParaRPr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0.0766</a:t>
                      </a:r>
                      <a:endParaRPr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EM</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4.7361</a:t>
                      </a:r>
                      <a:endParaRPr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0.0649</a:t>
                      </a:r>
                      <a:endParaRPr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graphicFrame>
        <p:nvGraphicFramePr>
          <p:cNvPr id="123" name="Google Shape;123;p22"/>
          <p:cNvGraphicFramePr/>
          <p:nvPr/>
        </p:nvGraphicFramePr>
        <p:xfrm>
          <a:off x="4709275" y="2486075"/>
          <a:ext cx="3000000" cy="3000000"/>
        </p:xfrm>
        <a:graphic>
          <a:graphicData uri="http://schemas.openxmlformats.org/drawingml/2006/table">
            <a:tbl>
              <a:tblPr>
                <a:noFill/>
                <a:tableStyleId>{F4C31F45-27D8-4D63-96BE-1B297B9E2DC1}</a:tableStyleId>
              </a:tblPr>
              <a:tblGrid>
                <a:gridCol w="1612875"/>
                <a:gridCol w="1083400"/>
                <a:gridCol w="1426750"/>
              </a:tblGrid>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Algoritmo</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Melhor índice</a:t>
                      </a:r>
                      <a:r>
                        <a:rPr b="1" lang="pt-BR" sz="1200">
                          <a:latin typeface="Proxima Nova"/>
                          <a:ea typeface="Proxima Nova"/>
                          <a:cs typeface="Proxima Nova"/>
                          <a:sym typeface="Proxima Nova"/>
                        </a:rPr>
                        <a:t> DB</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Melhor índice </a:t>
                      </a:r>
                      <a:r>
                        <a:rPr b="1" lang="pt-BR" sz="1200">
                          <a:latin typeface="Proxima Nova"/>
                          <a:ea typeface="Proxima Nova"/>
                          <a:cs typeface="Proxima Nova"/>
                          <a:sym typeface="Proxima Nova"/>
                        </a:rPr>
                        <a:t>Silhouette </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K-means</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a:latin typeface="Proxima Nova"/>
                          <a:ea typeface="Proxima Nova"/>
                          <a:cs typeface="Proxima Nova"/>
                          <a:sym typeface="Proxima Nova"/>
                        </a:rPr>
                        <a:t>1.8069</a:t>
                      </a:r>
                      <a:endParaRPr>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a:latin typeface="Proxima Nova"/>
                          <a:ea typeface="Proxima Nova"/>
                          <a:cs typeface="Proxima Nova"/>
                          <a:sym typeface="Proxima Nova"/>
                        </a:rPr>
                        <a:t>0.2220</a:t>
                      </a:r>
                      <a:endParaRPr>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Hierárquico Aglom.</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a:latin typeface="Proxima Nova"/>
                          <a:ea typeface="Proxima Nova"/>
                          <a:cs typeface="Proxima Nova"/>
                          <a:sym typeface="Proxima Nova"/>
                        </a:rPr>
                        <a:t>1.8034</a:t>
                      </a:r>
                      <a:endParaRPr>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a:latin typeface="Proxima Nova"/>
                          <a:ea typeface="Proxima Nova"/>
                          <a:cs typeface="Proxima Nova"/>
                          <a:sym typeface="Proxima Nova"/>
                        </a:rPr>
                        <a:t>0.2322</a:t>
                      </a:r>
                      <a:endParaRPr>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330425">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EM</a:t>
                      </a:r>
                      <a:endParaRPr b="1" sz="1200">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a:latin typeface="Proxima Nova"/>
                          <a:ea typeface="Proxima Nova"/>
                          <a:cs typeface="Proxima Nova"/>
                          <a:sym typeface="Proxima Nova"/>
                        </a:rPr>
                        <a:t>1.8054</a:t>
                      </a:r>
                      <a:endParaRPr>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a:latin typeface="Proxima Nova"/>
                          <a:ea typeface="Proxima Nova"/>
                          <a:cs typeface="Proxima Nova"/>
                          <a:sym typeface="Proxima Nova"/>
                        </a:rPr>
                        <a:t>0.2217</a:t>
                      </a:r>
                      <a:endParaRPr>
                        <a:latin typeface="Proxima Nova"/>
                        <a:ea typeface="Proxima Nova"/>
                        <a:cs typeface="Proxima Nova"/>
                        <a:sym typeface="Proxima Nov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124" name="Google Shape;124;p22"/>
          <p:cNvSpPr txBox="1"/>
          <p:nvPr>
            <p:ph idx="1" type="body"/>
          </p:nvPr>
        </p:nvSpPr>
        <p:spPr>
          <a:xfrm>
            <a:off x="311700" y="3865100"/>
            <a:ext cx="4148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pt-BR" sz="1200"/>
              <a:t>Tabela 2 - Resultados para os scores referentes a DB e Silhouette de acordo com cada método.</a:t>
            </a:r>
            <a:endParaRPr sz="1200"/>
          </a:p>
        </p:txBody>
      </p:sp>
      <p:sp>
        <p:nvSpPr>
          <p:cNvPr id="125" name="Google Shape;125;p22"/>
          <p:cNvSpPr txBox="1"/>
          <p:nvPr>
            <p:ph idx="1" type="body"/>
          </p:nvPr>
        </p:nvSpPr>
        <p:spPr>
          <a:xfrm>
            <a:off x="4696575" y="3865100"/>
            <a:ext cx="4148400" cy="572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pt-BR" sz="1200"/>
              <a:t>Tabela 3 - Resultados para os índices DB e Silhouette de acordo com cada método solicitado.</a:t>
            </a:r>
            <a:endParaRPr sz="1200"/>
          </a:p>
        </p:txBody>
      </p:sp>
      <p:sp>
        <p:nvSpPr>
          <p:cNvPr id="126" name="Google Shape;126;p22"/>
          <p:cNvSpPr/>
          <p:nvPr/>
        </p:nvSpPr>
        <p:spPr>
          <a:xfrm>
            <a:off x="6322150" y="3311575"/>
            <a:ext cx="1072200" cy="320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7405550" y="3311575"/>
            <a:ext cx="1438500" cy="320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1924575" y="2816500"/>
            <a:ext cx="1072200" cy="320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2996775" y="2816500"/>
            <a:ext cx="1438500" cy="320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Aprendizado Não-Supervisionado</a:t>
            </a:r>
            <a:endParaRPr/>
          </a:p>
        </p:txBody>
      </p:sp>
      <p:sp>
        <p:nvSpPr>
          <p:cNvPr id="135" name="Google Shape;135;p23"/>
          <p:cNvSpPr txBox="1"/>
          <p:nvPr>
            <p:ph idx="1" type="body"/>
          </p:nvPr>
        </p:nvSpPr>
        <p:spPr>
          <a:xfrm>
            <a:off x="311425" y="1138425"/>
            <a:ext cx="4014600" cy="36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pt-BR" sz="1100"/>
              <a:t>Figura  1 - Gráfico do índice DB para o método K-means. </a:t>
            </a:r>
            <a:endParaRPr sz="1100"/>
          </a:p>
        </p:txBody>
      </p:sp>
      <p:pic>
        <p:nvPicPr>
          <p:cNvPr id="136" name="Google Shape;136;p23"/>
          <p:cNvPicPr preferRelativeResize="0"/>
          <p:nvPr/>
        </p:nvPicPr>
        <p:blipFill>
          <a:blip r:embed="rId3">
            <a:alphaModFix/>
          </a:blip>
          <a:stretch>
            <a:fillRect/>
          </a:stretch>
        </p:blipFill>
        <p:spPr>
          <a:xfrm>
            <a:off x="311438" y="1539463"/>
            <a:ext cx="4014566" cy="2023200"/>
          </a:xfrm>
          <a:prstGeom prst="rect">
            <a:avLst/>
          </a:prstGeom>
          <a:noFill/>
          <a:ln>
            <a:noFill/>
          </a:ln>
        </p:spPr>
      </p:pic>
      <p:pic>
        <p:nvPicPr>
          <p:cNvPr id="137" name="Google Shape;137;p23"/>
          <p:cNvPicPr preferRelativeResize="0"/>
          <p:nvPr/>
        </p:nvPicPr>
        <p:blipFill>
          <a:blip r:embed="rId4">
            <a:alphaModFix/>
          </a:blip>
          <a:stretch>
            <a:fillRect/>
          </a:stretch>
        </p:blipFill>
        <p:spPr>
          <a:xfrm>
            <a:off x="4824800" y="1539463"/>
            <a:ext cx="4007493" cy="2023200"/>
          </a:xfrm>
          <a:prstGeom prst="rect">
            <a:avLst/>
          </a:prstGeom>
          <a:noFill/>
          <a:ln>
            <a:noFill/>
          </a:ln>
        </p:spPr>
      </p:pic>
      <p:sp>
        <p:nvSpPr>
          <p:cNvPr id="138" name="Google Shape;138;p23"/>
          <p:cNvSpPr txBox="1"/>
          <p:nvPr>
            <p:ph idx="1" type="body"/>
          </p:nvPr>
        </p:nvSpPr>
        <p:spPr>
          <a:xfrm>
            <a:off x="4706700" y="1138425"/>
            <a:ext cx="4204800" cy="366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pt-BR" sz="1100"/>
              <a:t>Figura  2 - Gráfico do índice Silhouette para o método K-means. </a:t>
            </a:r>
            <a:endParaRPr sz="1100"/>
          </a:p>
        </p:txBody>
      </p:sp>
      <p:sp>
        <p:nvSpPr>
          <p:cNvPr id="139" name="Google Shape;139;p23"/>
          <p:cNvSpPr txBox="1"/>
          <p:nvPr>
            <p:ph idx="1" type="body"/>
          </p:nvPr>
        </p:nvSpPr>
        <p:spPr>
          <a:xfrm>
            <a:off x="311425" y="3766400"/>
            <a:ext cx="8520600" cy="832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600"/>
              <a:t>Tanto o índice DB quanto o Silhouette, figuras 1 e 2, respectivamente, o melhor número de grupos é o 2.</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solidFill>
                  <a:srgbClr val="CC0000"/>
                </a:solidFill>
                <a:highlight>
                  <a:srgbClr val="FFE599"/>
                </a:highlight>
                <a:latin typeface="Georgia"/>
                <a:ea typeface="Georgia"/>
                <a:cs typeface="Georgia"/>
                <a:sym typeface="Georgia"/>
              </a:rPr>
              <a:t>Checkpoint 4</a:t>
            </a:r>
            <a:endParaRPr>
              <a:solidFill>
                <a:srgbClr val="CC0000"/>
              </a:solidFill>
              <a:highlight>
                <a:srgbClr val="FFE599"/>
              </a:highlight>
              <a:latin typeface="Georgia"/>
              <a:ea typeface="Georgia"/>
              <a:cs typeface="Georgia"/>
              <a:sym typeface="Georgia"/>
            </a:endParaRPr>
          </a:p>
        </p:txBody>
      </p:sp>
      <p:sp>
        <p:nvSpPr>
          <p:cNvPr id="145" name="Google Shape;145;p24"/>
          <p:cNvSpPr txBox="1"/>
          <p:nvPr/>
        </p:nvSpPr>
        <p:spPr>
          <a:xfrm>
            <a:off x="3693675" y="3138250"/>
            <a:ext cx="5775300" cy="1954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Proxima Nova Semibold"/>
              <a:buChar char="●"/>
            </a:pPr>
            <a:r>
              <a:rPr lang="pt-BR" sz="1500">
                <a:latin typeface="Proxima Nova Semibold"/>
                <a:ea typeface="Proxima Nova Semibold"/>
                <a:cs typeface="Proxima Nova Semibold"/>
                <a:sym typeface="Proxima Nova Semibold"/>
              </a:rPr>
              <a:t>Modelos</a:t>
            </a:r>
            <a:endParaRPr sz="1500">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a:buChar char="○"/>
            </a:pPr>
            <a:r>
              <a:rPr lang="pt-BR">
                <a:latin typeface="Proxima Nova"/>
                <a:ea typeface="Proxima Nova"/>
                <a:cs typeface="Proxima Nova"/>
                <a:sym typeface="Proxima Nova"/>
              </a:rPr>
              <a:t>Árvore de decisão, K-NN, Naive Bayes e MLP</a:t>
            </a:r>
            <a:endParaRPr>
              <a:latin typeface="Proxima Nova"/>
              <a:ea typeface="Proxima Nova"/>
              <a:cs typeface="Proxima Nova"/>
              <a:sym typeface="Proxima Nova"/>
            </a:endParaRPr>
          </a:p>
          <a:p>
            <a:pPr indent="-323850" lvl="0" marL="457200" rtl="0" algn="l">
              <a:spcBef>
                <a:spcPts val="0"/>
              </a:spcBef>
              <a:spcAft>
                <a:spcPts val="0"/>
              </a:spcAft>
              <a:buSzPts val="1500"/>
              <a:buFont typeface="Proxima Nova Semibold"/>
              <a:buChar char="●"/>
            </a:pPr>
            <a:r>
              <a:rPr lang="pt-BR" sz="1500">
                <a:latin typeface="Proxima Nova Semibold"/>
                <a:ea typeface="Proxima Nova Semibold"/>
                <a:cs typeface="Proxima Nova Semibold"/>
                <a:sym typeface="Proxima Nova Semibold"/>
              </a:rPr>
              <a:t>Estratégia de Aprendizado</a:t>
            </a:r>
            <a:endParaRPr sz="1500">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a:buChar char="○"/>
            </a:pPr>
            <a:r>
              <a:rPr lang="pt-BR">
                <a:latin typeface="Proxima Nova"/>
                <a:ea typeface="Proxima Nova"/>
                <a:cs typeface="Proxima Nova"/>
                <a:sym typeface="Proxima Nova"/>
              </a:rPr>
              <a:t>Boosting, Bagging e Stacking</a:t>
            </a:r>
            <a:endParaRPr>
              <a:latin typeface="Proxima Nova"/>
              <a:ea typeface="Proxima Nova"/>
              <a:cs typeface="Proxima Nova"/>
              <a:sym typeface="Proxima Nova"/>
            </a:endParaRPr>
          </a:p>
          <a:p>
            <a:pPr indent="-323850" lvl="0" marL="457200" rtl="0" algn="l">
              <a:spcBef>
                <a:spcPts val="0"/>
              </a:spcBef>
              <a:spcAft>
                <a:spcPts val="0"/>
              </a:spcAft>
              <a:buSzPts val="1500"/>
              <a:buFont typeface="Proxima Nova Semibold"/>
              <a:buChar char="●"/>
            </a:pPr>
            <a:r>
              <a:rPr lang="pt-BR" sz="1500">
                <a:latin typeface="Proxima Nova Semibold"/>
                <a:ea typeface="Proxima Nova Semibold"/>
                <a:cs typeface="Proxima Nova Semibold"/>
                <a:sym typeface="Proxima Nova Semibold"/>
              </a:rPr>
              <a:t>Classificadores</a:t>
            </a:r>
            <a:endParaRPr sz="1500">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a:buChar char="○"/>
            </a:pPr>
            <a:r>
              <a:rPr lang="pt-BR">
                <a:latin typeface="Proxima Nova"/>
                <a:ea typeface="Proxima Nova"/>
                <a:cs typeface="Proxima Nova"/>
                <a:sym typeface="Proxima Nova"/>
              </a:rPr>
              <a:t>10, 15 e 20</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Semibold"/>
              <a:buChar char="●"/>
            </a:pPr>
            <a:r>
              <a:rPr lang="pt-BR">
                <a:latin typeface="Proxima Nova Semibold"/>
                <a:ea typeface="Proxima Nova Semibold"/>
                <a:cs typeface="Proxima Nova Semibold"/>
                <a:sym typeface="Proxima Nova Semibold"/>
              </a:rPr>
              <a:t>Testes estatísticos</a:t>
            </a:r>
            <a:endParaRPr>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a:buChar char="○"/>
            </a:pPr>
            <a:r>
              <a:rPr lang="pt-BR">
                <a:latin typeface="Proxima Nova"/>
                <a:ea typeface="Proxima Nova"/>
                <a:cs typeface="Proxima Nova"/>
                <a:sym typeface="Proxima Nova"/>
              </a:rPr>
              <a:t>Teste de Friedman e teste de Nemenyi</a:t>
            </a:r>
            <a:endParaRPr sz="18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22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Georgia"/>
                <a:ea typeface="Georgia"/>
                <a:cs typeface="Georgia"/>
                <a:sym typeface="Georgia"/>
              </a:rPr>
              <a:t>Estratégia de Aprendizado</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151" name="Google Shape;151;p25"/>
          <p:cNvSpPr txBox="1"/>
          <p:nvPr>
            <p:ph idx="1" type="body"/>
          </p:nvPr>
        </p:nvSpPr>
        <p:spPr>
          <a:xfrm>
            <a:off x="311700" y="797125"/>
            <a:ext cx="8520600" cy="369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pt-BR">
                <a:latin typeface="Georgia"/>
                <a:ea typeface="Georgia"/>
                <a:cs typeface="Georgia"/>
                <a:sym typeface="Georgia"/>
              </a:rPr>
              <a:t>Boosting</a:t>
            </a:r>
            <a:endParaRPr>
              <a:latin typeface="Georgia"/>
              <a:ea typeface="Georgia"/>
              <a:cs typeface="Georgia"/>
              <a:sym typeface="Georgia"/>
            </a:endParaRPr>
          </a:p>
          <a:p>
            <a:pPr indent="0" lvl="0" marL="457200" rtl="0" algn="l">
              <a:spcBef>
                <a:spcPts val="1200"/>
              </a:spcBef>
              <a:spcAft>
                <a:spcPts val="1200"/>
              </a:spcAft>
              <a:buNone/>
            </a:pPr>
            <a:r>
              <a:t/>
            </a:r>
            <a:endParaRPr>
              <a:latin typeface="Georgia"/>
              <a:ea typeface="Georgia"/>
              <a:cs typeface="Georgia"/>
              <a:sym typeface="Georgia"/>
            </a:endParaRPr>
          </a:p>
        </p:txBody>
      </p:sp>
      <p:graphicFrame>
        <p:nvGraphicFramePr>
          <p:cNvPr id="152" name="Google Shape;152;p25"/>
          <p:cNvGraphicFramePr/>
          <p:nvPr/>
        </p:nvGraphicFramePr>
        <p:xfrm>
          <a:off x="1047800" y="1489675"/>
          <a:ext cx="3000000" cy="3000000"/>
        </p:xfrm>
        <a:graphic>
          <a:graphicData uri="http://schemas.openxmlformats.org/drawingml/2006/table">
            <a:tbl>
              <a:tblPr>
                <a:noFill/>
                <a:tableStyleId>{5A3035E1-4058-40C9-9F66-4C997BD0D470}</a:tableStyleId>
              </a:tblPr>
              <a:tblGrid>
                <a:gridCol w="1435650"/>
                <a:gridCol w="1475975"/>
                <a:gridCol w="1455800"/>
                <a:gridCol w="1455800"/>
                <a:gridCol w="1455800"/>
              </a:tblGrid>
              <a:tr h="36085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Estratégia</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10</a:t>
                      </a:r>
                      <a:endParaRPr b="1" sz="1200">
                        <a:latin typeface="Proxima Nova"/>
                        <a:ea typeface="Proxima Nova"/>
                        <a:cs typeface="Proxima Nova"/>
                        <a:sym typeface="Proxima Nova"/>
                      </a:endParaRPr>
                    </a:p>
                  </a:txBody>
                  <a:tcPr marT="63500" marB="63500" marR="63500" marL="63500"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15</a:t>
                      </a:r>
                      <a:endParaRPr b="1" sz="1200">
                        <a:latin typeface="Proxima Nova"/>
                        <a:ea typeface="Proxima Nova"/>
                        <a:cs typeface="Proxima Nova"/>
                        <a:sym typeface="Proxima Nova"/>
                      </a:endParaRPr>
                    </a:p>
                  </a:txBody>
                  <a:tcPr marT="63500" marB="63500" marR="63500" marL="63500" anchor="ctr">
                    <a:lnL cap="flat" cmpd="sng" w="9525">
                      <a:solidFill>
                        <a:srgbClr val="B7B7B7"/>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20</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(Class)</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52925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AD</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0.933333</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0.010</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0.93483</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0.937211 </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0.009</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0.935125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 0.009</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52925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k-NN</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0.899409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0.899409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0.899409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0.899409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52925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NB</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0.520884</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0.108</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0.535442</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0.062</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0.565102</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0.059</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0.540476</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0.076</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r>
              <a:tr h="52925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MLP</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0.937007</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0.005</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0.940816</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0.009</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0.938095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0.006</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9525">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0.938639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52925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(TAM)</a:t>
                      </a:r>
                      <a:endParaRPr b="1"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0.822658</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0.033</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0.827624</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0,021</a:t>
                      </a:r>
                      <a:endParaRPr sz="1200">
                        <a:latin typeface="Proxima Nova"/>
                        <a:ea typeface="Proxima Nova"/>
                        <a:cs typeface="Proxima Nova"/>
                        <a:sym typeface="Proxima Nova"/>
                      </a:endParaRPr>
                    </a:p>
                  </a:txBody>
                  <a:tcPr marT="63500" marB="63500" marR="63500" marL="63500" anchor="ctr">
                    <a:lnL cap="flat" cmpd="sng" w="9525">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0.834954</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0.020</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chemeClr val="dk2"/>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153" name="Google Shape;153;p25"/>
          <p:cNvSpPr txBox="1"/>
          <p:nvPr/>
        </p:nvSpPr>
        <p:spPr>
          <a:xfrm>
            <a:off x="1436225" y="1112575"/>
            <a:ext cx="5775300" cy="377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1200"/>
              </a:spcAft>
              <a:buNone/>
            </a:pPr>
            <a:r>
              <a:rPr b="1" lang="pt-BR" sz="1250">
                <a:solidFill>
                  <a:schemeClr val="accent3"/>
                </a:solidFill>
                <a:latin typeface="Proxima Nova"/>
                <a:ea typeface="Proxima Nova"/>
                <a:cs typeface="Proxima Nova"/>
                <a:sym typeface="Proxima Nova"/>
              </a:rPr>
              <a:t>Tabela 4 - Valores de acurácia para o método Boosting.</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21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Georgia"/>
                <a:ea typeface="Georgia"/>
                <a:cs typeface="Georgia"/>
                <a:sym typeface="Georgia"/>
              </a:rPr>
              <a:t>Estratégia de Aprendizado</a:t>
            </a:r>
            <a:endParaRPr/>
          </a:p>
        </p:txBody>
      </p:sp>
      <p:sp>
        <p:nvSpPr>
          <p:cNvPr id="159" name="Google Shape;159;p26"/>
          <p:cNvSpPr txBox="1"/>
          <p:nvPr>
            <p:ph idx="1" type="body"/>
          </p:nvPr>
        </p:nvSpPr>
        <p:spPr>
          <a:xfrm>
            <a:off x="311700" y="787125"/>
            <a:ext cx="8520600" cy="362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pt-BR">
                <a:latin typeface="Georgia"/>
                <a:ea typeface="Georgia"/>
                <a:cs typeface="Georgia"/>
                <a:sym typeface="Georgia"/>
              </a:rPr>
              <a:t>Bagging</a:t>
            </a:r>
            <a:endParaRPr>
              <a:latin typeface="Georgia"/>
              <a:ea typeface="Georgia"/>
              <a:cs typeface="Georgia"/>
              <a:sym typeface="Georgia"/>
            </a:endParaRPr>
          </a:p>
          <a:p>
            <a:pPr indent="0" lvl="0" marL="457200" rtl="0" algn="l">
              <a:spcBef>
                <a:spcPts val="1200"/>
              </a:spcBef>
              <a:spcAft>
                <a:spcPts val="1200"/>
              </a:spcAft>
              <a:buNone/>
            </a:pPr>
            <a:r>
              <a:t/>
            </a:r>
            <a:endParaRPr/>
          </a:p>
        </p:txBody>
      </p:sp>
      <p:graphicFrame>
        <p:nvGraphicFramePr>
          <p:cNvPr id="160" name="Google Shape;160;p26"/>
          <p:cNvGraphicFramePr/>
          <p:nvPr/>
        </p:nvGraphicFramePr>
        <p:xfrm>
          <a:off x="852250" y="1611900"/>
          <a:ext cx="3000000" cy="3000000"/>
        </p:xfrm>
        <a:graphic>
          <a:graphicData uri="http://schemas.openxmlformats.org/drawingml/2006/table">
            <a:tbl>
              <a:tblPr>
                <a:noFill/>
                <a:tableStyleId>{5A3035E1-4058-40C9-9F66-4C997BD0D470}</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Estratégia</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10</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15</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20</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(Class)</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AD</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0.900680</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0.011</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0.902245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0.006</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0.899524</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0.900816</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0.008</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k-NN</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0.909320</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0.004</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0.9136735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0.006</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0.914355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0.912449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0.006</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NB</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0.820000</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0.006</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0.821020</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0.013</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0.825306</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0.011</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0.822109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0.010</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MLP</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0.929728</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0.006</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0.931020</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0.004</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0.933401</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0.006</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0.931383</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0.005</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(TAM)</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0.889932</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0.89199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0.893146</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0.008</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12700">
                      <a:solidFill>
                        <a:srgbClr val="999999"/>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161" name="Google Shape;161;p26"/>
          <p:cNvSpPr txBox="1"/>
          <p:nvPr/>
        </p:nvSpPr>
        <p:spPr>
          <a:xfrm>
            <a:off x="1584100" y="1234800"/>
            <a:ext cx="5775300" cy="377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1200"/>
              </a:spcAft>
              <a:buNone/>
            </a:pPr>
            <a:r>
              <a:rPr b="1" lang="pt-BR" sz="1250">
                <a:solidFill>
                  <a:schemeClr val="accent3"/>
                </a:solidFill>
                <a:latin typeface="Proxima Nova"/>
                <a:ea typeface="Proxima Nova"/>
                <a:cs typeface="Proxima Nova"/>
                <a:sym typeface="Proxima Nova"/>
              </a:rPr>
              <a:t>Tabela 5 - Valores de acurácia para o método Bagging.</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21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Georgia"/>
                <a:ea typeface="Georgia"/>
                <a:cs typeface="Georgia"/>
                <a:sym typeface="Georgia"/>
              </a:rPr>
              <a:t>Estratégia de Aprendizado</a:t>
            </a:r>
            <a:endParaRPr/>
          </a:p>
        </p:txBody>
      </p:sp>
      <p:sp>
        <p:nvSpPr>
          <p:cNvPr id="167" name="Google Shape;167;p27"/>
          <p:cNvSpPr txBox="1"/>
          <p:nvPr>
            <p:ph idx="1" type="body"/>
          </p:nvPr>
        </p:nvSpPr>
        <p:spPr>
          <a:xfrm>
            <a:off x="311700" y="758850"/>
            <a:ext cx="8520600" cy="133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pt-BR">
                <a:latin typeface="Georgia"/>
                <a:ea typeface="Georgia"/>
                <a:cs typeface="Georgia"/>
                <a:sym typeface="Georgia"/>
              </a:rPr>
              <a:t>Comparação</a:t>
            </a:r>
            <a:endParaRPr>
              <a:latin typeface="Georgia"/>
              <a:ea typeface="Georgia"/>
              <a:cs typeface="Georgia"/>
              <a:sym typeface="Georgia"/>
            </a:endParaRPr>
          </a:p>
          <a:p>
            <a:pPr indent="0" lvl="0" marL="457200" rtl="0" algn="l">
              <a:spcBef>
                <a:spcPts val="1200"/>
              </a:spcBef>
              <a:spcAft>
                <a:spcPts val="1200"/>
              </a:spcAft>
              <a:buNone/>
            </a:pPr>
            <a:r>
              <a:t/>
            </a:r>
            <a:endParaRPr/>
          </a:p>
        </p:txBody>
      </p:sp>
      <p:graphicFrame>
        <p:nvGraphicFramePr>
          <p:cNvPr id="168" name="Google Shape;168;p27"/>
          <p:cNvGraphicFramePr/>
          <p:nvPr/>
        </p:nvGraphicFramePr>
        <p:xfrm>
          <a:off x="2381250" y="1381713"/>
          <a:ext cx="3000000" cy="3000000"/>
        </p:xfrm>
        <a:graphic>
          <a:graphicData uri="http://schemas.openxmlformats.org/drawingml/2006/table">
            <a:tbl>
              <a:tblPr>
                <a:noFill/>
                <a:tableStyleId>{F4C31F45-27D8-4D63-96BE-1B297B9E2DC1}</a:tableStyleId>
              </a:tblPr>
              <a:tblGrid>
                <a:gridCol w="1162050"/>
                <a:gridCol w="781050"/>
                <a:gridCol w="781050"/>
                <a:gridCol w="781050"/>
                <a:gridCol w="876300"/>
              </a:tblGrid>
              <a:tr h="12700">
                <a:tc>
                  <a:txBody>
                    <a:bodyPr/>
                    <a:lstStyle/>
                    <a:p>
                      <a:pPr indent="0" lvl="0" marL="0" rtl="0" algn="ctr">
                        <a:lnSpc>
                          <a:spcPct val="150000"/>
                        </a:lnSpc>
                        <a:spcBef>
                          <a:spcPts val="0"/>
                        </a:spcBef>
                        <a:spcAft>
                          <a:spcPts val="0"/>
                        </a:spcAft>
                        <a:buNone/>
                      </a:pPr>
                      <a:r>
                        <a:t/>
                      </a:r>
                      <a:endParaRPr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b="1" lang="pt-BR" sz="1100">
                          <a:solidFill>
                            <a:srgbClr val="666666"/>
                          </a:solidFill>
                          <a:latin typeface="Proxima Nova"/>
                          <a:ea typeface="Proxima Nova"/>
                          <a:cs typeface="Proxima Nova"/>
                          <a:sym typeface="Proxima Nova"/>
                        </a:rPr>
                        <a:t>AD</a:t>
                      </a:r>
                      <a:endParaRPr b="1"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b="1" lang="pt-BR" sz="1100">
                          <a:solidFill>
                            <a:srgbClr val="666666"/>
                          </a:solidFill>
                          <a:latin typeface="Proxima Nova"/>
                          <a:ea typeface="Proxima Nova"/>
                          <a:cs typeface="Proxima Nova"/>
                          <a:sym typeface="Proxima Nova"/>
                        </a:rPr>
                        <a:t>k-NN</a:t>
                      </a:r>
                      <a:endParaRPr b="1"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b="1" lang="pt-BR" sz="1100">
                          <a:solidFill>
                            <a:srgbClr val="666666"/>
                          </a:solidFill>
                          <a:latin typeface="Proxima Nova"/>
                          <a:ea typeface="Proxima Nova"/>
                          <a:cs typeface="Proxima Nova"/>
                          <a:sym typeface="Proxima Nova"/>
                        </a:rPr>
                        <a:t>NB</a:t>
                      </a:r>
                      <a:endParaRPr b="1"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b="1" lang="pt-BR" sz="1100">
                          <a:solidFill>
                            <a:srgbClr val="666666"/>
                          </a:solidFill>
                          <a:latin typeface="Proxima Nova"/>
                          <a:ea typeface="Proxima Nova"/>
                          <a:cs typeface="Proxima Nova"/>
                          <a:sym typeface="Proxima Nova"/>
                        </a:rPr>
                        <a:t>NN</a:t>
                      </a:r>
                      <a:endParaRPr b="1"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pt-BR" sz="1100">
                          <a:solidFill>
                            <a:srgbClr val="666666"/>
                          </a:solidFill>
                          <a:latin typeface="Proxima Nova"/>
                          <a:ea typeface="Proxima Nova"/>
                          <a:cs typeface="Proxima Nova"/>
                          <a:sym typeface="Proxima Nova"/>
                        </a:rPr>
                        <a:t>Base Reduzida 1</a:t>
                      </a:r>
                      <a:endParaRPr b="1"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100">
                          <a:solidFill>
                            <a:srgbClr val="666666"/>
                          </a:solidFill>
                          <a:latin typeface="Proxima Nova"/>
                          <a:ea typeface="Proxima Nova"/>
                          <a:cs typeface="Proxima Nova"/>
                          <a:sym typeface="Proxima Nova"/>
                        </a:rPr>
                        <a:t>0.897959</a:t>
                      </a:r>
                      <a:endParaRPr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100">
                          <a:solidFill>
                            <a:srgbClr val="666666"/>
                          </a:solidFill>
                          <a:latin typeface="Proxima Nova"/>
                          <a:ea typeface="Proxima Nova"/>
                          <a:cs typeface="Proxima Nova"/>
                          <a:sym typeface="Proxima Nova"/>
                        </a:rPr>
                        <a:t>0.91449</a:t>
                      </a:r>
                      <a:endParaRPr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pt-BR" sz="1100">
                          <a:solidFill>
                            <a:srgbClr val="666666"/>
                          </a:solidFill>
                          <a:latin typeface="Proxima Nova"/>
                          <a:ea typeface="Proxima Nova"/>
                          <a:cs typeface="Proxima Nova"/>
                          <a:sym typeface="Proxima Nova"/>
                        </a:rPr>
                        <a:t>0.836735</a:t>
                      </a:r>
                      <a:endParaRPr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100">
                          <a:solidFill>
                            <a:srgbClr val="666666"/>
                          </a:solidFill>
                          <a:latin typeface="Proxima Nova"/>
                          <a:ea typeface="Proxima Nova"/>
                          <a:cs typeface="Proxima Nova"/>
                          <a:sym typeface="Proxima Nova"/>
                        </a:rPr>
                        <a:t>0.928571</a:t>
                      </a:r>
                      <a:endParaRPr sz="11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graphicFrame>
        <p:nvGraphicFramePr>
          <p:cNvPr id="169" name="Google Shape;169;p27"/>
          <p:cNvGraphicFramePr/>
          <p:nvPr/>
        </p:nvGraphicFramePr>
        <p:xfrm>
          <a:off x="1571150" y="2571750"/>
          <a:ext cx="3000000" cy="3000000"/>
        </p:xfrm>
        <a:graphic>
          <a:graphicData uri="http://schemas.openxmlformats.org/drawingml/2006/table">
            <a:tbl>
              <a:tblPr>
                <a:noFill/>
                <a:tableStyleId>{F4C31F45-27D8-4D63-96BE-1B297B9E2DC1}</a:tableStyleId>
              </a:tblPr>
              <a:tblGrid>
                <a:gridCol w="810100"/>
                <a:gridCol w="1418800"/>
                <a:gridCol w="1191700"/>
                <a:gridCol w="1194375"/>
                <a:gridCol w="1386725"/>
              </a:tblGrid>
              <a:tr h="12700">
                <a:tc>
                  <a:txBody>
                    <a:bodyPr/>
                    <a:lstStyle/>
                    <a:p>
                      <a:pPr indent="0" lvl="0" marL="0" rtl="0" algn="l">
                        <a:spcBef>
                          <a:spcPts val="0"/>
                        </a:spcBef>
                        <a:spcAft>
                          <a:spcPts val="0"/>
                        </a:spcAft>
                        <a:buNone/>
                      </a:pPr>
                      <a:r>
                        <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AD</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b="1" lang="pt-BR" sz="1000">
                          <a:solidFill>
                            <a:srgbClr val="666666"/>
                          </a:solidFill>
                          <a:latin typeface="Proxima Nova"/>
                          <a:ea typeface="Proxima Nova"/>
                          <a:cs typeface="Proxima Nova"/>
                          <a:sym typeface="Proxima Nova"/>
                        </a:rPr>
                        <a:t>k-NN</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NB</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MLP</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Média (Class)</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0.935125 ± 0.009</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[0.926125;</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0.944125]</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0.899409 ± 0.007</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[0.892409;</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0.906409]</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0.540476 ± 0.076</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[0.464476;</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0.616476]</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0.938639 ± 0.007</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[0.931639;</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0.945639]</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graphicFrame>
        <p:nvGraphicFramePr>
          <p:cNvPr id="170" name="Google Shape;170;p27"/>
          <p:cNvGraphicFramePr/>
          <p:nvPr/>
        </p:nvGraphicFramePr>
        <p:xfrm>
          <a:off x="1571150" y="3990350"/>
          <a:ext cx="3000000" cy="3000000"/>
        </p:xfrm>
        <a:graphic>
          <a:graphicData uri="http://schemas.openxmlformats.org/drawingml/2006/table">
            <a:tbl>
              <a:tblPr>
                <a:noFill/>
                <a:tableStyleId>{F4C31F45-27D8-4D63-96BE-1B297B9E2DC1}</a:tableStyleId>
              </a:tblPr>
              <a:tblGrid>
                <a:gridCol w="733100"/>
                <a:gridCol w="1458075"/>
                <a:gridCol w="1236625"/>
                <a:gridCol w="1345525"/>
                <a:gridCol w="1228375"/>
              </a:tblGrid>
              <a:tr h="12700">
                <a:tc>
                  <a:txBody>
                    <a:bodyPr/>
                    <a:lstStyle/>
                    <a:p>
                      <a:pPr indent="0" lvl="0" marL="0" rtl="0" algn="l">
                        <a:spcBef>
                          <a:spcPts val="0"/>
                        </a:spcBef>
                        <a:spcAft>
                          <a:spcPts val="0"/>
                        </a:spcAft>
                        <a:buNone/>
                      </a:pPr>
                      <a:r>
                        <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AD</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b="1" lang="pt-BR" sz="1000">
                          <a:solidFill>
                            <a:srgbClr val="666666"/>
                          </a:solidFill>
                          <a:latin typeface="Proxima Nova"/>
                          <a:ea typeface="Proxima Nova"/>
                          <a:cs typeface="Proxima Nova"/>
                          <a:sym typeface="Proxima Nova"/>
                        </a:rPr>
                        <a:t>k-NN</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NB</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MLP</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pt-BR" sz="1000">
                          <a:solidFill>
                            <a:srgbClr val="666666"/>
                          </a:solidFill>
                          <a:latin typeface="Proxima Nova"/>
                          <a:ea typeface="Proxima Nova"/>
                          <a:cs typeface="Proxima Nova"/>
                          <a:sym typeface="Proxima Nova"/>
                        </a:rPr>
                        <a:t>Média (Class)</a:t>
                      </a:r>
                      <a:endParaRPr b="1"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0.900816 ± 0.008</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[0.892816;</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0.908816]</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0.91244</a:t>
                      </a:r>
                      <a:r>
                        <a:rPr lang="pt-BR" sz="1000">
                          <a:solidFill>
                            <a:srgbClr val="666666"/>
                          </a:solidFill>
                          <a:latin typeface="Proxima Nova"/>
                          <a:ea typeface="Proxima Nova"/>
                          <a:cs typeface="Proxima Nova"/>
                          <a:sym typeface="Proxima Nova"/>
                        </a:rPr>
                        <a:t>9 </a:t>
                      </a:r>
                      <a:r>
                        <a:rPr lang="pt-BR" sz="1000">
                          <a:solidFill>
                            <a:srgbClr val="666666"/>
                          </a:solidFill>
                          <a:latin typeface="Proxima Nova"/>
                          <a:ea typeface="Proxima Nova"/>
                          <a:cs typeface="Proxima Nova"/>
                          <a:sym typeface="Proxima Nova"/>
                        </a:rPr>
                        <a:t>± 0.006</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[0.906449;</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0.918449]</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0.822109 ± 0.010</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[0.812109;</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0.832109]</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0.931383 ± 0.005</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[0.926383;</a:t>
                      </a:r>
                      <a:endParaRPr sz="10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pt-BR" sz="1000">
                          <a:solidFill>
                            <a:srgbClr val="666666"/>
                          </a:solidFill>
                          <a:latin typeface="Proxima Nova"/>
                          <a:ea typeface="Proxima Nova"/>
                          <a:cs typeface="Proxima Nova"/>
                          <a:sym typeface="Proxima Nova"/>
                        </a:rPr>
                        <a:t>0.936383]</a:t>
                      </a:r>
                      <a:endParaRPr sz="1000">
                        <a:solidFill>
                          <a:srgbClr val="666666"/>
                        </a:solidFill>
                        <a:latin typeface="Proxima Nova"/>
                        <a:ea typeface="Proxima Nova"/>
                        <a:cs typeface="Proxima Nova"/>
                        <a:sym typeface="Proxima Nova"/>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sp>
        <p:nvSpPr>
          <p:cNvPr id="171" name="Google Shape;171;p27"/>
          <p:cNvSpPr txBox="1"/>
          <p:nvPr/>
        </p:nvSpPr>
        <p:spPr>
          <a:xfrm>
            <a:off x="1840800" y="2203300"/>
            <a:ext cx="5462400" cy="419700"/>
          </a:xfrm>
          <a:prstGeom prst="rect">
            <a:avLst/>
          </a:prstGeom>
          <a:noFill/>
          <a:ln>
            <a:noFill/>
          </a:ln>
        </p:spPr>
        <p:txBody>
          <a:bodyPr anchorCtr="0" anchor="ctr" bIns="91425" lIns="91425" spcFirstLastPara="1" rIns="91425" wrap="square" tIns="91425">
            <a:noAutofit/>
          </a:bodyPr>
          <a:lstStyle/>
          <a:p>
            <a:pPr indent="0" lvl="0" marL="457200" rtl="0" algn="ctr">
              <a:lnSpc>
                <a:spcPct val="150000"/>
              </a:lnSpc>
              <a:spcBef>
                <a:spcPts val="0"/>
              </a:spcBef>
              <a:spcAft>
                <a:spcPts val="0"/>
              </a:spcAft>
              <a:buNone/>
            </a:pPr>
            <a:r>
              <a:rPr b="1" lang="pt-BR" sz="1000">
                <a:solidFill>
                  <a:srgbClr val="434343"/>
                </a:solidFill>
                <a:latin typeface="Proxima Nova"/>
                <a:ea typeface="Proxima Nova"/>
                <a:cs typeface="Proxima Nova"/>
                <a:sym typeface="Proxima Nova"/>
              </a:rPr>
              <a:t>Tabela 7 - Média (Class) para os algoritmos pelo método Boosting.</a:t>
            </a:r>
            <a:endParaRPr b="1" sz="1000">
              <a:solidFill>
                <a:srgbClr val="434343"/>
              </a:solidFill>
              <a:latin typeface="Proxima Nova"/>
              <a:ea typeface="Proxima Nova"/>
              <a:cs typeface="Proxima Nova"/>
              <a:sym typeface="Proxima Nova"/>
            </a:endParaRPr>
          </a:p>
        </p:txBody>
      </p:sp>
      <p:sp>
        <p:nvSpPr>
          <p:cNvPr id="172" name="Google Shape;172;p27"/>
          <p:cNvSpPr txBox="1"/>
          <p:nvPr/>
        </p:nvSpPr>
        <p:spPr>
          <a:xfrm>
            <a:off x="2417088" y="1058400"/>
            <a:ext cx="4309800" cy="419700"/>
          </a:xfrm>
          <a:prstGeom prst="rect">
            <a:avLst/>
          </a:prstGeom>
          <a:noFill/>
          <a:ln>
            <a:noFill/>
          </a:ln>
        </p:spPr>
        <p:txBody>
          <a:bodyPr anchorCtr="0" anchor="ctr" bIns="91425" lIns="91425" spcFirstLastPara="1" rIns="91425" wrap="square" tIns="91425">
            <a:noAutofit/>
          </a:bodyPr>
          <a:lstStyle/>
          <a:p>
            <a:pPr indent="457200" lvl="0" marL="0" rtl="0" algn="ctr">
              <a:lnSpc>
                <a:spcPct val="150000"/>
              </a:lnSpc>
              <a:spcBef>
                <a:spcPts val="0"/>
              </a:spcBef>
              <a:spcAft>
                <a:spcPts val="0"/>
              </a:spcAft>
              <a:buNone/>
            </a:pPr>
            <a:r>
              <a:rPr b="1" lang="pt-BR" sz="1100">
                <a:solidFill>
                  <a:srgbClr val="434343"/>
                </a:solidFill>
                <a:latin typeface="Proxima Nova"/>
                <a:ea typeface="Proxima Nova"/>
                <a:cs typeface="Proxima Nova"/>
                <a:sym typeface="Proxima Nova"/>
              </a:rPr>
              <a:t>Tabela 6 - Valores individuais para os algoritmos.</a:t>
            </a:r>
            <a:endParaRPr b="1" sz="1100">
              <a:solidFill>
                <a:srgbClr val="434343"/>
              </a:solidFill>
              <a:latin typeface="Proxima Nova"/>
              <a:ea typeface="Proxima Nova"/>
              <a:cs typeface="Proxima Nova"/>
              <a:sym typeface="Proxima Nova"/>
            </a:endParaRPr>
          </a:p>
        </p:txBody>
      </p:sp>
      <p:sp>
        <p:nvSpPr>
          <p:cNvPr id="173" name="Google Shape;173;p27"/>
          <p:cNvSpPr txBox="1"/>
          <p:nvPr/>
        </p:nvSpPr>
        <p:spPr>
          <a:xfrm>
            <a:off x="1905000" y="3444775"/>
            <a:ext cx="5334000" cy="711300"/>
          </a:xfrm>
          <a:prstGeom prst="rect">
            <a:avLst/>
          </a:prstGeom>
          <a:noFill/>
          <a:ln>
            <a:noFill/>
          </a:ln>
        </p:spPr>
        <p:txBody>
          <a:bodyPr anchorCtr="0" anchor="ctr" bIns="91425" lIns="91425" spcFirstLastPara="1" rIns="91425" wrap="square" tIns="91425">
            <a:noAutofit/>
          </a:bodyPr>
          <a:lstStyle/>
          <a:p>
            <a:pPr indent="0" lvl="0" marL="457200" rtl="0" algn="ctr">
              <a:lnSpc>
                <a:spcPct val="150000"/>
              </a:lnSpc>
              <a:spcBef>
                <a:spcPts val="0"/>
              </a:spcBef>
              <a:spcAft>
                <a:spcPts val="0"/>
              </a:spcAft>
              <a:buNone/>
            </a:pPr>
            <a:r>
              <a:rPr b="1" lang="pt-BR" sz="1000">
                <a:solidFill>
                  <a:srgbClr val="434343"/>
                </a:solidFill>
                <a:latin typeface="Proxima Nova"/>
                <a:ea typeface="Proxima Nova"/>
                <a:cs typeface="Proxima Nova"/>
                <a:sym typeface="Proxima Nova"/>
              </a:rPr>
              <a:t>Tabela 8</a:t>
            </a:r>
            <a:r>
              <a:rPr lang="pt-BR" sz="1000">
                <a:solidFill>
                  <a:srgbClr val="434343"/>
                </a:solidFill>
                <a:latin typeface="Proxima Nova"/>
                <a:ea typeface="Proxima Nova"/>
                <a:cs typeface="Proxima Nova"/>
                <a:sym typeface="Proxima Nova"/>
              </a:rPr>
              <a:t> </a:t>
            </a:r>
            <a:r>
              <a:rPr b="1" lang="pt-BR" sz="1000">
                <a:solidFill>
                  <a:srgbClr val="434343"/>
                </a:solidFill>
                <a:latin typeface="Proxima Nova"/>
                <a:ea typeface="Proxima Nova"/>
                <a:cs typeface="Proxima Nova"/>
                <a:sym typeface="Proxima Nova"/>
              </a:rPr>
              <a:t>-</a:t>
            </a:r>
            <a:r>
              <a:rPr lang="pt-BR" sz="1000">
                <a:solidFill>
                  <a:srgbClr val="434343"/>
                </a:solidFill>
                <a:latin typeface="Proxima Nova"/>
                <a:ea typeface="Proxima Nova"/>
                <a:cs typeface="Proxima Nova"/>
                <a:sym typeface="Proxima Nova"/>
              </a:rPr>
              <a:t> </a:t>
            </a:r>
            <a:r>
              <a:rPr b="1" lang="pt-BR" sz="1000">
                <a:solidFill>
                  <a:srgbClr val="434343"/>
                </a:solidFill>
                <a:latin typeface="Proxima Nova"/>
                <a:ea typeface="Proxima Nova"/>
                <a:cs typeface="Proxima Nova"/>
                <a:sym typeface="Proxima Nova"/>
              </a:rPr>
              <a:t>Média (Class) para os algoritmos pelo método Bagging.</a:t>
            </a:r>
            <a:endParaRPr b="1" sz="1000">
              <a:solidFill>
                <a:srgbClr val="43434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26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Georgia"/>
                <a:ea typeface="Georgia"/>
                <a:cs typeface="Georgia"/>
                <a:sym typeface="Georgia"/>
              </a:rPr>
              <a:t>Estratégia de Aprendizado</a:t>
            </a:r>
            <a:endParaRPr>
              <a:latin typeface="Georgia"/>
              <a:ea typeface="Georgia"/>
              <a:cs typeface="Georgia"/>
              <a:sym typeface="Georgia"/>
            </a:endParaRPr>
          </a:p>
          <a:p>
            <a:pPr indent="0" lvl="0" marL="0" rtl="0" algn="l">
              <a:spcBef>
                <a:spcPts val="0"/>
              </a:spcBef>
              <a:spcAft>
                <a:spcPts val="0"/>
              </a:spcAft>
              <a:buNone/>
            </a:pPr>
            <a:r>
              <a:t/>
            </a:r>
            <a:endParaRPr/>
          </a:p>
        </p:txBody>
      </p:sp>
      <p:sp>
        <p:nvSpPr>
          <p:cNvPr id="179" name="Google Shape;179;p2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pt-BR">
                <a:latin typeface="Georgia"/>
                <a:ea typeface="Georgia"/>
                <a:cs typeface="Georgia"/>
                <a:sym typeface="Georgia"/>
              </a:rPr>
              <a:t>Stacking Homogêneo </a:t>
            </a:r>
            <a:endParaRPr>
              <a:latin typeface="Georgia"/>
              <a:ea typeface="Georgia"/>
              <a:cs typeface="Georgia"/>
              <a:sym typeface="Georgia"/>
            </a:endParaRPr>
          </a:p>
        </p:txBody>
      </p:sp>
      <p:graphicFrame>
        <p:nvGraphicFramePr>
          <p:cNvPr id="180" name="Google Shape;180;p28"/>
          <p:cNvGraphicFramePr/>
          <p:nvPr/>
        </p:nvGraphicFramePr>
        <p:xfrm>
          <a:off x="1052750" y="1712150"/>
          <a:ext cx="3000000" cy="3000000"/>
        </p:xfrm>
        <a:graphic>
          <a:graphicData uri="http://schemas.openxmlformats.org/drawingml/2006/table">
            <a:tbl>
              <a:tblPr>
                <a:noFill/>
                <a:tableStyleId>{5A3035E1-4058-40C9-9F66-4C997BD0D470}</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Estratégia</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10</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15</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20</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(Class)</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AD</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0.894898</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0.010</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0.896054</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0.007</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0.893265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0.012</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0.894739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0.010</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k-NN</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0.625510</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0.011</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0.623537</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0.012</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0.627755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0.012</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0.625601</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0.012</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NB</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0.824694</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0.009</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0.825782</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0.010</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0.815238 </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0.011</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0.821905</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0.010</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MLP</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0.541633</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0.012</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0.542313</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0.011</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0.541633</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0.013</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0.541859</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0.012</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(TAM)</a:t>
                      </a:r>
                      <a:endParaRPr b="1"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0.721684</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0.011</a:t>
                      </a:r>
                      <a:endParaRPr sz="12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0.721922</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0.010</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0.719473</a:t>
                      </a:r>
                      <a:endParaRPr sz="1200">
                        <a:latin typeface="Proxima Nova"/>
                        <a:ea typeface="Proxima Nova"/>
                        <a:cs typeface="Proxima Nova"/>
                        <a:sym typeface="Proxima Nova"/>
                      </a:endParaRPr>
                    </a:p>
                    <a:p>
                      <a:pPr indent="0" lvl="0" marL="0" rtl="0" algn="ctr">
                        <a:spcBef>
                          <a:spcPts val="0"/>
                        </a:spcBef>
                        <a:spcAft>
                          <a:spcPts val="0"/>
                        </a:spcAft>
                        <a:buNone/>
                      </a:pPr>
                      <a:r>
                        <a:rPr lang="pt-BR" sz="1200">
                          <a:latin typeface="Proxima Nova"/>
                          <a:ea typeface="Proxima Nova"/>
                          <a:cs typeface="Proxima Nova"/>
                          <a:sym typeface="Proxima Nova"/>
                        </a:rPr>
                        <a:t>± 0.012</a:t>
                      </a:r>
                      <a:endParaRPr sz="12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181" name="Google Shape;181;p28"/>
          <p:cNvSpPr txBox="1"/>
          <p:nvPr/>
        </p:nvSpPr>
        <p:spPr>
          <a:xfrm>
            <a:off x="1684350" y="1284925"/>
            <a:ext cx="5775300" cy="377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1200"/>
              </a:spcAft>
              <a:buNone/>
            </a:pPr>
            <a:r>
              <a:rPr b="1" lang="pt-BR" sz="1250">
                <a:solidFill>
                  <a:schemeClr val="accent3"/>
                </a:solidFill>
                <a:latin typeface="Proxima Nova"/>
                <a:ea typeface="Proxima Nova"/>
                <a:cs typeface="Proxima Nova"/>
                <a:sym typeface="Proxima Nova"/>
              </a:rPr>
              <a:t>Tabela 9 - Valores de acurácia para o método Stacking Homogêneo.</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154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320">
                <a:latin typeface="Georgia"/>
                <a:ea typeface="Georgia"/>
                <a:cs typeface="Georgia"/>
                <a:sym typeface="Georgia"/>
              </a:rPr>
              <a:t>Estratégia de Aprendizado</a:t>
            </a:r>
            <a:endParaRPr sz="2320">
              <a:latin typeface="Georgia"/>
              <a:ea typeface="Georgia"/>
              <a:cs typeface="Georgia"/>
              <a:sym typeface="Georgia"/>
            </a:endParaRPr>
          </a:p>
          <a:p>
            <a:pPr indent="0" lvl="0" marL="0" rtl="0" algn="l">
              <a:spcBef>
                <a:spcPts val="0"/>
              </a:spcBef>
              <a:spcAft>
                <a:spcPts val="0"/>
              </a:spcAft>
              <a:buSzPts val="990"/>
              <a:buNone/>
            </a:pPr>
            <a:r>
              <a:t/>
            </a:r>
            <a:endParaRPr sz="2520"/>
          </a:p>
        </p:txBody>
      </p:sp>
      <p:sp>
        <p:nvSpPr>
          <p:cNvPr id="187" name="Google Shape;187;p29"/>
          <p:cNvSpPr txBox="1"/>
          <p:nvPr>
            <p:ph idx="1" type="body"/>
          </p:nvPr>
        </p:nvSpPr>
        <p:spPr>
          <a:xfrm>
            <a:off x="311700" y="5665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pt-BR" sz="1700"/>
              <a:t>Stacking Heterogêneo</a:t>
            </a:r>
            <a:endParaRPr sz="1700"/>
          </a:p>
        </p:txBody>
      </p:sp>
      <p:graphicFrame>
        <p:nvGraphicFramePr>
          <p:cNvPr id="188" name="Google Shape;188;p29"/>
          <p:cNvGraphicFramePr/>
          <p:nvPr/>
        </p:nvGraphicFramePr>
        <p:xfrm>
          <a:off x="894913" y="1168475"/>
          <a:ext cx="3000000" cy="3000000"/>
        </p:xfrm>
        <a:graphic>
          <a:graphicData uri="http://schemas.openxmlformats.org/drawingml/2006/table">
            <a:tbl>
              <a:tblPr>
                <a:noFill/>
                <a:tableStyleId>{5A3035E1-4058-40C9-9F66-4C997BD0D470}</a:tableStyleId>
              </a:tblPr>
              <a:tblGrid>
                <a:gridCol w="1434725"/>
                <a:gridCol w="1434725"/>
                <a:gridCol w="1434725"/>
                <a:gridCol w="1434725"/>
                <a:gridCol w="1434725"/>
              </a:tblGrid>
              <a:tr h="275925">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Estratégia</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10</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15</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20</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Média (Class)</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32925">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Configuração A</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0.560476</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0.076</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0.555714</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0.085</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0.510068</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0.069</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0.510068</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0.077</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32925">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Configuração B</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0.763197</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0.190</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0.844694</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0.135</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0.848571</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0.124</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0.818821</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0.150</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r>
              <a:tr h="102225">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Configuração C</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0.895374</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0.010</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0.897143</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0.009</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0.89619</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0.012</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0.896236</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0.010</a:t>
                      </a:r>
                      <a:endParaRPr sz="11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Configuração D</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0.85483</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0.116</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0.892109</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0.008</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0.851633</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0.123</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0.86619</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0.082</a:t>
                      </a:r>
                      <a:endParaRPr sz="1100">
                        <a:latin typeface="Proxima Nova"/>
                        <a:ea typeface="Proxima Nova"/>
                        <a:cs typeface="Proxima Nova"/>
                        <a:sym typeface="Proxima Nova"/>
                      </a:endParaRPr>
                    </a:p>
                  </a:txBody>
                  <a:tcPr marT="63500" marB="63500" marR="63500" marL="63500" anchor="ctr">
                    <a:lnL cap="flat" cmpd="sng" w="1905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chemeClr val="dk2"/>
                      </a:solidFill>
                      <a:prstDash val="solid"/>
                      <a:round/>
                      <a:headEnd len="sm" w="sm" type="none"/>
                      <a:tailEnd len="sm" w="sm" type="none"/>
                    </a:lnT>
                    <a:lnB cap="flat" cmpd="sng" w="9525">
                      <a:solidFill>
                        <a:srgbClr val="999999"/>
                      </a:solidFill>
                      <a:prstDash val="solid"/>
                      <a:round/>
                      <a:headEnd len="sm" w="sm" type="none"/>
                      <a:tailEnd len="sm" w="sm" type="none"/>
                    </a:lnB>
                  </a:tcPr>
                </a:tc>
              </a:tr>
              <a:tr h="432925">
                <a:tc>
                  <a:txBody>
                    <a:bodyPr/>
                    <a:lstStyle/>
                    <a:p>
                      <a:pPr indent="0" lvl="0" marL="0" rtl="0" algn="ctr">
                        <a:spcBef>
                          <a:spcPts val="0"/>
                        </a:spcBef>
                        <a:spcAft>
                          <a:spcPts val="0"/>
                        </a:spcAft>
                        <a:buNone/>
                      </a:pPr>
                      <a:r>
                        <a:rPr b="1" lang="pt-BR" sz="1100">
                          <a:latin typeface="Proxima Nova"/>
                          <a:ea typeface="Proxima Nova"/>
                          <a:cs typeface="Proxima Nova"/>
                          <a:sym typeface="Proxima Nova"/>
                        </a:rPr>
                        <a:t>Média (TAM)</a:t>
                      </a:r>
                      <a:endParaRPr b="1"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0.768469</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0.098</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0.797415</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0.059</a:t>
                      </a:r>
                      <a:endParaRPr sz="11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pt-BR" sz="1100">
                          <a:latin typeface="Proxima Nova"/>
                          <a:ea typeface="Proxima Nova"/>
                          <a:cs typeface="Proxima Nova"/>
                          <a:sym typeface="Proxima Nova"/>
                        </a:rPr>
                        <a:t>0.776616</a:t>
                      </a:r>
                      <a:endParaRPr sz="1100">
                        <a:latin typeface="Proxima Nova"/>
                        <a:ea typeface="Proxima Nova"/>
                        <a:cs typeface="Proxima Nova"/>
                        <a:sym typeface="Proxima Nova"/>
                      </a:endParaRPr>
                    </a:p>
                    <a:p>
                      <a:pPr indent="0" lvl="0" marL="0" rtl="0" algn="ctr">
                        <a:spcBef>
                          <a:spcPts val="0"/>
                        </a:spcBef>
                        <a:spcAft>
                          <a:spcPts val="0"/>
                        </a:spcAft>
                        <a:buNone/>
                      </a:pPr>
                      <a:r>
                        <a:rPr lang="pt-BR" sz="1100">
                          <a:latin typeface="Proxima Nova"/>
                          <a:ea typeface="Proxima Nova"/>
                          <a:cs typeface="Proxima Nova"/>
                          <a:sym typeface="Proxima Nova"/>
                        </a:rPr>
                        <a:t>± 0.082</a:t>
                      </a:r>
                      <a:endParaRPr sz="11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t/>
                      </a:r>
                      <a:endParaRPr sz="1100">
                        <a:latin typeface="Proxima Nova"/>
                        <a:ea typeface="Proxima Nova"/>
                        <a:cs typeface="Proxima Nova"/>
                        <a:sym typeface="Proxima Nova"/>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189" name="Google Shape;189;p29"/>
          <p:cNvSpPr txBox="1"/>
          <p:nvPr/>
        </p:nvSpPr>
        <p:spPr>
          <a:xfrm>
            <a:off x="1486288" y="891625"/>
            <a:ext cx="5775300" cy="3618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1200"/>
              </a:spcAft>
              <a:buNone/>
            </a:pPr>
            <a:r>
              <a:rPr b="1" lang="pt-BR" sz="1150">
                <a:solidFill>
                  <a:schemeClr val="accent3"/>
                </a:solidFill>
                <a:latin typeface="Proxima Nova"/>
                <a:ea typeface="Proxima Nova"/>
                <a:cs typeface="Proxima Nova"/>
                <a:sym typeface="Proxima Nova"/>
              </a:rPr>
              <a:t>Tabela 10 - Valores de acurácia para o método Stacking Heterogêneo.</a:t>
            </a:r>
            <a:endParaRPr sz="1300">
              <a:latin typeface="Proxima Nova"/>
              <a:ea typeface="Proxima Nova"/>
              <a:cs typeface="Proxima Nova"/>
              <a:sym typeface="Proxima Nova"/>
            </a:endParaRPr>
          </a:p>
        </p:txBody>
      </p:sp>
      <p:sp>
        <p:nvSpPr>
          <p:cNvPr id="190" name="Google Shape;190;p29"/>
          <p:cNvSpPr txBox="1"/>
          <p:nvPr/>
        </p:nvSpPr>
        <p:spPr>
          <a:xfrm>
            <a:off x="3509250" y="3824650"/>
            <a:ext cx="5775300" cy="1647000"/>
          </a:xfrm>
          <a:prstGeom prst="rect">
            <a:avLst/>
          </a:prstGeom>
          <a:noFill/>
          <a:ln>
            <a:noFill/>
          </a:ln>
        </p:spPr>
        <p:txBody>
          <a:bodyPr anchorCtr="0" anchor="t" bIns="91425" lIns="91425" spcFirstLastPara="1" rIns="91425" wrap="square" tIns="91425">
            <a:spAutoFit/>
          </a:bodyPr>
          <a:lstStyle/>
          <a:p>
            <a:pPr indent="-298450" lvl="0" marL="457200" rtl="0" algn="just">
              <a:lnSpc>
                <a:spcPct val="150000"/>
              </a:lnSpc>
              <a:spcBef>
                <a:spcPts val="0"/>
              </a:spcBef>
              <a:spcAft>
                <a:spcPts val="0"/>
              </a:spcAft>
              <a:buSzPts val="1100"/>
              <a:buFont typeface="Proxima Nova Semibold"/>
              <a:buChar char="●"/>
            </a:pPr>
            <a:r>
              <a:rPr lang="pt-BR" sz="1100">
                <a:latin typeface="Proxima Nova Semibold"/>
                <a:ea typeface="Proxima Nova Semibold"/>
                <a:cs typeface="Proxima Nova Semibold"/>
                <a:sym typeface="Proxima Nova Semibold"/>
              </a:rPr>
              <a:t>A. 50% do Método A e 50% do Método B     </a:t>
            </a:r>
            <a:endParaRPr sz="1100">
              <a:latin typeface="Proxima Nova Semibold"/>
              <a:ea typeface="Proxima Nova Semibold"/>
              <a:cs typeface="Proxima Nova Semibold"/>
              <a:sym typeface="Proxima Nova Semibold"/>
            </a:endParaRPr>
          </a:p>
          <a:p>
            <a:pPr indent="-298450" lvl="0" marL="457200" rtl="0" algn="just">
              <a:lnSpc>
                <a:spcPct val="150000"/>
              </a:lnSpc>
              <a:spcBef>
                <a:spcPts val="0"/>
              </a:spcBef>
              <a:spcAft>
                <a:spcPts val="0"/>
              </a:spcAft>
              <a:buSzPts val="1100"/>
              <a:buFont typeface="Proxima Nova Semibold"/>
              <a:buChar char="●"/>
            </a:pPr>
            <a:r>
              <a:rPr lang="pt-BR" sz="1100">
                <a:latin typeface="Proxima Nova Semibold"/>
                <a:ea typeface="Proxima Nova Semibold"/>
                <a:cs typeface="Proxima Nova Semibold"/>
                <a:sym typeface="Proxima Nova Semibold"/>
              </a:rPr>
              <a:t>B. 50% do Método A e 50% do Método C </a:t>
            </a:r>
            <a:endParaRPr sz="1100">
              <a:latin typeface="Proxima Nova Semibold"/>
              <a:ea typeface="Proxima Nova Semibold"/>
              <a:cs typeface="Proxima Nova Semibold"/>
              <a:sym typeface="Proxima Nova Semibold"/>
            </a:endParaRPr>
          </a:p>
          <a:p>
            <a:pPr indent="-298450" lvl="0" marL="457200" rtl="0" algn="just">
              <a:lnSpc>
                <a:spcPct val="150000"/>
              </a:lnSpc>
              <a:spcBef>
                <a:spcPts val="0"/>
              </a:spcBef>
              <a:spcAft>
                <a:spcPts val="0"/>
              </a:spcAft>
              <a:buSzPts val="1100"/>
              <a:buFont typeface="Proxima Nova Semibold"/>
              <a:buChar char="●"/>
            </a:pPr>
            <a:r>
              <a:rPr lang="pt-BR" sz="1100">
                <a:latin typeface="Proxima Nova Semibold"/>
                <a:ea typeface="Proxima Nova Semibold"/>
                <a:cs typeface="Proxima Nova Semibold"/>
                <a:sym typeface="Proxima Nova Semibold"/>
              </a:rPr>
              <a:t>C. 50% do Método B e 50% do Método C </a:t>
            </a:r>
            <a:endParaRPr sz="1100">
              <a:latin typeface="Proxima Nova Semibold"/>
              <a:ea typeface="Proxima Nova Semibold"/>
              <a:cs typeface="Proxima Nova Semibold"/>
              <a:sym typeface="Proxima Nova Semibold"/>
            </a:endParaRPr>
          </a:p>
          <a:p>
            <a:pPr indent="-298450" lvl="0" marL="457200" rtl="0" algn="just">
              <a:lnSpc>
                <a:spcPct val="150000"/>
              </a:lnSpc>
              <a:spcBef>
                <a:spcPts val="0"/>
              </a:spcBef>
              <a:spcAft>
                <a:spcPts val="0"/>
              </a:spcAft>
              <a:buSzPts val="1100"/>
              <a:buFont typeface="Proxima Nova Semibold"/>
              <a:buChar char="●"/>
            </a:pPr>
            <a:r>
              <a:rPr lang="pt-BR" sz="1100">
                <a:latin typeface="Proxima Nova Semibold"/>
                <a:ea typeface="Proxima Nova Semibold"/>
                <a:cs typeface="Proxima Nova Semibold"/>
                <a:sym typeface="Proxima Nova Semibold"/>
              </a:rPr>
              <a:t>D. 33% do Método A, 33% do Método B e 33% do Método</a:t>
            </a:r>
            <a:r>
              <a:rPr lang="pt-BR" sz="1000">
                <a:latin typeface="Proxima Nova Semibold"/>
                <a:ea typeface="Proxima Nova Semibold"/>
                <a:cs typeface="Proxima Nova Semibold"/>
                <a:sym typeface="Proxima Nova Semibold"/>
              </a:rPr>
              <a:t> C</a:t>
            </a:r>
            <a:r>
              <a:rPr lang="pt-BR" sz="1100">
                <a:latin typeface="Proxima Nova Semibold"/>
                <a:ea typeface="Proxima Nova Semibold"/>
                <a:cs typeface="Proxima Nova Semibold"/>
                <a:sym typeface="Proxima Nova Semibold"/>
              </a:rPr>
              <a:t> </a:t>
            </a:r>
            <a:endParaRPr sz="1100">
              <a:latin typeface="Proxima Nova Semibold"/>
              <a:ea typeface="Proxima Nova Semibold"/>
              <a:cs typeface="Proxima Nova Semibold"/>
              <a:sym typeface="Proxima Nova Semibold"/>
            </a:endParaRPr>
          </a:p>
          <a:p>
            <a:pPr indent="0" lvl="0" marL="0" rtl="0" algn="just">
              <a:lnSpc>
                <a:spcPct val="150000"/>
              </a:lnSpc>
              <a:spcBef>
                <a:spcPts val="0"/>
              </a:spcBef>
              <a:spcAft>
                <a:spcPts val="0"/>
              </a:spcAft>
              <a:buNone/>
            </a:pPr>
            <a:r>
              <a:t/>
            </a:r>
            <a:endParaRPr sz="1000">
              <a:latin typeface="Proxima Nova"/>
              <a:ea typeface="Proxima Nova"/>
              <a:cs typeface="Proxima Nova"/>
              <a:sym typeface="Proxima Nova"/>
            </a:endParaRPr>
          </a:p>
          <a:p>
            <a:pPr indent="457200" lvl="0" marL="0" rtl="0" algn="just">
              <a:lnSpc>
                <a:spcPct val="150000"/>
              </a:lnSpc>
              <a:spcBef>
                <a:spcPts val="0"/>
              </a:spcBef>
              <a:spcAft>
                <a:spcPts val="0"/>
              </a:spcAft>
              <a:buNone/>
            </a:pPr>
            <a:r>
              <a:t/>
            </a:r>
            <a:endParaRPr>
              <a:latin typeface="Proxima Nova"/>
              <a:ea typeface="Proxima Nova"/>
              <a:cs typeface="Proxima Nova"/>
              <a:sym typeface="Proxima Nova"/>
            </a:endParaRPr>
          </a:p>
        </p:txBody>
      </p:sp>
      <p:sp>
        <p:nvSpPr>
          <p:cNvPr id="191" name="Google Shape;191;p29"/>
          <p:cNvSpPr txBox="1"/>
          <p:nvPr/>
        </p:nvSpPr>
        <p:spPr>
          <a:xfrm>
            <a:off x="794650" y="3872675"/>
            <a:ext cx="5775300" cy="800400"/>
          </a:xfrm>
          <a:prstGeom prst="rect">
            <a:avLst/>
          </a:prstGeom>
          <a:noFill/>
          <a:ln>
            <a:noFill/>
          </a:ln>
        </p:spPr>
        <p:txBody>
          <a:bodyPr anchorCtr="0" anchor="t" bIns="91425" lIns="91425" spcFirstLastPara="1" rIns="91425" wrap="square" tIns="91425">
            <a:spAutoFit/>
          </a:bodyPr>
          <a:lstStyle/>
          <a:p>
            <a:pPr indent="-292100" lvl="0" marL="457200" rtl="0" algn="just">
              <a:lnSpc>
                <a:spcPct val="150000"/>
              </a:lnSpc>
              <a:spcBef>
                <a:spcPts val="0"/>
              </a:spcBef>
              <a:spcAft>
                <a:spcPts val="0"/>
              </a:spcAft>
              <a:buSzPts val="1000"/>
              <a:buFont typeface="Proxima Nova Semibold"/>
              <a:buChar char="●"/>
            </a:pPr>
            <a:r>
              <a:rPr lang="pt-BR" sz="1000">
                <a:latin typeface="Proxima Nova Semibold"/>
                <a:ea typeface="Proxima Nova Semibold"/>
                <a:cs typeface="Proxima Nova Semibold"/>
                <a:sym typeface="Proxima Nova Semibold"/>
              </a:rPr>
              <a:t>MLP (Método A)</a:t>
            </a:r>
            <a:endParaRPr sz="1000">
              <a:latin typeface="Proxima Nova Semibold"/>
              <a:ea typeface="Proxima Nova Semibold"/>
              <a:cs typeface="Proxima Nova Semibold"/>
              <a:sym typeface="Proxima Nova Semibold"/>
            </a:endParaRPr>
          </a:p>
          <a:p>
            <a:pPr indent="-292100" lvl="0" marL="457200" rtl="0" algn="just">
              <a:lnSpc>
                <a:spcPct val="150000"/>
              </a:lnSpc>
              <a:spcBef>
                <a:spcPts val="0"/>
              </a:spcBef>
              <a:spcAft>
                <a:spcPts val="0"/>
              </a:spcAft>
              <a:buSzPts val="1000"/>
              <a:buFont typeface="Proxima Nova Semibold"/>
              <a:buChar char="●"/>
            </a:pPr>
            <a:r>
              <a:rPr lang="pt-BR" sz="1000">
                <a:latin typeface="Proxima Nova Semibold"/>
                <a:ea typeface="Proxima Nova Semibold"/>
                <a:cs typeface="Proxima Nova Semibold"/>
                <a:sym typeface="Proxima Nova Semibold"/>
              </a:rPr>
              <a:t>k-NN (Método B) </a:t>
            </a:r>
            <a:endParaRPr sz="1000">
              <a:latin typeface="Proxima Nova Semibold"/>
              <a:ea typeface="Proxima Nova Semibold"/>
              <a:cs typeface="Proxima Nova Semibold"/>
              <a:sym typeface="Proxima Nova Semibold"/>
            </a:endParaRPr>
          </a:p>
          <a:p>
            <a:pPr indent="-292100" lvl="0" marL="457200" rtl="0" algn="just">
              <a:lnSpc>
                <a:spcPct val="150000"/>
              </a:lnSpc>
              <a:spcBef>
                <a:spcPts val="0"/>
              </a:spcBef>
              <a:spcAft>
                <a:spcPts val="0"/>
              </a:spcAft>
              <a:buSzPts val="1000"/>
              <a:buFont typeface="Proxima Nova Semibold"/>
              <a:buChar char="●"/>
            </a:pPr>
            <a:r>
              <a:rPr lang="pt-BR" sz="1000">
                <a:latin typeface="Proxima Nova Semibold"/>
                <a:ea typeface="Proxima Nova Semibold"/>
                <a:cs typeface="Proxima Nova Semibold"/>
                <a:sym typeface="Proxima Nova Semibold"/>
              </a:rPr>
              <a:t>AD (Método C)</a:t>
            </a:r>
            <a:endParaRPr>
              <a:latin typeface="Proxima Nova Semibold"/>
              <a:ea typeface="Proxima Nova Semibold"/>
              <a:cs typeface="Proxima Nova Semibold"/>
              <a:sym typeface="Proxima Nova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Testes Estatísticos</a:t>
            </a:r>
            <a:endParaRPr/>
          </a:p>
        </p:txBody>
      </p:sp>
      <p:sp>
        <p:nvSpPr>
          <p:cNvPr id="197" name="Google Shape;197;p30"/>
          <p:cNvSpPr txBox="1"/>
          <p:nvPr>
            <p:ph idx="1" type="body"/>
          </p:nvPr>
        </p:nvSpPr>
        <p:spPr>
          <a:xfrm>
            <a:off x="311700" y="1928400"/>
            <a:ext cx="8136900" cy="1286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i="1" lang="pt-BR" sz="1800">
                <a:solidFill>
                  <a:srgbClr val="000000"/>
                </a:solidFill>
              </a:rPr>
              <a:t>H0: não há diferença no desempenho entre os métodos (populações iguais). </a:t>
            </a:r>
            <a:endParaRPr i="1" sz="1800">
              <a:solidFill>
                <a:srgbClr val="000000"/>
              </a:solidFill>
            </a:endParaRPr>
          </a:p>
          <a:p>
            <a:pPr indent="0" lvl="0" marL="0" rtl="0" algn="just">
              <a:lnSpc>
                <a:spcPct val="150000"/>
              </a:lnSpc>
              <a:spcBef>
                <a:spcPts val="0"/>
              </a:spcBef>
              <a:spcAft>
                <a:spcPts val="0"/>
              </a:spcAft>
              <a:buNone/>
            </a:pPr>
            <a:r>
              <a:rPr i="1" lang="pt-BR" sz="1800">
                <a:solidFill>
                  <a:srgbClr val="000000"/>
                </a:solidFill>
              </a:rPr>
              <a:t>H1: há diferença no desempenho entre os grupos (populações diferentes). </a:t>
            </a:r>
            <a:endParaRPr i="1" sz="1800">
              <a:solidFill>
                <a:srgbClr val="000000"/>
              </a:solidFill>
            </a:endParaRPr>
          </a:p>
          <a:p>
            <a:pPr indent="0" lvl="0" marL="0" rtl="0" algn="just">
              <a:lnSpc>
                <a:spcPct val="150000"/>
              </a:lnSpc>
              <a:spcBef>
                <a:spcPts val="0"/>
              </a:spcBef>
              <a:spcAft>
                <a:spcPts val="0"/>
              </a:spcAft>
              <a:buNone/>
            </a:pPr>
            <a:r>
              <a:t/>
            </a:r>
            <a:endParaRPr i="1" sz="1800">
              <a:solidFill>
                <a:srgbClr val="000000"/>
              </a:solidFill>
            </a:endParaRPr>
          </a:p>
          <a:p>
            <a:pPr indent="0" lvl="0" marL="0" rtl="0" algn="ctr">
              <a:lnSpc>
                <a:spcPct val="150000"/>
              </a:lnSpc>
              <a:spcBef>
                <a:spcPts val="0"/>
              </a:spcBef>
              <a:spcAft>
                <a:spcPts val="0"/>
              </a:spcAft>
              <a:buNone/>
            </a:pPr>
            <a:r>
              <a:rPr i="1" lang="pt-BR" sz="1800">
                <a:solidFill>
                  <a:srgbClr val="000000"/>
                </a:solidFill>
              </a:rPr>
              <a:t>Nível de significância, </a:t>
            </a:r>
            <a:r>
              <a:rPr b="1" lang="pt-BR" sz="1800">
                <a:solidFill>
                  <a:srgbClr val="202124"/>
                </a:solidFill>
                <a:highlight>
                  <a:srgbClr val="FFFFFF"/>
                </a:highlight>
              </a:rPr>
              <a:t>α</a:t>
            </a:r>
            <a:r>
              <a:rPr i="1" lang="pt-BR" sz="1800">
                <a:solidFill>
                  <a:srgbClr val="000000"/>
                </a:solidFill>
              </a:rPr>
              <a:t> = 0.05</a:t>
            </a:r>
            <a:endParaRPr sz="1800">
              <a:latin typeface="Proxima Nova Semibold"/>
              <a:ea typeface="Proxima Nova Semibold"/>
              <a:cs typeface="Proxima Nova Semibold"/>
              <a:sym typeface="Proxima Nova Semibold"/>
            </a:endParaRPr>
          </a:p>
        </p:txBody>
      </p:sp>
      <p:sp>
        <p:nvSpPr>
          <p:cNvPr id="198" name="Google Shape;198;p30"/>
          <p:cNvSpPr/>
          <p:nvPr/>
        </p:nvSpPr>
        <p:spPr>
          <a:xfrm>
            <a:off x="2456400" y="3061275"/>
            <a:ext cx="3883500" cy="630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Testes Estatísticos</a:t>
            </a:r>
            <a:endParaRPr/>
          </a:p>
        </p:txBody>
      </p:sp>
      <p:graphicFrame>
        <p:nvGraphicFramePr>
          <p:cNvPr id="204" name="Google Shape;204;p31"/>
          <p:cNvGraphicFramePr/>
          <p:nvPr/>
        </p:nvGraphicFramePr>
        <p:xfrm>
          <a:off x="4965275" y="1843800"/>
          <a:ext cx="3000000" cy="3000000"/>
        </p:xfrm>
        <a:graphic>
          <a:graphicData uri="http://schemas.openxmlformats.org/drawingml/2006/table">
            <a:tbl>
              <a:tblPr>
                <a:noFill/>
                <a:tableStyleId>{F4C31F45-27D8-4D63-96BE-1B297B9E2DC1}</a:tableStyleId>
              </a:tblPr>
              <a:tblGrid>
                <a:gridCol w="2509925"/>
                <a:gridCol w="1357100"/>
              </a:tblGrid>
              <a:tr h="262800">
                <a:tc>
                  <a:txBody>
                    <a:bodyPr/>
                    <a:lstStyle/>
                    <a:p>
                      <a:pPr indent="0" lvl="0" marL="0" rtl="0" algn="ctr">
                        <a:spcBef>
                          <a:spcPts val="0"/>
                        </a:spcBef>
                        <a:spcAft>
                          <a:spcPts val="0"/>
                        </a:spcAft>
                        <a:buNone/>
                      </a:pPr>
                      <a:r>
                        <a:rPr b="1" i="1" lang="pt-BR">
                          <a:latin typeface="Proxima Nova"/>
                          <a:ea typeface="Proxima Nova"/>
                          <a:cs typeface="Proxima Nova"/>
                          <a:sym typeface="Proxima Nova"/>
                        </a:rPr>
                        <a:t>Método</a:t>
                      </a:r>
                      <a:endParaRPr b="1" i="1">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a:latin typeface="Proxima Nova"/>
                          <a:ea typeface="Proxima Nova"/>
                          <a:cs typeface="Proxima Nova"/>
                          <a:sym typeface="Proxima Nova"/>
                        </a:rPr>
                        <a:t>  </a:t>
                      </a:r>
                      <a:r>
                        <a:rPr b="1" i="1" lang="pt-BR">
                          <a:latin typeface="Proxima Nova"/>
                          <a:ea typeface="Proxima Nova"/>
                          <a:cs typeface="Proxima Nova"/>
                          <a:sym typeface="Proxima Nova"/>
                        </a:rPr>
                        <a:t>p-valor</a:t>
                      </a:r>
                      <a:endParaRPr b="1" i="1">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38100">
                      <a:solidFill>
                        <a:schemeClr val="dk2"/>
                      </a:solidFill>
                      <a:prstDash val="solid"/>
                      <a:round/>
                      <a:headEnd len="sm" w="sm" type="none"/>
                      <a:tailEnd len="sm" w="sm" type="none"/>
                    </a:lnB>
                  </a:tcPr>
                </a:tc>
              </a:tr>
              <a:tr h="219475">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AD e k-NN</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150">
                          <a:latin typeface="Proxima Nova"/>
                          <a:ea typeface="Proxima Nova"/>
                          <a:cs typeface="Proxima Nova"/>
                          <a:sym typeface="Proxima Nova"/>
                        </a:rPr>
                        <a:t>0.30713</a:t>
                      </a:r>
                      <a:endParaRPr i="1" sz="11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316550">
                <a:tc>
                  <a:txBody>
                    <a:bodyPr/>
                    <a:lstStyle/>
                    <a:p>
                      <a:pPr indent="0" lvl="0" marL="0" rtl="0" algn="ctr">
                        <a:lnSpc>
                          <a:spcPct val="150000"/>
                        </a:lnSpc>
                        <a:spcBef>
                          <a:spcPts val="0"/>
                        </a:spcBef>
                        <a:spcAft>
                          <a:spcPts val="300"/>
                        </a:spcAft>
                        <a:buNone/>
                      </a:pPr>
                      <a:r>
                        <a:rPr i="1" lang="pt-BR" sz="1100">
                          <a:latin typeface="Proxima Nova"/>
                          <a:ea typeface="Proxima Nova"/>
                          <a:cs typeface="Proxima Nova"/>
                          <a:sym typeface="Proxima Nova"/>
                        </a:rPr>
                        <a:t>AD e NB</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150">
                          <a:latin typeface="Proxima Nova"/>
                          <a:ea typeface="Proxima Nova"/>
                          <a:cs typeface="Proxima Nova"/>
                          <a:sym typeface="Proxima Nova"/>
                        </a:rPr>
                        <a:t>0.30713</a:t>
                      </a:r>
                      <a:endParaRPr i="1" sz="11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AD e MLP</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150">
                          <a:latin typeface="Proxima Nova"/>
                          <a:ea typeface="Proxima Nova"/>
                          <a:cs typeface="Proxima Nova"/>
                          <a:sym typeface="Proxima Nova"/>
                        </a:rPr>
                        <a:t>0.00299</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rgbClr val="666666"/>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k-NN e NB</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150">
                          <a:latin typeface="Proxima Nova"/>
                          <a:ea typeface="Proxima Nova"/>
                          <a:cs typeface="Proxima Nova"/>
                          <a:sym typeface="Proxima Nova"/>
                        </a:rPr>
                        <a:t>0.00299</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38100">
                      <a:solidFill>
                        <a:schemeClr val="dk2"/>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k-NN e MLP</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150">
                          <a:latin typeface="Proxima Nova"/>
                          <a:ea typeface="Proxima Nova"/>
                          <a:cs typeface="Proxima Nova"/>
                          <a:sym typeface="Proxima Nova"/>
                        </a:rPr>
                        <a:t>0.30713</a:t>
                      </a:r>
                      <a:endParaRPr i="1" sz="11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NB e MLP</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150">
                          <a:latin typeface="Proxima Nova"/>
                          <a:ea typeface="Proxima Nova"/>
                          <a:cs typeface="Proxima Nova"/>
                          <a:sym typeface="Proxima Nova"/>
                        </a:rPr>
                        <a:t>0.00100</a:t>
                      </a:r>
                      <a:endParaRPr i="1" sz="11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sp>
        <p:nvSpPr>
          <p:cNvPr id="205" name="Google Shape;205;p31"/>
          <p:cNvSpPr txBox="1"/>
          <p:nvPr>
            <p:ph idx="2" type="body"/>
          </p:nvPr>
        </p:nvSpPr>
        <p:spPr>
          <a:xfrm>
            <a:off x="4832400" y="1478725"/>
            <a:ext cx="3999900" cy="36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pt-BR" sz="1100">
                <a:solidFill>
                  <a:srgbClr val="434343"/>
                </a:solidFill>
              </a:rPr>
              <a:t>Tabela 11</a:t>
            </a:r>
            <a:r>
              <a:rPr lang="pt-BR" sz="1100">
                <a:solidFill>
                  <a:srgbClr val="434343"/>
                </a:solidFill>
              </a:rPr>
              <a:t> - </a:t>
            </a:r>
            <a:r>
              <a:rPr b="1" lang="pt-BR" sz="1100">
                <a:solidFill>
                  <a:srgbClr val="434343"/>
                </a:solidFill>
              </a:rPr>
              <a:t>Teste de Nemenyi para o checkpoint 2.</a:t>
            </a:r>
            <a:endParaRPr sz="1380">
              <a:solidFill>
                <a:srgbClr val="434343"/>
              </a:solidFill>
            </a:endParaRPr>
          </a:p>
        </p:txBody>
      </p:sp>
      <p:sp>
        <p:nvSpPr>
          <p:cNvPr id="206" name="Google Shape;206;p31"/>
          <p:cNvSpPr txBox="1"/>
          <p:nvPr>
            <p:ph idx="1" type="body"/>
          </p:nvPr>
        </p:nvSpPr>
        <p:spPr>
          <a:xfrm>
            <a:off x="311700" y="147872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Proxima Nova Semibold"/>
              <a:buChar char="●"/>
            </a:pPr>
            <a:r>
              <a:rPr lang="pt-BR">
                <a:latin typeface="Proxima Nova Semibold"/>
                <a:ea typeface="Proxima Nova Semibold"/>
                <a:cs typeface="Proxima Nova Semibold"/>
                <a:sym typeface="Proxima Nova Semibold"/>
              </a:rPr>
              <a:t>Teste de </a:t>
            </a:r>
            <a:r>
              <a:rPr lang="pt-BR">
                <a:latin typeface="Proxima Nova Semibold"/>
                <a:ea typeface="Proxima Nova Semibold"/>
                <a:cs typeface="Proxima Nova Semibold"/>
                <a:sym typeface="Proxima Nova Semibold"/>
              </a:rPr>
              <a:t>Friedman</a:t>
            </a:r>
            <a:endParaRPr>
              <a:latin typeface="Proxima Nova Semibold"/>
              <a:ea typeface="Proxima Nova Semibold"/>
              <a:cs typeface="Proxima Nova Semibold"/>
              <a:sym typeface="Proxima Nova Semibold"/>
            </a:endParaRPr>
          </a:p>
          <a:p>
            <a:pPr indent="-304800" lvl="1" marL="809999" rtl="0" algn="l">
              <a:spcBef>
                <a:spcPts val="0"/>
              </a:spcBef>
              <a:spcAft>
                <a:spcPts val="0"/>
              </a:spcAft>
              <a:buSzPts val="1200"/>
              <a:buChar char="○"/>
            </a:pPr>
            <a:r>
              <a:rPr lang="pt-BR"/>
              <a:t>p-valor = 0.0000014</a:t>
            </a:r>
            <a:endParaRPr sz="1400">
              <a:latin typeface="Roboto"/>
              <a:ea typeface="Roboto"/>
              <a:cs typeface="Roboto"/>
              <a:sym typeface="Roboto"/>
            </a:endParaRPr>
          </a:p>
          <a:p>
            <a:pPr indent="-304800" lvl="1" marL="809999" rtl="0" algn="l">
              <a:spcBef>
                <a:spcPts val="1000"/>
              </a:spcBef>
              <a:spcAft>
                <a:spcPts val="0"/>
              </a:spcAft>
              <a:buSzPts val="1200"/>
              <a:buChar char="○"/>
            </a:pPr>
            <a:r>
              <a:rPr lang="pt-BR"/>
              <a:t>p-valor &lt; 0.05, ou seja, existe diferença no desempenho entre os grupos.</a:t>
            </a:r>
            <a:endParaRPr/>
          </a:p>
          <a:p>
            <a:pPr indent="-317500" lvl="0" marL="457200" rtl="0" algn="l">
              <a:spcBef>
                <a:spcPts val="1000"/>
              </a:spcBef>
              <a:spcAft>
                <a:spcPts val="0"/>
              </a:spcAft>
              <a:buSzPts val="1400"/>
              <a:buFont typeface="Proxima Nova Semibold"/>
              <a:buChar char="●"/>
            </a:pPr>
            <a:r>
              <a:rPr lang="pt-BR">
                <a:latin typeface="Proxima Nova Semibold"/>
                <a:ea typeface="Proxima Nova Semibold"/>
                <a:cs typeface="Proxima Nova Semibold"/>
                <a:sym typeface="Proxima Nova Semibold"/>
              </a:rPr>
              <a:t>Teste de </a:t>
            </a:r>
            <a:r>
              <a:rPr lang="pt-BR">
                <a:latin typeface="Proxima Nova Semibold"/>
                <a:ea typeface="Proxima Nova Semibold"/>
                <a:cs typeface="Proxima Nova Semibold"/>
                <a:sym typeface="Proxima Nova Semibold"/>
              </a:rPr>
              <a:t>Nemenyi (Tabela 11)</a:t>
            </a:r>
            <a:endParaRPr>
              <a:latin typeface="Proxima Nova Semibold"/>
              <a:ea typeface="Proxima Nova Semibold"/>
              <a:cs typeface="Proxima Nova Semibold"/>
              <a:sym typeface="Proxima Nova Semibold"/>
            </a:endParaRPr>
          </a:p>
          <a:p>
            <a:pPr indent="-304800" lvl="1" marL="914400" rtl="0" algn="l">
              <a:spcBef>
                <a:spcPts val="0"/>
              </a:spcBef>
              <a:spcAft>
                <a:spcPts val="1000"/>
              </a:spcAft>
              <a:buSzPts val="1200"/>
              <a:buChar char="○"/>
            </a:pPr>
            <a:r>
              <a:rPr lang="pt-BR"/>
              <a:t>Valores destacados, com p-valor &gt; 0.05, não rejeitam a hipótese nula, ou seja, apresentam desempenhos iguais (população igual). </a:t>
            </a:r>
            <a:endParaRPr/>
          </a:p>
        </p:txBody>
      </p:sp>
      <p:sp>
        <p:nvSpPr>
          <p:cNvPr id="207" name="Google Shape;207;p31"/>
          <p:cNvSpPr txBox="1"/>
          <p:nvPr>
            <p:ph type="title"/>
          </p:nvPr>
        </p:nvSpPr>
        <p:spPr>
          <a:xfrm>
            <a:off x="387900" y="906025"/>
            <a:ext cx="3239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500"/>
              <a:t>Checkpoint 2</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solidFill>
                  <a:srgbClr val="CC0000"/>
                </a:solidFill>
                <a:highlight>
                  <a:srgbClr val="FFE599"/>
                </a:highlight>
                <a:latin typeface="Georgia"/>
                <a:ea typeface="Georgia"/>
                <a:cs typeface="Georgia"/>
                <a:sym typeface="Georgia"/>
              </a:rPr>
              <a:t>Checkpoint 1</a:t>
            </a:r>
            <a:endParaRPr>
              <a:solidFill>
                <a:srgbClr val="CC0000"/>
              </a:solidFill>
              <a:highlight>
                <a:srgbClr val="FFE599"/>
              </a:highlight>
              <a:latin typeface="Georgia"/>
              <a:ea typeface="Georgia"/>
              <a:cs typeface="Georgia"/>
              <a:sym typeface="Georgia"/>
            </a:endParaRPr>
          </a:p>
        </p:txBody>
      </p:sp>
      <p:sp>
        <p:nvSpPr>
          <p:cNvPr id="68" name="Google Shape;68;p14"/>
          <p:cNvSpPr txBox="1"/>
          <p:nvPr/>
        </p:nvSpPr>
        <p:spPr>
          <a:xfrm>
            <a:off x="3773875" y="3218450"/>
            <a:ext cx="53700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latin typeface="Proxima Nova"/>
                <a:ea typeface="Proxima Nova"/>
                <a:cs typeface="Proxima Nova"/>
                <a:sym typeface="Proxima Nova"/>
              </a:rPr>
              <a:t>Pré-Processamento</a:t>
            </a:r>
            <a:endParaRPr b="1" sz="1500">
              <a:latin typeface="Proxima Nova"/>
              <a:ea typeface="Proxima Nova"/>
              <a:cs typeface="Proxima Nova"/>
              <a:sym typeface="Proxima Nova"/>
            </a:endParaRPr>
          </a:p>
          <a:p>
            <a:pPr indent="-323850" lvl="0" marL="457200" rtl="0" algn="l">
              <a:spcBef>
                <a:spcPts val="1000"/>
              </a:spcBef>
              <a:spcAft>
                <a:spcPts val="0"/>
              </a:spcAft>
              <a:buSzPts val="1500"/>
              <a:buFont typeface="Proxima Nova Semibold"/>
              <a:buChar char="●"/>
            </a:pPr>
            <a:r>
              <a:rPr lang="pt-BR" sz="1500">
                <a:latin typeface="Proxima Nova Semibold"/>
                <a:ea typeface="Proxima Nova Semibold"/>
                <a:cs typeface="Proxima Nova Semibold"/>
                <a:sym typeface="Proxima Nova Semibold"/>
              </a:rPr>
              <a:t>Limpeza de dados</a:t>
            </a:r>
            <a:endParaRPr sz="1500">
              <a:latin typeface="Proxima Nova Semibold"/>
              <a:ea typeface="Proxima Nova Semibold"/>
              <a:cs typeface="Proxima Nova Semibold"/>
              <a:sym typeface="Proxima Nova Semibold"/>
            </a:endParaRPr>
          </a:p>
          <a:p>
            <a:pPr indent="-323850" lvl="0" marL="457200" rtl="0" algn="l">
              <a:spcBef>
                <a:spcPts val="0"/>
              </a:spcBef>
              <a:spcAft>
                <a:spcPts val="0"/>
              </a:spcAft>
              <a:buSzPts val="1500"/>
              <a:buFont typeface="Proxima Nova Semibold"/>
              <a:buChar char="●"/>
            </a:pPr>
            <a:r>
              <a:rPr lang="pt-BR" sz="1500">
                <a:latin typeface="Proxima Nova Semibold"/>
                <a:ea typeface="Proxima Nova Semibold"/>
                <a:cs typeface="Proxima Nova Semibold"/>
                <a:sym typeface="Proxima Nova Semibold"/>
              </a:rPr>
              <a:t>Transformação de dados</a:t>
            </a:r>
            <a:endParaRPr sz="1500">
              <a:latin typeface="Proxima Nova Semibold"/>
              <a:ea typeface="Proxima Nova Semibold"/>
              <a:cs typeface="Proxima Nova Semibold"/>
              <a:sym typeface="Proxima Nova Semibold"/>
            </a:endParaRPr>
          </a:p>
          <a:p>
            <a:pPr indent="-323850" lvl="0" marL="457200" rtl="0" algn="l">
              <a:spcBef>
                <a:spcPts val="0"/>
              </a:spcBef>
              <a:spcAft>
                <a:spcPts val="0"/>
              </a:spcAft>
              <a:buSzPts val="1500"/>
              <a:buFont typeface="Proxima Nova Semibold"/>
              <a:buChar char="●"/>
            </a:pPr>
            <a:r>
              <a:rPr lang="pt-BR" sz="1500">
                <a:latin typeface="Proxima Nova Semibold"/>
                <a:ea typeface="Proxima Nova Semibold"/>
                <a:cs typeface="Proxima Nova Semibold"/>
                <a:sym typeface="Proxima Nova Semibold"/>
              </a:rPr>
              <a:t>Redução de dados</a:t>
            </a:r>
            <a:endParaRPr>
              <a:latin typeface="Proxima Nova Semibold"/>
              <a:ea typeface="Proxima Nova Semibold"/>
              <a:cs typeface="Proxima Nova Semibold"/>
              <a:sym typeface="Proxima Nova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Testes Estatísticos</a:t>
            </a:r>
            <a:endParaRPr/>
          </a:p>
        </p:txBody>
      </p:sp>
      <p:graphicFrame>
        <p:nvGraphicFramePr>
          <p:cNvPr id="213" name="Google Shape;213;p32"/>
          <p:cNvGraphicFramePr/>
          <p:nvPr/>
        </p:nvGraphicFramePr>
        <p:xfrm>
          <a:off x="4965275" y="1843800"/>
          <a:ext cx="3000000" cy="3000000"/>
        </p:xfrm>
        <a:graphic>
          <a:graphicData uri="http://schemas.openxmlformats.org/drawingml/2006/table">
            <a:tbl>
              <a:tblPr>
                <a:noFill/>
                <a:tableStyleId>{F4C31F45-27D8-4D63-96BE-1B297B9E2DC1}</a:tableStyleId>
              </a:tblPr>
              <a:tblGrid>
                <a:gridCol w="2509925"/>
                <a:gridCol w="1357100"/>
              </a:tblGrid>
              <a:tr h="262800">
                <a:tc>
                  <a:txBody>
                    <a:bodyPr/>
                    <a:lstStyle/>
                    <a:p>
                      <a:pPr indent="0" lvl="0" marL="0" rtl="0" algn="ctr">
                        <a:spcBef>
                          <a:spcPts val="0"/>
                        </a:spcBef>
                        <a:spcAft>
                          <a:spcPts val="0"/>
                        </a:spcAft>
                        <a:buNone/>
                      </a:pPr>
                      <a:r>
                        <a:rPr b="1" i="1" lang="pt-BR" sz="1300">
                          <a:latin typeface="Proxima Nova"/>
                          <a:ea typeface="Proxima Nova"/>
                          <a:cs typeface="Proxima Nova"/>
                          <a:sym typeface="Proxima Nova"/>
                        </a:rPr>
                        <a:t>Método</a:t>
                      </a:r>
                      <a:endParaRPr b="1" i="1" sz="13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300">
                          <a:latin typeface="Proxima Nova"/>
                          <a:ea typeface="Proxima Nova"/>
                          <a:cs typeface="Proxima Nova"/>
                          <a:sym typeface="Proxima Nova"/>
                        </a:rPr>
                        <a:t>  </a:t>
                      </a:r>
                      <a:r>
                        <a:rPr b="1" i="1" lang="pt-BR" sz="1300">
                          <a:latin typeface="Proxima Nova"/>
                          <a:ea typeface="Proxima Nova"/>
                          <a:cs typeface="Proxima Nova"/>
                          <a:sym typeface="Proxima Nova"/>
                        </a:rPr>
                        <a:t>p-valor</a:t>
                      </a:r>
                      <a:endParaRPr b="1" i="1" sz="13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219475">
                <a:tc>
                  <a:txBody>
                    <a:bodyPr/>
                    <a:lstStyle/>
                    <a:p>
                      <a:pPr indent="0" lvl="0" marL="0" rtl="0" algn="ctr">
                        <a:spcBef>
                          <a:spcPts val="0"/>
                        </a:spcBef>
                        <a:spcAft>
                          <a:spcPts val="0"/>
                        </a:spcAft>
                        <a:buNone/>
                      </a:pPr>
                      <a:r>
                        <a:rPr i="1" lang="pt-BR" sz="1000">
                          <a:latin typeface="Proxima Nova"/>
                          <a:ea typeface="Proxima Nova"/>
                          <a:cs typeface="Proxima Nova"/>
                          <a:sym typeface="Proxima Nova"/>
                        </a:rPr>
                        <a:t>K-means e Hierárquico Aglomerativo</a:t>
                      </a:r>
                      <a:endParaRPr i="1" sz="10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000">
                          <a:latin typeface="Proxima Nova"/>
                          <a:ea typeface="Proxima Nova"/>
                          <a:cs typeface="Proxima Nova"/>
                          <a:sym typeface="Proxima Nova"/>
                        </a:rPr>
                        <a:t>0.025585</a:t>
                      </a:r>
                      <a:endParaRPr i="1" sz="10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316550">
                <a:tc>
                  <a:txBody>
                    <a:bodyPr/>
                    <a:lstStyle/>
                    <a:p>
                      <a:pPr indent="0" lvl="0" marL="0" rtl="0" algn="ctr">
                        <a:lnSpc>
                          <a:spcPct val="150000"/>
                        </a:lnSpc>
                        <a:spcBef>
                          <a:spcPts val="0"/>
                        </a:spcBef>
                        <a:spcAft>
                          <a:spcPts val="300"/>
                        </a:spcAft>
                        <a:buNone/>
                      </a:pPr>
                      <a:r>
                        <a:rPr i="1" lang="pt-BR" sz="1000">
                          <a:latin typeface="Proxima Nova"/>
                          <a:ea typeface="Proxima Nova"/>
                          <a:cs typeface="Proxima Nova"/>
                          <a:sym typeface="Proxima Nova"/>
                        </a:rPr>
                        <a:t>K-means e Expectation Maximization</a:t>
                      </a:r>
                      <a:endParaRPr i="1" sz="10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000">
                          <a:latin typeface="Proxima Nova"/>
                          <a:ea typeface="Proxima Nova"/>
                          <a:cs typeface="Proxima Nova"/>
                          <a:sym typeface="Proxima Nova"/>
                        </a:rPr>
                        <a:t>0.001000</a:t>
                      </a:r>
                      <a:endParaRPr i="1" sz="10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38100">
                      <a:solidFill>
                        <a:schemeClr val="dk2"/>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000">
                          <a:latin typeface="Proxima Nova"/>
                          <a:ea typeface="Proxima Nova"/>
                          <a:cs typeface="Proxima Nova"/>
                          <a:sym typeface="Proxima Nova"/>
                        </a:rPr>
                        <a:t>Hierárquico Aglomerativo e Expectation Maximization</a:t>
                      </a:r>
                      <a:endParaRPr i="1" sz="1000">
                        <a:latin typeface="Proxima Nova"/>
                        <a:ea typeface="Proxima Nova"/>
                        <a:cs typeface="Proxima Nova"/>
                        <a:sym typeface="Proxima Nova"/>
                      </a:endParaRPr>
                    </a:p>
                  </a:txBody>
                  <a:tcPr marT="63500" marB="63500" marR="63500" marL="63500" anchor="ctr">
                    <a:lnL cap="flat" cmpd="sng" w="12700">
                      <a:solidFill>
                        <a:srgbClr val="666666"/>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i="1" lang="pt-BR" sz="1000">
                          <a:latin typeface="Proxima Nova"/>
                          <a:ea typeface="Proxima Nova"/>
                          <a:cs typeface="Proxima Nova"/>
                          <a:sym typeface="Proxima Nova"/>
                        </a:rPr>
                        <a:t>0.087974</a:t>
                      </a:r>
                      <a:endParaRPr i="1" sz="1000">
                        <a:latin typeface="Proxima Nova"/>
                        <a:ea typeface="Proxima Nova"/>
                        <a:cs typeface="Proxima Nova"/>
                        <a:sym typeface="Proxima Nova"/>
                      </a:endParaRPr>
                    </a:p>
                  </a:txBody>
                  <a:tcPr marT="63500" marB="63500" marR="63500" marL="6350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
        <p:nvSpPr>
          <p:cNvPr id="214" name="Google Shape;214;p32"/>
          <p:cNvSpPr txBox="1"/>
          <p:nvPr>
            <p:ph idx="2" type="body"/>
          </p:nvPr>
        </p:nvSpPr>
        <p:spPr>
          <a:xfrm>
            <a:off x="4832400" y="1478725"/>
            <a:ext cx="3999900" cy="36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pt-BR" sz="1000">
                <a:solidFill>
                  <a:srgbClr val="434343"/>
                </a:solidFill>
              </a:rPr>
              <a:t>Tabela 12 - Teste de Nemenyi para o checkpoint 3.</a:t>
            </a:r>
            <a:endParaRPr b="1" sz="1280">
              <a:solidFill>
                <a:srgbClr val="434343"/>
              </a:solidFill>
            </a:endParaRPr>
          </a:p>
        </p:txBody>
      </p:sp>
      <p:sp>
        <p:nvSpPr>
          <p:cNvPr id="215" name="Google Shape;215;p32"/>
          <p:cNvSpPr txBox="1"/>
          <p:nvPr>
            <p:ph idx="1" type="body"/>
          </p:nvPr>
        </p:nvSpPr>
        <p:spPr>
          <a:xfrm>
            <a:off x="311700" y="147872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Proxima Nova Semibold"/>
              <a:buChar char="●"/>
            </a:pPr>
            <a:r>
              <a:rPr lang="pt-BR">
                <a:latin typeface="Proxima Nova Semibold"/>
                <a:ea typeface="Proxima Nova Semibold"/>
                <a:cs typeface="Proxima Nova Semibold"/>
                <a:sym typeface="Proxima Nova Semibold"/>
              </a:rPr>
              <a:t>Teste de Friedman</a:t>
            </a:r>
            <a:endParaRPr>
              <a:latin typeface="Proxima Nova Semibold"/>
              <a:ea typeface="Proxima Nova Semibold"/>
              <a:cs typeface="Proxima Nova Semibold"/>
              <a:sym typeface="Proxima Nova Semibold"/>
            </a:endParaRPr>
          </a:p>
          <a:p>
            <a:pPr indent="-304800" lvl="1" marL="809999" rtl="0" algn="l">
              <a:spcBef>
                <a:spcPts val="0"/>
              </a:spcBef>
              <a:spcAft>
                <a:spcPts val="0"/>
              </a:spcAft>
              <a:buSzPts val="1200"/>
              <a:buChar char="○"/>
            </a:pPr>
            <a:r>
              <a:rPr lang="pt-BR"/>
              <a:t>p-valor = 0.00002</a:t>
            </a:r>
            <a:endParaRPr sz="1400">
              <a:latin typeface="Roboto"/>
              <a:ea typeface="Roboto"/>
              <a:cs typeface="Roboto"/>
              <a:sym typeface="Roboto"/>
            </a:endParaRPr>
          </a:p>
          <a:p>
            <a:pPr indent="-304800" lvl="1" marL="809999" rtl="0" algn="l">
              <a:spcBef>
                <a:spcPts val="1000"/>
              </a:spcBef>
              <a:spcAft>
                <a:spcPts val="0"/>
              </a:spcAft>
              <a:buSzPts val="1200"/>
              <a:buChar char="○"/>
            </a:pPr>
            <a:r>
              <a:rPr lang="pt-BR"/>
              <a:t>p-valor &lt; 0.05, ou seja, existe diferença no desempenho entre os grupos.</a:t>
            </a:r>
            <a:endParaRPr/>
          </a:p>
          <a:p>
            <a:pPr indent="-317500" lvl="0" marL="457200" rtl="0" algn="l">
              <a:spcBef>
                <a:spcPts val="1000"/>
              </a:spcBef>
              <a:spcAft>
                <a:spcPts val="0"/>
              </a:spcAft>
              <a:buSzPts val="1400"/>
              <a:buFont typeface="Proxima Nova Semibold"/>
              <a:buChar char="●"/>
            </a:pPr>
            <a:r>
              <a:rPr lang="pt-BR">
                <a:latin typeface="Proxima Nova Semibold"/>
                <a:ea typeface="Proxima Nova Semibold"/>
                <a:cs typeface="Proxima Nova Semibold"/>
                <a:sym typeface="Proxima Nova Semibold"/>
              </a:rPr>
              <a:t>Teste de Nemenyi (Tabela 12)</a:t>
            </a:r>
            <a:endParaRPr>
              <a:latin typeface="Proxima Nova Semibold"/>
              <a:ea typeface="Proxima Nova Semibold"/>
              <a:cs typeface="Proxima Nova Semibold"/>
              <a:sym typeface="Proxima Nova Semibold"/>
            </a:endParaRPr>
          </a:p>
          <a:p>
            <a:pPr indent="-304800" lvl="1" marL="914400" rtl="0" algn="l">
              <a:spcBef>
                <a:spcPts val="0"/>
              </a:spcBef>
              <a:spcAft>
                <a:spcPts val="1000"/>
              </a:spcAft>
              <a:buSzPts val="1200"/>
              <a:buChar char="○"/>
            </a:pPr>
            <a:r>
              <a:rPr lang="pt-BR"/>
              <a:t>Valor destacado, com p-valor &gt; 0.05, não rejeita a hipótese nula, ou seja, apresenta desempenhos iguais (população igual). </a:t>
            </a:r>
            <a:endParaRPr/>
          </a:p>
        </p:txBody>
      </p:sp>
      <p:sp>
        <p:nvSpPr>
          <p:cNvPr id="216" name="Google Shape;216;p32"/>
          <p:cNvSpPr txBox="1"/>
          <p:nvPr>
            <p:ph type="title"/>
          </p:nvPr>
        </p:nvSpPr>
        <p:spPr>
          <a:xfrm>
            <a:off x="387900" y="906025"/>
            <a:ext cx="3239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500"/>
              <a:t>Checkpoint 3</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Testes Estatísticos</a:t>
            </a:r>
            <a:endParaRPr/>
          </a:p>
        </p:txBody>
      </p:sp>
      <p:graphicFrame>
        <p:nvGraphicFramePr>
          <p:cNvPr id="222" name="Google Shape;222;p33"/>
          <p:cNvGraphicFramePr/>
          <p:nvPr/>
        </p:nvGraphicFramePr>
        <p:xfrm>
          <a:off x="4965275" y="847625"/>
          <a:ext cx="3000000" cy="3000000"/>
        </p:xfrm>
        <a:graphic>
          <a:graphicData uri="http://schemas.openxmlformats.org/drawingml/2006/table">
            <a:tbl>
              <a:tblPr>
                <a:noFill/>
                <a:tableStyleId>{F4C31F45-27D8-4D63-96BE-1B297B9E2DC1}</a:tableStyleId>
              </a:tblPr>
              <a:tblGrid>
                <a:gridCol w="2509925"/>
                <a:gridCol w="1357100"/>
              </a:tblGrid>
              <a:tr h="262800">
                <a:tc>
                  <a:txBody>
                    <a:bodyPr/>
                    <a:lstStyle/>
                    <a:p>
                      <a:pPr indent="0" lvl="0" marL="0" rtl="0" algn="ctr">
                        <a:spcBef>
                          <a:spcPts val="0"/>
                        </a:spcBef>
                        <a:spcAft>
                          <a:spcPts val="0"/>
                        </a:spcAft>
                        <a:buNone/>
                      </a:pPr>
                      <a:r>
                        <a:rPr b="1" i="1" lang="pt-BR" sz="1300">
                          <a:latin typeface="Proxima Nova"/>
                          <a:ea typeface="Proxima Nova"/>
                          <a:cs typeface="Proxima Nova"/>
                          <a:sym typeface="Proxima Nova"/>
                        </a:rPr>
                        <a:t>Método</a:t>
                      </a:r>
                      <a:endParaRPr b="1" i="1" sz="13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300">
                          <a:latin typeface="Proxima Nova"/>
                          <a:ea typeface="Proxima Nova"/>
                          <a:cs typeface="Proxima Nova"/>
                          <a:sym typeface="Proxima Nova"/>
                        </a:rPr>
                        <a:t>  </a:t>
                      </a:r>
                      <a:r>
                        <a:rPr b="1" i="1" lang="pt-BR" sz="1300">
                          <a:latin typeface="Proxima Nova"/>
                          <a:ea typeface="Proxima Nova"/>
                          <a:cs typeface="Proxima Nova"/>
                          <a:sym typeface="Proxima Nova"/>
                        </a:rPr>
                        <a:t>p-valor</a:t>
                      </a:r>
                      <a:endParaRPr b="1" i="1" sz="13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19475">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Boosting class 10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0.000649</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Boosting class 15</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0.002733</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Boosting class 20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0.002482</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Bagging class 10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0.00042</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Bagging class 15</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0.000616</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Bagging class 20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0.000990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Stacking homogêneo class 10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0.000883</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Stacking homogêneo class 15</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0.000354</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Stacking homogêneo class 20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0.000981</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Stacking heterogêneo class 10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0.03971 </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38100">
                      <a:solidFill>
                        <a:schemeClr val="dk2"/>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Stacking heterogêneo class 15</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0.0987</a:t>
                      </a:r>
                      <a:endParaRPr i="1" sz="1100">
                        <a:latin typeface="Proxima Nova"/>
                        <a:ea typeface="Proxima Nova"/>
                        <a:cs typeface="Proxima Nova"/>
                        <a:sym typeface="Proxima Nova"/>
                      </a:endParaRPr>
                    </a:p>
                  </a:txBody>
                  <a:tcPr marT="63500" marB="63500" marR="63500" marL="63500">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r h="262800">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Stacking heterogêneo class 20</a:t>
                      </a:r>
                      <a:endParaRPr i="1" sz="1100">
                        <a:latin typeface="Proxima Nova"/>
                        <a:ea typeface="Proxima Nova"/>
                        <a:cs typeface="Proxima Nova"/>
                        <a:sym typeface="Proxima Nova"/>
                      </a:endParaRPr>
                    </a:p>
                  </a:txBody>
                  <a:tcPr marT="63500" marB="63500" marR="63500" marL="63500">
                    <a:lnL cap="flat" cmpd="sng" w="12700">
                      <a:solidFill>
                        <a:srgbClr val="9E9E9E"/>
                      </a:solidFill>
                      <a:prstDash val="solid"/>
                      <a:round/>
                      <a:headEnd len="sm" w="sm" type="none"/>
                      <a:tailEnd len="sm" w="sm" type="none"/>
                    </a:lnL>
                    <a:lnR cap="flat" cmpd="sng" w="38100">
                      <a:solidFill>
                        <a:schemeClr val="dk2"/>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pt-BR" sz="1100">
                          <a:latin typeface="Proxima Nova"/>
                          <a:ea typeface="Proxima Nova"/>
                          <a:cs typeface="Proxima Nova"/>
                          <a:sym typeface="Proxima Nova"/>
                        </a:rPr>
                        <a:t>0.09845</a:t>
                      </a:r>
                      <a:endParaRPr i="1" sz="1100">
                        <a:latin typeface="Proxima Nova"/>
                        <a:ea typeface="Proxima Nova"/>
                        <a:cs typeface="Proxima Nova"/>
                        <a:sym typeface="Proxima Nova"/>
                      </a:endParaRPr>
                    </a:p>
                  </a:txBody>
                  <a:tcPr marT="63500" marB="63500" marR="63500" marL="63500">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tcPr>
                </a:tc>
              </a:tr>
            </a:tbl>
          </a:graphicData>
        </a:graphic>
      </p:graphicFrame>
      <p:sp>
        <p:nvSpPr>
          <p:cNvPr id="223" name="Google Shape;223;p33"/>
          <p:cNvSpPr txBox="1"/>
          <p:nvPr>
            <p:ph idx="2" type="body"/>
          </p:nvPr>
        </p:nvSpPr>
        <p:spPr>
          <a:xfrm>
            <a:off x="4832400" y="482550"/>
            <a:ext cx="3999900" cy="36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pt-BR" sz="1000">
                <a:solidFill>
                  <a:srgbClr val="434343"/>
                </a:solidFill>
              </a:rPr>
              <a:t>Tabela 13</a:t>
            </a:r>
            <a:r>
              <a:rPr lang="pt-BR" sz="1000">
                <a:solidFill>
                  <a:srgbClr val="434343"/>
                </a:solidFill>
              </a:rPr>
              <a:t> - </a:t>
            </a:r>
            <a:r>
              <a:rPr b="1" lang="pt-BR" sz="1000">
                <a:solidFill>
                  <a:srgbClr val="434343"/>
                </a:solidFill>
              </a:rPr>
              <a:t>Teste de Friedman para o checkpoint 4.</a:t>
            </a:r>
            <a:endParaRPr sz="1280">
              <a:solidFill>
                <a:srgbClr val="434343"/>
              </a:solidFill>
            </a:endParaRPr>
          </a:p>
        </p:txBody>
      </p:sp>
      <p:sp>
        <p:nvSpPr>
          <p:cNvPr id="224" name="Google Shape;224;p33"/>
          <p:cNvSpPr txBox="1"/>
          <p:nvPr>
            <p:ph idx="1" type="body"/>
          </p:nvPr>
        </p:nvSpPr>
        <p:spPr>
          <a:xfrm>
            <a:off x="311700" y="1339650"/>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Proxima Nova Semibold"/>
              <a:buChar char="●"/>
            </a:pPr>
            <a:r>
              <a:rPr lang="pt-BR">
                <a:latin typeface="Proxima Nova Semibold"/>
                <a:ea typeface="Proxima Nova Semibold"/>
                <a:cs typeface="Proxima Nova Semibold"/>
                <a:sym typeface="Proxima Nova Semibold"/>
              </a:rPr>
              <a:t>Teste de Friedman (Tabela 13)</a:t>
            </a:r>
            <a:endParaRPr>
              <a:latin typeface="Proxima Nova Semibold"/>
              <a:ea typeface="Proxima Nova Semibold"/>
              <a:cs typeface="Proxima Nova Semibold"/>
              <a:sym typeface="Proxima Nova Semibold"/>
            </a:endParaRPr>
          </a:p>
          <a:p>
            <a:pPr indent="-304800" lvl="1" marL="809999" rtl="0" algn="l">
              <a:spcBef>
                <a:spcPts val="0"/>
              </a:spcBef>
              <a:spcAft>
                <a:spcPts val="0"/>
              </a:spcAft>
              <a:buSzPts val="1200"/>
              <a:buChar char="○"/>
            </a:pPr>
            <a:r>
              <a:rPr lang="pt-BR"/>
              <a:t>Valores destacados, com p-valor &gt; 0.05, os métodos Stacking heterogêneo, com classificação 15 e 20, não rejeitam a hipótese nula, ou seja, apresentam desempenhos iguais (população igual). </a:t>
            </a:r>
            <a:endParaRPr/>
          </a:p>
          <a:p>
            <a:pPr indent="-317500" lvl="0" marL="457200" rtl="0" algn="l">
              <a:spcBef>
                <a:spcPts val="1000"/>
              </a:spcBef>
              <a:spcAft>
                <a:spcPts val="0"/>
              </a:spcAft>
              <a:buSzPts val="1400"/>
              <a:buFont typeface="Proxima Nova Semibold"/>
              <a:buChar char="●"/>
            </a:pPr>
            <a:r>
              <a:rPr lang="pt-BR">
                <a:latin typeface="Proxima Nova Semibold"/>
                <a:ea typeface="Proxima Nova Semibold"/>
                <a:cs typeface="Proxima Nova Semibold"/>
                <a:sym typeface="Proxima Nova Semibold"/>
              </a:rPr>
              <a:t>Teste de Nemenyi</a:t>
            </a:r>
            <a:endParaRPr>
              <a:latin typeface="Proxima Nova Semibold"/>
              <a:ea typeface="Proxima Nova Semibold"/>
              <a:cs typeface="Proxima Nova Semibold"/>
              <a:sym typeface="Proxima Nova Semibold"/>
            </a:endParaRPr>
          </a:p>
          <a:p>
            <a:pPr indent="-304800" lvl="1" marL="914400" rtl="0" algn="l">
              <a:spcBef>
                <a:spcPts val="0"/>
              </a:spcBef>
              <a:spcAft>
                <a:spcPts val="0"/>
              </a:spcAft>
              <a:buSzPts val="1200"/>
              <a:buChar char="○"/>
            </a:pPr>
            <a:r>
              <a:rPr lang="pt-BR" sz="1200"/>
              <a:t>Os outros métodos tiveram desempenhos diferentes, para verificar quais configurações são diferentes entre si, foi utilizado o teste de Nemenyi</a:t>
            </a:r>
            <a:r>
              <a:rPr lang="pt-BR"/>
              <a:t>;</a:t>
            </a:r>
            <a:endParaRPr/>
          </a:p>
          <a:p>
            <a:pPr indent="-304800" lvl="1" marL="914400" rtl="0" algn="l">
              <a:spcBef>
                <a:spcPts val="0"/>
              </a:spcBef>
              <a:spcAft>
                <a:spcPts val="0"/>
              </a:spcAft>
              <a:buSzPts val="1200"/>
              <a:buChar char="○"/>
            </a:pPr>
            <a:r>
              <a:rPr lang="pt-BR"/>
              <a:t>Total de 10 tabelas geradas.</a:t>
            </a:r>
            <a:endParaRPr/>
          </a:p>
        </p:txBody>
      </p:sp>
      <p:sp>
        <p:nvSpPr>
          <p:cNvPr id="225" name="Google Shape;225;p33"/>
          <p:cNvSpPr txBox="1"/>
          <p:nvPr>
            <p:ph type="title"/>
          </p:nvPr>
        </p:nvSpPr>
        <p:spPr>
          <a:xfrm>
            <a:off x="387900" y="906025"/>
            <a:ext cx="3239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500"/>
              <a:t>Checkpoint 4</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Testes Estatísticos</a:t>
            </a:r>
            <a:endParaRPr/>
          </a:p>
        </p:txBody>
      </p:sp>
      <p:sp>
        <p:nvSpPr>
          <p:cNvPr id="231" name="Google Shape;231;p34"/>
          <p:cNvSpPr txBox="1"/>
          <p:nvPr>
            <p:ph idx="2" type="body"/>
          </p:nvPr>
        </p:nvSpPr>
        <p:spPr>
          <a:xfrm>
            <a:off x="157400" y="1478725"/>
            <a:ext cx="3999900" cy="36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pt-BR" sz="1000">
                <a:solidFill>
                  <a:srgbClr val="666666"/>
                </a:solidFill>
              </a:rPr>
              <a:t>Tabela 14 - Teste de </a:t>
            </a:r>
            <a:r>
              <a:rPr b="1" lang="pt-BR" sz="1000">
                <a:solidFill>
                  <a:srgbClr val="666666"/>
                </a:solidFill>
              </a:rPr>
              <a:t>Nemenyi </a:t>
            </a:r>
            <a:r>
              <a:rPr b="1" lang="pt-BR" sz="1000">
                <a:solidFill>
                  <a:srgbClr val="666666"/>
                </a:solidFill>
              </a:rPr>
              <a:t>para Boosting class 10.</a:t>
            </a:r>
            <a:endParaRPr b="1" sz="1000">
              <a:solidFill>
                <a:srgbClr val="666666"/>
              </a:solidFill>
            </a:endParaRPr>
          </a:p>
        </p:txBody>
      </p:sp>
      <p:sp>
        <p:nvSpPr>
          <p:cNvPr id="232" name="Google Shape;232;p34"/>
          <p:cNvSpPr txBox="1"/>
          <p:nvPr>
            <p:ph type="title"/>
          </p:nvPr>
        </p:nvSpPr>
        <p:spPr>
          <a:xfrm>
            <a:off x="387900" y="906025"/>
            <a:ext cx="3239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500"/>
              <a:t>Checkpoint 4</a:t>
            </a:r>
            <a:endParaRPr sz="1500"/>
          </a:p>
        </p:txBody>
      </p:sp>
      <p:sp>
        <p:nvSpPr>
          <p:cNvPr id="233" name="Google Shape;233;p34"/>
          <p:cNvSpPr txBox="1"/>
          <p:nvPr>
            <p:ph idx="2" type="body"/>
          </p:nvPr>
        </p:nvSpPr>
        <p:spPr>
          <a:xfrm>
            <a:off x="157400" y="3229413"/>
            <a:ext cx="3999900" cy="36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pt-BR" sz="1000">
                <a:solidFill>
                  <a:srgbClr val="434343"/>
                </a:solidFill>
              </a:rPr>
              <a:t>Tabela 15</a:t>
            </a:r>
            <a:r>
              <a:rPr b="1" lang="pt-BR" sz="1000">
                <a:solidFill>
                  <a:srgbClr val="434343"/>
                </a:solidFill>
              </a:rPr>
              <a:t> - </a:t>
            </a:r>
            <a:r>
              <a:rPr b="1" lang="pt-BR" sz="1000">
                <a:solidFill>
                  <a:srgbClr val="434343"/>
                </a:solidFill>
              </a:rPr>
              <a:t>Teste de </a:t>
            </a:r>
            <a:r>
              <a:rPr b="1" lang="pt-BR" sz="1000">
                <a:solidFill>
                  <a:srgbClr val="434343"/>
                </a:solidFill>
              </a:rPr>
              <a:t>Nemenyi </a:t>
            </a:r>
            <a:r>
              <a:rPr b="1" lang="pt-BR" sz="1000">
                <a:solidFill>
                  <a:srgbClr val="434343"/>
                </a:solidFill>
              </a:rPr>
              <a:t>para Bagging class 10.</a:t>
            </a:r>
            <a:endParaRPr b="1" sz="1000">
              <a:solidFill>
                <a:srgbClr val="434343"/>
              </a:solidFill>
            </a:endParaRPr>
          </a:p>
        </p:txBody>
      </p:sp>
      <p:sp>
        <p:nvSpPr>
          <p:cNvPr id="234" name="Google Shape;234;p34"/>
          <p:cNvSpPr txBox="1"/>
          <p:nvPr>
            <p:ph idx="2" type="body"/>
          </p:nvPr>
        </p:nvSpPr>
        <p:spPr>
          <a:xfrm>
            <a:off x="4768100" y="1478713"/>
            <a:ext cx="3999900" cy="36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pt-BR" sz="1000">
                <a:solidFill>
                  <a:srgbClr val="434343"/>
                </a:solidFill>
              </a:rPr>
              <a:t>Tabela 16</a:t>
            </a:r>
            <a:r>
              <a:rPr b="1" lang="pt-BR" sz="1000">
                <a:solidFill>
                  <a:srgbClr val="434343"/>
                </a:solidFill>
              </a:rPr>
              <a:t> - </a:t>
            </a:r>
            <a:r>
              <a:rPr b="1" lang="pt-BR" sz="1000">
                <a:solidFill>
                  <a:srgbClr val="434343"/>
                </a:solidFill>
              </a:rPr>
              <a:t>Teste de </a:t>
            </a:r>
            <a:r>
              <a:rPr b="1" lang="pt-BR" sz="1000">
                <a:solidFill>
                  <a:srgbClr val="434343"/>
                </a:solidFill>
              </a:rPr>
              <a:t>Nemenyi </a:t>
            </a:r>
            <a:r>
              <a:rPr b="1" lang="pt-BR" sz="1000">
                <a:solidFill>
                  <a:srgbClr val="434343"/>
                </a:solidFill>
              </a:rPr>
              <a:t>para Stacking homogêneo  class 10.</a:t>
            </a:r>
            <a:endParaRPr b="1" sz="1000">
              <a:solidFill>
                <a:srgbClr val="434343"/>
              </a:solidFill>
            </a:endParaRPr>
          </a:p>
        </p:txBody>
      </p:sp>
      <p:sp>
        <p:nvSpPr>
          <p:cNvPr id="235" name="Google Shape;235;p34"/>
          <p:cNvSpPr txBox="1"/>
          <p:nvPr>
            <p:ph idx="2" type="body"/>
          </p:nvPr>
        </p:nvSpPr>
        <p:spPr>
          <a:xfrm>
            <a:off x="4832388" y="3229413"/>
            <a:ext cx="3999900" cy="365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pt-BR" sz="1000">
                <a:solidFill>
                  <a:srgbClr val="434343"/>
                </a:solidFill>
              </a:rPr>
              <a:t>Tabela 17</a:t>
            </a:r>
            <a:r>
              <a:rPr b="1" lang="pt-BR" sz="1000">
                <a:solidFill>
                  <a:srgbClr val="434343"/>
                </a:solidFill>
              </a:rPr>
              <a:t> - </a:t>
            </a:r>
            <a:r>
              <a:rPr b="1" lang="pt-BR" sz="1000">
                <a:solidFill>
                  <a:srgbClr val="434343"/>
                </a:solidFill>
              </a:rPr>
              <a:t>Teste de </a:t>
            </a:r>
            <a:r>
              <a:rPr b="1" lang="pt-BR" sz="1000">
                <a:solidFill>
                  <a:srgbClr val="434343"/>
                </a:solidFill>
              </a:rPr>
              <a:t>Nemenyi </a:t>
            </a:r>
            <a:r>
              <a:rPr b="1" lang="pt-BR" sz="1000">
                <a:solidFill>
                  <a:srgbClr val="434343"/>
                </a:solidFill>
              </a:rPr>
              <a:t>para Stacking heterogêneo class 10.</a:t>
            </a:r>
            <a:endParaRPr b="1" sz="1000">
              <a:solidFill>
                <a:srgbClr val="434343"/>
              </a:solidFill>
            </a:endParaRPr>
          </a:p>
        </p:txBody>
      </p:sp>
      <p:pic>
        <p:nvPicPr>
          <p:cNvPr id="236" name="Google Shape;236;p34"/>
          <p:cNvPicPr preferRelativeResize="0"/>
          <p:nvPr/>
        </p:nvPicPr>
        <p:blipFill>
          <a:blip r:embed="rId3">
            <a:alphaModFix/>
          </a:blip>
          <a:stretch>
            <a:fillRect/>
          </a:stretch>
        </p:blipFill>
        <p:spPr>
          <a:xfrm>
            <a:off x="814325" y="1843800"/>
            <a:ext cx="2686050" cy="1238250"/>
          </a:xfrm>
          <a:prstGeom prst="rect">
            <a:avLst/>
          </a:prstGeom>
          <a:noFill/>
          <a:ln>
            <a:noFill/>
          </a:ln>
        </p:spPr>
      </p:pic>
      <p:pic>
        <p:nvPicPr>
          <p:cNvPr id="237" name="Google Shape;237;p34"/>
          <p:cNvPicPr preferRelativeResize="0"/>
          <p:nvPr/>
        </p:nvPicPr>
        <p:blipFill>
          <a:blip r:embed="rId4">
            <a:alphaModFix/>
          </a:blip>
          <a:stretch>
            <a:fillRect/>
          </a:stretch>
        </p:blipFill>
        <p:spPr>
          <a:xfrm>
            <a:off x="780975" y="3594538"/>
            <a:ext cx="2752725" cy="1247775"/>
          </a:xfrm>
          <a:prstGeom prst="rect">
            <a:avLst/>
          </a:prstGeom>
          <a:noFill/>
          <a:ln>
            <a:noFill/>
          </a:ln>
        </p:spPr>
      </p:pic>
      <p:pic>
        <p:nvPicPr>
          <p:cNvPr id="238" name="Google Shape;238;p34"/>
          <p:cNvPicPr preferRelativeResize="0"/>
          <p:nvPr/>
        </p:nvPicPr>
        <p:blipFill>
          <a:blip r:embed="rId5">
            <a:alphaModFix/>
          </a:blip>
          <a:stretch>
            <a:fillRect/>
          </a:stretch>
        </p:blipFill>
        <p:spPr>
          <a:xfrm>
            <a:off x="5510750" y="1839050"/>
            <a:ext cx="2514600" cy="1247775"/>
          </a:xfrm>
          <a:prstGeom prst="rect">
            <a:avLst/>
          </a:prstGeom>
          <a:noFill/>
          <a:ln>
            <a:noFill/>
          </a:ln>
        </p:spPr>
      </p:pic>
      <p:pic>
        <p:nvPicPr>
          <p:cNvPr id="239" name="Google Shape;239;p34"/>
          <p:cNvPicPr preferRelativeResize="0"/>
          <p:nvPr/>
        </p:nvPicPr>
        <p:blipFill>
          <a:blip r:embed="rId6">
            <a:alphaModFix/>
          </a:blip>
          <a:stretch>
            <a:fillRect/>
          </a:stretch>
        </p:blipFill>
        <p:spPr>
          <a:xfrm>
            <a:off x="5372625" y="3570713"/>
            <a:ext cx="2790825" cy="1295400"/>
          </a:xfrm>
          <a:prstGeom prst="rect">
            <a:avLst/>
          </a:prstGeom>
          <a:noFill/>
          <a:ln>
            <a:noFill/>
          </a:ln>
        </p:spPr>
      </p:pic>
      <p:sp>
        <p:nvSpPr>
          <p:cNvPr id="240" name="Google Shape;240;p34"/>
          <p:cNvSpPr/>
          <p:nvPr/>
        </p:nvSpPr>
        <p:spPr>
          <a:xfrm>
            <a:off x="5082938" y="563825"/>
            <a:ext cx="3370200" cy="476700"/>
          </a:xfrm>
          <a:prstGeom prst="roundRect">
            <a:avLst>
              <a:gd fmla="val 16667" name="adj"/>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txBox="1"/>
          <p:nvPr/>
        </p:nvSpPr>
        <p:spPr>
          <a:xfrm>
            <a:off x="5082938" y="586625"/>
            <a:ext cx="33702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pt-BR" sz="1600">
                <a:latin typeface="Proxima Nova"/>
                <a:ea typeface="Proxima Nova"/>
                <a:cs typeface="Proxima Nova"/>
                <a:sym typeface="Proxima Nova"/>
              </a:rPr>
              <a:t>0 - AD, 1 - KNN, 2 - NB e 3 - MLP</a:t>
            </a:r>
            <a:endParaRPr sz="16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5" name="Shape 245"/>
        <p:cNvGrpSpPr/>
        <p:nvPr/>
      </p:nvGrpSpPr>
      <p:grpSpPr>
        <a:xfrm>
          <a:off x="0" y="0"/>
          <a:ext cx="0" cy="0"/>
          <a:chOff x="0" y="0"/>
          <a:chExt cx="0" cy="0"/>
        </a:xfrm>
      </p:grpSpPr>
      <p:sp>
        <p:nvSpPr>
          <p:cNvPr id="246" name="Google Shape;246;p35"/>
          <p:cNvSpPr txBox="1"/>
          <p:nvPr>
            <p:ph type="ctrTitle"/>
          </p:nvPr>
        </p:nvSpPr>
        <p:spPr>
          <a:xfrm>
            <a:off x="347258" y="318625"/>
            <a:ext cx="8520600" cy="20526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SzPts val="990"/>
              <a:buNone/>
            </a:pPr>
            <a:r>
              <a:rPr lang="pt-BR" sz="3980">
                <a:solidFill>
                  <a:srgbClr val="CC0000"/>
                </a:solidFill>
                <a:highlight>
                  <a:srgbClr val="FFE599"/>
                </a:highlight>
                <a:latin typeface="Georgia"/>
                <a:ea typeface="Georgia"/>
                <a:cs typeface="Georgia"/>
                <a:sym typeface="Georgia"/>
              </a:rPr>
              <a:t>Obrigada!</a:t>
            </a:r>
            <a:endParaRPr sz="3980">
              <a:solidFill>
                <a:srgbClr val="CC0000"/>
              </a:solidFill>
              <a:highlight>
                <a:srgbClr val="FFE599"/>
              </a:highlight>
              <a:latin typeface="Georgia"/>
              <a:ea typeface="Georgia"/>
              <a:cs typeface="Georgia"/>
              <a:sym typeface="Georgia"/>
            </a:endParaRPr>
          </a:p>
        </p:txBody>
      </p:sp>
      <p:sp>
        <p:nvSpPr>
          <p:cNvPr id="247" name="Google Shape;247;p35"/>
          <p:cNvSpPr txBox="1"/>
          <p:nvPr>
            <p:ph idx="1" type="subTitle"/>
          </p:nvPr>
        </p:nvSpPr>
        <p:spPr>
          <a:xfrm>
            <a:off x="191375" y="3104850"/>
            <a:ext cx="8591700" cy="1858200"/>
          </a:xfrm>
          <a:prstGeom prst="rect">
            <a:avLst/>
          </a:prstGeom>
        </p:spPr>
        <p:txBody>
          <a:bodyPr anchorCtr="0" anchor="t" bIns="91425" lIns="91425" spcFirstLastPara="1" rIns="91425" wrap="square" tIns="91425">
            <a:normAutofit fontScale="25000"/>
          </a:bodyPr>
          <a:lstStyle/>
          <a:p>
            <a:pPr indent="0" lvl="0" marL="0" rtl="0" algn="l">
              <a:lnSpc>
                <a:spcPct val="150000"/>
              </a:lnSpc>
              <a:spcBef>
                <a:spcPts val="0"/>
              </a:spcBef>
              <a:spcAft>
                <a:spcPts val="0"/>
              </a:spcAft>
              <a:buClr>
                <a:schemeClr val="dk1"/>
              </a:buClr>
              <a:buSzPts val="275"/>
              <a:buFont typeface="Arial"/>
              <a:buNone/>
            </a:pPr>
            <a:r>
              <a:rPr lang="pt-BR" sz="5241">
                <a:solidFill>
                  <a:schemeClr val="dk1"/>
                </a:solidFill>
                <a:latin typeface="Georgia"/>
                <a:ea typeface="Georgia"/>
                <a:cs typeface="Georgia"/>
                <a:sym typeface="Georgia"/>
              </a:rPr>
              <a:t>A</a:t>
            </a:r>
            <a:r>
              <a:rPr lang="pt-BR" sz="5141">
                <a:solidFill>
                  <a:schemeClr val="dk1"/>
                </a:solidFill>
                <a:latin typeface="Georgia"/>
                <a:ea typeface="Georgia"/>
                <a:cs typeface="Georgia"/>
                <a:sym typeface="Georgia"/>
              </a:rPr>
              <a:t>na Caroline da Silva Dantas¹</a:t>
            </a:r>
            <a:endParaRPr sz="5141">
              <a:solidFill>
                <a:schemeClr val="dk1"/>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275"/>
              <a:buFont typeface="Arial"/>
              <a:buNone/>
            </a:pPr>
            <a:r>
              <a:rPr lang="pt-BR" sz="5141">
                <a:solidFill>
                  <a:schemeClr val="dk1"/>
                </a:solidFill>
                <a:latin typeface="Georgia"/>
                <a:ea typeface="Georgia"/>
                <a:cs typeface="Georgia"/>
                <a:sym typeface="Georgia"/>
              </a:rPr>
              <a:t>Luana Brenda Pontes Ferreira¹</a:t>
            </a:r>
            <a:endParaRPr sz="5141">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rPr lang="pt-BR" sz="5141">
                <a:solidFill>
                  <a:schemeClr val="dk1"/>
                </a:solidFill>
                <a:latin typeface="Georgia"/>
                <a:ea typeface="Georgia"/>
                <a:cs typeface="Georgia"/>
                <a:sym typeface="Georgia"/>
              </a:rPr>
              <a:t>Tayane da Costa Varela¹</a:t>
            </a:r>
            <a:endParaRPr sz="5141">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rPr lang="pt-BR" sz="5015">
                <a:solidFill>
                  <a:schemeClr val="dk1"/>
                </a:solidFill>
                <a:latin typeface="Georgia"/>
                <a:ea typeface="Georgia"/>
                <a:cs typeface="Georgia"/>
                <a:sym typeface="Georgia"/>
              </a:rPr>
              <a:t>¹Universidade Federal do Rio Grande do Norte, UFRN</a:t>
            </a:r>
            <a:endParaRPr sz="5015">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t/>
            </a:r>
            <a:endParaRPr sz="5015">
              <a:solidFill>
                <a:schemeClr val="dk1"/>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275"/>
              <a:buFont typeface="Arial"/>
              <a:buNone/>
            </a:pPr>
            <a:r>
              <a:rPr lang="pt-BR" sz="5015">
                <a:solidFill>
                  <a:schemeClr val="dk1"/>
                </a:solidFill>
                <a:latin typeface="Georgia"/>
                <a:ea typeface="Georgia"/>
                <a:cs typeface="Georgia"/>
                <a:sym typeface="Georgia"/>
              </a:rPr>
              <a:t>15 de abril de 2021</a:t>
            </a:r>
            <a:endParaRPr sz="5015">
              <a:solidFill>
                <a:schemeClr val="dk1"/>
              </a:solidFill>
              <a:latin typeface="Georgia"/>
              <a:ea typeface="Georgia"/>
              <a:cs typeface="Georgia"/>
              <a:sym typeface="Georgia"/>
            </a:endParaRPr>
          </a:p>
        </p:txBody>
      </p:sp>
      <p:sp>
        <p:nvSpPr>
          <p:cNvPr id="248" name="Google Shape;248;p35"/>
          <p:cNvSpPr txBox="1"/>
          <p:nvPr/>
        </p:nvSpPr>
        <p:spPr>
          <a:xfrm>
            <a:off x="2596800" y="4743300"/>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9" name="Google Shape;249;p35"/>
          <p:cNvSpPr txBox="1"/>
          <p:nvPr/>
        </p:nvSpPr>
        <p:spPr>
          <a:xfrm>
            <a:off x="1719900" y="2644950"/>
            <a:ext cx="57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8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720">
                <a:latin typeface="Georgia"/>
                <a:ea typeface="Georgia"/>
                <a:cs typeface="Georgia"/>
                <a:sym typeface="Georgia"/>
              </a:rPr>
              <a:t>Base de dados</a:t>
            </a:r>
            <a:endParaRPr sz="2720">
              <a:latin typeface="Georgia"/>
              <a:ea typeface="Georgia"/>
              <a:cs typeface="Georgia"/>
              <a:sym typeface="Georgia"/>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pt-BR">
                <a:latin typeface="Georgia"/>
                <a:ea typeface="Georgia"/>
                <a:cs typeface="Georgia"/>
                <a:sym typeface="Georgia"/>
              </a:rPr>
              <a:t>Os dados foram obtidos pela plataforma Kaggle;</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8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720">
                <a:latin typeface="Georgia"/>
                <a:ea typeface="Georgia"/>
                <a:cs typeface="Georgia"/>
                <a:sym typeface="Georgia"/>
              </a:rPr>
              <a:t>Base de dados</a:t>
            </a:r>
            <a:endParaRPr sz="2720">
              <a:latin typeface="Georgia"/>
              <a:ea typeface="Georgia"/>
              <a:cs typeface="Georgia"/>
              <a:sym typeface="Georgia"/>
            </a:endParaRPr>
          </a:p>
        </p:txBody>
      </p:sp>
      <p:pic>
        <p:nvPicPr>
          <p:cNvPr id="80" name="Google Shape;80;p16"/>
          <p:cNvPicPr preferRelativeResize="0"/>
          <p:nvPr/>
        </p:nvPicPr>
        <p:blipFill>
          <a:blip r:embed="rId3">
            <a:alphaModFix/>
          </a:blip>
          <a:stretch>
            <a:fillRect/>
          </a:stretch>
        </p:blipFill>
        <p:spPr>
          <a:xfrm>
            <a:off x="0" y="0"/>
            <a:ext cx="9143999" cy="2479575"/>
          </a:xfrm>
          <a:prstGeom prst="rect">
            <a:avLst/>
          </a:prstGeom>
          <a:noFill/>
          <a:ln>
            <a:noFill/>
          </a:ln>
        </p:spPr>
      </p:pic>
      <p:pic>
        <p:nvPicPr>
          <p:cNvPr id="81" name="Google Shape;81;p16"/>
          <p:cNvPicPr preferRelativeResize="0"/>
          <p:nvPr/>
        </p:nvPicPr>
        <p:blipFill>
          <a:blip r:embed="rId4">
            <a:alphaModFix/>
          </a:blip>
          <a:stretch>
            <a:fillRect/>
          </a:stretch>
        </p:blipFill>
        <p:spPr>
          <a:xfrm>
            <a:off x="0" y="2571751"/>
            <a:ext cx="9143999" cy="236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84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720">
                <a:latin typeface="Georgia"/>
                <a:ea typeface="Georgia"/>
                <a:cs typeface="Georgia"/>
                <a:sym typeface="Georgia"/>
              </a:rPr>
              <a:t>Base de dados</a:t>
            </a:r>
            <a:endParaRPr sz="2720">
              <a:latin typeface="Georgia"/>
              <a:ea typeface="Georgia"/>
              <a:cs typeface="Georgia"/>
              <a:sym typeface="Georgia"/>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pt-BR">
                <a:latin typeface="Georgia"/>
                <a:ea typeface="Georgia"/>
                <a:cs typeface="Georgia"/>
                <a:sym typeface="Georgia"/>
              </a:rPr>
              <a:t>Os dados foram obtidos pela plataforma Kaggle;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pt-BR">
                <a:latin typeface="Georgia"/>
                <a:ea typeface="Georgia"/>
                <a:cs typeface="Georgia"/>
                <a:sym typeface="Georgia"/>
              </a:rPr>
              <a:t>São dados de uma pesquisa sobre a satisfação de passageiros de companhias aéreas;</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pt-BR">
                <a:solidFill>
                  <a:srgbClr val="666666"/>
                </a:solidFill>
                <a:latin typeface="Georgia"/>
                <a:ea typeface="Georgia"/>
                <a:cs typeface="Georgia"/>
                <a:sym typeface="Georgia"/>
              </a:rPr>
              <a:t>129.880 observações e 24 variáv</a:t>
            </a:r>
            <a:r>
              <a:rPr lang="pt-BR">
                <a:latin typeface="Georgia"/>
                <a:ea typeface="Georgia"/>
                <a:cs typeface="Georgia"/>
                <a:sym typeface="Georgia"/>
              </a:rPr>
              <a:t>eis, incluindo ID do passageiro, serviço de bordo, limpeza, atraso de partida e chegada etc. Em que os passageiros atribuíram notas numa escala de 0 a 5;</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pt-BR">
                <a:latin typeface="Georgia"/>
                <a:ea typeface="Georgia"/>
                <a:cs typeface="Georgia"/>
                <a:sym typeface="Georgia"/>
              </a:rPr>
              <a:t>Variável de interesse: Nível de satisfação da companhia aérea </a:t>
            </a:r>
            <a:r>
              <a:rPr lang="pt-BR">
                <a:solidFill>
                  <a:srgbClr val="666666"/>
                </a:solidFill>
                <a:latin typeface="Georgia"/>
                <a:ea typeface="Georgia"/>
                <a:cs typeface="Georgia"/>
                <a:sym typeface="Georgia"/>
              </a:rPr>
              <a:t>(satisfeito e neutro ou insatisfeito);</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720">
                <a:latin typeface="Georgia"/>
                <a:ea typeface="Georgia"/>
                <a:cs typeface="Georgia"/>
                <a:sym typeface="Georgia"/>
              </a:rPr>
              <a:t>Pré-</a:t>
            </a:r>
            <a:r>
              <a:rPr lang="pt-BR" sz="2720">
                <a:latin typeface="Georgia"/>
                <a:ea typeface="Georgia"/>
                <a:cs typeface="Georgia"/>
                <a:sym typeface="Georgia"/>
              </a:rPr>
              <a:t>p</a:t>
            </a:r>
            <a:r>
              <a:rPr lang="pt-BR" sz="2720">
                <a:latin typeface="Georgia"/>
                <a:ea typeface="Georgia"/>
                <a:cs typeface="Georgia"/>
                <a:sym typeface="Georgia"/>
              </a:rPr>
              <a:t>rocessamento</a:t>
            </a:r>
            <a:endParaRPr sz="2720">
              <a:latin typeface="Georgia"/>
              <a:ea typeface="Georgia"/>
              <a:cs typeface="Georgia"/>
              <a:sym typeface="Georgia"/>
            </a:endParaRPr>
          </a:p>
        </p:txBody>
      </p:sp>
      <p:sp>
        <p:nvSpPr>
          <p:cNvPr id="93" name="Google Shape;93;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pt-BR" sz="1500"/>
              <a:t>Limpeza de dados</a:t>
            </a:r>
            <a:endParaRPr b="1" sz="1500"/>
          </a:p>
          <a:p>
            <a:pPr indent="-323850" lvl="0" marL="457200" rtl="0" algn="l">
              <a:lnSpc>
                <a:spcPct val="150000"/>
              </a:lnSpc>
              <a:spcBef>
                <a:spcPts val="1200"/>
              </a:spcBef>
              <a:spcAft>
                <a:spcPts val="0"/>
              </a:spcAft>
              <a:buSzPts val="1500"/>
              <a:buChar char="●"/>
            </a:pPr>
            <a:r>
              <a:rPr lang="pt-BR" sz="1500"/>
              <a:t>Removidos 393 dados faltosos</a:t>
            </a:r>
            <a:endParaRPr sz="1500"/>
          </a:p>
          <a:p>
            <a:pPr indent="-323850" lvl="0" marL="457200" rtl="0" algn="l">
              <a:lnSpc>
                <a:spcPct val="150000"/>
              </a:lnSpc>
              <a:spcBef>
                <a:spcPts val="0"/>
              </a:spcBef>
              <a:spcAft>
                <a:spcPts val="0"/>
              </a:spcAft>
              <a:buSzPts val="1500"/>
              <a:buChar char="●"/>
            </a:pPr>
            <a:r>
              <a:rPr lang="pt-BR" sz="1500"/>
              <a:t>O banco de dados não possui outliers</a:t>
            </a:r>
            <a:endParaRPr sz="1500"/>
          </a:p>
          <a:p>
            <a:pPr indent="0" lvl="0" marL="0" rtl="0" algn="l">
              <a:lnSpc>
                <a:spcPct val="150000"/>
              </a:lnSpc>
              <a:spcBef>
                <a:spcPts val="1000"/>
              </a:spcBef>
              <a:spcAft>
                <a:spcPts val="0"/>
              </a:spcAft>
              <a:buNone/>
            </a:pPr>
            <a:r>
              <a:rPr b="1" lang="pt-BR" sz="1500"/>
              <a:t>Transformação de dados</a:t>
            </a:r>
            <a:endParaRPr b="1" sz="1500"/>
          </a:p>
          <a:p>
            <a:pPr indent="-323850" lvl="0" marL="457200" rtl="0" algn="l">
              <a:lnSpc>
                <a:spcPct val="150000"/>
              </a:lnSpc>
              <a:spcBef>
                <a:spcPts val="1200"/>
              </a:spcBef>
              <a:spcAft>
                <a:spcPts val="1000"/>
              </a:spcAft>
              <a:buSzPts val="1500"/>
              <a:buChar char="●"/>
            </a:pPr>
            <a:r>
              <a:rPr lang="pt-BR" sz="1500"/>
              <a:t>Transformação de atributos nominais para numéricos</a:t>
            </a:r>
            <a:endParaRPr sz="1500"/>
          </a:p>
        </p:txBody>
      </p:sp>
      <p:sp>
        <p:nvSpPr>
          <p:cNvPr id="94" name="Google Shape;94;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pt-BR" sz="1829"/>
              <a:t>Redução de Dados</a:t>
            </a:r>
            <a:endParaRPr b="1" sz="1829"/>
          </a:p>
          <a:p>
            <a:pPr indent="-325755" lvl="0" marL="457200" rtl="0" algn="l">
              <a:lnSpc>
                <a:spcPct val="150000"/>
              </a:lnSpc>
              <a:spcBef>
                <a:spcPts val="1000"/>
              </a:spcBef>
              <a:spcAft>
                <a:spcPts val="0"/>
              </a:spcAft>
              <a:buSzPct val="100000"/>
              <a:buChar char="●"/>
            </a:pPr>
            <a:r>
              <a:rPr b="1" lang="pt-BR" sz="1800"/>
              <a:t>Redução de instâncias</a:t>
            </a:r>
            <a:endParaRPr b="1" sz="1800"/>
          </a:p>
          <a:p>
            <a:pPr indent="-304165" lvl="1" marL="914400" rtl="0" algn="l">
              <a:lnSpc>
                <a:spcPct val="150000"/>
              </a:lnSpc>
              <a:spcBef>
                <a:spcPts val="0"/>
              </a:spcBef>
              <a:spcAft>
                <a:spcPts val="0"/>
              </a:spcAft>
              <a:buSzPct val="100000"/>
              <a:buChar char="○"/>
            </a:pPr>
            <a:r>
              <a:rPr lang="pt-BR" sz="1400"/>
              <a:t>Dados faltantes: 129.880 para  129.487 instâncias;</a:t>
            </a:r>
            <a:endParaRPr sz="1400"/>
          </a:p>
          <a:p>
            <a:pPr indent="-304165" lvl="1" marL="914400" rtl="0" algn="l">
              <a:lnSpc>
                <a:spcPct val="150000"/>
              </a:lnSpc>
              <a:spcBef>
                <a:spcPts val="0"/>
              </a:spcBef>
              <a:spcAft>
                <a:spcPts val="0"/>
              </a:spcAft>
              <a:buSzPct val="100000"/>
              <a:buChar char="○"/>
            </a:pPr>
            <a:r>
              <a:rPr lang="pt-BR" sz="1400"/>
              <a:t>Método da amostragem: 129.880 para 14.752 instâncias.</a:t>
            </a:r>
            <a:endParaRPr sz="1400"/>
          </a:p>
          <a:p>
            <a:pPr indent="-325755" lvl="0" marL="457200" rtl="0" algn="l">
              <a:lnSpc>
                <a:spcPct val="150000"/>
              </a:lnSpc>
              <a:spcBef>
                <a:spcPts val="0"/>
              </a:spcBef>
              <a:spcAft>
                <a:spcPts val="0"/>
              </a:spcAft>
              <a:buSzPct val="100000"/>
              <a:buChar char="●"/>
            </a:pPr>
            <a:r>
              <a:rPr b="1" lang="pt-BR" sz="1800"/>
              <a:t>Seleção de Atributos</a:t>
            </a:r>
            <a:endParaRPr b="1" sz="1800"/>
          </a:p>
          <a:p>
            <a:pPr indent="-304165" lvl="1" marL="914400" rtl="0" algn="l">
              <a:lnSpc>
                <a:spcPct val="150000"/>
              </a:lnSpc>
              <a:spcBef>
                <a:spcPts val="0"/>
              </a:spcBef>
              <a:spcAft>
                <a:spcPts val="0"/>
              </a:spcAft>
              <a:buSzPct val="100000"/>
              <a:buChar char="○"/>
            </a:pPr>
            <a:r>
              <a:rPr lang="pt-BR" sz="1400"/>
              <a:t>Correlação de Pearson;</a:t>
            </a:r>
            <a:endParaRPr sz="1400"/>
          </a:p>
          <a:p>
            <a:pPr indent="-304165" lvl="1" marL="914400" rtl="0" algn="l">
              <a:lnSpc>
                <a:spcPct val="150000"/>
              </a:lnSpc>
              <a:spcBef>
                <a:spcPts val="0"/>
              </a:spcBef>
              <a:spcAft>
                <a:spcPts val="0"/>
              </a:spcAft>
              <a:buSzPct val="100000"/>
              <a:buChar char="○"/>
            </a:pPr>
            <a:r>
              <a:rPr lang="pt-BR" sz="1400"/>
              <a:t>Redução de 24 para 6 atributos.</a:t>
            </a:r>
            <a:endParaRPr sz="1400"/>
          </a:p>
          <a:p>
            <a:pPr indent="-325755" lvl="0" marL="457200" rtl="0" algn="l">
              <a:lnSpc>
                <a:spcPct val="150000"/>
              </a:lnSpc>
              <a:spcBef>
                <a:spcPts val="1000"/>
              </a:spcBef>
              <a:spcAft>
                <a:spcPts val="0"/>
              </a:spcAft>
              <a:buSzPct val="100000"/>
              <a:buChar char="●"/>
            </a:pPr>
            <a:r>
              <a:rPr b="1" lang="pt-BR" sz="1800"/>
              <a:t>Extração de Atributos</a:t>
            </a:r>
            <a:endParaRPr b="1" sz="1800"/>
          </a:p>
          <a:p>
            <a:pPr indent="-304165" lvl="1" marL="914400" rtl="0" algn="l">
              <a:lnSpc>
                <a:spcPct val="150000"/>
              </a:lnSpc>
              <a:spcBef>
                <a:spcPts val="0"/>
              </a:spcBef>
              <a:spcAft>
                <a:spcPts val="0"/>
              </a:spcAft>
              <a:buSzPct val="100000"/>
              <a:buChar char="○"/>
            </a:pPr>
            <a:r>
              <a:rPr lang="pt-BR" sz="1400"/>
              <a:t>Método PCA;</a:t>
            </a:r>
            <a:endParaRPr sz="1400"/>
          </a:p>
          <a:p>
            <a:pPr indent="-304165" lvl="1" marL="914400" rtl="0" algn="l">
              <a:lnSpc>
                <a:spcPct val="150000"/>
              </a:lnSpc>
              <a:spcBef>
                <a:spcPts val="0"/>
              </a:spcBef>
              <a:spcAft>
                <a:spcPts val="0"/>
              </a:spcAft>
              <a:buSzPct val="100000"/>
              <a:buFont typeface="Georgia"/>
              <a:buChar char="○"/>
            </a:pPr>
            <a:r>
              <a:rPr lang="pt-BR" sz="1400"/>
              <a:t>Redução de 24 para 4 atributos</a:t>
            </a:r>
            <a:r>
              <a:rPr lang="pt-BR" sz="1400">
                <a:latin typeface="Georgia"/>
                <a:ea typeface="Georgia"/>
                <a:cs typeface="Georgia"/>
                <a:sym typeface="Georgia"/>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solidFill>
                  <a:srgbClr val="CC0000"/>
                </a:solidFill>
                <a:highlight>
                  <a:srgbClr val="FFE599"/>
                </a:highlight>
                <a:latin typeface="Georgia"/>
                <a:ea typeface="Georgia"/>
                <a:cs typeface="Georgia"/>
                <a:sym typeface="Georgia"/>
              </a:rPr>
              <a:t>Checkpoint 2</a:t>
            </a:r>
            <a:endParaRPr>
              <a:solidFill>
                <a:srgbClr val="CC0000"/>
              </a:solidFill>
              <a:highlight>
                <a:srgbClr val="FFE599"/>
              </a:highlight>
              <a:latin typeface="Georgia"/>
              <a:ea typeface="Georgia"/>
              <a:cs typeface="Georgia"/>
              <a:sym typeface="Georgia"/>
            </a:endParaRPr>
          </a:p>
        </p:txBody>
      </p:sp>
      <p:sp>
        <p:nvSpPr>
          <p:cNvPr id="100" name="Google Shape;100;p19"/>
          <p:cNvSpPr txBox="1"/>
          <p:nvPr/>
        </p:nvSpPr>
        <p:spPr>
          <a:xfrm>
            <a:off x="3773875" y="3218450"/>
            <a:ext cx="5370000" cy="15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latin typeface="Proxima Nova"/>
                <a:ea typeface="Proxima Nova"/>
                <a:cs typeface="Proxima Nova"/>
                <a:sym typeface="Proxima Nova"/>
              </a:rPr>
              <a:t>Aprendizado Supervisionado</a:t>
            </a:r>
            <a:endParaRPr b="1" sz="1500">
              <a:latin typeface="Proxima Nova"/>
              <a:ea typeface="Proxima Nova"/>
              <a:cs typeface="Proxima Nova"/>
              <a:sym typeface="Proxima Nova"/>
            </a:endParaRPr>
          </a:p>
          <a:p>
            <a:pPr indent="-323850" lvl="0" marL="457200" rtl="0" algn="l">
              <a:spcBef>
                <a:spcPts val="1000"/>
              </a:spcBef>
              <a:spcAft>
                <a:spcPts val="0"/>
              </a:spcAft>
              <a:buSzPts val="1500"/>
              <a:buFont typeface="Proxima Nova Semibold"/>
              <a:buChar char="●"/>
            </a:pPr>
            <a:r>
              <a:rPr lang="pt-BR" sz="1500">
                <a:latin typeface="Proxima Nova Semibold"/>
                <a:ea typeface="Proxima Nova Semibold"/>
                <a:cs typeface="Proxima Nova Semibold"/>
                <a:sym typeface="Proxima Nova Semibold"/>
              </a:rPr>
              <a:t>Modelos</a:t>
            </a:r>
            <a:endParaRPr sz="1500">
              <a:latin typeface="Proxima Nova Semibold"/>
              <a:ea typeface="Proxima Nova Semibold"/>
              <a:cs typeface="Proxima Nova Semibold"/>
              <a:sym typeface="Proxima Nova Semibold"/>
            </a:endParaRPr>
          </a:p>
          <a:p>
            <a:pPr indent="-311150" lvl="1" marL="914400" rtl="0" algn="l">
              <a:spcBef>
                <a:spcPts val="0"/>
              </a:spcBef>
              <a:spcAft>
                <a:spcPts val="0"/>
              </a:spcAft>
              <a:buSzPts val="1300"/>
              <a:buFont typeface="Proxima Nova"/>
              <a:buChar char="○"/>
            </a:pPr>
            <a:r>
              <a:rPr lang="pt-BR" sz="1300">
                <a:latin typeface="Proxima Nova"/>
                <a:ea typeface="Proxima Nova"/>
                <a:cs typeface="Proxima Nova"/>
                <a:sym typeface="Proxima Nova"/>
              </a:rPr>
              <a:t>K-NN</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pt-BR" sz="1300">
                <a:latin typeface="Proxima Nova"/>
                <a:ea typeface="Proxima Nova"/>
                <a:cs typeface="Proxima Nova"/>
                <a:sym typeface="Proxima Nova"/>
              </a:rPr>
              <a:t>Árvore de decisão</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pt-BR" sz="1300">
                <a:latin typeface="Proxima Nova"/>
                <a:ea typeface="Proxima Nova"/>
                <a:cs typeface="Proxima Nova"/>
                <a:sym typeface="Proxima Nova"/>
              </a:rPr>
              <a:t>Naive Bayes</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pt-BR" sz="1300">
                <a:latin typeface="Proxima Nova"/>
                <a:ea typeface="Proxima Nova"/>
                <a:cs typeface="Proxima Nova"/>
                <a:sym typeface="Proxima Nova"/>
              </a:rPr>
              <a:t>Redes Neurais</a:t>
            </a:r>
            <a:endParaRPr>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Aprendizado Supervisionado</a:t>
            </a:r>
            <a:endParaRPr/>
          </a:p>
        </p:txBody>
      </p:sp>
      <p:sp>
        <p:nvSpPr>
          <p:cNvPr id="106" name="Google Shape;106;p20"/>
          <p:cNvSpPr txBox="1"/>
          <p:nvPr>
            <p:ph idx="1" type="body"/>
          </p:nvPr>
        </p:nvSpPr>
        <p:spPr>
          <a:xfrm>
            <a:off x="311700" y="1152475"/>
            <a:ext cx="8520600" cy="36168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pt-BR"/>
              <a:t>Análise Comparativa</a:t>
            </a:r>
            <a:endParaRPr/>
          </a:p>
          <a:p>
            <a:pPr indent="0" lvl="0" marL="457200" rtl="0" algn="ctr">
              <a:spcBef>
                <a:spcPts val="1000"/>
              </a:spcBef>
              <a:spcAft>
                <a:spcPts val="0"/>
              </a:spcAft>
              <a:buNone/>
            </a:pPr>
            <a:r>
              <a:rPr b="1" lang="pt-BR" sz="1250"/>
              <a:t>Tabela 1 - Valores de acurácia para cada base de dados.</a:t>
            </a:r>
            <a:endParaRPr b="1" sz="1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4800" lvl="0" marL="457200" rtl="0" algn="l">
              <a:lnSpc>
                <a:spcPct val="115000"/>
              </a:lnSpc>
              <a:spcBef>
                <a:spcPts val="1200"/>
              </a:spcBef>
              <a:spcAft>
                <a:spcPts val="0"/>
              </a:spcAft>
              <a:buSzPts val="1200"/>
              <a:buChar char="❏"/>
            </a:pPr>
            <a:r>
              <a:rPr lang="pt-BR" sz="1400"/>
              <a:t>Base Reduzida 1 apresentou</a:t>
            </a:r>
            <a:r>
              <a:rPr lang="pt-BR" sz="1400"/>
              <a:t> melhores resultados;</a:t>
            </a:r>
            <a:endParaRPr sz="1400"/>
          </a:p>
          <a:p>
            <a:pPr indent="-304800" lvl="0" marL="457200" rtl="0" algn="l">
              <a:lnSpc>
                <a:spcPct val="115000"/>
              </a:lnSpc>
              <a:spcBef>
                <a:spcPts val="0"/>
              </a:spcBef>
              <a:spcAft>
                <a:spcPts val="0"/>
              </a:spcAft>
              <a:buSzPts val="1200"/>
              <a:buChar char="❏"/>
            </a:pPr>
            <a:r>
              <a:rPr lang="pt-BR" sz="1400"/>
              <a:t>Para a Base Reduzida 1, o modelo de Redes Neurais (MLP) obteve o melhor desempenho;</a:t>
            </a:r>
            <a:endParaRPr sz="1400"/>
          </a:p>
          <a:p>
            <a:pPr indent="-304800" lvl="0" marL="457200" rtl="0" algn="l">
              <a:lnSpc>
                <a:spcPct val="115000"/>
              </a:lnSpc>
              <a:spcBef>
                <a:spcPts val="0"/>
              </a:spcBef>
              <a:spcAft>
                <a:spcPts val="0"/>
              </a:spcAft>
              <a:buSzPts val="1200"/>
              <a:buChar char="❏"/>
            </a:pPr>
            <a:r>
              <a:rPr lang="pt-BR" sz="1400"/>
              <a:t>Naive Bayes, na média geral, obteve o melhor desempenho.</a:t>
            </a:r>
            <a:endParaRPr sz="1400"/>
          </a:p>
        </p:txBody>
      </p:sp>
      <p:graphicFrame>
        <p:nvGraphicFramePr>
          <p:cNvPr id="107" name="Google Shape;107;p20"/>
          <p:cNvGraphicFramePr/>
          <p:nvPr/>
        </p:nvGraphicFramePr>
        <p:xfrm>
          <a:off x="689350" y="1908750"/>
          <a:ext cx="3000000" cy="3000000"/>
        </p:xfrm>
        <a:graphic>
          <a:graphicData uri="http://schemas.openxmlformats.org/drawingml/2006/table">
            <a:tbl>
              <a:tblPr>
                <a:noFill/>
                <a:tableStyleId>{5A3035E1-4058-40C9-9F66-4C997BD0D470}</a:tableStyleId>
              </a:tblPr>
              <a:tblGrid>
                <a:gridCol w="1399425"/>
                <a:gridCol w="1273175"/>
                <a:gridCol w="1273175"/>
                <a:gridCol w="1273175"/>
                <a:gridCol w="1273175"/>
                <a:gridCol w="1273175"/>
              </a:tblGrid>
              <a:tr h="322600">
                <a:tc>
                  <a:txBody>
                    <a:bodyPr/>
                    <a:lstStyle/>
                    <a:p>
                      <a:pPr indent="0" lvl="0" marL="0" rtl="0" algn="ctr">
                        <a:spcBef>
                          <a:spcPts val="0"/>
                        </a:spcBef>
                        <a:spcAft>
                          <a:spcPts val="0"/>
                        </a:spcAft>
                        <a:buNone/>
                      </a:pPr>
                      <a:r>
                        <a:rPr lang="pt-BR" sz="1200">
                          <a:latin typeface="Proxima Nova"/>
                          <a:ea typeface="Proxima Nova"/>
                          <a:cs typeface="Proxima Nova"/>
                          <a:sym typeface="Proxima Nova"/>
                        </a:rPr>
                        <a:t> </a:t>
                      </a:r>
                      <a:r>
                        <a:rPr b="1" lang="pt-BR" sz="1200">
                          <a:latin typeface="Proxima Nova"/>
                          <a:ea typeface="Proxima Nova"/>
                          <a:cs typeface="Proxima Nova"/>
                          <a:sym typeface="Proxima Nova"/>
                        </a:rPr>
                        <a:t>Base</a:t>
                      </a:r>
                      <a:endParaRPr b="1" sz="1200">
                        <a:latin typeface="Proxima Nova"/>
                        <a:ea typeface="Proxima Nova"/>
                        <a:cs typeface="Proxima Nova"/>
                        <a:sym typeface="Proxima Nova"/>
                      </a:endParaRPr>
                    </a:p>
                  </a:txBody>
                  <a:tcPr marT="63500" marB="63500" marR="63500" marL="63500">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k-NN</a:t>
                      </a:r>
                      <a:endParaRPr b="1" sz="1200">
                        <a:latin typeface="Proxima Nova"/>
                        <a:ea typeface="Proxima Nova"/>
                        <a:cs typeface="Proxima Nova"/>
                        <a:sym typeface="Proxima Nova"/>
                      </a:endParaRPr>
                    </a:p>
                  </a:txBody>
                  <a:tcPr marT="63500" marB="63500" marR="63500" marL="63500">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AD</a:t>
                      </a:r>
                      <a:endParaRPr b="1" sz="1200">
                        <a:latin typeface="Proxima Nova"/>
                        <a:ea typeface="Proxima Nova"/>
                        <a:cs typeface="Proxima Nova"/>
                        <a:sym typeface="Proxima Nova"/>
                      </a:endParaRPr>
                    </a:p>
                  </a:txBody>
                  <a:tcPr marT="63500" marB="63500" marR="63500" marL="63500">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NB</a:t>
                      </a:r>
                      <a:endParaRPr b="1" sz="1200">
                        <a:latin typeface="Proxima Nova"/>
                        <a:ea typeface="Proxima Nova"/>
                        <a:cs typeface="Proxima Nova"/>
                        <a:sym typeface="Proxima Nova"/>
                      </a:endParaRPr>
                    </a:p>
                  </a:txBody>
                  <a:tcPr marT="63500" marB="63500" marR="63500" marL="63500">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NN</a:t>
                      </a:r>
                      <a:endParaRPr b="1" sz="1200">
                        <a:latin typeface="Proxima Nova"/>
                        <a:ea typeface="Proxima Nova"/>
                        <a:cs typeface="Proxima Nova"/>
                        <a:sym typeface="Proxima Nova"/>
                      </a:endParaRPr>
                    </a:p>
                  </a:txBody>
                  <a:tcPr marT="63500" marB="63500" marR="63500" marL="63500">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(Bases)</a:t>
                      </a:r>
                      <a:endParaRPr b="1" sz="1200">
                        <a:latin typeface="Proxima Nova"/>
                        <a:ea typeface="Proxima Nova"/>
                        <a:cs typeface="Proxima Nova"/>
                        <a:sym typeface="Proxima Nova"/>
                      </a:endParaRPr>
                    </a:p>
                  </a:txBody>
                  <a:tcPr marT="63500" marB="63500" marR="63500" marL="63500">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226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Base original</a:t>
                      </a:r>
                      <a:endParaRPr b="1"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0.9288307</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0.8423695</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0.821903</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0.9345845</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0.8819219</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226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Base Reduzida 1</a:t>
                      </a:r>
                      <a:endParaRPr b="1"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0.9144898</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0.8979592</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0.8367347</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0.9285714</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0.8944388</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226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Base Reduzida 2</a:t>
                      </a:r>
                      <a:endParaRPr b="1"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0.8599320</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0.8496599</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0.8367347</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0.8591837</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0.8513776</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226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Base reduzida 3</a:t>
                      </a:r>
                      <a:endParaRPr b="1"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0.5150750</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0.5300136</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0.8367347</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0.5409277</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0.6056878</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22600">
                <a:tc>
                  <a:txBody>
                    <a:bodyPr/>
                    <a:lstStyle/>
                    <a:p>
                      <a:pPr indent="0" lvl="0" marL="0" rtl="0" algn="ctr">
                        <a:spcBef>
                          <a:spcPts val="0"/>
                        </a:spcBef>
                        <a:spcAft>
                          <a:spcPts val="0"/>
                        </a:spcAft>
                        <a:buNone/>
                      </a:pPr>
                      <a:r>
                        <a:rPr b="1" lang="pt-BR" sz="1200">
                          <a:latin typeface="Proxima Nova"/>
                          <a:ea typeface="Proxima Nova"/>
                          <a:cs typeface="Proxima Nova"/>
                          <a:sym typeface="Proxima Nova"/>
                        </a:rPr>
                        <a:t>Média geral</a:t>
                      </a:r>
                      <a:endParaRPr b="1"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0.8045812</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0.7800006</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0.8330268</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pt-BR" sz="1200">
                          <a:latin typeface="Proxima Nova"/>
                          <a:ea typeface="Proxima Nova"/>
                          <a:cs typeface="Proxima Nova"/>
                          <a:sym typeface="Proxima Nova"/>
                        </a:rPr>
                        <a:t>0.8158168</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63500" marB="63500" marR="63500" marL="63500" anchor="ctr">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bl>
          </a:graphicData>
        </a:graphic>
      </p:graphicFrame>
      <p:sp>
        <p:nvSpPr>
          <p:cNvPr id="108" name="Google Shape;108;p20"/>
          <p:cNvSpPr/>
          <p:nvPr/>
        </p:nvSpPr>
        <p:spPr>
          <a:xfrm>
            <a:off x="7181475" y="2553950"/>
            <a:ext cx="1273200" cy="322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4635125" y="3521750"/>
            <a:ext cx="1273200" cy="322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solidFill>
                  <a:srgbClr val="CC0000"/>
                </a:solidFill>
                <a:highlight>
                  <a:srgbClr val="FFE599"/>
                </a:highlight>
                <a:latin typeface="Georgia"/>
                <a:ea typeface="Georgia"/>
                <a:cs typeface="Georgia"/>
                <a:sym typeface="Georgia"/>
              </a:rPr>
              <a:t>Checkpoint 3</a:t>
            </a:r>
            <a:endParaRPr>
              <a:solidFill>
                <a:srgbClr val="CC0000"/>
              </a:solidFill>
              <a:highlight>
                <a:srgbClr val="FFE599"/>
              </a:highlight>
              <a:latin typeface="Georgia"/>
              <a:ea typeface="Georgia"/>
              <a:cs typeface="Georgia"/>
              <a:sym typeface="Georgia"/>
            </a:endParaRPr>
          </a:p>
        </p:txBody>
      </p:sp>
      <p:sp>
        <p:nvSpPr>
          <p:cNvPr id="115" name="Google Shape;115;p21"/>
          <p:cNvSpPr txBox="1"/>
          <p:nvPr/>
        </p:nvSpPr>
        <p:spPr>
          <a:xfrm>
            <a:off x="3773875" y="3218450"/>
            <a:ext cx="5370000" cy="171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latin typeface="Proxima Nova"/>
                <a:ea typeface="Proxima Nova"/>
                <a:cs typeface="Proxima Nova"/>
                <a:sym typeface="Proxima Nova"/>
              </a:rPr>
              <a:t>Aprendizado Não-Supervisionado</a:t>
            </a:r>
            <a:endParaRPr b="1" sz="1500">
              <a:latin typeface="Proxima Nova"/>
              <a:ea typeface="Proxima Nova"/>
              <a:cs typeface="Proxima Nova"/>
              <a:sym typeface="Proxima Nova"/>
            </a:endParaRPr>
          </a:p>
          <a:p>
            <a:pPr indent="-323850" lvl="0" marL="457200" rtl="0" algn="l">
              <a:spcBef>
                <a:spcPts val="1000"/>
              </a:spcBef>
              <a:spcAft>
                <a:spcPts val="0"/>
              </a:spcAft>
              <a:buSzPts val="1500"/>
              <a:buFont typeface="Proxima Nova"/>
              <a:buChar char="●"/>
            </a:pPr>
            <a:r>
              <a:rPr b="1" lang="pt-BR" sz="1500">
                <a:latin typeface="Proxima Nova"/>
                <a:ea typeface="Proxima Nova"/>
                <a:cs typeface="Proxima Nova"/>
                <a:sym typeface="Proxima Nova"/>
              </a:rPr>
              <a:t>Modelos</a:t>
            </a:r>
            <a:endParaRPr b="1" sz="15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pt-BR" sz="1300">
                <a:latin typeface="Proxima Nova"/>
                <a:ea typeface="Proxima Nova"/>
                <a:cs typeface="Proxima Nova"/>
                <a:sym typeface="Proxima Nova"/>
              </a:rPr>
              <a:t>K-Means</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pt-BR" sz="1300">
                <a:latin typeface="Proxima Nova"/>
                <a:ea typeface="Proxima Nova"/>
                <a:cs typeface="Proxima Nova"/>
                <a:sym typeface="Proxima Nova"/>
              </a:rPr>
              <a:t>Hierárquico Aglomerativo</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Char char="○"/>
            </a:pPr>
            <a:r>
              <a:rPr lang="pt-BR" sz="1300">
                <a:latin typeface="Proxima Nova"/>
                <a:ea typeface="Proxima Nova"/>
                <a:cs typeface="Proxima Nova"/>
                <a:sym typeface="Proxima Nova"/>
              </a:rPr>
              <a:t>Expectation Maximization (EM)</a:t>
            </a:r>
            <a:endParaRPr sz="1300">
              <a:latin typeface="Proxima Nova"/>
              <a:ea typeface="Proxima Nova"/>
              <a:cs typeface="Proxima Nova"/>
              <a:sym typeface="Proxima Nova"/>
            </a:endParaRPr>
          </a:p>
          <a:p>
            <a:pPr indent="-317500" lvl="0" marL="457200" rtl="0" algn="l">
              <a:spcBef>
                <a:spcPts val="1000"/>
              </a:spcBef>
              <a:spcAft>
                <a:spcPts val="0"/>
              </a:spcAft>
              <a:buSzPts val="1400"/>
              <a:buFont typeface="Proxima Nova Semibold"/>
              <a:buChar char="●"/>
            </a:pPr>
            <a:r>
              <a:rPr lang="pt-BR">
                <a:latin typeface="Proxima Nova Semibold"/>
                <a:ea typeface="Proxima Nova Semibold"/>
                <a:cs typeface="Proxima Nova Semibold"/>
                <a:sym typeface="Proxima Nova Semibold"/>
              </a:rPr>
              <a:t>Base utilizada: Base Reduzida 1</a:t>
            </a:r>
            <a:endParaRPr>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