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76" r:id="rId5"/>
    <p:sldId id="269" r:id="rId6"/>
    <p:sldId id="275" r:id="rId7"/>
    <p:sldId id="278" r:id="rId8"/>
    <p:sldId id="279" r:id="rId9"/>
    <p:sldId id="264" r:id="rId10"/>
    <p:sldId id="27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12"/>
    <a:srgbClr val="FC9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20DD2-2729-4E37-B515-2921A9A80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80170-E663-44BD-A2FE-9F7040AA0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782BFC-32DC-4F6D-904F-FB727B0B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C9DF-6C1D-41C7-882E-14AD987B3E09}" type="datetimeFigureOut">
              <a:rPr lang="pt-BR" smtClean="0"/>
              <a:t>08/12/2018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551A4-0C1A-44B2-B40F-0F3FD53F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F08D4B-9D2D-40C2-907A-AA5A58D8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657-2CB3-4C92-857A-2E3D4429F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49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92A65-B334-47B1-A8D1-82BD4A59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12BEB7-C9DA-4A59-BC5C-25F2DC50B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454099-F2F7-4870-A085-D2E01674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C9DF-6C1D-41C7-882E-14AD987B3E09}" type="datetimeFigureOut">
              <a:rPr lang="pt-BR" smtClean="0"/>
              <a:t>08/12/2018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82E2E-6B93-4590-BAAB-B935C736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128B0F-DFD4-4FD1-9A5C-1D7EECF5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657-2CB3-4C92-857A-2E3D4429F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17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616FED-3E7A-4E02-A1B0-E12373BD2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CECDDC-F666-4CB6-B593-A09843A40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DF9D7D-3A01-4AE6-8EB7-E6778F9D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C9DF-6C1D-41C7-882E-14AD987B3E09}" type="datetimeFigureOut">
              <a:rPr lang="pt-BR" smtClean="0"/>
              <a:t>08/12/2018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9E44EA-23D8-4B4D-AE9E-BD7E21D9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472285-1881-4213-BF0C-AD5233DE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657-2CB3-4C92-857A-2E3D4429F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41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7195D-3602-4E2E-8DF0-96D17A32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42AEB3-F16F-44E9-A3FA-8D43EF63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03819D-B83D-41AA-B813-2D7ABC08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C9DF-6C1D-41C7-882E-14AD987B3E09}" type="datetimeFigureOut">
              <a:rPr lang="pt-BR" smtClean="0"/>
              <a:t>08/12/2018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86839-CE14-407A-BB74-9E0ECB8B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0300D3-742A-4AA3-9093-7EA40154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657-2CB3-4C92-857A-2E3D4429F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43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E1D29-4FB6-4DA1-807F-F88CED1D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A53AF0-3AC8-4185-9A92-335E00F05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F0B0A-0228-4A55-8403-D2420BB1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C9DF-6C1D-41C7-882E-14AD987B3E09}" type="datetimeFigureOut">
              <a:rPr lang="pt-BR" smtClean="0"/>
              <a:t>08/12/2018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BAA1D7-C690-40B5-9530-A609DB87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5C7B43-AD60-409F-9D26-3E5A46F5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657-2CB3-4C92-857A-2E3D4429F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29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DCCAA-9B9E-4073-A3A9-AC8F3396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E2F535-5CDF-4EF4-A19E-7C12DFED2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8EBB06-DAA3-4F9D-B94E-8C8B98BBB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BBD604-303D-4277-8980-247BC853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C9DF-6C1D-41C7-882E-14AD987B3E09}" type="datetimeFigureOut">
              <a:rPr lang="pt-BR" smtClean="0"/>
              <a:t>08/12/2018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3A9EE4-B228-4CCA-9A37-75928140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D51179-DEAC-4099-8AC7-C1A82226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657-2CB3-4C92-857A-2E3D4429F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9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1FEF5-2107-48D1-AF39-8B71C0A5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CAEEEC-C02F-445B-AECC-4BA4B1BC1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1CC403-9F03-44E3-9B6C-E9AAEAFCF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64AE60-36CF-4AC9-8C6C-48D7AF9AB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99C471-3607-465A-8290-2D35171B6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ECE281-AE4E-4997-8283-60D286B2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C9DF-6C1D-41C7-882E-14AD987B3E09}" type="datetimeFigureOut">
              <a:rPr lang="pt-BR" smtClean="0"/>
              <a:t>08/12/2018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8ED511-11C4-4C88-A488-CE2CA23A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0D6308-4E58-4254-87A3-9730F1C7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657-2CB3-4C92-857A-2E3D4429F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60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40D76-F4B6-439F-8F23-8742DD56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E5B896-405C-44D4-8165-1356902A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C9DF-6C1D-41C7-882E-14AD987B3E09}" type="datetimeFigureOut">
              <a:rPr lang="pt-BR" smtClean="0"/>
              <a:t>08/12/2018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540F8A-EFB0-429B-BADA-6290B496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323569-752A-45D9-B5D7-F69E7F17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657-2CB3-4C92-857A-2E3D4429F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72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EE9F87-4E64-40CF-9BC4-B98331D2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C9DF-6C1D-41C7-882E-14AD987B3E09}" type="datetimeFigureOut">
              <a:rPr lang="pt-BR" smtClean="0"/>
              <a:t>08/12/2018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E01A4A-870C-40DD-8D5E-86ED9894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9C4833-BD71-4F2E-AB4A-76A77696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657-2CB3-4C92-857A-2E3D4429F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9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F622F-571C-473C-8073-C0FA9C5D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07C5DF-0D8D-4B49-A414-FB18E9C0D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DA6596-2A18-4431-9BB2-4CC994BDE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117120-32D9-407A-AB66-C47EE415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C9DF-6C1D-41C7-882E-14AD987B3E09}" type="datetimeFigureOut">
              <a:rPr lang="pt-BR" smtClean="0"/>
              <a:t>08/12/2018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41852A-7070-49D8-B758-DC051506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DA0115-7D09-4D3A-AB55-F2B058F1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657-2CB3-4C92-857A-2E3D4429F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60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84889-4A8D-424E-AAD8-62F5D1C5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462876-C846-4FEA-B7E5-2EF99D785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A6433A-88C6-482B-A302-E456F1FE0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1CDF45-8034-4AC7-BAB7-F9FC5331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C9DF-6C1D-41C7-882E-14AD987B3E09}" type="datetimeFigureOut">
              <a:rPr lang="pt-BR" smtClean="0"/>
              <a:t>08/12/2018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A50884-026E-4DA0-BD72-66AE711E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B284EE-B0CE-49F5-9CB8-54E78D92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657-2CB3-4C92-857A-2E3D4429F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7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rgbClr val="0062A7"/>
            </a:gs>
            <a:gs pos="60000">
              <a:srgbClr val="0070C0"/>
            </a:gs>
            <a:gs pos="0">
              <a:srgbClr val="0070C0"/>
            </a:gs>
            <a:gs pos="97000">
              <a:srgbClr val="0070C0">
                <a:lumMod val="69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34D0A1-ABB2-4EAB-99B6-D9C35D72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B9D1D3-B4AA-46D2-B5D4-EA88B9C45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E954D4-212C-4AF9-BBCB-7B36EF73C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C9DF-6C1D-41C7-882E-14AD987B3E09}" type="datetimeFigureOut">
              <a:rPr lang="pt-BR" smtClean="0"/>
              <a:t>08/12/2018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29D826-9506-4055-999F-3890A8640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66FC2C-DDBE-49B6-BB62-222104D8B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A657-2CB3-4C92-857A-2E3D4429F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01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sv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AF0628CC-A768-4980-8814-093567C5C25B}"/>
              </a:ext>
            </a:extLst>
          </p:cNvPr>
          <p:cNvSpPr/>
          <p:nvPr/>
        </p:nvSpPr>
        <p:spPr>
          <a:xfrm>
            <a:off x="1480040" y="4002088"/>
            <a:ext cx="3338145" cy="4424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165100" dir="1200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9C72531-33BE-407A-8EAE-036809DA79B3}"/>
              </a:ext>
            </a:extLst>
          </p:cNvPr>
          <p:cNvSpPr/>
          <p:nvPr/>
        </p:nvSpPr>
        <p:spPr>
          <a:xfrm>
            <a:off x="1480039" y="2842965"/>
            <a:ext cx="6169269" cy="968986"/>
          </a:xfrm>
          <a:prstGeom prst="rect">
            <a:avLst/>
          </a:prstGeom>
          <a:solidFill>
            <a:srgbClr val="FC9704"/>
          </a:solidFill>
          <a:ln>
            <a:noFill/>
          </a:ln>
          <a:effectLst>
            <a:outerShdw blurRad="431800" dist="165100" dir="1200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AEC9A1-B0EA-46AF-B0F8-2C7C8067B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167" y="2855912"/>
            <a:ext cx="6038851" cy="968986"/>
          </a:xfrm>
        </p:spPr>
        <p:txBody>
          <a:bodyPr/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Myriad Pro" panose="020B0503030403020204" pitchFamily="34" charset="0"/>
              </a:rPr>
              <a:t>batalha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572E96-CD4A-4BC5-83D5-70E842D86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168" y="4002088"/>
            <a:ext cx="3839308" cy="442424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FC9704"/>
                </a:solidFill>
                <a:latin typeface="Myriad Pro" panose="020B0503030403020204" pitchFamily="34" charset="0"/>
              </a:rPr>
              <a:t>saúde – healthrangers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53452B41-DDFA-46A5-A121-DB7511F65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577" y="5720863"/>
            <a:ext cx="873368" cy="87336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54F13022-24D0-41EC-A7DC-F39EEADE2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20" y="5999166"/>
            <a:ext cx="2410957" cy="337691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59C020CC-BB71-4B83-B192-0CECC4CA33D8}"/>
              </a:ext>
            </a:extLst>
          </p:cNvPr>
          <p:cNvSpPr txBox="1"/>
          <p:nvPr/>
        </p:nvSpPr>
        <p:spPr>
          <a:xfrm>
            <a:off x="10140461" y="521143"/>
            <a:ext cx="1503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Myriad Pro" panose="020B0503030403020204" pitchFamily="34" charset="0"/>
              </a:rPr>
              <a:t>dezembro/2018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6CC07A2-8926-42BE-A2AC-1E06DB540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21" y="5840185"/>
            <a:ext cx="1177458" cy="63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1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A9C72531-33BE-407A-8EAE-036809DA79B3}"/>
              </a:ext>
            </a:extLst>
          </p:cNvPr>
          <p:cNvSpPr/>
          <p:nvPr/>
        </p:nvSpPr>
        <p:spPr>
          <a:xfrm>
            <a:off x="1480039" y="3109665"/>
            <a:ext cx="3777761" cy="968986"/>
          </a:xfrm>
          <a:prstGeom prst="rect">
            <a:avLst/>
          </a:prstGeom>
          <a:solidFill>
            <a:srgbClr val="FC9704"/>
          </a:solidFill>
          <a:ln>
            <a:noFill/>
          </a:ln>
          <a:effectLst>
            <a:outerShdw blurRad="431800" dist="165100" dir="1200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AEC9A1-B0EA-46AF-B0F8-2C7C8067B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122612"/>
            <a:ext cx="3733801" cy="968986"/>
          </a:xfrm>
        </p:spPr>
        <p:txBody>
          <a:bodyPr/>
          <a:lstStyle/>
          <a:p>
            <a:pPr algn="l"/>
            <a:r>
              <a:rPr lang="pt-BR" b="1" dirty="0" err="1">
                <a:solidFill>
                  <a:schemeClr val="bg1"/>
                </a:solidFill>
                <a:latin typeface="Myriad Pro" panose="020B0503030403020204" pitchFamily="34" charset="0"/>
              </a:rPr>
              <a:t>obrigad</a:t>
            </a:r>
            <a:r>
              <a:rPr lang="pt-BR" b="1" dirty="0">
                <a:solidFill>
                  <a:schemeClr val="bg1"/>
                </a:solidFill>
                <a:latin typeface="Myriad Pro" panose="020B0503030403020204" pitchFamily="34" charset="0"/>
              </a:rPr>
              <a:t>@!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53452B41-DDFA-46A5-A121-DB7511F65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577" y="5720863"/>
            <a:ext cx="873368" cy="87336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54F13022-24D0-41EC-A7DC-F39EEADE2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20" y="5999166"/>
            <a:ext cx="2410957" cy="33769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85DBA9C-075C-49F4-AE23-4E37FEB20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21" y="5840185"/>
            <a:ext cx="1177458" cy="63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6000">
              <a:schemeClr val="bg1"/>
            </a:gs>
            <a:gs pos="44000">
              <a:schemeClr val="bg1"/>
            </a:gs>
            <a:gs pos="0">
              <a:schemeClr val="bg1"/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A9C72531-33BE-407A-8EAE-036809DA79B3}"/>
              </a:ext>
            </a:extLst>
          </p:cNvPr>
          <p:cNvSpPr/>
          <p:nvPr/>
        </p:nvSpPr>
        <p:spPr>
          <a:xfrm>
            <a:off x="6543652" y="2637716"/>
            <a:ext cx="4448813" cy="968986"/>
          </a:xfrm>
          <a:prstGeom prst="rect">
            <a:avLst/>
          </a:prstGeom>
          <a:solidFill>
            <a:srgbClr val="FFE612"/>
          </a:solidFill>
          <a:ln>
            <a:noFill/>
          </a:ln>
          <a:effectLst>
            <a:outerShdw blurRad="431800" dist="165100" dir="12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solidFill>
                  <a:srgbClr val="FC9704"/>
                </a:solidFill>
                <a:latin typeface="Myriad Pro" panose="020B0503030403020204" pitchFamily="34" charset="0"/>
              </a:rPr>
              <a:t>insuficiência</a:t>
            </a:r>
            <a:endParaRPr lang="pt-BR" sz="6000" dirty="0">
              <a:solidFill>
                <a:srgbClr val="FC9704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224B6E3-C33A-4FC9-9CC7-4C2F9402E85C}"/>
              </a:ext>
            </a:extLst>
          </p:cNvPr>
          <p:cNvSpPr/>
          <p:nvPr/>
        </p:nvSpPr>
        <p:spPr>
          <a:xfrm>
            <a:off x="6543652" y="3719265"/>
            <a:ext cx="3180451" cy="968986"/>
          </a:xfrm>
          <a:prstGeom prst="rect">
            <a:avLst/>
          </a:prstGeom>
          <a:solidFill>
            <a:srgbClr val="FFE612"/>
          </a:solidFill>
          <a:ln>
            <a:noFill/>
          </a:ln>
          <a:effectLst>
            <a:outerShdw blurRad="431800" dist="165100" dir="12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solidFill>
                  <a:srgbClr val="FC9704"/>
                </a:solidFill>
                <a:latin typeface="Myriad Pro" panose="020B0503030403020204" pitchFamily="34" charset="0"/>
              </a:rPr>
              <a:t>cardíaca</a:t>
            </a:r>
            <a:endParaRPr lang="pt-BR" sz="6000" dirty="0">
              <a:solidFill>
                <a:srgbClr val="FC9704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BB8D9B8-80D4-40D1-B41D-44598DF0D136}"/>
              </a:ext>
            </a:extLst>
          </p:cNvPr>
          <p:cNvSpPr txBox="1">
            <a:spLocks/>
          </p:cNvSpPr>
          <p:nvPr/>
        </p:nvSpPr>
        <p:spPr>
          <a:xfrm>
            <a:off x="953729" y="2234245"/>
            <a:ext cx="4601497" cy="27449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b="1" dirty="0">
                <a:latin typeface="Myriad Pro" panose="020B0503030403020204" pitchFamily="34" charset="0"/>
              </a:rPr>
              <a:t>aproximadamente</a:t>
            </a:r>
          </a:p>
          <a:p>
            <a:r>
              <a:rPr lang="pt-BR" sz="8000" b="1" dirty="0">
                <a:solidFill>
                  <a:schemeClr val="accent1"/>
                </a:solidFill>
                <a:latin typeface="Myriad Pro" panose="020B0503030403020204" pitchFamily="34" charset="0"/>
              </a:rPr>
              <a:t>217.000</a:t>
            </a:r>
          </a:p>
          <a:p>
            <a:pPr algn="r"/>
            <a:r>
              <a:rPr lang="pt-BR" sz="1600" b="1" dirty="0">
                <a:latin typeface="Myriad Pro" panose="020B0503030403020204" pitchFamily="34" charset="0"/>
              </a:rPr>
              <a:t>morreram nos últimos 12 meses de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8FFDC45-19AD-4EB4-9C90-E2F395AA7CBA}"/>
              </a:ext>
            </a:extLst>
          </p:cNvPr>
          <p:cNvSpPr txBox="1">
            <a:spLocks/>
          </p:cNvSpPr>
          <p:nvPr/>
        </p:nvSpPr>
        <p:spPr>
          <a:xfrm>
            <a:off x="953729" y="6289580"/>
            <a:ext cx="1955639" cy="2488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050" dirty="0">
                <a:latin typeface="Myriad Pro" panose="020B0503030403020204" pitchFamily="34" charset="0"/>
              </a:rPr>
              <a:t>Fonte: Ministério da Saúde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1039E064-C96A-40A5-BD1B-17D26151E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31" y="501721"/>
            <a:ext cx="1102721" cy="452391"/>
          </a:xfrm>
          <a:solidFill>
            <a:srgbClr val="FC9704"/>
          </a:solidFill>
        </p:spPr>
        <p:txBody>
          <a:bodyPr anchor="ctr">
            <a:noAutofit/>
          </a:bodyPr>
          <a:lstStyle/>
          <a:p>
            <a:r>
              <a:rPr lang="pt-BR" sz="2000" b="1" dirty="0">
                <a:solidFill>
                  <a:srgbClr val="FFFF00"/>
                </a:solidFill>
                <a:latin typeface="Myriad Pro" panose="020B0503030403020204" pitchFamily="34" charset="0"/>
              </a:rPr>
              <a:t>cenário.</a:t>
            </a:r>
          </a:p>
        </p:txBody>
      </p:sp>
    </p:spTree>
    <p:extLst>
      <p:ext uri="{BB962C8B-B14F-4D97-AF65-F5344CB8AC3E}">
        <p14:creationId xmlns:p14="http://schemas.microsoft.com/office/powerpoint/2010/main" val="60142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78000">
              <a:schemeClr val="bg1"/>
            </a:gs>
            <a:gs pos="60000">
              <a:schemeClr val="bg1">
                <a:lumMod val="95000"/>
              </a:schemeClr>
            </a:gs>
            <a:gs pos="0">
              <a:schemeClr val="bg1"/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>
            <a:extLst>
              <a:ext uri="{FF2B5EF4-FFF2-40B4-BE49-F238E27FC236}">
                <a16:creationId xmlns:a16="http://schemas.microsoft.com/office/drawing/2014/main" id="{51F6B7FB-27B7-49A0-A520-4CC8C62A0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31" y="501721"/>
            <a:ext cx="2056450" cy="452391"/>
          </a:xfrm>
          <a:solidFill>
            <a:srgbClr val="FC9704"/>
          </a:solidFill>
        </p:spPr>
        <p:txBody>
          <a:bodyPr anchor="ctr">
            <a:noAutofit/>
          </a:bodyPr>
          <a:lstStyle/>
          <a:p>
            <a:r>
              <a:rPr lang="pt-BR" sz="2000" b="1" dirty="0">
                <a:solidFill>
                  <a:srgbClr val="FFFF00"/>
                </a:solidFill>
                <a:latin typeface="Myriad Pro" panose="020B0503030403020204" pitchFamily="34" charset="0"/>
              </a:rPr>
              <a:t>oportunidades.</a:t>
            </a:r>
          </a:p>
        </p:txBody>
      </p:sp>
      <p:sp>
        <p:nvSpPr>
          <p:cNvPr id="72" name="Título 1">
            <a:extLst>
              <a:ext uri="{FF2B5EF4-FFF2-40B4-BE49-F238E27FC236}">
                <a16:creationId xmlns:a16="http://schemas.microsoft.com/office/drawing/2014/main" id="{7C08FF4E-2058-40C3-BFCA-3275C97EEBDF}"/>
              </a:ext>
            </a:extLst>
          </p:cNvPr>
          <p:cNvSpPr txBox="1">
            <a:spLocks/>
          </p:cNvSpPr>
          <p:nvPr/>
        </p:nvSpPr>
        <p:spPr>
          <a:xfrm>
            <a:off x="4560907" y="2951391"/>
            <a:ext cx="6184733" cy="180250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rgbClr val="0070C0"/>
                </a:solidFill>
                <a:latin typeface="Myriad Pro" panose="020B0503030403020204" pitchFamily="34" charset="0"/>
              </a:rPr>
              <a:t>Diagnóstico tardio</a:t>
            </a:r>
            <a:r>
              <a:rPr lang="pt-BR" sz="2400" b="1" dirty="0">
                <a:latin typeface="Myriad Pro" panose="020B0503030403020204" pitchFamily="34" charset="0"/>
              </a:rPr>
              <a:t>, </a:t>
            </a:r>
          </a:p>
          <a:p>
            <a:pPr algn="l"/>
            <a:r>
              <a:rPr lang="pt-BR" sz="2400" b="1" dirty="0">
                <a:latin typeface="Myriad Pro" panose="020B0503030403020204" pitchFamily="34" charset="0"/>
              </a:rPr>
              <a:t>feito, na maioria das vezes, no estado avançado da doença.</a:t>
            </a:r>
            <a:endParaRPr lang="pt-BR" sz="1600" b="1" dirty="0">
              <a:latin typeface="Myriad Pro" panose="020B0503030403020204" pitchFamily="34" charset="0"/>
            </a:endParaRPr>
          </a:p>
        </p:txBody>
      </p:sp>
      <p:pic>
        <p:nvPicPr>
          <p:cNvPr id="53" name="Gráfico 52" descr="Estetoscópio">
            <a:extLst>
              <a:ext uri="{FF2B5EF4-FFF2-40B4-BE49-F238E27FC236}">
                <a16:creationId xmlns:a16="http://schemas.microsoft.com/office/drawing/2014/main" id="{68DA4E47-AC92-4E7E-8ED5-DD2402F3A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751" y="2788302"/>
            <a:ext cx="2128684" cy="212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8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6000">
              <a:schemeClr val="bg1"/>
            </a:gs>
            <a:gs pos="44000">
              <a:schemeClr val="bg1"/>
            </a:gs>
            <a:gs pos="0">
              <a:schemeClr val="bg1"/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A9C72531-33BE-407A-8EAE-036809DA79B3}"/>
              </a:ext>
            </a:extLst>
          </p:cNvPr>
          <p:cNvSpPr/>
          <p:nvPr/>
        </p:nvSpPr>
        <p:spPr>
          <a:xfrm>
            <a:off x="1539034" y="2883523"/>
            <a:ext cx="4134180" cy="968986"/>
          </a:xfrm>
          <a:prstGeom prst="rect">
            <a:avLst/>
          </a:prstGeom>
          <a:solidFill>
            <a:srgbClr val="FFE612"/>
          </a:solidFill>
          <a:ln>
            <a:noFill/>
          </a:ln>
          <a:effectLst>
            <a:outerShdw blurRad="431800" dist="165100" dir="12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solidFill>
                  <a:srgbClr val="FC9704"/>
                </a:solidFill>
                <a:latin typeface="Myriad Pro" panose="020B0503030403020204" pitchFamily="34" charset="0"/>
              </a:rPr>
              <a:t>Sistema de</a:t>
            </a:r>
            <a:endParaRPr lang="pt-BR" sz="6000" dirty="0">
              <a:solidFill>
                <a:srgbClr val="FC9704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224B6E3-C33A-4FC9-9CC7-4C2F9402E85C}"/>
              </a:ext>
            </a:extLst>
          </p:cNvPr>
          <p:cNvSpPr/>
          <p:nvPr/>
        </p:nvSpPr>
        <p:spPr>
          <a:xfrm>
            <a:off x="1539033" y="3965072"/>
            <a:ext cx="2472529" cy="968986"/>
          </a:xfrm>
          <a:prstGeom prst="rect">
            <a:avLst/>
          </a:prstGeom>
          <a:solidFill>
            <a:srgbClr val="FFE612"/>
          </a:solidFill>
          <a:ln>
            <a:noFill/>
          </a:ln>
          <a:effectLst>
            <a:outerShdw blurRad="431800" dist="165100" dir="12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solidFill>
                  <a:srgbClr val="FC9704"/>
                </a:solidFill>
                <a:latin typeface="Myriad Pro" panose="020B0503030403020204" pitchFamily="34" charset="0"/>
              </a:rPr>
              <a:t>Saúde</a:t>
            </a:r>
            <a:endParaRPr lang="pt-BR" sz="6000" dirty="0">
              <a:solidFill>
                <a:srgbClr val="FC9704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FC1498F-8137-490B-BFFA-47E02BDB9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033" y="2318569"/>
            <a:ext cx="1322154" cy="452391"/>
          </a:xfrm>
          <a:solidFill>
            <a:srgbClr val="FC9704"/>
          </a:solidFill>
        </p:spPr>
        <p:txBody>
          <a:bodyPr anchor="ctr">
            <a:noAutofit/>
          </a:bodyPr>
          <a:lstStyle/>
          <a:p>
            <a:r>
              <a:rPr lang="pt-BR" sz="2000" b="1" dirty="0">
                <a:solidFill>
                  <a:srgbClr val="FFFF00"/>
                </a:solidFill>
                <a:latin typeface="Myriad Pro" panose="020B0503030403020204" pitchFamily="34" charset="0"/>
              </a:rPr>
              <a:t>Mercado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0E55A42-5C33-4A1C-8735-A4A29FA8EF65}"/>
              </a:ext>
            </a:extLst>
          </p:cNvPr>
          <p:cNvSpPr txBox="1">
            <a:spLocks/>
          </p:cNvSpPr>
          <p:nvPr/>
        </p:nvSpPr>
        <p:spPr>
          <a:xfrm>
            <a:off x="7393860" y="1684893"/>
            <a:ext cx="4168878" cy="17488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>
                <a:latin typeface="Myriad Pro" panose="020B0503030403020204" pitchFamily="34" charset="0"/>
              </a:rPr>
              <a:t>Número de diagnosticados: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Myriad Pro" panose="020B0503030403020204" pitchFamily="34" charset="0"/>
              </a:rPr>
              <a:t>Aproximadamente</a:t>
            </a:r>
          </a:p>
          <a:p>
            <a:pPr algn="l">
              <a:lnSpc>
                <a:spcPct val="100000"/>
              </a:lnSpc>
            </a:pPr>
            <a:r>
              <a:rPr lang="pt-BR" sz="4800" b="1" dirty="0">
                <a:solidFill>
                  <a:srgbClr val="FFE612"/>
                </a:solidFill>
                <a:highlight>
                  <a:srgbClr val="FC9704"/>
                </a:highlight>
                <a:latin typeface="Myriad Pro" panose="020B0503030403020204" pitchFamily="34" charset="0"/>
              </a:rPr>
              <a:t>3 Milhões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A106B42-0D3C-43A9-8501-283750CCDA6F}"/>
              </a:ext>
            </a:extLst>
          </p:cNvPr>
          <p:cNvSpPr/>
          <p:nvPr/>
        </p:nvSpPr>
        <p:spPr>
          <a:xfrm>
            <a:off x="7393860" y="3182779"/>
            <a:ext cx="12330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/>
              <a:t>*Stevens et al, 2015</a:t>
            </a:r>
            <a:endParaRPr lang="pt-BR" sz="4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0FD679C-86BA-433F-B0BF-E7590E8D64C3}"/>
              </a:ext>
            </a:extLst>
          </p:cNvPr>
          <p:cNvSpPr txBox="1">
            <a:spLocks/>
          </p:cNvSpPr>
          <p:nvPr/>
        </p:nvSpPr>
        <p:spPr>
          <a:xfrm>
            <a:off x="7393860" y="3852509"/>
            <a:ext cx="4168878" cy="17488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>
                <a:latin typeface="Myriad Pro" panose="020B0503030403020204" pitchFamily="34" charset="0"/>
              </a:rPr>
              <a:t>Custo médio por tratamento: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Myriad Pro" panose="020B0503030403020204" pitchFamily="34" charset="0"/>
              </a:rPr>
              <a:t>Aproximadamente</a:t>
            </a:r>
          </a:p>
          <a:p>
            <a:pPr algn="l">
              <a:lnSpc>
                <a:spcPct val="100000"/>
              </a:lnSpc>
            </a:pPr>
            <a:r>
              <a:rPr lang="pt-BR" sz="4800" b="1" dirty="0">
                <a:solidFill>
                  <a:srgbClr val="FFE612"/>
                </a:solidFill>
                <a:highlight>
                  <a:srgbClr val="FC9704"/>
                </a:highlight>
                <a:latin typeface="Myriad Pro" panose="020B0503030403020204" pitchFamily="34" charset="0"/>
              </a:rPr>
              <a:t>R$ 7.000</a:t>
            </a:r>
          </a:p>
        </p:txBody>
      </p:sp>
    </p:spTree>
    <p:extLst>
      <p:ext uri="{BB962C8B-B14F-4D97-AF65-F5344CB8AC3E}">
        <p14:creationId xmlns:p14="http://schemas.microsoft.com/office/powerpoint/2010/main" val="318810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m 71">
            <a:extLst>
              <a:ext uri="{FF2B5EF4-FFF2-40B4-BE49-F238E27FC236}">
                <a16:creationId xmlns:a16="http://schemas.microsoft.com/office/drawing/2014/main" id="{6067526C-D82B-4AA9-8952-9AA7845EF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-39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93" y="1347724"/>
            <a:ext cx="5010818" cy="3419036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2DC64DD-1E3A-40EC-B265-BD9E94B0CF53}"/>
              </a:ext>
            </a:extLst>
          </p:cNvPr>
          <p:cNvSpPr txBox="1">
            <a:spLocks/>
          </p:cNvSpPr>
          <p:nvPr/>
        </p:nvSpPr>
        <p:spPr>
          <a:xfrm>
            <a:off x="1067441" y="2542763"/>
            <a:ext cx="987459" cy="3364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b="1" dirty="0">
                <a:solidFill>
                  <a:schemeClr val="bg1"/>
                </a:solidFill>
                <a:latin typeface="Myriad Pro" panose="020B0503030403020204" pitchFamily="34" charset="0"/>
              </a:rPr>
              <a:t>sintomas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2867A57-0DEE-498C-80D3-D5D0E5E4E166}"/>
              </a:ext>
            </a:extLst>
          </p:cNvPr>
          <p:cNvSpPr txBox="1">
            <a:spLocks/>
          </p:cNvSpPr>
          <p:nvPr/>
        </p:nvSpPr>
        <p:spPr>
          <a:xfrm>
            <a:off x="2594439" y="2544384"/>
            <a:ext cx="927166" cy="3364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b="1" dirty="0">
                <a:solidFill>
                  <a:schemeClr val="bg1"/>
                </a:solidFill>
                <a:latin typeface="Myriad Pro" panose="020B0503030403020204" pitchFamily="34" charset="0"/>
              </a:rPr>
              <a:t>triagem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4CD23920-D778-4F69-9129-B232E73DB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541" y="3057242"/>
            <a:ext cx="562631" cy="44215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2160AA7-CD17-403A-8973-0A407FA4A9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41" y="3057242"/>
            <a:ext cx="474082" cy="474944"/>
          </a:xfrm>
          <a:prstGeom prst="rect">
            <a:avLst/>
          </a:prstGeom>
        </p:spPr>
      </p:pic>
      <p:pic>
        <p:nvPicPr>
          <p:cNvPr id="25" name="Gráfico 24" descr="Rosto Chorando sem Preenchimento">
            <a:extLst>
              <a:ext uri="{FF2B5EF4-FFF2-40B4-BE49-F238E27FC236}">
                <a16:creationId xmlns:a16="http://schemas.microsoft.com/office/drawing/2014/main" id="{3D667592-6DF3-48A1-96F6-0E14A3765B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3168" y="2996004"/>
            <a:ext cx="597420" cy="597420"/>
          </a:xfrm>
          <a:prstGeom prst="rect">
            <a:avLst/>
          </a:prstGeom>
        </p:spPr>
      </p:pic>
      <p:sp>
        <p:nvSpPr>
          <p:cNvPr id="31" name="Título 1">
            <a:extLst>
              <a:ext uri="{FF2B5EF4-FFF2-40B4-BE49-F238E27FC236}">
                <a16:creationId xmlns:a16="http://schemas.microsoft.com/office/drawing/2014/main" id="{CCC62E80-10B7-4E5F-81A4-CE1CB428EF52}"/>
              </a:ext>
            </a:extLst>
          </p:cNvPr>
          <p:cNvSpPr txBox="1">
            <a:spLocks/>
          </p:cNvSpPr>
          <p:nvPr/>
        </p:nvSpPr>
        <p:spPr>
          <a:xfrm>
            <a:off x="4539303" y="2542763"/>
            <a:ext cx="1528566" cy="3364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b="1" dirty="0">
                <a:solidFill>
                  <a:schemeClr val="bg1"/>
                </a:solidFill>
                <a:latin typeface="Myriad Pro" panose="020B0503030403020204" pitchFamily="34" charset="0"/>
              </a:rPr>
              <a:t>banco de dados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A4FFFCA3-AC9E-4B06-B416-38723C6D28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37" y="3036431"/>
            <a:ext cx="501498" cy="483777"/>
          </a:xfrm>
          <a:prstGeom prst="rect">
            <a:avLst/>
          </a:prstGeom>
        </p:spPr>
      </p:pic>
      <p:sp>
        <p:nvSpPr>
          <p:cNvPr id="34" name="Título 1">
            <a:extLst>
              <a:ext uri="{FF2B5EF4-FFF2-40B4-BE49-F238E27FC236}">
                <a16:creationId xmlns:a16="http://schemas.microsoft.com/office/drawing/2014/main" id="{5A0E502D-A6BB-4813-B764-A1B9BE46DAA0}"/>
              </a:ext>
            </a:extLst>
          </p:cNvPr>
          <p:cNvSpPr txBox="1">
            <a:spLocks/>
          </p:cNvSpPr>
          <p:nvPr/>
        </p:nvSpPr>
        <p:spPr>
          <a:xfrm>
            <a:off x="7209524" y="2542763"/>
            <a:ext cx="1528566" cy="3364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b="1" dirty="0">
                <a:solidFill>
                  <a:schemeClr val="bg1"/>
                </a:solidFill>
                <a:latin typeface="Myriad Pro" panose="020B0503030403020204" pitchFamily="34" charset="0"/>
              </a:rPr>
              <a:t>análise de dados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D25D16C-B2B9-4C77-BCC7-13847B549F04}"/>
              </a:ext>
            </a:extLst>
          </p:cNvPr>
          <p:cNvSpPr/>
          <p:nvPr/>
        </p:nvSpPr>
        <p:spPr>
          <a:xfrm>
            <a:off x="7029873" y="2336348"/>
            <a:ext cx="1887867" cy="1400166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B8B0EB9-1B58-4EB2-A0E9-3CE6A3021C2A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7971095" y="3736514"/>
            <a:ext cx="2712" cy="1093811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ítulo 1">
            <a:extLst>
              <a:ext uri="{FF2B5EF4-FFF2-40B4-BE49-F238E27FC236}">
                <a16:creationId xmlns:a16="http://schemas.microsoft.com/office/drawing/2014/main" id="{BD91F8A4-11B7-4D2D-8442-7D477FC6F97B}"/>
              </a:ext>
            </a:extLst>
          </p:cNvPr>
          <p:cNvSpPr txBox="1">
            <a:spLocks/>
          </p:cNvSpPr>
          <p:nvPr/>
        </p:nvSpPr>
        <p:spPr>
          <a:xfrm>
            <a:off x="4706011" y="5062359"/>
            <a:ext cx="1195150" cy="3364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b="1" dirty="0">
                <a:solidFill>
                  <a:schemeClr val="bg1"/>
                </a:solidFill>
                <a:latin typeface="Myriad Pro" panose="020B0503030403020204" pitchFamily="34" charset="0"/>
              </a:rPr>
              <a:t>alimentação da base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07459F83-A193-4F85-B2EC-9D0BCC2F4782}"/>
              </a:ext>
            </a:extLst>
          </p:cNvPr>
          <p:cNvSpPr txBox="1">
            <a:spLocks/>
          </p:cNvSpPr>
          <p:nvPr/>
        </p:nvSpPr>
        <p:spPr>
          <a:xfrm>
            <a:off x="6793286" y="5062359"/>
            <a:ext cx="1195150" cy="3364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b="1" dirty="0" err="1">
                <a:solidFill>
                  <a:schemeClr val="bg1"/>
                </a:solidFill>
                <a:latin typeface="Myriad Pro" panose="020B0503030403020204" pitchFamily="34" charset="0"/>
              </a:rPr>
              <a:t>machine</a:t>
            </a:r>
            <a:r>
              <a:rPr lang="pt-BR" sz="1400" b="1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Myriad Pro" panose="020B0503030403020204" pitchFamily="34" charset="0"/>
              </a:rPr>
              <a:t>learning</a:t>
            </a:r>
            <a:endParaRPr lang="pt-BR" sz="14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C9045A9C-B930-417B-9A4B-D885E29BA9B1}"/>
              </a:ext>
            </a:extLst>
          </p:cNvPr>
          <p:cNvSpPr txBox="1">
            <a:spLocks/>
          </p:cNvSpPr>
          <p:nvPr/>
        </p:nvSpPr>
        <p:spPr>
          <a:xfrm>
            <a:off x="8018987" y="5062359"/>
            <a:ext cx="1195150" cy="3364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b="1" dirty="0">
                <a:solidFill>
                  <a:schemeClr val="bg1"/>
                </a:solidFill>
                <a:latin typeface="Myriad Pro" panose="020B0503030403020204" pitchFamily="34" charset="0"/>
              </a:rPr>
              <a:t>análise preditiva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FDAEAE9-7B94-4541-8F74-DF8659B70EEF}"/>
              </a:ext>
            </a:extLst>
          </p:cNvPr>
          <p:cNvSpPr/>
          <p:nvPr/>
        </p:nvSpPr>
        <p:spPr>
          <a:xfrm>
            <a:off x="6728053" y="4830325"/>
            <a:ext cx="2486084" cy="800486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61DAC5E9-1E87-46FF-8F49-7D79898A8A70}"/>
              </a:ext>
            </a:extLst>
          </p:cNvPr>
          <p:cNvSpPr txBox="1">
            <a:spLocks/>
          </p:cNvSpPr>
          <p:nvPr/>
        </p:nvSpPr>
        <p:spPr>
          <a:xfrm>
            <a:off x="7805397" y="5062359"/>
            <a:ext cx="366078" cy="3364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b="1" dirty="0">
                <a:solidFill>
                  <a:schemeClr val="bg1"/>
                </a:solidFill>
                <a:latin typeface="Myriad Pro" panose="020B0503030403020204" pitchFamily="34" charset="0"/>
              </a:rPr>
              <a:t>+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30D1BCD7-95BC-4F46-8647-352591986CAC}"/>
              </a:ext>
            </a:extLst>
          </p:cNvPr>
          <p:cNvSpPr/>
          <p:nvPr/>
        </p:nvSpPr>
        <p:spPr>
          <a:xfrm>
            <a:off x="4347291" y="2357159"/>
            <a:ext cx="1887867" cy="1400166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E11912E5-3F9E-4AA0-9ABB-81B6973E27A0}"/>
              </a:ext>
            </a:extLst>
          </p:cNvPr>
          <p:cNvSpPr/>
          <p:nvPr/>
        </p:nvSpPr>
        <p:spPr>
          <a:xfrm>
            <a:off x="4664334" y="4830325"/>
            <a:ext cx="1278504" cy="800486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9D3C3B5-7222-4D74-AB70-4D85DE8F64CA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5291225" y="3757325"/>
            <a:ext cx="12361" cy="107300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3DAF021A-DF8A-4E4B-9262-1B328CD94D84}"/>
              </a:ext>
            </a:extLst>
          </p:cNvPr>
          <p:cNvGrpSpPr/>
          <p:nvPr/>
        </p:nvGrpSpPr>
        <p:grpSpPr>
          <a:xfrm>
            <a:off x="9852678" y="2812360"/>
            <a:ext cx="1242697" cy="944965"/>
            <a:chOff x="9056901" y="4594173"/>
            <a:chExt cx="1242697" cy="944965"/>
          </a:xfrm>
        </p:grpSpPr>
        <p:sp>
          <p:nvSpPr>
            <p:cNvPr id="54" name="Título 1">
              <a:extLst>
                <a:ext uri="{FF2B5EF4-FFF2-40B4-BE49-F238E27FC236}">
                  <a16:creationId xmlns:a16="http://schemas.microsoft.com/office/drawing/2014/main" id="{A79D1DFE-7933-4F7A-8657-F4907DD65878}"/>
                </a:ext>
              </a:extLst>
            </p:cNvPr>
            <p:cNvSpPr txBox="1">
              <a:spLocks/>
            </p:cNvSpPr>
            <p:nvPr/>
          </p:nvSpPr>
          <p:spPr>
            <a:xfrm>
              <a:off x="9056901" y="4594173"/>
              <a:ext cx="1242697" cy="452391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2000" b="1" dirty="0">
                  <a:solidFill>
                    <a:srgbClr val="FC9704"/>
                  </a:solidFill>
                  <a:latin typeface="Myriad Pro" panose="020B0503030403020204" pitchFamily="34" charset="0"/>
                </a:rPr>
                <a:t>grupo de</a:t>
              </a:r>
            </a:p>
          </p:txBody>
        </p:sp>
        <p:sp>
          <p:nvSpPr>
            <p:cNvPr id="55" name="Título 1">
              <a:extLst>
                <a:ext uri="{FF2B5EF4-FFF2-40B4-BE49-F238E27FC236}">
                  <a16:creationId xmlns:a16="http://schemas.microsoft.com/office/drawing/2014/main" id="{2C3789CB-5EFC-4FB3-9270-E57115B6801D}"/>
                </a:ext>
              </a:extLst>
            </p:cNvPr>
            <p:cNvSpPr txBox="1">
              <a:spLocks/>
            </p:cNvSpPr>
            <p:nvPr/>
          </p:nvSpPr>
          <p:spPr>
            <a:xfrm>
              <a:off x="9056901" y="5086747"/>
              <a:ext cx="726663" cy="452391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2000" b="1" dirty="0">
                  <a:solidFill>
                    <a:srgbClr val="FC9704"/>
                  </a:solidFill>
                  <a:latin typeface="Myriad Pro" panose="020B0503030403020204" pitchFamily="34" charset="0"/>
                </a:rPr>
                <a:t>risco</a:t>
              </a:r>
            </a:p>
          </p:txBody>
        </p:sp>
      </p:grpSp>
      <p:sp>
        <p:nvSpPr>
          <p:cNvPr id="59" name="Título 1">
            <a:extLst>
              <a:ext uri="{FF2B5EF4-FFF2-40B4-BE49-F238E27FC236}">
                <a16:creationId xmlns:a16="http://schemas.microsoft.com/office/drawing/2014/main" id="{2EF64BEE-3289-41C4-B2C0-66C33B7B2F9D}"/>
              </a:ext>
            </a:extLst>
          </p:cNvPr>
          <p:cNvSpPr txBox="1">
            <a:spLocks/>
          </p:cNvSpPr>
          <p:nvPr/>
        </p:nvSpPr>
        <p:spPr>
          <a:xfrm>
            <a:off x="1473331" y="501722"/>
            <a:ext cx="1121108" cy="452391"/>
          </a:xfrm>
          <a:prstGeom prst="rect">
            <a:avLst/>
          </a:prstGeom>
          <a:solidFill>
            <a:srgbClr val="FC9704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1"/>
                </a:solidFill>
                <a:latin typeface="Myriad Pro" panose="020B0503030403020204" pitchFamily="34" charset="0"/>
              </a:rPr>
              <a:t>solução.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A98B810D-5920-44A8-9819-AE72B29E4CD9}"/>
              </a:ext>
            </a:extLst>
          </p:cNvPr>
          <p:cNvCxnSpPr/>
          <p:nvPr/>
        </p:nvCxnSpPr>
        <p:spPr>
          <a:xfrm>
            <a:off x="2026325" y="3312097"/>
            <a:ext cx="424003" cy="0"/>
          </a:xfrm>
          <a:prstGeom prst="straightConnector1">
            <a:avLst/>
          </a:prstGeom>
          <a:ln w="57150">
            <a:solidFill>
              <a:srgbClr val="FC97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56C2CCE8-C872-4766-8D3E-363077E5C9C6}"/>
              </a:ext>
            </a:extLst>
          </p:cNvPr>
          <p:cNvCxnSpPr/>
          <p:nvPr/>
        </p:nvCxnSpPr>
        <p:spPr>
          <a:xfrm>
            <a:off x="3582784" y="3312097"/>
            <a:ext cx="424003" cy="0"/>
          </a:xfrm>
          <a:prstGeom prst="straightConnector1">
            <a:avLst/>
          </a:prstGeom>
          <a:ln w="57150">
            <a:solidFill>
              <a:srgbClr val="FC97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6D3AE146-9AE6-40DF-BC3C-F2707FB69358}"/>
              </a:ext>
            </a:extLst>
          </p:cNvPr>
          <p:cNvCxnSpPr/>
          <p:nvPr/>
        </p:nvCxnSpPr>
        <p:spPr>
          <a:xfrm>
            <a:off x="6459593" y="3312097"/>
            <a:ext cx="424003" cy="0"/>
          </a:xfrm>
          <a:prstGeom prst="straightConnector1">
            <a:avLst/>
          </a:prstGeom>
          <a:ln w="57150">
            <a:solidFill>
              <a:srgbClr val="FC97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FC3712B3-ED08-435E-8C6A-E79AEF254D24}"/>
              </a:ext>
            </a:extLst>
          </p:cNvPr>
          <p:cNvCxnSpPr/>
          <p:nvPr/>
        </p:nvCxnSpPr>
        <p:spPr>
          <a:xfrm>
            <a:off x="9168154" y="3312097"/>
            <a:ext cx="424003" cy="0"/>
          </a:xfrm>
          <a:prstGeom prst="straightConnector1">
            <a:avLst/>
          </a:prstGeom>
          <a:ln w="57150">
            <a:solidFill>
              <a:srgbClr val="FC97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ítulo 1">
            <a:extLst>
              <a:ext uri="{FF2B5EF4-FFF2-40B4-BE49-F238E27FC236}">
                <a16:creationId xmlns:a16="http://schemas.microsoft.com/office/drawing/2014/main" id="{65876532-94E2-407E-991D-10FB24B996E2}"/>
              </a:ext>
            </a:extLst>
          </p:cNvPr>
          <p:cNvSpPr txBox="1">
            <a:spLocks/>
          </p:cNvSpPr>
          <p:nvPr/>
        </p:nvSpPr>
        <p:spPr>
          <a:xfrm>
            <a:off x="9592157" y="1772566"/>
            <a:ext cx="2885002" cy="452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0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SOM – Análise por rede neural</a:t>
            </a:r>
          </a:p>
        </p:txBody>
      </p:sp>
    </p:spTree>
    <p:extLst>
      <p:ext uri="{BB962C8B-B14F-4D97-AF65-F5344CB8AC3E}">
        <p14:creationId xmlns:p14="http://schemas.microsoft.com/office/powerpoint/2010/main" val="153198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>
            <a:extLst>
              <a:ext uri="{FF2B5EF4-FFF2-40B4-BE49-F238E27FC236}">
                <a16:creationId xmlns:a16="http://schemas.microsoft.com/office/drawing/2014/main" id="{51F6B7FB-27B7-49A0-A520-4CC8C62A0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31" y="501721"/>
            <a:ext cx="1441319" cy="452391"/>
          </a:xfrm>
          <a:solidFill>
            <a:schemeClr val="bg1"/>
          </a:solidFill>
        </p:spPr>
        <p:txBody>
          <a:bodyPr anchor="ctr">
            <a:noAutofit/>
          </a:bodyPr>
          <a:lstStyle/>
          <a:p>
            <a:r>
              <a:rPr lang="pt-BR" sz="2000" b="1" dirty="0">
                <a:solidFill>
                  <a:srgbClr val="FC9704"/>
                </a:solidFill>
                <a:latin typeface="Myriad Pro" panose="020B0503030403020204" pitchFamily="34" charset="0"/>
              </a:rPr>
              <a:t>benefícios:</a:t>
            </a: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63735466-51C9-4423-BA8C-8061DE14CF2D}"/>
              </a:ext>
            </a:extLst>
          </p:cNvPr>
          <p:cNvSpPr txBox="1">
            <a:spLocks/>
          </p:cNvSpPr>
          <p:nvPr/>
        </p:nvSpPr>
        <p:spPr>
          <a:xfrm>
            <a:off x="7830619" y="2951073"/>
            <a:ext cx="2689897" cy="121465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b="1" dirty="0">
                <a:solidFill>
                  <a:schemeClr val="bg1"/>
                </a:solidFill>
                <a:latin typeface="Myriad Pro" panose="020B0503030403020204" pitchFamily="34" charset="0"/>
              </a:rPr>
              <a:t>Ampliação do sistema para diagnóstico de </a:t>
            </a:r>
          </a:p>
          <a:p>
            <a:pPr algn="l"/>
            <a:r>
              <a:rPr lang="pt-BR" sz="2800" b="1" dirty="0">
                <a:solidFill>
                  <a:srgbClr val="FFFF00"/>
                </a:solidFill>
                <a:latin typeface="Myriad Pro" panose="020B0503030403020204" pitchFamily="34" charset="0"/>
              </a:rPr>
              <a:t>outras doenças.</a:t>
            </a:r>
            <a:endParaRPr lang="pt-BR" sz="1600" b="1" dirty="0">
              <a:solidFill>
                <a:srgbClr val="FFFF00"/>
              </a:solidFill>
              <a:latin typeface="Myriad Pro" panose="020B0503030403020204" pitchFamily="34" charset="0"/>
            </a:endParaRP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3EABB786-2BAE-4C69-AA44-27B5238069DB}"/>
              </a:ext>
            </a:extLst>
          </p:cNvPr>
          <p:cNvSpPr txBox="1">
            <a:spLocks/>
          </p:cNvSpPr>
          <p:nvPr/>
        </p:nvSpPr>
        <p:spPr>
          <a:xfrm>
            <a:off x="7830619" y="2083051"/>
            <a:ext cx="2378039" cy="7180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rgbClr val="FFFF00"/>
                </a:solidFill>
                <a:latin typeface="Myriad Pro" panose="020B0503030403020204" pitchFamily="34" charset="0"/>
              </a:rPr>
              <a:t>Integração</a:t>
            </a:r>
            <a:r>
              <a:rPr lang="pt-BR" sz="1600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pt-BR" sz="1600" b="1" dirty="0">
                <a:solidFill>
                  <a:schemeClr val="bg1"/>
                </a:solidFill>
                <a:latin typeface="Myriad Pro" panose="020B0503030403020204" pitchFamily="34" charset="0"/>
              </a:rPr>
              <a:t>dos dados entre médicos.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EBFBB9F-AC7F-4407-BC34-B992C894FB73}"/>
              </a:ext>
            </a:extLst>
          </p:cNvPr>
          <p:cNvGrpSpPr/>
          <p:nvPr/>
        </p:nvGrpSpPr>
        <p:grpSpPr>
          <a:xfrm>
            <a:off x="1987482" y="3365925"/>
            <a:ext cx="3557911" cy="1080060"/>
            <a:chOff x="1987483" y="1690645"/>
            <a:chExt cx="3305206" cy="1080060"/>
          </a:xfrm>
        </p:grpSpPr>
        <p:pic>
          <p:nvPicPr>
            <p:cNvPr id="5" name="Gráfico 4" descr="Cofrinho">
              <a:extLst>
                <a:ext uri="{FF2B5EF4-FFF2-40B4-BE49-F238E27FC236}">
                  <a16:creationId xmlns:a16="http://schemas.microsoft.com/office/drawing/2014/main" id="{46B0BF66-5670-4B4A-BEB5-1DF11AB58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7483" y="1858160"/>
              <a:ext cx="741464" cy="741464"/>
            </a:xfrm>
            <a:prstGeom prst="rect">
              <a:avLst/>
            </a:prstGeom>
          </p:spPr>
        </p:pic>
        <p:sp>
          <p:nvSpPr>
            <p:cNvPr id="48" name="Título 1">
              <a:extLst>
                <a:ext uri="{FF2B5EF4-FFF2-40B4-BE49-F238E27FC236}">
                  <a16:creationId xmlns:a16="http://schemas.microsoft.com/office/drawing/2014/main" id="{DA77F99B-6043-4F95-B865-27A13A2ED3EF}"/>
                </a:ext>
              </a:extLst>
            </p:cNvPr>
            <p:cNvSpPr txBox="1">
              <a:spLocks/>
            </p:cNvSpPr>
            <p:nvPr/>
          </p:nvSpPr>
          <p:spPr>
            <a:xfrm>
              <a:off x="2914650" y="1690645"/>
              <a:ext cx="2378039" cy="108006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1600" b="1" dirty="0">
                  <a:solidFill>
                    <a:schemeClr val="bg1"/>
                  </a:solidFill>
                  <a:latin typeface="Myriad Pro" panose="020B0503030403020204" pitchFamily="34" charset="0"/>
                </a:rPr>
                <a:t>Redução </a:t>
              </a:r>
            </a:p>
            <a:p>
              <a:pPr algn="l"/>
              <a:r>
                <a:rPr lang="pt-BR" sz="2800" b="1" dirty="0">
                  <a:solidFill>
                    <a:srgbClr val="FFFF00"/>
                  </a:solidFill>
                  <a:latin typeface="Myriad Pro" panose="020B0503030403020204" pitchFamily="34" charset="0"/>
                </a:rPr>
                <a:t>de 45%</a:t>
              </a:r>
            </a:p>
            <a:p>
              <a:pPr algn="l"/>
              <a:r>
                <a:rPr lang="pt-BR" sz="1600" b="1" dirty="0">
                  <a:solidFill>
                    <a:schemeClr val="bg1"/>
                  </a:solidFill>
                  <a:latin typeface="Myriad Pro" panose="020B0503030403020204" pitchFamily="34" charset="0"/>
                </a:rPr>
                <a:t>nos custos com a doença.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FB4DA33-8CFB-4544-ACD6-7DCB2EAE914E}"/>
              </a:ext>
            </a:extLst>
          </p:cNvPr>
          <p:cNvGrpSpPr/>
          <p:nvPr/>
        </p:nvGrpSpPr>
        <p:grpSpPr>
          <a:xfrm>
            <a:off x="2132753" y="4729999"/>
            <a:ext cx="3304485" cy="1080060"/>
            <a:chOff x="2161147" y="3568606"/>
            <a:chExt cx="3131542" cy="108006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7A41899-D763-4C18-98A6-72318AE84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147" y="3712492"/>
              <a:ext cx="394136" cy="724280"/>
            </a:xfrm>
            <a:prstGeom prst="rect">
              <a:avLst/>
            </a:prstGeom>
          </p:spPr>
        </p:pic>
        <p:sp>
          <p:nvSpPr>
            <p:cNvPr id="50" name="Título 1">
              <a:extLst>
                <a:ext uri="{FF2B5EF4-FFF2-40B4-BE49-F238E27FC236}">
                  <a16:creationId xmlns:a16="http://schemas.microsoft.com/office/drawing/2014/main" id="{AED86450-75C9-4C59-906A-9D7A11EB7F03}"/>
                </a:ext>
              </a:extLst>
            </p:cNvPr>
            <p:cNvSpPr txBox="1">
              <a:spLocks/>
            </p:cNvSpPr>
            <p:nvPr/>
          </p:nvSpPr>
          <p:spPr>
            <a:xfrm>
              <a:off x="2914650" y="3568606"/>
              <a:ext cx="2378039" cy="108006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1600" b="1" dirty="0">
                  <a:solidFill>
                    <a:schemeClr val="bg1"/>
                  </a:solidFill>
                  <a:latin typeface="Myriad Pro" panose="020B0503030403020204" pitchFamily="34" charset="0"/>
                </a:rPr>
                <a:t>Conexão com</a:t>
              </a:r>
            </a:p>
            <a:p>
              <a:pPr algn="l"/>
              <a:r>
                <a:rPr lang="pt-BR" sz="2800" b="1" dirty="0" err="1">
                  <a:solidFill>
                    <a:srgbClr val="FFFF00"/>
                  </a:solidFill>
                  <a:latin typeface="Myriad Pro" panose="020B0503030403020204" pitchFamily="34" charset="0"/>
                </a:rPr>
                <a:t>IoT</a:t>
              </a:r>
              <a:r>
                <a:rPr lang="pt-BR" sz="2800" b="1" dirty="0">
                  <a:solidFill>
                    <a:srgbClr val="FFE612"/>
                  </a:solidFill>
                  <a:latin typeface="Myriad Pro" panose="020B0503030403020204" pitchFamily="34" charset="0"/>
                </a:rPr>
                <a:t> </a:t>
              </a:r>
              <a:r>
                <a:rPr lang="pt-BR" sz="1600" b="1" dirty="0">
                  <a:solidFill>
                    <a:schemeClr val="bg1"/>
                  </a:solidFill>
                  <a:latin typeface="Myriad Pro" panose="020B0503030403020204" pitchFamily="34" charset="0"/>
                </a:rPr>
                <a:t>e </a:t>
              </a:r>
              <a:r>
                <a:rPr lang="pt-BR" sz="2800" b="1" dirty="0" err="1">
                  <a:solidFill>
                    <a:srgbClr val="FFFF00"/>
                  </a:solidFill>
                  <a:latin typeface="Myriad Pro" panose="020B0503030403020204" pitchFamily="34" charset="0"/>
                </a:rPr>
                <a:t>Wearbles</a:t>
              </a:r>
              <a:r>
                <a:rPr lang="pt-BR" sz="2800" b="1" dirty="0">
                  <a:solidFill>
                    <a:srgbClr val="FFFF00"/>
                  </a:solidFill>
                  <a:latin typeface="Myriad Pro" panose="020B0503030403020204" pitchFamily="34" charset="0"/>
                </a:rPr>
                <a:t>.</a:t>
              </a:r>
            </a:p>
          </p:txBody>
        </p:sp>
      </p:grp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829C83A7-EDCE-4A13-9F98-B32770035B52}"/>
              </a:ext>
            </a:extLst>
          </p:cNvPr>
          <p:cNvSpPr/>
          <p:nvPr/>
        </p:nvSpPr>
        <p:spPr>
          <a:xfrm>
            <a:off x="1785013" y="1797957"/>
            <a:ext cx="3652226" cy="1283954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Título 1">
            <a:extLst>
              <a:ext uri="{FF2B5EF4-FFF2-40B4-BE49-F238E27FC236}">
                <a16:creationId xmlns:a16="http://schemas.microsoft.com/office/drawing/2014/main" id="{E736FEF9-79C3-4B90-8AED-0AD99AA918E9}"/>
              </a:ext>
            </a:extLst>
          </p:cNvPr>
          <p:cNvSpPr txBox="1">
            <a:spLocks/>
          </p:cNvSpPr>
          <p:nvPr/>
        </p:nvSpPr>
        <p:spPr>
          <a:xfrm>
            <a:off x="1839613" y="1542857"/>
            <a:ext cx="977821" cy="30689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b="1" dirty="0">
                <a:solidFill>
                  <a:schemeClr val="bg1"/>
                </a:solidFill>
                <a:latin typeface="Myriad Pro" panose="020B0503030403020204" pitchFamily="34" charset="0"/>
              </a:rPr>
              <a:t>objetivo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F37C5EE-D221-46C7-9E0C-A61E51231DC5}"/>
              </a:ext>
            </a:extLst>
          </p:cNvPr>
          <p:cNvGrpSpPr/>
          <p:nvPr/>
        </p:nvGrpSpPr>
        <p:grpSpPr>
          <a:xfrm>
            <a:off x="1950158" y="1897745"/>
            <a:ext cx="3487080" cy="1080060"/>
            <a:chOff x="6878439" y="1897745"/>
            <a:chExt cx="3487080" cy="1080060"/>
          </a:xfrm>
        </p:grpSpPr>
        <p:sp>
          <p:nvSpPr>
            <p:cNvPr id="72" name="Título 1">
              <a:extLst>
                <a:ext uri="{FF2B5EF4-FFF2-40B4-BE49-F238E27FC236}">
                  <a16:creationId xmlns:a16="http://schemas.microsoft.com/office/drawing/2014/main" id="{7C08FF4E-2058-40C3-BFCA-3275C97EEBDF}"/>
                </a:ext>
              </a:extLst>
            </p:cNvPr>
            <p:cNvSpPr txBox="1">
              <a:spLocks/>
            </p:cNvSpPr>
            <p:nvPr/>
          </p:nvSpPr>
          <p:spPr>
            <a:xfrm>
              <a:off x="7830619" y="1897745"/>
              <a:ext cx="2534900" cy="108006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2800" b="1" dirty="0">
                  <a:solidFill>
                    <a:srgbClr val="FFFF00"/>
                  </a:solidFill>
                  <a:latin typeface="Myriad Pro" panose="020B0503030403020204" pitchFamily="34" charset="0"/>
                </a:rPr>
                <a:t>Previsão de 60% </a:t>
              </a:r>
              <a:r>
                <a:rPr lang="pt-BR" sz="1600" b="1" dirty="0">
                  <a:solidFill>
                    <a:schemeClr val="bg1"/>
                  </a:solidFill>
                  <a:latin typeface="Myriad Pro" panose="020B0503030403020204" pitchFamily="34" charset="0"/>
                </a:rPr>
                <a:t>de possíveis diagnósticos positivos.</a:t>
              </a:r>
            </a:p>
          </p:txBody>
        </p:sp>
        <p:pic>
          <p:nvPicPr>
            <p:cNvPr id="49" name="Gráfico 48" descr="Ampulheta">
              <a:extLst>
                <a:ext uri="{FF2B5EF4-FFF2-40B4-BE49-F238E27FC236}">
                  <a16:creationId xmlns:a16="http://schemas.microsoft.com/office/drawing/2014/main" id="{04DFBC50-1A7E-475F-8FCD-7ED5FB8D1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78439" y="2083051"/>
              <a:ext cx="715540" cy="715540"/>
            </a:xfrm>
            <a:prstGeom prst="rect">
              <a:avLst/>
            </a:prstGeom>
          </p:spPr>
        </p:pic>
      </p:grpSp>
      <p:pic>
        <p:nvPicPr>
          <p:cNvPr id="3" name="Gráfico 2" descr="Usuários">
            <a:extLst>
              <a:ext uri="{FF2B5EF4-FFF2-40B4-BE49-F238E27FC236}">
                <a16:creationId xmlns:a16="http://schemas.microsoft.com/office/drawing/2014/main" id="{2E0B061D-44A2-4BF9-AFE4-BDFC1CA1D7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3443" y="1955198"/>
            <a:ext cx="804392" cy="804392"/>
          </a:xfrm>
          <a:prstGeom prst="rect">
            <a:avLst/>
          </a:prstGeom>
        </p:spPr>
      </p:pic>
      <p:pic>
        <p:nvPicPr>
          <p:cNvPr id="9" name="Gráfico 8" descr="Hierarquia">
            <a:extLst>
              <a:ext uri="{FF2B5EF4-FFF2-40B4-BE49-F238E27FC236}">
                <a16:creationId xmlns:a16="http://schemas.microsoft.com/office/drawing/2014/main" id="{D08D7BE6-A060-4C6E-967B-E1F66EB3BE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6219" y="30475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8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>
            <a:extLst>
              <a:ext uri="{FF2B5EF4-FFF2-40B4-BE49-F238E27FC236}">
                <a16:creationId xmlns:a16="http://schemas.microsoft.com/office/drawing/2014/main" id="{51F6B7FB-27B7-49A0-A520-4CC8C62A0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32" y="501721"/>
            <a:ext cx="1255616" cy="452391"/>
          </a:xfrm>
          <a:solidFill>
            <a:schemeClr val="bg1"/>
          </a:solidFill>
        </p:spPr>
        <p:txBody>
          <a:bodyPr anchor="ctr">
            <a:noAutofit/>
          </a:bodyPr>
          <a:lstStyle/>
          <a:p>
            <a:r>
              <a:rPr lang="pt-BR" sz="2000" b="1" dirty="0">
                <a:solidFill>
                  <a:srgbClr val="FC9704"/>
                </a:solidFill>
                <a:latin typeface="Myriad Pro" panose="020B0503030403020204" pitchFamily="34" charset="0"/>
              </a:rPr>
              <a:t>negócios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39EB87A3-B7A6-4242-BBCB-5A12AD58E000}"/>
              </a:ext>
            </a:extLst>
          </p:cNvPr>
          <p:cNvSpPr txBox="1">
            <a:spLocks/>
          </p:cNvSpPr>
          <p:nvPr/>
        </p:nvSpPr>
        <p:spPr>
          <a:xfrm>
            <a:off x="2504576" y="2569405"/>
            <a:ext cx="1467940" cy="452391"/>
          </a:xfrm>
          <a:prstGeom prst="rect">
            <a:avLst/>
          </a:prstGeom>
          <a:solidFill>
            <a:srgbClr val="FC9704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1"/>
                </a:solidFill>
                <a:latin typeface="Myriad Pro" panose="020B0503030403020204" pitchFamily="34" charset="0"/>
              </a:rPr>
              <a:t>RELEASE 1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2E78B31-13E0-4736-9E2B-1898E6C1022C}"/>
              </a:ext>
            </a:extLst>
          </p:cNvPr>
          <p:cNvSpPr txBox="1">
            <a:spLocks/>
          </p:cNvSpPr>
          <p:nvPr/>
        </p:nvSpPr>
        <p:spPr>
          <a:xfrm>
            <a:off x="2959178" y="3189310"/>
            <a:ext cx="4346190" cy="13922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b="1" dirty="0">
                <a:solidFill>
                  <a:schemeClr val="bg1"/>
                </a:solidFill>
                <a:latin typeface="Myriad Pro" panose="020B0503030403020204" pitchFamily="34" charset="0"/>
              </a:rPr>
              <a:t>Análise preditiva para Insuficiência cardíaca</a:t>
            </a:r>
          </a:p>
          <a:p>
            <a:pPr algn="l"/>
            <a:endParaRPr lang="pt-BR" sz="1600" b="1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 algn="l"/>
            <a:r>
              <a:rPr lang="pt-BR" sz="1600" b="1" dirty="0">
                <a:solidFill>
                  <a:schemeClr val="bg1"/>
                </a:solidFill>
                <a:latin typeface="Myriad Pro" panose="020B0503030403020204" pitchFamily="34" charset="0"/>
              </a:rPr>
              <a:t>Necessidades: </a:t>
            </a:r>
            <a:r>
              <a:rPr lang="pt-BR" sz="1600" dirty="0">
                <a:solidFill>
                  <a:schemeClr val="bg1"/>
                </a:solidFill>
                <a:latin typeface="Myriad Pro" panose="020B0503030403020204" pitchFamily="34" charset="0"/>
              </a:rPr>
              <a:t>Parceiro para aplicação do sistema para análise dos dados</a:t>
            </a:r>
          </a:p>
        </p:txBody>
      </p:sp>
    </p:spTree>
    <p:extLst>
      <p:ext uri="{BB962C8B-B14F-4D97-AF65-F5344CB8AC3E}">
        <p14:creationId xmlns:p14="http://schemas.microsoft.com/office/powerpoint/2010/main" val="151964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59F06A6-07B7-437C-BA0D-7767AE9CB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978A1B-CC3E-4FB2-B5F6-5CD73195F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"/>
            <a:ext cx="121920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6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EC9A1-B0EA-46AF-B0F8-2C7C8067B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32" y="501722"/>
            <a:ext cx="1069843" cy="452391"/>
          </a:xfrm>
          <a:solidFill>
            <a:srgbClr val="0070C0"/>
          </a:solidFill>
        </p:spPr>
        <p:txBody>
          <a:bodyPr anchor="ctr">
            <a:no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Myriad Pro" panose="020B0503030403020204" pitchFamily="34" charset="0"/>
              </a:rPr>
              <a:t>equipe: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D905C8F-F668-4E06-B846-D05E6DC3766C}"/>
              </a:ext>
            </a:extLst>
          </p:cNvPr>
          <p:cNvSpPr/>
          <p:nvPr/>
        </p:nvSpPr>
        <p:spPr>
          <a:xfrm>
            <a:off x="1473332" y="1750401"/>
            <a:ext cx="3001953" cy="11070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17500" dist="317500" dir="1200000" sx="90000" sy="9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b="1" dirty="0">
                <a:solidFill>
                  <a:srgbClr val="0070C0"/>
                </a:solidFill>
                <a:latin typeface="Myriad Pro" panose="020B0503030403020204" pitchFamily="34" charset="0"/>
              </a:rPr>
              <a:t>Social tech</a:t>
            </a:r>
          </a:p>
          <a:p>
            <a:endParaRPr lang="pt-BR" sz="1200" dirty="0">
              <a:solidFill>
                <a:schemeClr val="tx1"/>
              </a:solidFill>
              <a:latin typeface="Myriad Pro" panose="020B0503030403020204" pitchFamily="34" charset="0"/>
            </a:endParaRPr>
          </a:p>
          <a:p>
            <a:r>
              <a:rPr lang="pt-BR" sz="1400" dirty="0">
                <a:solidFill>
                  <a:schemeClr val="tx1"/>
                </a:solidFill>
                <a:latin typeface="Myriad Pro" panose="020B0503030403020204" pitchFamily="34" charset="0"/>
              </a:rPr>
              <a:t>André santos</a:t>
            </a:r>
          </a:p>
          <a:p>
            <a:r>
              <a:rPr lang="pt-BR" sz="1400" dirty="0">
                <a:solidFill>
                  <a:schemeClr val="tx1"/>
                </a:solidFill>
                <a:latin typeface="Myriad Pro" panose="020B0503030403020204" pitchFamily="34" charset="0"/>
              </a:rPr>
              <a:t>Ms. Eng. Produção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F8E9F5-B351-4338-873B-0693CC07AE8B}"/>
              </a:ext>
            </a:extLst>
          </p:cNvPr>
          <p:cNvSpPr/>
          <p:nvPr/>
        </p:nvSpPr>
        <p:spPr>
          <a:xfrm>
            <a:off x="1473332" y="3217251"/>
            <a:ext cx="3001953" cy="11070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17500" dist="317500" dir="1200000" sx="90000" sy="9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b="1" dirty="0">
                <a:solidFill>
                  <a:srgbClr val="0070C0"/>
                </a:solidFill>
                <a:latin typeface="Myriad Pro" panose="020B0503030403020204" pitchFamily="34" charset="0"/>
              </a:rPr>
              <a:t>Cientista de dados</a:t>
            </a:r>
          </a:p>
          <a:p>
            <a:endParaRPr lang="pt-BR" sz="1200" dirty="0">
              <a:solidFill>
                <a:schemeClr val="tx1"/>
              </a:solidFill>
              <a:latin typeface="Myriad Pro" panose="020B0503030403020204" pitchFamily="34" charset="0"/>
            </a:endParaRPr>
          </a:p>
          <a:p>
            <a:r>
              <a:rPr lang="pt-BR" sz="1400" dirty="0">
                <a:solidFill>
                  <a:schemeClr val="tx1"/>
                </a:solidFill>
                <a:latin typeface="Myriad Pro" panose="020B0503030403020204" pitchFamily="34" charset="0"/>
              </a:rPr>
              <a:t>Bruno Almeida</a:t>
            </a:r>
          </a:p>
          <a:p>
            <a:r>
              <a:rPr lang="pt-BR" sz="1400" dirty="0">
                <a:solidFill>
                  <a:schemeClr val="tx1"/>
                </a:solidFill>
                <a:latin typeface="Myriad Pro" panose="020B0503030403020204" pitchFamily="34" charset="0"/>
              </a:rPr>
              <a:t>Ms. Data Science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0E001FD-732B-422B-A0D2-39F04E590EED}"/>
              </a:ext>
            </a:extLst>
          </p:cNvPr>
          <p:cNvSpPr/>
          <p:nvPr/>
        </p:nvSpPr>
        <p:spPr>
          <a:xfrm>
            <a:off x="1473332" y="4665051"/>
            <a:ext cx="3001953" cy="11070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17500" dist="317500" dir="1200000" sx="90000" sy="9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b="1" dirty="0">
                <a:solidFill>
                  <a:srgbClr val="0070C0"/>
                </a:solidFill>
                <a:latin typeface="Myriad Pro" panose="020B0503030403020204" pitchFamily="34" charset="0"/>
              </a:rPr>
              <a:t>Eng. de dados</a:t>
            </a:r>
          </a:p>
          <a:p>
            <a:endParaRPr lang="pt-BR" sz="1200" dirty="0">
              <a:solidFill>
                <a:schemeClr val="tx1"/>
              </a:solidFill>
              <a:latin typeface="Myriad Pro" panose="020B0503030403020204" pitchFamily="34" charset="0"/>
            </a:endParaRPr>
          </a:p>
          <a:p>
            <a:r>
              <a:rPr lang="pt-BR" sz="1400" dirty="0">
                <a:solidFill>
                  <a:schemeClr val="tx1"/>
                </a:solidFill>
                <a:latin typeface="Myriad Pro" panose="020B0503030403020204" pitchFamily="34" charset="0"/>
              </a:rPr>
              <a:t>Ana Sanchez</a:t>
            </a:r>
          </a:p>
          <a:p>
            <a:r>
              <a:rPr lang="pt-BR" sz="1400" dirty="0">
                <a:solidFill>
                  <a:schemeClr val="tx1"/>
                </a:solidFill>
                <a:latin typeface="Myriad Pro" panose="020B0503030403020204" pitchFamily="34" charset="0"/>
              </a:rPr>
              <a:t>Pós Análise em Big data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6F0B420-1B74-428F-A266-EAF54450C7BA}"/>
              </a:ext>
            </a:extLst>
          </p:cNvPr>
          <p:cNvSpPr/>
          <p:nvPr/>
        </p:nvSpPr>
        <p:spPr>
          <a:xfrm>
            <a:off x="4854707" y="1750401"/>
            <a:ext cx="3001953" cy="11070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17500" dist="317500" dir="1200000" sx="90000" sy="9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b="1" dirty="0">
                <a:solidFill>
                  <a:srgbClr val="0070C0"/>
                </a:solidFill>
                <a:latin typeface="Myriad Pro" panose="020B0503030403020204" pitchFamily="34" charset="0"/>
              </a:rPr>
              <a:t>Cientista de dados</a:t>
            </a:r>
          </a:p>
          <a:p>
            <a:endParaRPr lang="pt-BR" sz="1200" dirty="0">
              <a:solidFill>
                <a:schemeClr val="tx1"/>
              </a:solidFill>
              <a:latin typeface="Myriad Pro" panose="020B0503030403020204" pitchFamily="34" charset="0"/>
            </a:endParaRPr>
          </a:p>
          <a:p>
            <a:r>
              <a:rPr lang="pt-BR" sz="1400" dirty="0">
                <a:solidFill>
                  <a:schemeClr val="tx1"/>
                </a:solidFill>
                <a:latin typeface="Myriad Pro" panose="020B0503030403020204" pitchFamily="34" charset="0"/>
              </a:rPr>
              <a:t>Lucas Guimarães</a:t>
            </a:r>
          </a:p>
          <a:p>
            <a:r>
              <a:rPr lang="pt-BR" sz="1400" dirty="0">
                <a:solidFill>
                  <a:schemeClr val="tx1"/>
                </a:solidFill>
                <a:latin typeface="Myriad Pro" panose="020B0503030403020204" pitchFamily="34" charset="0"/>
              </a:rPr>
              <a:t>Ms. Eng. Mecânica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885819B-D791-48BC-9CF3-F8B916F3AB28}"/>
              </a:ext>
            </a:extLst>
          </p:cNvPr>
          <p:cNvSpPr/>
          <p:nvPr/>
        </p:nvSpPr>
        <p:spPr>
          <a:xfrm>
            <a:off x="4854707" y="3217251"/>
            <a:ext cx="3001953" cy="11070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17500" dist="317500" dir="1200000" sx="90000" sy="9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b="1" dirty="0">
                <a:solidFill>
                  <a:srgbClr val="0070C0"/>
                </a:solidFill>
                <a:latin typeface="Myriad Pro" panose="020B0503030403020204" pitchFamily="34" charset="0"/>
              </a:rPr>
              <a:t>UX Design</a:t>
            </a:r>
          </a:p>
          <a:p>
            <a:endParaRPr lang="pt-BR" sz="1200" dirty="0">
              <a:solidFill>
                <a:schemeClr val="tx1"/>
              </a:solidFill>
              <a:latin typeface="Myriad Pro" panose="020B0503030403020204" pitchFamily="34" charset="0"/>
            </a:endParaRPr>
          </a:p>
          <a:p>
            <a:r>
              <a:rPr lang="pt-BR" sz="1400" dirty="0">
                <a:solidFill>
                  <a:schemeClr val="tx1"/>
                </a:solidFill>
                <a:latin typeface="Myriad Pro" panose="020B0503030403020204" pitchFamily="34" charset="0"/>
              </a:rPr>
              <a:t>Matheus Rocha</a:t>
            </a:r>
          </a:p>
          <a:p>
            <a:r>
              <a:rPr lang="pt-BR" sz="1400" dirty="0">
                <a:solidFill>
                  <a:schemeClr val="tx1"/>
                </a:solidFill>
                <a:latin typeface="Myriad Pro" panose="020B0503030403020204" pitchFamily="34" charset="0"/>
              </a:rPr>
              <a:t>Técnico em Multimídia</a:t>
            </a:r>
          </a:p>
        </p:txBody>
      </p:sp>
    </p:spTree>
    <p:extLst>
      <p:ext uri="{BB962C8B-B14F-4D97-AF65-F5344CB8AC3E}">
        <p14:creationId xmlns:p14="http://schemas.microsoft.com/office/powerpoint/2010/main" val="40954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209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Myriad Pro</vt:lpstr>
      <vt:lpstr>Tema do Office</vt:lpstr>
      <vt:lpstr>batalha de dados</vt:lpstr>
      <vt:lpstr>cenário.</vt:lpstr>
      <vt:lpstr>oportunidades.</vt:lpstr>
      <vt:lpstr>Mercado</vt:lpstr>
      <vt:lpstr>Apresentação do PowerPoint</vt:lpstr>
      <vt:lpstr>benefícios:</vt:lpstr>
      <vt:lpstr>negócios</vt:lpstr>
      <vt:lpstr>Apresentação do PowerPoint</vt:lpstr>
      <vt:lpstr>equipe:</vt:lpstr>
      <vt:lpstr>obrigad@!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Batalha de dados</dc:title>
  <dc:creator>ANDRE LUIS DOS SANTOS</dc:creator>
  <cp:lastModifiedBy>ANDRE LUIS DOS SANTOS</cp:lastModifiedBy>
  <cp:revision>53</cp:revision>
  <dcterms:created xsi:type="dcterms:W3CDTF">2018-12-09T01:59:16Z</dcterms:created>
  <dcterms:modified xsi:type="dcterms:W3CDTF">2018-12-09T13:51:50Z</dcterms:modified>
</cp:coreProperties>
</file>