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300" r:id="rId2"/>
    <p:sldId id="293" r:id="rId3"/>
    <p:sldId id="294" r:id="rId4"/>
    <p:sldId id="295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782"/>
    <a:srgbClr val="CD7533"/>
    <a:srgbClr val="F8A888"/>
    <a:srgbClr val="FE6344"/>
    <a:srgbClr val="F3A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45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8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34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3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696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752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tx2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27824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E86EF-26B2-4BC4-9DD7-0E2F50B1A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600" b="1" dirty="0">
                <a:solidFill>
                  <a:schemeClr val="tx1"/>
                </a:solidFill>
              </a:rPr>
              <a:t>CAMADA DE ENLACE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BE7417-1CF0-45C0-A4CB-3C770F6EC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Ana Carolina Lopes - 01</a:t>
            </a:r>
          </a:p>
        </p:txBody>
      </p:sp>
    </p:spTree>
    <p:extLst>
      <p:ext uri="{BB962C8B-B14F-4D97-AF65-F5344CB8AC3E}">
        <p14:creationId xmlns:p14="http://schemas.microsoft.com/office/powerpoint/2010/main" val="323472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0377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CAMADA DE ENLACE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1715979" y="2064332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066800" y="1299990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O que é?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2911872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83D4F44F-1ABE-4103-8D99-286A8F00367B}"/>
              </a:ext>
            </a:extLst>
          </p:cNvPr>
          <p:cNvSpPr/>
          <p:nvPr/>
        </p:nvSpPr>
        <p:spPr>
          <a:xfrm>
            <a:off x="1384891" y="2268163"/>
            <a:ext cx="94739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pt-BR" sz="1600" b="1" dirty="0"/>
              <a:t>É uma das sete camadas do modelo OSI. Detecta e corrige erros que possam acontecer na camada física;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pt-BR" sz="1600" b="1" dirty="0"/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pt-BR" sz="1600" b="1" dirty="0"/>
              <a:t>Transforma a camada física (recurso de transmissão) em um link responsável pela comunicação de dados nó a nó.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0AB9E3B4-58D9-4869-ACEF-F3AFAB26D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84" y="4229517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2CAD083-9D60-40E0-A2F9-2877A763B9FC}"/>
              </a:ext>
            </a:extLst>
          </p:cNvPr>
          <p:cNvCxnSpPr>
            <a:cxnSpLocks/>
          </p:cNvCxnSpPr>
          <p:nvPr/>
        </p:nvCxnSpPr>
        <p:spPr>
          <a:xfrm flipH="1">
            <a:off x="6917179" y="5653447"/>
            <a:ext cx="79751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253011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CAMADA DE ENLACE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1715979" y="2064332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066800" y="1299990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Para que serve?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2911872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83D4F44F-1ABE-4103-8D99-286A8F00367B}"/>
              </a:ext>
            </a:extLst>
          </p:cNvPr>
          <p:cNvSpPr/>
          <p:nvPr/>
        </p:nvSpPr>
        <p:spPr>
          <a:xfrm>
            <a:off x="1384891" y="2268163"/>
            <a:ext cx="9473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pt-BR" b="1" dirty="0"/>
              <a:t>A função da camada de enlace é fazer a conexão lógica entre máquinas que trocam informações. </a:t>
            </a:r>
          </a:p>
          <a:p>
            <a:pPr algn="ctr"/>
            <a:endParaRPr lang="pt-BR" b="1" dirty="0"/>
          </a:p>
          <a:p>
            <a:pPr algn="ctr"/>
            <a:endParaRPr lang="pt-BR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29EC7AA-04AD-424A-8336-AF09205739E6}"/>
              </a:ext>
            </a:extLst>
          </p:cNvPr>
          <p:cNvSpPr/>
          <p:nvPr/>
        </p:nvSpPr>
        <p:spPr>
          <a:xfrm>
            <a:off x="751431" y="3293390"/>
            <a:ext cx="1379209" cy="5943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6B42E41D-B1A7-41FC-9E45-DC192A99BB32}"/>
              </a:ext>
            </a:extLst>
          </p:cNvPr>
          <p:cNvSpPr txBox="1">
            <a:spLocks/>
          </p:cNvSpPr>
          <p:nvPr/>
        </p:nvSpPr>
        <p:spPr>
          <a:xfrm>
            <a:off x="672512" y="3383017"/>
            <a:ext cx="1537045" cy="76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200" b="1" dirty="0"/>
              <a:t>Como mensagens são trocadas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8F8371A-BF05-43E8-9026-7ADF14B4FCFE}"/>
              </a:ext>
            </a:extLst>
          </p:cNvPr>
          <p:cNvSpPr/>
          <p:nvPr/>
        </p:nvSpPr>
        <p:spPr>
          <a:xfrm>
            <a:off x="751431" y="4313460"/>
            <a:ext cx="1379209" cy="5943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E0A57134-70AF-4F66-AF81-20529D25B357}"/>
              </a:ext>
            </a:extLst>
          </p:cNvPr>
          <p:cNvSpPr txBox="1">
            <a:spLocks/>
          </p:cNvSpPr>
          <p:nvPr/>
        </p:nvSpPr>
        <p:spPr>
          <a:xfrm>
            <a:off x="672511" y="4389115"/>
            <a:ext cx="1537045" cy="76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200" b="1" dirty="0" err="1"/>
              <a:t>Framing</a:t>
            </a:r>
            <a:r>
              <a:rPr lang="pt-BR" sz="1200" b="1" dirty="0"/>
              <a:t> a serem transmitidos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D72892-951F-4ECC-81B0-7637711B97DA}"/>
              </a:ext>
            </a:extLst>
          </p:cNvPr>
          <p:cNvSpPr/>
          <p:nvPr/>
        </p:nvSpPr>
        <p:spPr>
          <a:xfrm>
            <a:off x="9972583" y="3298283"/>
            <a:ext cx="1379209" cy="5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F9F688F-4573-46F7-8C7B-555365EE8DDC}"/>
              </a:ext>
            </a:extLst>
          </p:cNvPr>
          <p:cNvSpPr txBox="1">
            <a:spLocks/>
          </p:cNvSpPr>
          <p:nvPr/>
        </p:nvSpPr>
        <p:spPr>
          <a:xfrm>
            <a:off x="9893664" y="3358716"/>
            <a:ext cx="1537045" cy="76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200" b="1" dirty="0"/>
              <a:t>Como são tratados os erros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E115743-8556-45B0-90BC-17A145C8ACC0}"/>
              </a:ext>
            </a:extLst>
          </p:cNvPr>
          <p:cNvSpPr/>
          <p:nvPr/>
        </p:nvSpPr>
        <p:spPr>
          <a:xfrm>
            <a:off x="9972583" y="4446477"/>
            <a:ext cx="1379209" cy="5943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82EF7D3C-4094-4C59-A73A-9571839586B5}"/>
              </a:ext>
            </a:extLst>
          </p:cNvPr>
          <p:cNvSpPr txBox="1">
            <a:spLocks/>
          </p:cNvSpPr>
          <p:nvPr/>
        </p:nvSpPr>
        <p:spPr>
          <a:xfrm>
            <a:off x="9893664" y="4446477"/>
            <a:ext cx="1537045" cy="762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200" b="1" dirty="0"/>
              <a:t>Sincronismo entre pacotes na transmissão</a:t>
            </a:r>
          </a:p>
        </p:txBody>
      </p:sp>
    </p:spTree>
    <p:extLst>
      <p:ext uri="{BB962C8B-B14F-4D97-AF65-F5344CB8AC3E}">
        <p14:creationId xmlns:p14="http://schemas.microsoft.com/office/powerpoint/2010/main" val="1353390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0377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CAMADA DE ENLACE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1715979" y="2064332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066800" y="1299990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Controle de Enlace de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2911872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83D4F44F-1ABE-4103-8D99-286A8F00367B}"/>
              </a:ext>
            </a:extLst>
          </p:cNvPr>
          <p:cNvSpPr/>
          <p:nvPr/>
        </p:nvSpPr>
        <p:spPr>
          <a:xfrm>
            <a:off x="1384891" y="2268163"/>
            <a:ext cx="94739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pt-BR" sz="1600" b="1" dirty="0"/>
              <a:t>É o controle de fluxo, referindo-se para controlar a quantidade de dados que o emissor enviará para o receptor antes de receber a confirmação necessária.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0AB9E3B4-58D9-4869-ACEF-F3AFAB26D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84" y="3847776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2CAD083-9D60-40E0-A2F9-2877A763B9FC}"/>
              </a:ext>
            </a:extLst>
          </p:cNvPr>
          <p:cNvCxnSpPr>
            <a:cxnSpLocks/>
          </p:cNvCxnSpPr>
          <p:nvPr/>
        </p:nvCxnSpPr>
        <p:spPr>
          <a:xfrm flipH="1">
            <a:off x="6961567" y="5280585"/>
            <a:ext cx="79751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2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6760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PROTOCOLOS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090C1F-773D-497B-8F25-73505EF2CD9D}"/>
              </a:ext>
            </a:extLst>
          </p:cNvPr>
          <p:cNvSpPr/>
          <p:nvPr/>
        </p:nvSpPr>
        <p:spPr>
          <a:xfrm>
            <a:off x="3212981" y="2667362"/>
            <a:ext cx="1603159" cy="62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938C9F-8CB8-4410-BF6B-AE31199B7E2D}"/>
              </a:ext>
            </a:extLst>
          </p:cNvPr>
          <p:cNvSpPr txBox="1">
            <a:spLocks/>
          </p:cNvSpPr>
          <p:nvPr/>
        </p:nvSpPr>
        <p:spPr>
          <a:xfrm>
            <a:off x="3229994" y="2736995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 err="1">
                <a:solidFill>
                  <a:schemeClr val="tx1"/>
                </a:solidFill>
              </a:rPr>
              <a:t>Simplest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1715979" y="2064332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/>
              <a:t>São representados por níveis, estes nas quais possuem uma quantidade finita dos valores.</a:t>
            </a:r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066800" y="1305409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Canal Sem Ruído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3151574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901C378B-9839-4844-9EDF-561C02E6D8B4}"/>
              </a:ext>
            </a:extLst>
          </p:cNvPr>
          <p:cNvSpPr/>
          <p:nvPr/>
        </p:nvSpPr>
        <p:spPr>
          <a:xfrm>
            <a:off x="3221116" y="3714060"/>
            <a:ext cx="1603159" cy="620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95D8D55-6B1E-471C-97BE-00619DBD385D}"/>
              </a:ext>
            </a:extLst>
          </p:cNvPr>
          <p:cNvSpPr txBox="1">
            <a:spLocks/>
          </p:cNvSpPr>
          <p:nvPr/>
        </p:nvSpPr>
        <p:spPr>
          <a:xfrm>
            <a:off x="3256633" y="3759375"/>
            <a:ext cx="1603160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>
                <a:solidFill>
                  <a:schemeClr val="tx1"/>
                </a:solidFill>
              </a:rPr>
              <a:t>Stop </a:t>
            </a:r>
            <a:r>
              <a:rPr lang="pt-BR" sz="1400" b="1" dirty="0" err="1">
                <a:solidFill>
                  <a:schemeClr val="tx1"/>
                </a:solidFill>
              </a:rPr>
              <a:t>and</a:t>
            </a:r>
            <a:r>
              <a:rPr lang="pt-BR" sz="1400" b="1" dirty="0">
                <a:solidFill>
                  <a:schemeClr val="tx1"/>
                </a:solidFill>
              </a:rPr>
              <a:t> </a:t>
            </a:r>
            <a:r>
              <a:rPr lang="pt-BR" sz="1400" b="1" dirty="0" err="1">
                <a:solidFill>
                  <a:schemeClr val="tx1"/>
                </a:solidFill>
              </a:rPr>
              <a:t>Wait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953DD537-5820-4D38-9CFD-7B5CB32DF61D}"/>
              </a:ext>
            </a:extLst>
          </p:cNvPr>
          <p:cNvSpPr txBox="1">
            <a:spLocks/>
          </p:cNvSpPr>
          <p:nvPr/>
        </p:nvSpPr>
        <p:spPr>
          <a:xfrm>
            <a:off x="3266060" y="2865609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pt-BR" sz="1200" b="1" dirty="0"/>
              <a:t>Não possui o controle de fluxo ou erros. Os pacotes são simplesmente enviados.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78945837-A8E1-4619-AA39-BE5D860A7D48}"/>
              </a:ext>
            </a:extLst>
          </p:cNvPr>
          <p:cNvSpPr txBox="1">
            <a:spLocks/>
          </p:cNvSpPr>
          <p:nvPr/>
        </p:nvSpPr>
        <p:spPr>
          <a:xfrm>
            <a:off x="4681121" y="3829262"/>
            <a:ext cx="6176269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/>
              <a:t>O emissor envia um frame, espera a confirmação e após isso, envia outro frame. Conseguindo assim, controlar o envio devido 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2990279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6" y="253011"/>
            <a:ext cx="10058400" cy="13716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PROTOCOLOS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1715979" y="2064332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066800" y="1299990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Canal Com Ruído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2911872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83D4F44F-1ABE-4103-8D99-286A8F00367B}"/>
              </a:ext>
            </a:extLst>
          </p:cNvPr>
          <p:cNvSpPr/>
          <p:nvPr/>
        </p:nvSpPr>
        <p:spPr>
          <a:xfrm>
            <a:off x="1438159" y="2268163"/>
            <a:ext cx="9473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pt-BR" b="1" dirty="0"/>
              <a:t>É a conversão de dados digitais para sinais digitais;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pt-BR" b="1" dirty="0"/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pt-BR" b="1" dirty="0"/>
              <a:t>É necessário realizar a codificação de dados, que é enviada ao receptor.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0ACE5D-CC0E-4D4F-A888-00B54D62CC4E}"/>
              </a:ext>
            </a:extLst>
          </p:cNvPr>
          <p:cNvSpPr/>
          <p:nvPr/>
        </p:nvSpPr>
        <p:spPr>
          <a:xfrm>
            <a:off x="1174441" y="3565306"/>
            <a:ext cx="1266918" cy="4167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29EC7AA-04AD-424A-8336-AF09205739E6}"/>
              </a:ext>
            </a:extLst>
          </p:cNvPr>
          <p:cNvSpPr/>
          <p:nvPr/>
        </p:nvSpPr>
        <p:spPr>
          <a:xfrm>
            <a:off x="5456808" y="3565306"/>
            <a:ext cx="1266918" cy="4167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D98BB5-1992-4561-B915-95A7CC130A7A}"/>
              </a:ext>
            </a:extLst>
          </p:cNvPr>
          <p:cNvSpPr/>
          <p:nvPr/>
        </p:nvSpPr>
        <p:spPr>
          <a:xfrm>
            <a:off x="9467664" y="3565306"/>
            <a:ext cx="1266917" cy="41671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2E08678-4C5F-4E9F-A1CA-25AEC486174D}"/>
              </a:ext>
            </a:extLst>
          </p:cNvPr>
          <p:cNvSpPr txBox="1">
            <a:spLocks/>
          </p:cNvSpPr>
          <p:nvPr/>
        </p:nvSpPr>
        <p:spPr>
          <a:xfrm>
            <a:off x="1279864" y="3561682"/>
            <a:ext cx="1108229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200" b="1" dirty="0">
                <a:solidFill>
                  <a:schemeClr val="tx1"/>
                </a:solidFill>
              </a:rPr>
              <a:t>Stop-</a:t>
            </a:r>
            <a:r>
              <a:rPr lang="pt-BR" sz="1200" b="1" dirty="0" err="1">
                <a:solidFill>
                  <a:schemeClr val="tx1"/>
                </a:solidFill>
              </a:rPr>
              <a:t>and</a:t>
            </a:r>
            <a:r>
              <a:rPr lang="pt-BR" sz="1200" b="1" dirty="0">
                <a:solidFill>
                  <a:schemeClr val="tx1"/>
                </a:solidFill>
              </a:rPr>
              <a:t>-</a:t>
            </a:r>
            <a:r>
              <a:rPr lang="pt-BR" sz="1200" b="1" dirty="0" err="1">
                <a:solidFill>
                  <a:schemeClr val="tx1"/>
                </a:solidFill>
              </a:rPr>
              <a:t>wait</a:t>
            </a:r>
            <a:r>
              <a:rPr lang="pt-BR" sz="1200" b="1" dirty="0">
                <a:solidFill>
                  <a:schemeClr val="tx1"/>
                </a:solidFill>
              </a:rPr>
              <a:t> ARQ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70D2C5D-D64B-4869-8481-5EF79557D9D3}"/>
              </a:ext>
            </a:extLst>
          </p:cNvPr>
          <p:cNvSpPr txBox="1">
            <a:spLocks/>
          </p:cNvSpPr>
          <p:nvPr/>
        </p:nvSpPr>
        <p:spPr>
          <a:xfrm>
            <a:off x="9453607" y="3520133"/>
            <a:ext cx="1266917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400" b="1" dirty="0" err="1">
                <a:solidFill>
                  <a:schemeClr val="tx1"/>
                </a:solidFill>
              </a:rPr>
              <a:t>Selective</a:t>
            </a:r>
            <a:r>
              <a:rPr lang="pt-BR" sz="1400" b="1" dirty="0">
                <a:solidFill>
                  <a:schemeClr val="tx1"/>
                </a:solidFill>
              </a:rPr>
              <a:t> </a:t>
            </a:r>
            <a:r>
              <a:rPr lang="pt-BR" sz="1400" b="1" dirty="0" err="1">
                <a:solidFill>
                  <a:schemeClr val="tx1"/>
                </a:solidFill>
              </a:rPr>
              <a:t>Repeat</a:t>
            </a:r>
            <a:r>
              <a:rPr lang="pt-BR" sz="1400" b="1" dirty="0">
                <a:solidFill>
                  <a:schemeClr val="tx1"/>
                </a:solidFill>
              </a:rPr>
              <a:t> ARQ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8913B38-FB7D-4F06-A37A-B138367E7647}"/>
              </a:ext>
            </a:extLst>
          </p:cNvPr>
          <p:cNvSpPr txBox="1">
            <a:spLocks/>
          </p:cNvSpPr>
          <p:nvPr/>
        </p:nvSpPr>
        <p:spPr>
          <a:xfrm>
            <a:off x="720845" y="4461855"/>
            <a:ext cx="2099762" cy="1654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Solicitação de repetição automática;</a:t>
            </a:r>
          </a:p>
          <a:p>
            <a:pPr algn="ctr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Necessário numerar os frames para fazer o controle do erro;</a:t>
            </a:r>
          </a:p>
          <a:p>
            <a:pPr algn="ctr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Apenas um frame enviado por vez.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6B42E41D-B1A7-41FC-9E45-DC192A99BB32}"/>
              </a:ext>
            </a:extLst>
          </p:cNvPr>
          <p:cNvSpPr txBox="1">
            <a:spLocks/>
          </p:cNvSpPr>
          <p:nvPr/>
        </p:nvSpPr>
        <p:spPr>
          <a:xfrm>
            <a:off x="5067943" y="4370390"/>
            <a:ext cx="2099762" cy="174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Transmite um conjunto de frames;</a:t>
            </a:r>
          </a:p>
          <a:p>
            <a:pPr algn="ctr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Aumenta a eficiência de transmissão.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4F30A0E-1A6B-49A2-B618-5BC5F361CEB9}"/>
              </a:ext>
            </a:extLst>
          </p:cNvPr>
          <p:cNvSpPr txBox="1">
            <a:spLocks/>
          </p:cNvSpPr>
          <p:nvPr/>
        </p:nvSpPr>
        <p:spPr>
          <a:xfrm>
            <a:off x="8966625" y="4453490"/>
            <a:ext cx="2099762" cy="61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B98ED347-CEFF-4C04-9554-5A703346EB5F}"/>
              </a:ext>
            </a:extLst>
          </p:cNvPr>
          <p:cNvSpPr txBox="1">
            <a:spLocks/>
          </p:cNvSpPr>
          <p:nvPr/>
        </p:nvSpPr>
        <p:spPr>
          <a:xfrm>
            <a:off x="5563709" y="3520133"/>
            <a:ext cx="1108229" cy="52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t-BR" sz="1200" b="1" dirty="0">
                <a:solidFill>
                  <a:schemeClr val="tx1"/>
                </a:solidFill>
              </a:rPr>
              <a:t>Go-</a:t>
            </a:r>
            <a:r>
              <a:rPr lang="pt-BR" sz="1200" b="1" dirty="0" err="1">
                <a:solidFill>
                  <a:schemeClr val="tx1"/>
                </a:solidFill>
              </a:rPr>
              <a:t>back</a:t>
            </a:r>
            <a:r>
              <a:rPr lang="pt-BR" sz="1200" b="1" dirty="0">
                <a:solidFill>
                  <a:schemeClr val="tx1"/>
                </a:solidFill>
              </a:rPr>
              <a:t>-n ARQ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B1EFBAD7-303D-4BFB-9A6C-C5B8F3F24DB2}"/>
              </a:ext>
            </a:extLst>
          </p:cNvPr>
          <p:cNvSpPr txBox="1">
            <a:spLocks/>
          </p:cNvSpPr>
          <p:nvPr/>
        </p:nvSpPr>
        <p:spPr>
          <a:xfrm>
            <a:off x="8812374" y="4355833"/>
            <a:ext cx="2099762" cy="174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 um método de janela deslizante;</a:t>
            </a:r>
          </a:p>
          <a:p>
            <a:pPr algn="ctr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Transmite os quadros de dados na rede.</a:t>
            </a:r>
          </a:p>
        </p:txBody>
      </p:sp>
    </p:spTree>
    <p:extLst>
      <p:ext uri="{BB962C8B-B14F-4D97-AF65-F5344CB8AC3E}">
        <p14:creationId xmlns:p14="http://schemas.microsoft.com/office/powerpoint/2010/main" val="2775541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07DAB-94CC-4D48-8B7C-C3C6B94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037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chemeClr val="tx1"/>
                </a:solidFill>
              </a:rPr>
              <a:t>CONTROLE E DETECÇÃO DE ERROS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E285CE8-B291-45C6-AED9-D23A5D9F8258}"/>
              </a:ext>
            </a:extLst>
          </p:cNvPr>
          <p:cNvSpPr txBox="1">
            <a:spLocks/>
          </p:cNvSpPr>
          <p:nvPr/>
        </p:nvSpPr>
        <p:spPr>
          <a:xfrm>
            <a:off x="1715979" y="2064332"/>
            <a:ext cx="8760042" cy="62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b="1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E5EF3A2-68F1-4209-BD01-79583F03C258}"/>
              </a:ext>
            </a:extLst>
          </p:cNvPr>
          <p:cNvSpPr txBox="1">
            <a:spLocks/>
          </p:cNvSpPr>
          <p:nvPr/>
        </p:nvSpPr>
        <p:spPr>
          <a:xfrm>
            <a:off x="1066800" y="1299990"/>
            <a:ext cx="10058400" cy="59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pt-BR" b="1" dirty="0"/>
              <a:t>Distância de Hamming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4E9DD3B-D06E-4730-8569-AA15ED49DBFA}"/>
              </a:ext>
            </a:extLst>
          </p:cNvPr>
          <p:cNvCxnSpPr>
            <a:cxnSpLocks/>
          </p:cNvCxnSpPr>
          <p:nvPr/>
        </p:nvCxnSpPr>
        <p:spPr>
          <a:xfrm>
            <a:off x="2911872" y="1479463"/>
            <a:ext cx="58592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83D4F44F-1ABE-4103-8D99-286A8F00367B}"/>
              </a:ext>
            </a:extLst>
          </p:cNvPr>
          <p:cNvSpPr/>
          <p:nvPr/>
        </p:nvSpPr>
        <p:spPr>
          <a:xfrm>
            <a:off x="1384891" y="2268163"/>
            <a:ext cx="947397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pt-BR" sz="1400" b="1" dirty="0"/>
              <a:t>Uma distância de Hamming representa o número de pontos em que duas partes correspondentes de dados podem ser diferentes; 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pt-BR" sz="1400" b="1" dirty="0"/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pt-BR" sz="1400" b="1" dirty="0"/>
              <a:t>É frequentemente usado em vários tipos de correção de erros ou avaliação de strings ou pedaços de dados contrastantes;</a:t>
            </a:r>
          </a:p>
          <a:p>
            <a:pPr marL="285750" indent="-285750" algn="ctr">
              <a:buFont typeface="Courier New" panose="02070309020205020404" pitchFamily="49" charset="0"/>
              <a:buChar char="o"/>
            </a:pPr>
            <a:endParaRPr lang="pt-BR" sz="1400" b="1" dirty="0"/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pt-BR" sz="1400" b="1" dirty="0"/>
              <a:t>Um código detecta todos os erros isolados se a distância mínima entre pares de códigos válidos é maior ou igual a 2.</a:t>
            </a:r>
          </a:p>
          <a:p>
            <a:br>
              <a:rPr lang="pt-BR" sz="1600" dirty="0"/>
            </a:br>
            <a:endParaRPr lang="pt-BR" sz="1600" b="1" dirty="0"/>
          </a:p>
        </p:txBody>
      </p:sp>
      <p:pic>
        <p:nvPicPr>
          <p:cNvPr id="2050" name="Picture 2" descr="Distância de Hamming – Wikipédia, a enciclopédia livre">
            <a:extLst>
              <a:ext uri="{FF2B5EF4-FFF2-40B4-BE49-F238E27FC236}">
                <a16:creationId xmlns:a16="http://schemas.microsoft.com/office/drawing/2014/main" id="{DAEF2E6B-83A6-4BE7-B349-5BCCB0884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141" y="4172942"/>
            <a:ext cx="2553559" cy="201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23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ermelho Violet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xtura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730</TotalTime>
  <Words>355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Courier New</vt:lpstr>
      <vt:lpstr>Garamond</vt:lpstr>
      <vt:lpstr>Savon</vt:lpstr>
      <vt:lpstr>CAMADA DE ENLACE</vt:lpstr>
      <vt:lpstr>CAMADA DE ENLACE</vt:lpstr>
      <vt:lpstr>CAMADA DE ENLACE</vt:lpstr>
      <vt:lpstr>CAMADA DE ENLACE</vt:lpstr>
      <vt:lpstr>PROTOCOLOS</vt:lpstr>
      <vt:lpstr>PROTOCOLOS</vt:lpstr>
      <vt:lpstr>CONTROLE E DETECÇÃO DE ERROS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– conceitos básicos</dc:title>
  <dc:creator>ANA LOPES</dc:creator>
  <cp:lastModifiedBy>ANA LOPES</cp:lastModifiedBy>
  <cp:revision>56</cp:revision>
  <dcterms:created xsi:type="dcterms:W3CDTF">2023-04-12T14:36:33Z</dcterms:created>
  <dcterms:modified xsi:type="dcterms:W3CDTF">2023-05-03T12:19:17Z</dcterms:modified>
</cp:coreProperties>
</file>