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30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91" r:id="rId10"/>
    <p:sldId id="292" r:id="rId11"/>
    <p:sldId id="28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782"/>
    <a:srgbClr val="CD7533"/>
    <a:srgbClr val="F8A888"/>
    <a:srgbClr val="FE6344"/>
    <a:srgbClr val="F3A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45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8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34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696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752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tx2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27824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E86EF-26B2-4BC4-9DD7-0E2F50B1A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600" b="1" dirty="0">
                <a:solidFill>
                  <a:schemeClr val="tx1"/>
                </a:solidFill>
              </a:rPr>
              <a:t>CAMADA FÍSICA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BE7417-1CF0-45C0-A4CB-3C770F6EC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Ana Carolina Lopes - 01</a:t>
            </a:r>
          </a:p>
        </p:txBody>
      </p:sp>
    </p:spTree>
    <p:extLst>
      <p:ext uri="{BB962C8B-B14F-4D97-AF65-F5344CB8AC3E}">
        <p14:creationId xmlns:p14="http://schemas.microsoft.com/office/powerpoint/2010/main" val="1193603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25301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MULTIPLEXAÇÃO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1715979" y="2064332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066800" y="1299990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Maximiza a transmissão do sinal analógico 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2911872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090ACE5D-CC0E-4D4F-A888-00B54D62CC4E}"/>
              </a:ext>
            </a:extLst>
          </p:cNvPr>
          <p:cNvSpPr/>
          <p:nvPr/>
        </p:nvSpPr>
        <p:spPr>
          <a:xfrm>
            <a:off x="1066800" y="2242747"/>
            <a:ext cx="1266918" cy="5216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29EC7AA-04AD-424A-8336-AF09205739E6}"/>
              </a:ext>
            </a:extLst>
          </p:cNvPr>
          <p:cNvSpPr/>
          <p:nvPr/>
        </p:nvSpPr>
        <p:spPr>
          <a:xfrm>
            <a:off x="5514524" y="2252265"/>
            <a:ext cx="1266918" cy="5131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D98BB5-1992-4561-B915-95A7CC130A7A}"/>
              </a:ext>
            </a:extLst>
          </p:cNvPr>
          <p:cNvSpPr/>
          <p:nvPr/>
        </p:nvSpPr>
        <p:spPr>
          <a:xfrm>
            <a:off x="9518735" y="2249603"/>
            <a:ext cx="1508811" cy="5131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2E08678-4C5F-4E9F-A1CA-25AEC486174D}"/>
              </a:ext>
            </a:extLst>
          </p:cNvPr>
          <p:cNvSpPr txBox="1">
            <a:spLocks/>
          </p:cNvSpPr>
          <p:nvPr/>
        </p:nvSpPr>
        <p:spPr>
          <a:xfrm>
            <a:off x="903394" y="2113472"/>
            <a:ext cx="1625170" cy="790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TDM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(Time Division Multiplexing)</a:t>
            </a: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8913B38-FB7D-4F06-A37A-B138367E7647}"/>
              </a:ext>
            </a:extLst>
          </p:cNvPr>
          <p:cNvSpPr txBox="1">
            <a:spLocks/>
          </p:cNvSpPr>
          <p:nvPr/>
        </p:nvSpPr>
        <p:spPr>
          <a:xfrm>
            <a:off x="569925" y="3243781"/>
            <a:ext cx="2099762" cy="287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808080"/>
                </a:highlight>
              </a:rPr>
              <a:t>Apenas 1 transmissão por vez:</a:t>
            </a: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200" b="1" dirty="0"/>
              <a:t>cada transmissor tem o meio disponível durante certo intervalo de tempo;</a:t>
            </a:r>
          </a:p>
          <a:p>
            <a:pPr algn="ctr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pt-BR" sz="1200" b="1" dirty="0"/>
              <a:t>m compartilhamento do enlace para o envio de sinais de vários transmissores;</a:t>
            </a:r>
          </a:p>
          <a:p>
            <a:pPr algn="ctr"/>
            <a:r>
              <a:rPr lang="pt-BR" sz="1200" b="1" dirty="0"/>
              <a:t>O tempo é dividido em pequenos intervalos &gt;   enlace é utilizado para transmitir os sinais de apenas um transmissor.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6B42E41D-B1A7-41FC-9E45-DC192A99BB32}"/>
              </a:ext>
            </a:extLst>
          </p:cNvPr>
          <p:cNvSpPr txBox="1">
            <a:spLocks/>
          </p:cNvSpPr>
          <p:nvPr/>
        </p:nvSpPr>
        <p:spPr>
          <a:xfrm>
            <a:off x="5009647" y="3149327"/>
            <a:ext cx="2190465" cy="3215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A banda passante é dividida em vários canais de comunicação, em faixas de frequência distintas;</a:t>
            </a:r>
          </a:p>
          <a:p>
            <a:pPr algn="ctr"/>
            <a:r>
              <a:rPr lang="pt-BR" sz="1200" b="1" dirty="0"/>
              <a:t>Os terminais não precisam estar geograficamente próximos;</a:t>
            </a:r>
          </a:p>
          <a:p>
            <a:pPr algn="ctr"/>
            <a:r>
              <a:rPr lang="pt-BR" sz="1200" b="1" dirty="0"/>
              <a:t>Todos </a:t>
            </a:r>
            <a:r>
              <a:rPr lang="pt-BR" sz="1200" b="1" dirty="0">
                <a:highlight>
                  <a:srgbClr val="808080"/>
                </a:highlight>
              </a:rPr>
              <a:t>sinais são enviados ao mesmo tempo</a:t>
            </a:r>
            <a:r>
              <a:rPr lang="pt-BR" sz="1200" b="1" dirty="0"/>
              <a:t> &gt; cada um ocupando uma diferente porção da largura de banda;</a:t>
            </a:r>
          </a:p>
          <a:p>
            <a:pPr algn="ctr"/>
            <a:r>
              <a:rPr lang="pt-BR" sz="1200" b="1" dirty="0"/>
              <a:t>Dificuldade de </a:t>
            </a:r>
            <a:r>
              <a:rPr lang="pt-BR" sz="1200" b="1" dirty="0">
                <a:highlight>
                  <a:srgbClr val="808080"/>
                </a:highlight>
              </a:rPr>
              <a:t>expansão</a:t>
            </a:r>
            <a:r>
              <a:rPr lang="pt-BR" sz="1200" b="1" dirty="0"/>
              <a:t>. 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4F30A0E-1A6B-49A2-B618-5BC5F361CEB9}"/>
              </a:ext>
            </a:extLst>
          </p:cNvPr>
          <p:cNvSpPr txBox="1">
            <a:spLocks/>
          </p:cNvSpPr>
          <p:nvPr/>
        </p:nvSpPr>
        <p:spPr>
          <a:xfrm>
            <a:off x="9223259" y="3106899"/>
            <a:ext cx="2099762" cy="3121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Junta-se numa mesma fibra </a:t>
            </a:r>
            <a:r>
              <a:rPr lang="pt-BR" sz="1200" b="1" dirty="0">
                <a:highlight>
                  <a:srgbClr val="808080"/>
                </a:highlight>
              </a:rPr>
              <a:t>vários sinais de luz </a:t>
            </a:r>
            <a:r>
              <a:rPr lang="pt-BR" sz="1200" b="1" dirty="0"/>
              <a:t>e de cores diferentes, cada um gerado por um laser separado;</a:t>
            </a:r>
          </a:p>
          <a:p>
            <a:pPr algn="ctr"/>
            <a:r>
              <a:rPr lang="pt-BR" sz="1200" b="1" dirty="0"/>
              <a:t>Carrega os sinais de </a:t>
            </a:r>
            <a:r>
              <a:rPr lang="pt-BR" sz="1200" b="1" dirty="0">
                <a:highlight>
                  <a:srgbClr val="808080"/>
                </a:highlight>
              </a:rPr>
              <a:t>maneira independente</a:t>
            </a:r>
            <a:r>
              <a:rPr lang="pt-BR" sz="1200" b="1" dirty="0"/>
              <a:t> uns dos outros &gt; Cada canal possui sua própria banda;</a:t>
            </a:r>
          </a:p>
          <a:p>
            <a:pPr algn="ctr"/>
            <a:r>
              <a:rPr lang="pt-BR" sz="1200" b="1" dirty="0"/>
              <a:t>Sinal pode ser formado por </a:t>
            </a:r>
            <a:r>
              <a:rPr lang="pt-BR" sz="1200" b="1" dirty="0">
                <a:highlight>
                  <a:srgbClr val="808080"/>
                </a:highlight>
              </a:rPr>
              <a:t>fontes de dados diferentes</a:t>
            </a:r>
            <a:r>
              <a:rPr lang="pt-BR" sz="1200" b="1" dirty="0"/>
              <a:t> &gt; dentro de seu próprio comprimento de onda;</a:t>
            </a:r>
          </a:p>
          <a:p>
            <a:pPr algn="ctr"/>
            <a:r>
              <a:rPr lang="pt-BR" sz="1200" b="1" dirty="0"/>
              <a:t>Usado em ambientes corporativos.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BAC07DC-E86E-41FE-AE2C-47DF78CE870A}"/>
              </a:ext>
            </a:extLst>
          </p:cNvPr>
          <p:cNvSpPr txBox="1">
            <a:spLocks/>
          </p:cNvSpPr>
          <p:nvPr/>
        </p:nvSpPr>
        <p:spPr>
          <a:xfrm>
            <a:off x="5371183" y="2155676"/>
            <a:ext cx="1558116" cy="69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FDM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(Frequency Division Multiplexing)</a:t>
            </a: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AC4DB4D-15A1-409A-8FD8-067E7FE47C65}"/>
              </a:ext>
            </a:extLst>
          </p:cNvPr>
          <p:cNvSpPr txBox="1">
            <a:spLocks/>
          </p:cNvSpPr>
          <p:nvPr/>
        </p:nvSpPr>
        <p:spPr>
          <a:xfrm>
            <a:off x="9563125" y="2155676"/>
            <a:ext cx="1473671" cy="689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WDM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(Wavelenght Division Multiplexing)</a:t>
            </a:r>
            <a:endParaRPr lang="pt-BR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48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253011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MEIOS DE TRANSMISSÃO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090C1F-773D-497B-8F25-73505EF2CD9D}"/>
              </a:ext>
            </a:extLst>
          </p:cNvPr>
          <p:cNvSpPr/>
          <p:nvPr/>
        </p:nvSpPr>
        <p:spPr>
          <a:xfrm>
            <a:off x="1339793" y="2652004"/>
            <a:ext cx="1603159" cy="62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938C9F-8CB8-4410-BF6B-AE31199B7E2D}"/>
              </a:ext>
            </a:extLst>
          </p:cNvPr>
          <p:cNvSpPr txBox="1">
            <a:spLocks/>
          </p:cNvSpPr>
          <p:nvPr/>
        </p:nvSpPr>
        <p:spPr>
          <a:xfrm>
            <a:off x="1339792" y="2707305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GUIADOS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1715979" y="1726837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/>
              <a:t>São representados por níveis, estes nas quais possuem uma quantidade finita dos valores.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01C378B-9839-4844-9EDF-561C02E6D8B4}"/>
              </a:ext>
            </a:extLst>
          </p:cNvPr>
          <p:cNvSpPr/>
          <p:nvPr/>
        </p:nvSpPr>
        <p:spPr>
          <a:xfrm>
            <a:off x="7514579" y="2652004"/>
            <a:ext cx="1603159" cy="620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95D8D55-6B1E-471C-97BE-00619DBD385D}"/>
              </a:ext>
            </a:extLst>
          </p:cNvPr>
          <p:cNvSpPr txBox="1">
            <a:spLocks/>
          </p:cNvSpPr>
          <p:nvPr/>
        </p:nvSpPr>
        <p:spPr>
          <a:xfrm>
            <a:off x="7541211" y="2751112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NÃO GUIADOS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953DD537-5820-4D38-9CFD-7B5CB32DF61D}"/>
              </a:ext>
            </a:extLst>
          </p:cNvPr>
          <p:cNvSpPr txBox="1">
            <a:spLocks/>
          </p:cNvSpPr>
          <p:nvPr/>
        </p:nvSpPr>
        <p:spPr>
          <a:xfrm>
            <a:off x="501036" y="3778672"/>
            <a:ext cx="3280671" cy="259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>
                <a:highlight>
                  <a:srgbClr val="808080"/>
                </a:highlight>
              </a:rPr>
              <a:t>Cabos/fios de cobre:</a:t>
            </a:r>
          </a:p>
          <a:p>
            <a:pPr marL="0" indent="0" algn="ctr">
              <a:buNone/>
            </a:pPr>
            <a:r>
              <a:rPr lang="pt-BR" sz="1400" b="1" dirty="0"/>
              <a:t>- Os dados transmitidos são convertidos em sinais elétricos &gt; propagam pelo material condutor.</a:t>
            </a:r>
          </a:p>
          <a:p>
            <a:pPr algn="ctr"/>
            <a:r>
              <a:rPr lang="pt-BR" sz="1400" b="1" dirty="0">
                <a:highlight>
                  <a:srgbClr val="808080"/>
                </a:highlight>
              </a:rPr>
              <a:t>Fibras ópticas:</a:t>
            </a:r>
          </a:p>
          <a:p>
            <a:pPr marL="0" indent="0" algn="ctr">
              <a:buNone/>
            </a:pPr>
            <a:r>
              <a:rPr lang="pt-BR" sz="1400" b="1" dirty="0"/>
              <a:t>- Os dados são convertidos em sinais luminosos &gt; propagados pelo material transparente da fibra óptica.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FDAF2232-32AE-4D82-8637-6C75B163577E}"/>
              </a:ext>
            </a:extLst>
          </p:cNvPr>
          <p:cNvSpPr txBox="1">
            <a:spLocks/>
          </p:cNvSpPr>
          <p:nvPr/>
        </p:nvSpPr>
        <p:spPr>
          <a:xfrm>
            <a:off x="5033453" y="3573955"/>
            <a:ext cx="3280671" cy="259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>
                <a:highlight>
                  <a:srgbClr val="808080"/>
                </a:highlight>
              </a:rPr>
              <a:t>Radiofrequência:</a:t>
            </a:r>
          </a:p>
          <a:p>
            <a:pPr algn="ctr">
              <a:buFontTx/>
              <a:buChar char="-"/>
            </a:pPr>
            <a:r>
              <a:rPr lang="pt-BR" sz="1400" b="1" dirty="0"/>
              <a:t>Percorrem longas distâncias e atravessam prédios/paredes. </a:t>
            </a:r>
          </a:p>
          <a:p>
            <a:pPr algn="ctr">
              <a:buFontTx/>
              <a:buChar char="-"/>
            </a:pPr>
            <a:r>
              <a:rPr lang="pt-BR" sz="1400" b="1" dirty="0"/>
              <a:t>Criptografia ou senhas.</a:t>
            </a:r>
          </a:p>
          <a:p>
            <a:pPr algn="ctr"/>
            <a:r>
              <a:rPr lang="pt-BR" sz="1400" b="1" dirty="0">
                <a:highlight>
                  <a:srgbClr val="808080"/>
                </a:highlight>
              </a:rPr>
              <a:t>Micro-Ondas</a:t>
            </a:r>
          </a:p>
          <a:p>
            <a:pPr algn="ctr">
              <a:buFontTx/>
              <a:buChar char="-"/>
            </a:pPr>
            <a:r>
              <a:rPr lang="pt-BR" sz="1500" b="1" dirty="0"/>
              <a:t>Transmissão de dados em longas distâncias.</a:t>
            </a:r>
          </a:p>
          <a:p>
            <a:pPr algn="ctr">
              <a:buFontTx/>
              <a:buChar char="-"/>
            </a:pPr>
            <a:r>
              <a:rPr lang="pt-BR" sz="1500" b="1" dirty="0"/>
              <a:t>Pode chegar a taxas de 1 Gbps.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1C3D42FA-7DE4-4F03-AB4E-8EC9EED7F152}"/>
              </a:ext>
            </a:extLst>
          </p:cNvPr>
          <p:cNvSpPr txBox="1">
            <a:spLocks/>
          </p:cNvSpPr>
          <p:nvPr/>
        </p:nvSpPr>
        <p:spPr>
          <a:xfrm>
            <a:off x="8103089" y="3573955"/>
            <a:ext cx="3280671" cy="1526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>
                <a:highlight>
                  <a:srgbClr val="808080"/>
                </a:highlight>
              </a:rPr>
              <a:t>Laser:</a:t>
            </a:r>
          </a:p>
          <a:p>
            <a:pPr algn="ctr">
              <a:buFontTx/>
              <a:buChar char="-"/>
            </a:pPr>
            <a:r>
              <a:rPr lang="pt-BR" sz="1400" b="1" dirty="0"/>
              <a:t>Sinal óptico sob forma de laser.</a:t>
            </a:r>
          </a:p>
          <a:p>
            <a:pPr algn="ctr">
              <a:buFontTx/>
              <a:buChar char="-"/>
            </a:pPr>
            <a:r>
              <a:rPr lang="pt-BR" sz="1400" b="1" dirty="0"/>
              <a:t>Não há necessidade da licença de um órgão regulador.</a:t>
            </a:r>
          </a:p>
          <a:p>
            <a:pPr algn="ctr">
              <a:buFontTx/>
              <a:buChar char="-"/>
            </a:pPr>
            <a:r>
              <a:rPr lang="pt-BR" sz="1500" b="1" dirty="0"/>
              <a:t>É necessária precisão milimétrica para estabelecer a visada perfeita.</a:t>
            </a:r>
          </a:p>
        </p:txBody>
      </p:sp>
    </p:spTree>
    <p:extLst>
      <p:ext uri="{BB962C8B-B14F-4D97-AF65-F5344CB8AC3E}">
        <p14:creationId xmlns:p14="http://schemas.microsoft.com/office/powerpoint/2010/main" val="107817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253011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CAMADA FÍSICA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340" y="2115558"/>
            <a:ext cx="8440445" cy="620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400" b="1" dirty="0"/>
              <a:t>É utilizado taxa de transferência (quantia de bits p/s) para descrever o sinal digital, possui apenas um conjunto limitado de valores.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090C1F-773D-497B-8F25-73505EF2CD9D}"/>
              </a:ext>
            </a:extLst>
          </p:cNvPr>
          <p:cNvSpPr/>
          <p:nvPr/>
        </p:nvSpPr>
        <p:spPr>
          <a:xfrm>
            <a:off x="656207" y="2037047"/>
            <a:ext cx="1603159" cy="62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938C9F-8CB8-4410-BF6B-AE31199B7E2D}"/>
              </a:ext>
            </a:extLst>
          </p:cNvPr>
          <p:cNvSpPr txBox="1">
            <a:spLocks/>
          </p:cNvSpPr>
          <p:nvPr/>
        </p:nvSpPr>
        <p:spPr>
          <a:xfrm>
            <a:off x="664344" y="2115558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Analógico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2365163" y="3821370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400" b="1" dirty="0"/>
              <a:t>É utilizado frequência: número de períodos em segundos que um sinal precisa pra completar um ciclo. É expresso em Hz.</a:t>
            </a: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066800" y="1299990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Tipos de Sinais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3151574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901C378B-9839-4844-9EDF-561C02E6D8B4}"/>
              </a:ext>
            </a:extLst>
          </p:cNvPr>
          <p:cNvSpPr/>
          <p:nvPr/>
        </p:nvSpPr>
        <p:spPr>
          <a:xfrm>
            <a:off x="664345" y="3767328"/>
            <a:ext cx="1603159" cy="620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95D8D55-6B1E-471C-97BE-00619DBD385D}"/>
              </a:ext>
            </a:extLst>
          </p:cNvPr>
          <p:cNvSpPr txBox="1">
            <a:spLocks/>
          </p:cNvSpPr>
          <p:nvPr/>
        </p:nvSpPr>
        <p:spPr>
          <a:xfrm>
            <a:off x="664344" y="3830399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Digital</a:t>
            </a:r>
            <a:endParaRPr lang="pt-BR" sz="1100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image preview">
            <a:extLst>
              <a:ext uri="{FF2B5EF4-FFF2-40B4-BE49-F238E27FC236}">
                <a16:creationId xmlns:a16="http://schemas.microsoft.com/office/drawing/2014/main" id="{9944E7CE-4D31-47C6-9763-9AA9EF0B8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334892" y="4495362"/>
            <a:ext cx="2439773" cy="103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preview">
            <a:extLst>
              <a:ext uri="{FF2B5EF4-FFF2-40B4-BE49-F238E27FC236}">
                <a16:creationId xmlns:a16="http://schemas.microsoft.com/office/drawing/2014/main" id="{86F9D614-79E7-462D-85A0-A6BFC1960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611"/>
          <a:stretch/>
        </p:blipFill>
        <p:spPr bwMode="auto">
          <a:xfrm>
            <a:off x="5281628" y="2814796"/>
            <a:ext cx="2439774" cy="90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505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253011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CAMADA FÍSICA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090C1F-773D-497B-8F25-73505EF2CD9D}"/>
              </a:ext>
            </a:extLst>
          </p:cNvPr>
          <p:cNvSpPr/>
          <p:nvPr/>
        </p:nvSpPr>
        <p:spPr>
          <a:xfrm>
            <a:off x="3212981" y="2667362"/>
            <a:ext cx="1603159" cy="62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938C9F-8CB8-4410-BF6B-AE31199B7E2D}"/>
              </a:ext>
            </a:extLst>
          </p:cNvPr>
          <p:cNvSpPr txBox="1">
            <a:spLocks/>
          </p:cNvSpPr>
          <p:nvPr/>
        </p:nvSpPr>
        <p:spPr>
          <a:xfrm>
            <a:off x="3229994" y="2736995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Nível 0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1715979" y="2064332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/>
              <a:t>São representados por níveis, estes nas quais possuem uma quantidade finita dos valores.</a:t>
            </a: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066800" y="1299990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Sinais Digitais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3151574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901C378B-9839-4844-9EDF-561C02E6D8B4}"/>
              </a:ext>
            </a:extLst>
          </p:cNvPr>
          <p:cNvSpPr/>
          <p:nvPr/>
        </p:nvSpPr>
        <p:spPr>
          <a:xfrm>
            <a:off x="3221116" y="3714060"/>
            <a:ext cx="1603159" cy="620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95D8D55-6B1E-471C-97BE-00619DBD385D}"/>
              </a:ext>
            </a:extLst>
          </p:cNvPr>
          <p:cNvSpPr txBox="1">
            <a:spLocks/>
          </p:cNvSpPr>
          <p:nvPr/>
        </p:nvSpPr>
        <p:spPr>
          <a:xfrm>
            <a:off x="3256633" y="3759375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Nível 1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953DD537-5820-4D38-9CFD-7B5CB32DF61D}"/>
              </a:ext>
            </a:extLst>
          </p:cNvPr>
          <p:cNvSpPr txBox="1">
            <a:spLocks/>
          </p:cNvSpPr>
          <p:nvPr/>
        </p:nvSpPr>
        <p:spPr>
          <a:xfrm>
            <a:off x="1895011" y="2860474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/>
              <a:t>É o nível mais baixo. 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78945837-A8E1-4619-AA39-BE5D860A7D48}"/>
              </a:ext>
            </a:extLst>
          </p:cNvPr>
          <p:cNvSpPr txBox="1">
            <a:spLocks/>
          </p:cNvSpPr>
          <p:nvPr/>
        </p:nvSpPr>
        <p:spPr>
          <a:xfrm>
            <a:off x="1937921" y="3907173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/>
              <a:t>É o nível mais alto. </a:t>
            </a:r>
          </a:p>
        </p:txBody>
      </p:sp>
    </p:spTree>
    <p:extLst>
      <p:ext uri="{BB962C8B-B14F-4D97-AF65-F5344CB8AC3E}">
        <p14:creationId xmlns:p14="http://schemas.microsoft.com/office/powerpoint/2010/main" val="2816714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253011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CAMADA FÍSICA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1715979" y="2064332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066800" y="1299990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Perda na Transmissão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3151574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83D4F44F-1ABE-4103-8D99-286A8F00367B}"/>
              </a:ext>
            </a:extLst>
          </p:cNvPr>
          <p:cNvSpPr/>
          <p:nvPr/>
        </p:nvSpPr>
        <p:spPr>
          <a:xfrm>
            <a:off x="1438159" y="2268163"/>
            <a:ext cx="947397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pt-BR" sz="2400" b="1" dirty="0"/>
              <a:t>Os sinais enviados possuem imperfeições (ruídos), ocasionando a perda de transmissões, (atenuação) que geralmente acontece pelo aumento de temperatura. </a:t>
            </a:r>
          </a:p>
          <a:p>
            <a:pPr algn="ctr"/>
            <a:endParaRPr lang="pt-BR" sz="2800" b="1" dirty="0"/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pt-BR" sz="2400" b="1" dirty="0"/>
              <a:t>Como resolução para evitar a perda, é utilizado amplificadores.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pt-BR" sz="2400" b="1" dirty="0"/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pt-BR" sz="2400" b="1" dirty="0"/>
              <a:t> Já a distorção, é a deformação dos sinais por ruídos.</a:t>
            </a:r>
          </a:p>
        </p:txBody>
      </p:sp>
    </p:spTree>
    <p:extLst>
      <p:ext uri="{BB962C8B-B14F-4D97-AF65-F5344CB8AC3E}">
        <p14:creationId xmlns:p14="http://schemas.microsoft.com/office/powerpoint/2010/main" val="587817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253011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CAMADA FÍSICA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1715979" y="2064332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066800" y="1299990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Conversão Digital – Digital (Codificação de Linha)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2911872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83D4F44F-1ABE-4103-8D99-286A8F00367B}"/>
              </a:ext>
            </a:extLst>
          </p:cNvPr>
          <p:cNvSpPr/>
          <p:nvPr/>
        </p:nvSpPr>
        <p:spPr>
          <a:xfrm>
            <a:off x="1438159" y="2268163"/>
            <a:ext cx="9473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pt-BR" b="1" dirty="0"/>
              <a:t>É a conversão de dados digitais para sinais digitais;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pt-BR" b="1" dirty="0"/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pt-BR" b="1" dirty="0"/>
              <a:t>É necessário realizar a codificação de dados, que é enviada ao receptor.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0ACE5D-CC0E-4D4F-A888-00B54D62CC4E}"/>
              </a:ext>
            </a:extLst>
          </p:cNvPr>
          <p:cNvSpPr/>
          <p:nvPr/>
        </p:nvSpPr>
        <p:spPr>
          <a:xfrm>
            <a:off x="1174441" y="3565306"/>
            <a:ext cx="1266918" cy="4167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29EC7AA-04AD-424A-8336-AF09205739E6}"/>
              </a:ext>
            </a:extLst>
          </p:cNvPr>
          <p:cNvSpPr/>
          <p:nvPr/>
        </p:nvSpPr>
        <p:spPr>
          <a:xfrm>
            <a:off x="5456808" y="3565306"/>
            <a:ext cx="1266918" cy="4167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D98BB5-1992-4561-B915-95A7CC130A7A}"/>
              </a:ext>
            </a:extLst>
          </p:cNvPr>
          <p:cNvSpPr/>
          <p:nvPr/>
        </p:nvSpPr>
        <p:spPr>
          <a:xfrm>
            <a:off x="9467664" y="3565306"/>
            <a:ext cx="1266917" cy="41671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2E08678-4C5F-4E9F-A1CA-25AEC486174D}"/>
              </a:ext>
            </a:extLst>
          </p:cNvPr>
          <p:cNvSpPr txBox="1">
            <a:spLocks/>
          </p:cNvSpPr>
          <p:nvPr/>
        </p:nvSpPr>
        <p:spPr>
          <a:xfrm>
            <a:off x="969146" y="3512854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Unipolar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468D69F-57C3-4DD6-8307-2DD978A17CE4}"/>
              </a:ext>
            </a:extLst>
          </p:cNvPr>
          <p:cNvSpPr txBox="1">
            <a:spLocks/>
          </p:cNvSpPr>
          <p:nvPr/>
        </p:nvSpPr>
        <p:spPr>
          <a:xfrm>
            <a:off x="5316244" y="3512854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Polar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70D2C5D-D64B-4869-8481-5EF79557D9D3}"/>
              </a:ext>
            </a:extLst>
          </p:cNvPr>
          <p:cNvSpPr txBox="1">
            <a:spLocks/>
          </p:cNvSpPr>
          <p:nvPr/>
        </p:nvSpPr>
        <p:spPr>
          <a:xfrm>
            <a:off x="9308976" y="3512854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Manchester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8913B38-FB7D-4F06-A37A-B138367E7647}"/>
              </a:ext>
            </a:extLst>
          </p:cNvPr>
          <p:cNvSpPr txBox="1">
            <a:spLocks/>
          </p:cNvSpPr>
          <p:nvPr/>
        </p:nvSpPr>
        <p:spPr>
          <a:xfrm>
            <a:off x="720845" y="4461856"/>
            <a:ext cx="2099762" cy="6178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É simples, os níveis se encontram em um dos lados do tempo.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6B42E41D-B1A7-41FC-9E45-DC192A99BB32}"/>
              </a:ext>
            </a:extLst>
          </p:cNvPr>
          <p:cNvSpPr txBox="1">
            <a:spLocks/>
          </p:cNvSpPr>
          <p:nvPr/>
        </p:nvSpPr>
        <p:spPr>
          <a:xfrm>
            <a:off x="5067943" y="4370391"/>
            <a:ext cx="2099762" cy="61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Os níveis se encontram em ambos os lados do tempo.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4F30A0E-1A6B-49A2-B618-5BC5F361CEB9}"/>
              </a:ext>
            </a:extLst>
          </p:cNvPr>
          <p:cNvSpPr txBox="1">
            <a:spLocks/>
          </p:cNvSpPr>
          <p:nvPr/>
        </p:nvSpPr>
        <p:spPr>
          <a:xfrm>
            <a:off x="8966625" y="4453490"/>
            <a:ext cx="2099762" cy="6178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Utiliza-se a mudança de transmissão no meio do nível.</a:t>
            </a:r>
          </a:p>
        </p:txBody>
      </p:sp>
    </p:spTree>
    <p:extLst>
      <p:ext uri="{BB962C8B-B14F-4D97-AF65-F5344CB8AC3E}">
        <p14:creationId xmlns:p14="http://schemas.microsoft.com/office/powerpoint/2010/main" val="427578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253011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CAMADA FÍSICA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1715979" y="2064332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066800" y="1299990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Conversão Analógica – Digital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2911872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83D4F44F-1ABE-4103-8D99-286A8F00367B}"/>
              </a:ext>
            </a:extLst>
          </p:cNvPr>
          <p:cNvSpPr/>
          <p:nvPr/>
        </p:nvSpPr>
        <p:spPr>
          <a:xfrm>
            <a:off x="1384891" y="2268163"/>
            <a:ext cx="9473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pt-BR" b="1" dirty="0"/>
              <a:t>É a conversão de dados analógicos para sinais digitais.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29EC7AA-04AD-424A-8336-AF09205739E6}"/>
              </a:ext>
            </a:extLst>
          </p:cNvPr>
          <p:cNvSpPr/>
          <p:nvPr/>
        </p:nvSpPr>
        <p:spPr>
          <a:xfrm>
            <a:off x="5403540" y="3565306"/>
            <a:ext cx="1266918" cy="4167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468D69F-57C3-4DD6-8307-2DD978A17CE4}"/>
              </a:ext>
            </a:extLst>
          </p:cNvPr>
          <p:cNvSpPr txBox="1">
            <a:spLocks/>
          </p:cNvSpPr>
          <p:nvPr/>
        </p:nvSpPr>
        <p:spPr>
          <a:xfrm>
            <a:off x="5253175" y="3521732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Teorema de Nyquist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6B42E41D-B1A7-41FC-9E45-DC192A99BB32}"/>
              </a:ext>
            </a:extLst>
          </p:cNvPr>
          <p:cNvSpPr txBox="1">
            <a:spLocks/>
          </p:cNvSpPr>
          <p:nvPr/>
        </p:nvSpPr>
        <p:spPr>
          <a:xfrm>
            <a:off x="5005797" y="4370391"/>
            <a:ext cx="2099762" cy="617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taxa de amostragem deve ser duas vezes maior que a frequência de sinal.</a:t>
            </a:r>
          </a:p>
        </p:txBody>
      </p:sp>
    </p:spTree>
    <p:extLst>
      <p:ext uri="{BB962C8B-B14F-4D97-AF65-F5344CB8AC3E}">
        <p14:creationId xmlns:p14="http://schemas.microsoft.com/office/powerpoint/2010/main" val="1784482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315157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MODOS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504" y="2083018"/>
            <a:ext cx="8440445" cy="707791"/>
          </a:xfrm>
        </p:spPr>
        <p:txBody>
          <a:bodyPr>
            <a:normAutofit/>
          </a:bodyPr>
          <a:lstStyle/>
          <a:p>
            <a:pPr algn="ctr"/>
            <a:r>
              <a:rPr lang="pt-BR" sz="1400" b="1" dirty="0"/>
              <a:t>Dados binários podem ser organizados em grupos de n bits cada;</a:t>
            </a:r>
          </a:p>
          <a:p>
            <a:pPr algn="ctr"/>
            <a:r>
              <a:rPr lang="pt-BR" sz="1400" b="1" dirty="0"/>
              <a:t>Agrupamento &gt; Enviar blocos de n bits por vez.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090C1F-773D-497B-8F25-73505EF2CD9D}"/>
              </a:ext>
            </a:extLst>
          </p:cNvPr>
          <p:cNvSpPr/>
          <p:nvPr/>
        </p:nvSpPr>
        <p:spPr>
          <a:xfrm>
            <a:off x="739066" y="2168481"/>
            <a:ext cx="1083076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938C9F-8CB8-4410-BF6B-AE31199B7E2D}"/>
              </a:ext>
            </a:extLst>
          </p:cNvPr>
          <p:cNvSpPr txBox="1">
            <a:spLocks/>
          </p:cNvSpPr>
          <p:nvPr/>
        </p:nvSpPr>
        <p:spPr>
          <a:xfrm>
            <a:off x="483092" y="2142173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Transmissão 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Paralela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2A8248-C277-46D5-9F29-F020723D6A71}"/>
              </a:ext>
            </a:extLst>
          </p:cNvPr>
          <p:cNvSpPr/>
          <p:nvPr/>
        </p:nvSpPr>
        <p:spPr>
          <a:xfrm>
            <a:off x="739066" y="3239510"/>
            <a:ext cx="1083076" cy="4438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FF1312-10AE-4663-A786-27294F3B54D7}"/>
              </a:ext>
            </a:extLst>
          </p:cNvPr>
          <p:cNvSpPr/>
          <p:nvPr/>
        </p:nvSpPr>
        <p:spPr>
          <a:xfrm>
            <a:off x="756822" y="4203848"/>
            <a:ext cx="1083076" cy="443883"/>
          </a:xfrm>
          <a:prstGeom prst="rect">
            <a:avLst/>
          </a:prstGeom>
          <a:solidFill>
            <a:srgbClr val="F3A08D"/>
          </a:solidFill>
          <a:ln>
            <a:solidFill>
              <a:srgbClr val="FE6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236214" y="1313392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Geralmente é o processo de enviar dados bit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3151574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:a16="http://schemas.microsoft.com/office/drawing/2014/main" id="{D684CC6B-00AF-4917-A7CD-E7F11F4A2F71}"/>
              </a:ext>
            </a:extLst>
          </p:cNvPr>
          <p:cNvSpPr txBox="1">
            <a:spLocks/>
          </p:cNvSpPr>
          <p:nvPr/>
        </p:nvSpPr>
        <p:spPr>
          <a:xfrm>
            <a:off x="487902" y="3208650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Transmissão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Serial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544713A-C764-4981-AF3A-3B8600BCE7BF}"/>
              </a:ext>
            </a:extLst>
          </p:cNvPr>
          <p:cNvSpPr txBox="1">
            <a:spLocks/>
          </p:cNvSpPr>
          <p:nvPr/>
        </p:nvSpPr>
        <p:spPr>
          <a:xfrm>
            <a:off x="2342226" y="3115563"/>
            <a:ext cx="8440445" cy="70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/>
              <a:t>Transmissão de dados mais simples;</a:t>
            </a:r>
          </a:p>
          <a:p>
            <a:pPr algn="ctr"/>
            <a:r>
              <a:rPr lang="pt-BR" sz="1400" b="1" dirty="0"/>
              <a:t>1 canal de comunicação &gt;  1 bit segue o outro.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FD5DEAB-981C-4BC7-8FA6-A3978501E37E}"/>
              </a:ext>
            </a:extLst>
          </p:cNvPr>
          <p:cNvSpPr txBox="1">
            <a:spLocks/>
          </p:cNvSpPr>
          <p:nvPr/>
        </p:nvSpPr>
        <p:spPr>
          <a:xfrm>
            <a:off x="505658" y="4173858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Transmissão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Serial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Assíncrona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41F5B27E-DBEC-4915-B13B-5A4F869D05E4}"/>
              </a:ext>
            </a:extLst>
          </p:cNvPr>
          <p:cNvSpPr txBox="1">
            <a:spLocks/>
          </p:cNvSpPr>
          <p:nvPr/>
        </p:nvSpPr>
        <p:spPr>
          <a:xfrm>
            <a:off x="2267503" y="4148108"/>
            <a:ext cx="8440445" cy="70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/>
              <a:t>Inserção de bits extras &gt; Mais lenta;</a:t>
            </a:r>
          </a:p>
          <a:p>
            <a:pPr algn="ctr"/>
            <a:r>
              <a:rPr lang="pt-BR" sz="1400" b="1" dirty="0"/>
              <a:t>Mais barata &gt; Baixas velocidades.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4BEC1F2-0816-4499-A248-AAC8F292BAAB}"/>
              </a:ext>
            </a:extLst>
          </p:cNvPr>
          <p:cNvSpPr/>
          <p:nvPr/>
        </p:nvSpPr>
        <p:spPr>
          <a:xfrm>
            <a:off x="756822" y="5322666"/>
            <a:ext cx="1083076" cy="4438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6617A344-95B9-49AA-88FD-5B569B3D2CDF}"/>
              </a:ext>
            </a:extLst>
          </p:cNvPr>
          <p:cNvSpPr txBox="1">
            <a:spLocks/>
          </p:cNvSpPr>
          <p:nvPr/>
        </p:nvSpPr>
        <p:spPr>
          <a:xfrm>
            <a:off x="496780" y="5283798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Transmissão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Serial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Síncrona</a:t>
            </a:r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D113CE5C-7FA7-4A51-BBA6-97C3F1361BF0}"/>
              </a:ext>
            </a:extLst>
          </p:cNvPr>
          <p:cNvSpPr txBox="1">
            <a:spLocks/>
          </p:cNvSpPr>
          <p:nvPr/>
        </p:nvSpPr>
        <p:spPr>
          <a:xfrm>
            <a:off x="2099940" y="5180653"/>
            <a:ext cx="8440445" cy="70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/>
              <a:t>Divisões &gt; Ilustrativas;</a:t>
            </a:r>
          </a:p>
          <a:p>
            <a:pPr algn="ctr"/>
            <a:r>
              <a:rPr lang="pt-BR" sz="1400" b="1" dirty="0"/>
              <a:t>É efetivada na camada de enlace.</a:t>
            </a:r>
          </a:p>
        </p:txBody>
      </p:sp>
    </p:spTree>
    <p:extLst>
      <p:ext uri="{BB962C8B-B14F-4D97-AF65-F5344CB8AC3E}">
        <p14:creationId xmlns:p14="http://schemas.microsoft.com/office/powerpoint/2010/main" val="4197635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253011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CONVERSÃO DIGITAL - ANALÓGICO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1715979" y="2064332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066800" y="1299990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Modulação de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2911872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090ACE5D-CC0E-4D4F-A888-00B54D62CC4E}"/>
              </a:ext>
            </a:extLst>
          </p:cNvPr>
          <p:cNvSpPr/>
          <p:nvPr/>
        </p:nvSpPr>
        <p:spPr>
          <a:xfrm>
            <a:off x="1066800" y="2242747"/>
            <a:ext cx="1266918" cy="5216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29EC7AA-04AD-424A-8336-AF09205739E6}"/>
              </a:ext>
            </a:extLst>
          </p:cNvPr>
          <p:cNvSpPr/>
          <p:nvPr/>
        </p:nvSpPr>
        <p:spPr>
          <a:xfrm>
            <a:off x="5514524" y="2251243"/>
            <a:ext cx="1266918" cy="5131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D98BB5-1992-4561-B915-95A7CC130A7A}"/>
              </a:ext>
            </a:extLst>
          </p:cNvPr>
          <p:cNvSpPr/>
          <p:nvPr/>
        </p:nvSpPr>
        <p:spPr>
          <a:xfrm>
            <a:off x="9651529" y="2249603"/>
            <a:ext cx="1266917" cy="5131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2E08678-4C5F-4E9F-A1CA-25AEC486174D}"/>
              </a:ext>
            </a:extLst>
          </p:cNvPr>
          <p:cNvSpPr txBox="1">
            <a:spLocks/>
          </p:cNvSpPr>
          <p:nvPr/>
        </p:nvSpPr>
        <p:spPr>
          <a:xfrm>
            <a:off x="1114332" y="2242747"/>
            <a:ext cx="1171853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200" b="1" dirty="0">
                <a:solidFill>
                  <a:schemeClr val="tx1"/>
                </a:solidFill>
              </a:rPr>
              <a:t>ASK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(Amplitude Shift Key)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8913B38-FB7D-4F06-A37A-B138367E7647}"/>
              </a:ext>
            </a:extLst>
          </p:cNvPr>
          <p:cNvSpPr txBox="1">
            <a:spLocks/>
          </p:cNvSpPr>
          <p:nvPr/>
        </p:nvSpPr>
        <p:spPr>
          <a:xfrm>
            <a:off x="650377" y="3112762"/>
            <a:ext cx="2099762" cy="28267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/>
              <a:t>É a técnica de modulação mais simples;</a:t>
            </a:r>
          </a:p>
          <a:p>
            <a:pPr algn="ctr"/>
            <a:r>
              <a:rPr lang="pt-BR" sz="1400" b="1" dirty="0"/>
              <a:t>Alteração da </a:t>
            </a:r>
            <a:r>
              <a:rPr lang="pt-BR" sz="1400" b="1" dirty="0">
                <a:highlight>
                  <a:srgbClr val="808080"/>
                </a:highlight>
              </a:rPr>
              <a:t>amplitude</a:t>
            </a:r>
            <a:r>
              <a:rPr lang="pt-BR" sz="1400" b="1" dirty="0"/>
              <a:t> da onda portadora em função do sinal digital a ser transmitido;</a:t>
            </a:r>
          </a:p>
          <a:p>
            <a:pPr algn="ctr"/>
            <a:r>
              <a:rPr lang="pt-BR" sz="1400" b="1" dirty="0"/>
              <a:t>Espectro de baixa frequência &gt; frequência alta (onda portadora).</a:t>
            </a:r>
            <a:endParaRPr lang="pt-BR" sz="900" b="1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BAC07DC-E86E-41FE-AE2C-47DF78CE870A}"/>
              </a:ext>
            </a:extLst>
          </p:cNvPr>
          <p:cNvSpPr txBox="1">
            <a:spLocks/>
          </p:cNvSpPr>
          <p:nvPr/>
        </p:nvSpPr>
        <p:spPr>
          <a:xfrm>
            <a:off x="5609589" y="2258099"/>
            <a:ext cx="1171853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200" b="1" dirty="0">
                <a:solidFill>
                  <a:schemeClr val="tx1"/>
                </a:solidFill>
              </a:rPr>
              <a:t>FSK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(Frequency  Shift Key)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AC4DB4D-15A1-409A-8FD8-067E7FE47C65}"/>
              </a:ext>
            </a:extLst>
          </p:cNvPr>
          <p:cNvSpPr txBox="1">
            <a:spLocks/>
          </p:cNvSpPr>
          <p:nvPr/>
        </p:nvSpPr>
        <p:spPr>
          <a:xfrm>
            <a:off x="9699060" y="2258099"/>
            <a:ext cx="1171853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200" b="1" dirty="0">
                <a:solidFill>
                  <a:schemeClr val="tx1"/>
                </a:solidFill>
              </a:rPr>
              <a:t>PSK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(Phase Shift Key)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C35BB146-BC22-4E0C-B677-147F5B431693}"/>
              </a:ext>
            </a:extLst>
          </p:cNvPr>
          <p:cNvSpPr txBox="1">
            <a:spLocks/>
          </p:cNvSpPr>
          <p:nvPr/>
        </p:nvSpPr>
        <p:spPr>
          <a:xfrm>
            <a:off x="5145634" y="3148274"/>
            <a:ext cx="2099762" cy="282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/>
              <a:t>Varia a </a:t>
            </a:r>
            <a:r>
              <a:rPr lang="pt-BR" sz="1400" b="1" dirty="0">
                <a:highlight>
                  <a:srgbClr val="808080"/>
                </a:highlight>
              </a:rPr>
              <a:t>frequência</a:t>
            </a:r>
            <a:r>
              <a:rPr lang="pt-BR" sz="1400" b="1" dirty="0"/>
              <a:t> da onda portadora &gt; Sinal modulante a ser transmitido;</a:t>
            </a:r>
          </a:p>
          <a:p>
            <a:pPr algn="ctr"/>
            <a:r>
              <a:rPr lang="pt-BR" sz="1400" b="1" dirty="0"/>
              <a:t>Amplitude da onda portadora modulada: constante durante todo o processo;</a:t>
            </a:r>
          </a:p>
          <a:p>
            <a:pPr algn="ctr"/>
            <a:r>
              <a:rPr lang="pt-BR" sz="1400" b="1" dirty="0"/>
              <a:t>N1 : a frequência da portadora é modificada.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BAF8C2FE-4FCC-45DF-B344-962B76E99465}"/>
              </a:ext>
            </a:extLst>
          </p:cNvPr>
          <p:cNvSpPr txBox="1">
            <a:spLocks/>
          </p:cNvSpPr>
          <p:nvPr/>
        </p:nvSpPr>
        <p:spPr>
          <a:xfrm>
            <a:off x="9025438" y="3247408"/>
            <a:ext cx="2099762" cy="282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/>
              <a:t>Varia a </a:t>
            </a:r>
            <a:r>
              <a:rPr lang="pt-BR" sz="1400" b="1" dirty="0">
                <a:highlight>
                  <a:srgbClr val="808080"/>
                </a:highlight>
              </a:rPr>
              <a:t>fase</a:t>
            </a:r>
            <a:r>
              <a:rPr lang="pt-BR" sz="1400" b="1" dirty="0"/>
              <a:t> da onda portadora &gt; Sinal modulante a ser transmitido;</a:t>
            </a:r>
          </a:p>
          <a:p>
            <a:pPr algn="ctr"/>
            <a:r>
              <a:rPr lang="pt-BR" sz="1400" b="1" dirty="0"/>
              <a:t>Envolve circuitos de recepção mais sofisticados;</a:t>
            </a:r>
          </a:p>
          <a:p>
            <a:pPr algn="ctr"/>
            <a:r>
              <a:rPr lang="pt-BR" sz="1400" b="1" dirty="0"/>
              <a:t>Oferece um melhor desempenho.</a:t>
            </a:r>
          </a:p>
        </p:txBody>
      </p:sp>
    </p:spTree>
    <p:extLst>
      <p:ext uri="{BB962C8B-B14F-4D97-AF65-F5344CB8AC3E}">
        <p14:creationId xmlns:p14="http://schemas.microsoft.com/office/powerpoint/2010/main" val="2372685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048" y="58148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tx1"/>
                </a:solidFill>
              </a:rPr>
              <a:t>CONVERSÃO ANALÓGICO - ANALÓGICO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0ACE5D-CC0E-4D4F-A888-00B54D62CC4E}"/>
              </a:ext>
            </a:extLst>
          </p:cNvPr>
          <p:cNvSpPr/>
          <p:nvPr/>
        </p:nvSpPr>
        <p:spPr>
          <a:xfrm>
            <a:off x="1066800" y="2242747"/>
            <a:ext cx="1266918" cy="5216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29EC7AA-04AD-424A-8336-AF09205739E6}"/>
              </a:ext>
            </a:extLst>
          </p:cNvPr>
          <p:cNvSpPr/>
          <p:nvPr/>
        </p:nvSpPr>
        <p:spPr>
          <a:xfrm>
            <a:off x="5514524" y="2235745"/>
            <a:ext cx="1266918" cy="5131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D98BB5-1992-4561-B915-95A7CC130A7A}"/>
              </a:ext>
            </a:extLst>
          </p:cNvPr>
          <p:cNvSpPr/>
          <p:nvPr/>
        </p:nvSpPr>
        <p:spPr>
          <a:xfrm>
            <a:off x="9651529" y="2249603"/>
            <a:ext cx="1266917" cy="5131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8913B38-FB7D-4F06-A37A-B138367E7647}"/>
              </a:ext>
            </a:extLst>
          </p:cNvPr>
          <p:cNvSpPr txBox="1">
            <a:spLocks/>
          </p:cNvSpPr>
          <p:nvPr/>
        </p:nvSpPr>
        <p:spPr>
          <a:xfrm>
            <a:off x="650378" y="3041950"/>
            <a:ext cx="2099762" cy="617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Consiste em modificar a amplitude da onda portadora para transmitir a informação.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4F30A0E-1A6B-49A2-B618-5BC5F361CEB9}"/>
              </a:ext>
            </a:extLst>
          </p:cNvPr>
          <p:cNvSpPr txBox="1">
            <a:spLocks/>
          </p:cNvSpPr>
          <p:nvPr/>
        </p:nvSpPr>
        <p:spPr>
          <a:xfrm>
            <a:off x="9214926" y="3051100"/>
            <a:ext cx="2099762" cy="82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 fase da onda portadora varia proporcionalmente à variação de amplitude do sinal modulante.</a:t>
            </a:r>
            <a:endParaRPr lang="pt-B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9D739BC-2063-4A43-9F92-54DCB75A3E32}"/>
              </a:ext>
            </a:extLst>
          </p:cNvPr>
          <p:cNvSpPr txBox="1">
            <a:spLocks/>
          </p:cNvSpPr>
          <p:nvPr/>
        </p:nvSpPr>
        <p:spPr>
          <a:xfrm>
            <a:off x="898679" y="2249603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AM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(Amplitude Modulation</a:t>
            </a:r>
            <a:r>
              <a:rPr lang="pt-BR" sz="1400" b="1" dirty="0">
                <a:solidFill>
                  <a:schemeClr val="tx1"/>
                </a:solidFill>
              </a:rPr>
              <a:t>)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DCD67EB1-AD44-4E3E-999D-7769490D371F}"/>
              </a:ext>
            </a:extLst>
          </p:cNvPr>
          <p:cNvSpPr txBox="1">
            <a:spLocks/>
          </p:cNvSpPr>
          <p:nvPr/>
        </p:nvSpPr>
        <p:spPr>
          <a:xfrm>
            <a:off x="5346403" y="2251438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FM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(Frequency Modulation</a:t>
            </a:r>
            <a:r>
              <a:rPr lang="pt-BR" sz="1400" b="1" dirty="0">
                <a:solidFill>
                  <a:schemeClr val="tx1"/>
                </a:solidFill>
              </a:rPr>
              <a:t>)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227CB975-9F0A-465A-A6BD-28E3A0DCEAA9}"/>
              </a:ext>
            </a:extLst>
          </p:cNvPr>
          <p:cNvSpPr txBox="1">
            <a:spLocks/>
          </p:cNvSpPr>
          <p:nvPr/>
        </p:nvSpPr>
        <p:spPr>
          <a:xfrm>
            <a:off x="9463227" y="2274136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PM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(Phase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 Modulation</a:t>
            </a:r>
            <a:r>
              <a:rPr lang="pt-BR" sz="1400" b="1" dirty="0">
                <a:solidFill>
                  <a:schemeClr val="tx1"/>
                </a:solidFill>
              </a:rPr>
              <a:t>)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805E7482-2A79-42C1-8CDA-B7DDD5CBA453}"/>
              </a:ext>
            </a:extLst>
          </p:cNvPr>
          <p:cNvSpPr txBox="1">
            <a:spLocks/>
          </p:cNvSpPr>
          <p:nvPr/>
        </p:nvSpPr>
        <p:spPr>
          <a:xfrm>
            <a:off x="4662013" y="2969532"/>
            <a:ext cx="2641040" cy="61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É a modulação onde o sinal da modulante interfere diretamente no valor da velocidade angular instantânea do sinal modulado. </a:t>
            </a:r>
            <a:endParaRPr lang="pt-B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8D3AB8-EEE7-4B46-B765-58620E39A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03" t="59435" r="30555" b="15480"/>
          <a:stretch/>
        </p:blipFill>
        <p:spPr>
          <a:xfrm>
            <a:off x="9214926" y="4297560"/>
            <a:ext cx="2207081" cy="1111048"/>
          </a:xfrm>
          <a:prstGeom prst="rect">
            <a:avLst/>
          </a:prstGeom>
        </p:spPr>
      </p:pic>
      <p:pic>
        <p:nvPicPr>
          <p:cNvPr id="1026" name="Picture 2" descr="Técnicas de modulação AM/FM (TEL075)">
            <a:extLst>
              <a:ext uri="{FF2B5EF4-FFF2-40B4-BE49-F238E27FC236}">
                <a16:creationId xmlns:a16="http://schemas.microsoft.com/office/drawing/2014/main" id="{68534B92-F315-480F-9799-361FAA3B2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58517" r="19808" b="19697"/>
          <a:stretch/>
        </p:blipFill>
        <p:spPr bwMode="auto">
          <a:xfrm>
            <a:off x="539114" y="4376207"/>
            <a:ext cx="2674176" cy="5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écnicas de modulação AM/FM (TEL075)">
            <a:extLst>
              <a:ext uri="{FF2B5EF4-FFF2-40B4-BE49-F238E27FC236}">
                <a16:creationId xmlns:a16="http://schemas.microsoft.com/office/drawing/2014/main" id="{7471EC51-9EF1-4BF7-8B00-5B9B816BD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" t="79800" r="19752"/>
          <a:stretch/>
        </p:blipFill>
        <p:spPr bwMode="auto">
          <a:xfrm>
            <a:off x="4832160" y="4366571"/>
            <a:ext cx="2674176" cy="53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82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ermelho Violet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xtura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730</TotalTime>
  <Words>840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Courier New</vt:lpstr>
      <vt:lpstr>Garamond</vt:lpstr>
      <vt:lpstr>Savon</vt:lpstr>
      <vt:lpstr>CAMADA FÍSICA</vt:lpstr>
      <vt:lpstr>CAMADA FÍSICA</vt:lpstr>
      <vt:lpstr>CAMADA FÍSICA</vt:lpstr>
      <vt:lpstr>CAMADA FÍSICA</vt:lpstr>
      <vt:lpstr>CAMADA FÍSICA</vt:lpstr>
      <vt:lpstr>CAMADA FÍSICA</vt:lpstr>
      <vt:lpstr>MODOS DE TRANSMISSÃO</vt:lpstr>
      <vt:lpstr>CONVERSÃO DIGITAL - ANALÓGICO</vt:lpstr>
      <vt:lpstr>CONVERSÃO ANALÓGICO - ANALÓGICO</vt:lpstr>
      <vt:lpstr>MULTIPLEXAÇÃO</vt:lpstr>
      <vt:lpstr>MEIOS DE TRANSMISSÃO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– conceitos básicos</dc:title>
  <dc:creator>ANA LOPES</dc:creator>
  <cp:lastModifiedBy>ANA LOPES</cp:lastModifiedBy>
  <cp:revision>56</cp:revision>
  <dcterms:created xsi:type="dcterms:W3CDTF">2023-04-12T14:36:33Z</dcterms:created>
  <dcterms:modified xsi:type="dcterms:W3CDTF">2023-05-03T12:16:43Z</dcterms:modified>
</cp:coreProperties>
</file>